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80" r:id="rId3"/>
    <p:sldId id="281" r:id="rId4"/>
    <p:sldId id="278" r:id="rId5"/>
    <p:sldId id="282" r:id="rId6"/>
    <p:sldId id="27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98089-1771-4098-B785-AB2CDD2D6336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F3DE4-75FD-4A0E-A3C7-32A1D963A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BABBA-7770-47EE-B020-8187FBAEBBE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73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74E39-DC06-4869-92CE-F1EF746A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70E3F1-C003-4C04-836B-0358641F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1DE1E-4A6E-4355-8061-EBA9E177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134A9-AF0C-449D-96A8-29DB254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29D3DD-49AE-4C2A-966C-EF18DD1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7DE5A-3032-4BF5-A314-5FE4CEC9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EA4619-9345-4FE3-97AD-A64CB3F7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AFA8E-6159-44C6-8F8F-030FCBD0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800CA-4C31-4170-BEF3-D14F35D7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83C64-9E69-4119-A6AB-82EDFA71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4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3C0519-2403-4E94-96F4-1468FD3E7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C6632-EAF6-4C9F-946D-79A9B800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1ED8F6-6E96-419D-8836-B01B9D4A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29C73-B3F8-4E2A-A8A8-2F350271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C0FCE-38DC-4E43-9835-409F098A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0EE6C-F547-48E0-8921-61A49B07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3A46E7-EEC0-4452-A988-549EC3BD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AF947-279B-4315-B176-C5B089F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437B1-E820-4024-8E67-8267D6B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302DC-1419-4BE7-B0A4-A1BF6173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3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114C6-8880-4510-830B-B0EC2BB7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49F710-F498-4578-86F7-33D87548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19510-357E-4728-801E-D20B3BCF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64326-9832-471D-BDA7-397C5C23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253AA-6AD2-421F-8992-E90E50A0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93C9C-6ADF-4621-9553-8CCE9095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11EB73-EB9B-4441-9641-80B0BCA5B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56F96-D62C-40EC-AF9C-68DC59A5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69831F-36E0-49D7-9D90-05252B0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9B7287-17A1-4FCA-8A2C-5B2F31D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47D34D-DE79-45AA-8245-18E1A510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56510-37A2-480F-A062-3544379A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E5A547-EA87-4A97-9032-F24EA28D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863CBA-775D-4396-8BCC-6C6BA14F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B818BB-7F6C-4B30-8B38-A8704AB80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63459F-FCCC-4FBF-94C2-DE176838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B0AB03-C0B4-4EE1-BAEB-D3B43537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03C9E2-6555-4DC1-AC01-D0B69F54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00E4DC-FCA0-4018-A3C3-2B6E0424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8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C23-2C3F-4EED-B517-B2A1BED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D6B735-DC5A-45D5-86AE-C2E784C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E6B05-C30B-492F-907A-98A31A9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4E87F3-C7A7-4F14-AA4C-5438D95E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60BE4-06A2-4CD8-ACFA-5BD8C881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BA2FE7-234F-4F0E-A362-7B3D597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C73942-F7BD-4FCC-B56C-542FD9F0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ACDA1-44DE-46C1-BED4-5A78EFE1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467B9-5216-44DC-86FA-9248367FB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CF0789-C179-488E-A454-76FF57D9C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EC23E8-A603-47FC-B045-F00BDB89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CC68C-C337-480E-869B-380DE509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10FB9-5D15-455C-B1AD-E0641166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0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0779B-509D-4BBC-8CDE-115F9B5E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10C619-E101-431F-85B8-52615568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12B508-FE37-4A82-8CB9-96067D1F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0967B5-4857-4494-B192-8E721B5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B320B6-A284-41FE-AEA5-DA16D80B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4642D6-703D-425C-BAD4-8F4619EA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C00665-88F0-437F-AE4A-CEDCDD58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065315-2FCD-4C93-93AD-13F0943F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6E9CC-1F86-476D-B0D5-5EB198EB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3AB7-7ECD-43E0-8948-CCBD05A6128A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6DCF8-182C-4A82-928C-6EDDA5FE7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D272C-532C-4C36-BAB2-B28EC133A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4893-85F0-46BD-9CC4-572ED22C5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1769" y="96029"/>
            <a:ext cx="1181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Sputter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製程參數對成品光譜均勻性的變因分析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769" y="741094"/>
            <a:ext cx="1245182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 </a:t>
            </a: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連續生產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表示生產過程中補正板増厚程度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取待補正板翹曲程度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靶材消耗程度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生產圈數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rows; 3 rows</a:t>
            </a: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Cut 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均勻性變化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資料區間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SV09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連續生產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runs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Cut on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均勻性分析步驟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簡單線性迴歸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-INPUT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OUTPIUT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項目作簡單線性迴歸找出線性相關性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Cut on 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 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R2=0.49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BW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</a:t>
            </a:r>
            <a:r>
              <a:rPr lang="zh-TW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R2=0.22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 cut on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(53.52)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顯著大於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 (34.62)</a:t>
            </a: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建立多元迴歸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深度學習等模型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相關因子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均勻性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種預測模型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5"/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regression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neural network(ANN)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LTSM(RNN) neural network(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有記憶性的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模型預測準確度由大到小排序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</a:t>
            </a:r>
            <a:r>
              <a:rPr lang="en-US" altLang="zh-TW" sz="1400" b="1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，依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100run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生產資料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預測最準 </a:t>
            </a: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利用模型預測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種模型預測上升幅度由大到小排序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</a:t>
            </a:r>
            <a:r>
              <a:rPr lang="en-US" altLang="zh-TW" sz="1400" b="1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</a:t>
            </a:r>
            <a:r>
              <a:rPr lang="zh-TW" altLang="en-US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，後續需後續驗正模型準確性 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534" y="1542696"/>
            <a:ext cx="3317421" cy="156958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8120"/>
              </p:ext>
            </p:extLst>
          </p:nvPr>
        </p:nvGraphicFramePr>
        <p:xfrm>
          <a:off x="8265141" y="5389933"/>
          <a:ext cx="3584149" cy="1327785"/>
        </p:xfrm>
        <a:graphic>
          <a:graphicData uri="http://schemas.openxmlformats.org/drawingml/2006/table">
            <a:tbl>
              <a:tblPr/>
              <a:tblGrid>
                <a:gridCol w="95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Cut_on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deviation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v.s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Actual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R-square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未來第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150 runs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Multiple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8310"/>
              </p:ext>
            </p:extLst>
          </p:nvPr>
        </p:nvGraphicFramePr>
        <p:xfrm>
          <a:off x="8242265" y="3930520"/>
          <a:ext cx="3538850" cy="668655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R-square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v.s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Cut_on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 v.s BW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7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01905" y="1790700"/>
            <a:ext cx="10585195" cy="4991323"/>
            <a:chOff x="566000" y="61203"/>
            <a:chExt cx="9862000" cy="67967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00" y="169417"/>
              <a:ext cx="4799044" cy="3600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532" y="61203"/>
              <a:ext cx="4680000" cy="370821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44" y="3769417"/>
              <a:ext cx="5062956" cy="3027188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89" y="3824522"/>
              <a:ext cx="4637065" cy="303347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90500" y="207282"/>
            <a:ext cx="12172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簡單線性迴歸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-INPUT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OUTPIUT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項目作簡單線性迴歸找出線性相關性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943" y="708400"/>
            <a:ext cx="10023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生產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Cut on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 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R2=0.49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BW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低度</a:t>
            </a:r>
            <a:r>
              <a:rPr lang="zh-TW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R2=0.22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 cut on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變異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(53.52)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顯著大於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 (34.62)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77127"/>
              </p:ext>
            </p:extLst>
          </p:nvPr>
        </p:nvGraphicFramePr>
        <p:xfrm>
          <a:off x="6728400" y="1087574"/>
          <a:ext cx="3538850" cy="668655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R-square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v.s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Cut_on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 v.s BW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497279" y="2016172"/>
            <a:ext cx="11608698" cy="2823576"/>
            <a:chOff x="290092" y="2162628"/>
            <a:chExt cx="11608698" cy="250454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581" y="2162628"/>
              <a:ext cx="6128933" cy="250454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421681" y="3639129"/>
              <a:ext cx="2336793" cy="7007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92" y="2202477"/>
              <a:ext cx="5382560" cy="2424845"/>
            </a:xfrm>
            <a:prstGeom prst="rect">
              <a:avLst/>
            </a:prstGeom>
          </p:spPr>
        </p:pic>
        <p:sp>
          <p:nvSpPr>
            <p:cNvPr id="25" name="向右箭號 24"/>
            <p:cNvSpPr/>
            <p:nvPr/>
          </p:nvSpPr>
          <p:spPr>
            <a:xfrm rot="2176970">
              <a:off x="5366915" y="3514123"/>
              <a:ext cx="838197" cy="6223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591662" y="3086675"/>
              <a:ext cx="1404815" cy="518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</a:t>
              </a:r>
            </a:p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100run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665080" y="3067818"/>
              <a:ext cx="1233710" cy="5733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Prediction</a:t>
              </a:r>
            </a:p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100run</a:t>
              </a:r>
              <a:endParaRPr lang="en-US" altLang="zh-TW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58474" y="2481660"/>
              <a:ext cx="2336793" cy="18661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290092" y="102795"/>
            <a:ext cx="9579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統計迴歸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機器學習等模型預測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Cut_on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0981" y="656711"/>
            <a:ext cx="11981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以預測值與實際值做迴歸依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R-square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大小做為不同預測模型預測準確度由大到小排序 分別為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ANN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143" y="982124"/>
            <a:ext cx="336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100run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生產資料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預測最準 </a:t>
            </a:r>
          </a:p>
        </p:txBody>
      </p:sp>
      <p:sp>
        <p:nvSpPr>
          <p:cNvPr id="33" name="矩形 32"/>
          <p:cNvSpPr/>
          <p:nvPr/>
        </p:nvSpPr>
        <p:spPr>
          <a:xfrm>
            <a:off x="-308325" y="1328982"/>
            <a:ext cx="4445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利用模型進行預測第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 run~200 run</a:t>
            </a:r>
          </a:p>
        </p:txBody>
      </p:sp>
      <p:sp>
        <p:nvSpPr>
          <p:cNvPr id="34" name="矩形 33"/>
          <p:cNvSpPr/>
          <p:nvPr/>
        </p:nvSpPr>
        <p:spPr>
          <a:xfrm>
            <a:off x="653142" y="1617468"/>
            <a:ext cx="7155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種模型預測上升幅度由大到小排序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</a:t>
            </a:r>
            <a:r>
              <a:rPr lang="en-US" altLang="zh-TW" sz="1600" b="1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290093" y="4986203"/>
            <a:ext cx="11408422" cy="1686343"/>
            <a:chOff x="290092" y="4618120"/>
            <a:chExt cx="10741675" cy="2054427"/>
          </a:xfrm>
        </p:grpSpPr>
        <p:grpSp>
          <p:nvGrpSpPr>
            <p:cNvPr id="12" name="群組 11"/>
            <p:cNvGrpSpPr/>
            <p:nvPr/>
          </p:nvGrpSpPr>
          <p:grpSpPr>
            <a:xfrm>
              <a:off x="290092" y="4842262"/>
              <a:ext cx="10741675" cy="1830285"/>
              <a:chOff x="525486" y="4445520"/>
              <a:chExt cx="11666514" cy="3466706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486" y="4461248"/>
                <a:ext cx="4178254" cy="3450978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740" y="4445520"/>
                <a:ext cx="3773510" cy="3466706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250" y="4461248"/>
                <a:ext cx="3714750" cy="3450978"/>
              </a:xfrm>
              <a:prstGeom prst="rect">
                <a:avLst/>
              </a:prstGeom>
            </p:spPr>
          </p:pic>
        </p:grpSp>
        <p:sp>
          <p:nvSpPr>
            <p:cNvPr id="35" name="矩形 34"/>
            <p:cNvSpPr/>
            <p:nvPr/>
          </p:nvSpPr>
          <p:spPr>
            <a:xfrm>
              <a:off x="8608478" y="4654950"/>
              <a:ext cx="2039982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zh-TW" sz="16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Multiple regression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720085" y="4618120"/>
              <a:ext cx="657552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zh-TW" sz="16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ANN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010886" y="4635626"/>
              <a:ext cx="646331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ctr"/>
              <a:r>
                <a:rPr lang="en-US" altLang="zh-TW" sz="16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RNN</a:t>
              </a:r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619"/>
              </p:ext>
            </p:extLst>
          </p:nvPr>
        </p:nvGraphicFramePr>
        <p:xfrm>
          <a:off x="7354718" y="995265"/>
          <a:ext cx="4596892" cy="962025"/>
        </p:xfrm>
        <a:graphic>
          <a:graphicData uri="http://schemas.openxmlformats.org/drawingml/2006/table">
            <a:tbl>
              <a:tblPr/>
              <a:tblGrid>
                <a:gridCol w="143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Cut_on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deviation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v.s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Actual R-square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Predict 150 runs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Multiple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10511972" y="6118123"/>
            <a:ext cx="118654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R2:59.79%</a:t>
            </a:r>
          </a:p>
        </p:txBody>
      </p:sp>
      <p:sp>
        <p:nvSpPr>
          <p:cNvPr id="42" name="矩形 41"/>
          <p:cNvSpPr/>
          <p:nvPr/>
        </p:nvSpPr>
        <p:spPr>
          <a:xfrm>
            <a:off x="6686789" y="6155009"/>
            <a:ext cx="118654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R2:64.15%</a:t>
            </a:r>
          </a:p>
        </p:txBody>
      </p:sp>
      <p:sp>
        <p:nvSpPr>
          <p:cNvPr id="43" name="矩形 42"/>
          <p:cNvSpPr/>
          <p:nvPr/>
        </p:nvSpPr>
        <p:spPr>
          <a:xfrm>
            <a:off x="3092306" y="6078523"/>
            <a:ext cx="118654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R2:75.05%</a:t>
            </a:r>
          </a:p>
        </p:txBody>
      </p:sp>
    </p:spTree>
    <p:extLst>
      <p:ext uri="{BB962C8B-B14F-4D97-AF65-F5344CB8AC3E}">
        <p14:creationId xmlns:p14="http://schemas.microsoft.com/office/powerpoint/2010/main" val="37774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D243448-5B3A-4084-A42B-94A99E062383}"/>
              </a:ext>
            </a:extLst>
          </p:cNvPr>
          <p:cNvSpPr txBox="1"/>
          <p:nvPr/>
        </p:nvSpPr>
        <p:spPr>
          <a:xfrm>
            <a:off x="3855308" y="2582561"/>
            <a:ext cx="4448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/>
              <a:t>BACK UP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896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rollsed R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290" y="4375905"/>
            <a:ext cx="4823949" cy="2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群組 1037"/>
          <p:cNvGrpSpPr/>
          <p:nvPr/>
        </p:nvGrpSpPr>
        <p:grpSpPr>
          <a:xfrm>
            <a:off x="3744371" y="2565079"/>
            <a:ext cx="7711078" cy="1868364"/>
            <a:chOff x="5782040" y="1866899"/>
            <a:chExt cx="8281907" cy="2443231"/>
          </a:xfrm>
        </p:grpSpPr>
        <p:grpSp>
          <p:nvGrpSpPr>
            <p:cNvPr id="11" name="群組 10"/>
            <p:cNvGrpSpPr/>
            <p:nvPr/>
          </p:nvGrpSpPr>
          <p:grpSpPr>
            <a:xfrm>
              <a:off x="5782040" y="1866899"/>
              <a:ext cx="7343410" cy="2443231"/>
              <a:chOff x="538163" y="458787"/>
              <a:chExt cx="8250237" cy="3273684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163" y="458787"/>
                <a:ext cx="8250237" cy="2672557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3583090" y="680722"/>
                <a:ext cx="709570" cy="48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Batch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83652" y="708264"/>
                <a:ext cx="1383457" cy="485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圈數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160275" y="1001573"/>
                <a:ext cx="1695044" cy="48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activation='tanh'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07569" y="2571234"/>
                <a:ext cx="1785955" cy="48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activation='linear'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33953" y="2874691"/>
                <a:ext cx="2705100" cy="808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oss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mean_squared_error</a:t>
                </a:r>
              </a:p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ptimizer='adam'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91811" y="3247123"/>
                <a:ext cx="942945" cy="485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Cut_on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28" name="矩形 1027"/>
            <p:cNvSpPr/>
            <p:nvPr/>
          </p:nvSpPr>
          <p:spPr>
            <a:xfrm>
              <a:off x="12997799" y="2965127"/>
              <a:ext cx="1066148" cy="603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H-layer</a:t>
              </a:r>
            </a:p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units=10</a:t>
              </a:r>
            </a:p>
          </p:txBody>
        </p:sp>
      </p:grpSp>
      <p:graphicFrame>
        <p:nvGraphicFramePr>
          <p:cNvPr id="1036" name="表格 10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07585"/>
              </p:ext>
            </p:extLst>
          </p:nvPr>
        </p:nvGraphicFramePr>
        <p:xfrm>
          <a:off x="137292" y="1632797"/>
          <a:ext cx="11921358" cy="5163458"/>
        </p:xfrm>
        <a:graphic>
          <a:graphicData uri="http://schemas.openxmlformats.org/drawingml/2006/table">
            <a:tbl>
              <a:tblPr/>
              <a:tblGrid>
                <a:gridCol w="10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Multiple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3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 learning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Artificial neural network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(ANN)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0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LTSM(RNN) neural network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有記憶性的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9" name="矩形 1038"/>
          <p:cNvSpPr/>
          <p:nvPr/>
        </p:nvSpPr>
        <p:spPr>
          <a:xfrm>
            <a:off x="3322851" y="1967854"/>
            <a:ext cx="7051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Cut_on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1.72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+0.96*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 rows)-0.0113*Batch+0.0003*(Batch)</a:t>
            </a:r>
            <a:r>
              <a:rPr lang="en-US" altLang="zh-TW" sz="16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2" name="矩形 1041"/>
          <p:cNvSpPr/>
          <p:nvPr/>
        </p:nvSpPr>
        <p:spPr>
          <a:xfrm>
            <a:off x="210264" y="687271"/>
            <a:ext cx="90252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ANN: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利用每次當前 t 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預測當前 t 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利用當前 t 期與前q期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預測下一次上拋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+1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3" name="矩形 1042"/>
          <p:cNvSpPr/>
          <p:nvPr/>
        </p:nvSpPr>
        <p:spPr>
          <a:xfrm>
            <a:off x="137292" y="125162"/>
            <a:ext cx="11218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建立多元迴歸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深度學習等模型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利用歷史資料估計模型參數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相關因子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均勻性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205441" y="4755050"/>
            <a:ext cx="8832172" cy="2102950"/>
            <a:chOff x="3902118" y="4546346"/>
            <a:chExt cx="8832172" cy="1959552"/>
          </a:xfrm>
        </p:grpSpPr>
        <p:grpSp>
          <p:nvGrpSpPr>
            <p:cNvPr id="1037" name="群組 1036"/>
            <p:cNvGrpSpPr/>
            <p:nvPr/>
          </p:nvGrpSpPr>
          <p:grpSpPr>
            <a:xfrm>
              <a:off x="3902118" y="4546346"/>
              <a:ext cx="8832172" cy="1959552"/>
              <a:chOff x="3879672" y="4842741"/>
              <a:chExt cx="8832172" cy="1677431"/>
            </a:xfrm>
          </p:grpSpPr>
          <p:grpSp>
            <p:nvGrpSpPr>
              <p:cNvPr id="1027" name="群組 1026"/>
              <p:cNvGrpSpPr/>
              <p:nvPr/>
            </p:nvGrpSpPr>
            <p:grpSpPr>
              <a:xfrm>
                <a:off x="3879672" y="4842741"/>
                <a:ext cx="8832172" cy="1677431"/>
                <a:chOff x="174265" y="1198905"/>
                <a:chExt cx="9072563" cy="2710993"/>
              </a:xfrm>
            </p:grpSpPr>
            <p:grpSp>
              <p:nvGrpSpPr>
                <p:cNvPr id="1024" name="群組 1023"/>
                <p:cNvGrpSpPr/>
                <p:nvPr/>
              </p:nvGrpSpPr>
              <p:grpSpPr>
                <a:xfrm>
                  <a:off x="1043585" y="1585883"/>
                  <a:ext cx="6887940" cy="1856157"/>
                  <a:chOff x="981274" y="709923"/>
                  <a:chExt cx="6662430" cy="2593295"/>
                </a:xfrm>
              </p:grpSpPr>
              <p:sp>
                <p:nvSpPr>
                  <p:cNvPr id="12" name="橢圓 11"/>
                  <p:cNvSpPr/>
                  <p:nvPr/>
                </p:nvSpPr>
                <p:spPr>
                  <a:xfrm>
                    <a:off x="1033129" y="2564813"/>
                    <a:ext cx="847035" cy="717097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Batch</a:t>
                    </a:r>
                    <a:endPara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圈數</a:t>
                    </a: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981274" y="1707783"/>
                    <a:ext cx="950746" cy="38509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LSTM</a:t>
                    </a:r>
                    <a:endParaRPr lang="zh-TW" altLang="en-US" sz="1200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2428445" y="1707784"/>
                    <a:ext cx="950746" cy="38509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LSTM</a:t>
                    </a:r>
                    <a:endParaRPr lang="zh-TW" altLang="en-US" sz="1200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773617" y="1703923"/>
                    <a:ext cx="950746" cy="38509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LSTM</a:t>
                    </a:r>
                    <a:endParaRPr lang="zh-TW" altLang="en-US" sz="1200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23" name="直線單箭頭接點 22"/>
                  <p:cNvCxnSpPr>
                    <a:stCxn id="13" idx="3"/>
                    <a:endCxn id="17" idx="1"/>
                  </p:cNvCxnSpPr>
                  <p:nvPr/>
                </p:nvCxnSpPr>
                <p:spPr>
                  <a:xfrm>
                    <a:off x="1932020" y="1900330"/>
                    <a:ext cx="496425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單箭頭接點 24"/>
                  <p:cNvCxnSpPr>
                    <a:stCxn id="17" idx="3"/>
                    <a:endCxn id="18" idx="1"/>
                  </p:cNvCxnSpPr>
                  <p:nvPr/>
                </p:nvCxnSpPr>
                <p:spPr>
                  <a:xfrm flipV="1">
                    <a:off x="3379191" y="1896470"/>
                    <a:ext cx="394426" cy="38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矩形 29"/>
                  <p:cNvSpPr/>
                  <p:nvPr/>
                </p:nvSpPr>
                <p:spPr>
                  <a:xfrm>
                    <a:off x="5210796" y="1703923"/>
                    <a:ext cx="950746" cy="38509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LSTM</a:t>
                    </a:r>
                    <a:endParaRPr lang="zh-TW" altLang="en-US" sz="1200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31" name="直線單箭頭接點 30"/>
                  <p:cNvCxnSpPr>
                    <a:stCxn id="18" idx="3"/>
                    <a:endCxn id="30" idx="1"/>
                  </p:cNvCxnSpPr>
                  <p:nvPr/>
                </p:nvCxnSpPr>
                <p:spPr>
                  <a:xfrm>
                    <a:off x="4724363" y="1896470"/>
                    <a:ext cx="486433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矩形 31"/>
                  <p:cNvSpPr/>
                  <p:nvPr/>
                </p:nvSpPr>
                <p:spPr>
                  <a:xfrm>
                    <a:off x="6662489" y="1707783"/>
                    <a:ext cx="950746" cy="38509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LSTM</a:t>
                    </a:r>
                    <a:endParaRPr lang="zh-TW" altLang="en-US" sz="1200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33" name="直線單箭頭接點 32"/>
                  <p:cNvCxnSpPr>
                    <a:stCxn id="30" idx="3"/>
                    <a:endCxn id="32" idx="1"/>
                  </p:cNvCxnSpPr>
                  <p:nvPr/>
                </p:nvCxnSpPr>
                <p:spPr>
                  <a:xfrm>
                    <a:off x="6161542" y="1896470"/>
                    <a:ext cx="500947" cy="38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橢圓 36"/>
                  <p:cNvSpPr/>
                  <p:nvPr/>
                </p:nvSpPr>
                <p:spPr>
                  <a:xfrm>
                    <a:off x="2482868" y="2581251"/>
                    <a:ext cx="847035" cy="717097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Batch</a:t>
                    </a:r>
                    <a:endPara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圈數</a:t>
                    </a:r>
                  </a:p>
                </p:txBody>
              </p:sp>
              <p:sp>
                <p:nvSpPr>
                  <p:cNvPr id="38" name="橢圓 37"/>
                  <p:cNvSpPr/>
                  <p:nvPr/>
                </p:nvSpPr>
                <p:spPr>
                  <a:xfrm>
                    <a:off x="3820904" y="2586121"/>
                    <a:ext cx="847035" cy="717097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Batch</a:t>
                    </a:r>
                    <a:endPara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圈數</a:t>
                    </a:r>
                  </a:p>
                </p:txBody>
              </p:sp>
              <p:sp>
                <p:nvSpPr>
                  <p:cNvPr id="39" name="橢圓 38"/>
                  <p:cNvSpPr/>
                  <p:nvPr/>
                </p:nvSpPr>
                <p:spPr>
                  <a:xfrm>
                    <a:off x="5262651" y="2551776"/>
                    <a:ext cx="847035" cy="717097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Batch</a:t>
                    </a:r>
                    <a:endPara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圈數</a:t>
                    </a:r>
                  </a:p>
                </p:txBody>
              </p:sp>
              <p:sp>
                <p:nvSpPr>
                  <p:cNvPr id="40" name="橢圓 39"/>
                  <p:cNvSpPr/>
                  <p:nvPr/>
                </p:nvSpPr>
                <p:spPr>
                  <a:xfrm>
                    <a:off x="6714344" y="2534639"/>
                    <a:ext cx="847035" cy="717097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Batch</a:t>
                    </a:r>
                    <a:endParaRPr lang="en-US" altLang="zh-TW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圈數</a:t>
                    </a:r>
                  </a:p>
                </p:txBody>
              </p:sp>
              <p:cxnSp>
                <p:nvCxnSpPr>
                  <p:cNvPr id="41" name="直線單箭頭接點 40"/>
                  <p:cNvCxnSpPr>
                    <a:stCxn id="12" idx="0"/>
                    <a:endCxn id="13" idx="2"/>
                  </p:cNvCxnSpPr>
                  <p:nvPr/>
                </p:nvCxnSpPr>
                <p:spPr>
                  <a:xfrm flipV="1">
                    <a:off x="1456647" y="2092876"/>
                    <a:ext cx="0" cy="4719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單箭頭接點 44"/>
                  <p:cNvCxnSpPr>
                    <a:stCxn id="37" idx="0"/>
                    <a:endCxn id="17" idx="2"/>
                  </p:cNvCxnSpPr>
                  <p:nvPr/>
                </p:nvCxnSpPr>
                <p:spPr>
                  <a:xfrm flipH="1" flipV="1">
                    <a:off x="2903818" y="2092877"/>
                    <a:ext cx="2568" cy="4883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單箭頭接點 45"/>
                  <p:cNvCxnSpPr>
                    <a:stCxn id="38" idx="0"/>
                    <a:endCxn id="18" idx="2"/>
                  </p:cNvCxnSpPr>
                  <p:nvPr/>
                </p:nvCxnSpPr>
                <p:spPr>
                  <a:xfrm flipV="1">
                    <a:off x="4244422" y="2089016"/>
                    <a:ext cx="4568" cy="49710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單箭頭接點 46"/>
                  <p:cNvCxnSpPr>
                    <a:stCxn id="39" idx="0"/>
                    <a:endCxn id="30" idx="2"/>
                  </p:cNvCxnSpPr>
                  <p:nvPr/>
                </p:nvCxnSpPr>
                <p:spPr>
                  <a:xfrm flipV="1">
                    <a:off x="5686169" y="2089016"/>
                    <a:ext cx="0" cy="4627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單箭頭接點 47"/>
                  <p:cNvCxnSpPr>
                    <a:stCxn id="40" idx="0"/>
                    <a:endCxn id="32" idx="2"/>
                  </p:cNvCxnSpPr>
                  <p:nvPr/>
                </p:nvCxnSpPr>
                <p:spPr>
                  <a:xfrm flipV="1">
                    <a:off x="7137862" y="2092876"/>
                    <a:ext cx="0" cy="441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單箭頭接點 57"/>
                  <p:cNvCxnSpPr>
                    <a:stCxn id="32" idx="0"/>
                    <a:endCxn id="61" idx="4"/>
                  </p:cNvCxnSpPr>
                  <p:nvPr/>
                </p:nvCxnSpPr>
                <p:spPr>
                  <a:xfrm flipH="1" flipV="1">
                    <a:off x="7137861" y="1427020"/>
                    <a:ext cx="2" cy="280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橢圓 60"/>
                  <p:cNvSpPr/>
                  <p:nvPr/>
                </p:nvSpPr>
                <p:spPr>
                  <a:xfrm>
                    <a:off x="6632018" y="709923"/>
                    <a:ext cx="1011686" cy="717097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Cut</a:t>
                    </a:r>
                    <a:r>
                      <a: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 </a:t>
                    </a:r>
                    <a:r>
                      <a: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on</a:t>
                    </a:r>
                    <a:endParaRPr lang="zh-TW" altLang="en-US" sz="12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66" name="矩形 65"/>
                <p:cNvSpPr/>
                <p:nvPr/>
              </p:nvSpPr>
              <p:spPr>
                <a:xfrm>
                  <a:off x="174265" y="3472620"/>
                  <a:ext cx="1074197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Time Period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409852" y="3472620"/>
                  <a:ext cx="247325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2830665" y="3480878"/>
                  <a:ext cx="456446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t+1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4210795" y="3458132"/>
                  <a:ext cx="456446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t+2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675957" y="3437175"/>
                  <a:ext cx="456446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t+3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7177135" y="3430943"/>
                  <a:ext cx="456446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t+4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7162986" y="1198905"/>
                  <a:ext cx="456446" cy="4290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t+4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8084001" y="1237271"/>
                  <a:ext cx="1162827" cy="4290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Time Period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3879672" y="5952033"/>
                <a:ext cx="567784" cy="26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1613196" y="5069671"/>
              <a:ext cx="567784" cy="310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2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01067B36-86A9-47CE-8E14-FBA98C51EFAC}"/>
              </a:ext>
            </a:extLst>
          </p:cNvPr>
          <p:cNvGrpSpPr/>
          <p:nvPr/>
        </p:nvGrpSpPr>
        <p:grpSpPr>
          <a:xfrm>
            <a:off x="1976787" y="5737502"/>
            <a:ext cx="882312" cy="535769"/>
            <a:chOff x="0" y="0"/>
            <a:chExt cx="7878143" cy="4048991"/>
          </a:xfrm>
        </p:grpSpPr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A64139DA-8631-4DCE-84AF-F7C4FC035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700" t="27173" r="19678" b="16681"/>
            <a:stretch/>
          </p:blipFill>
          <p:spPr>
            <a:xfrm>
              <a:off x="1799461" y="0"/>
              <a:ext cx="6078682" cy="4035137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8B5B0704-71AC-449D-8F43-7B7A6B6FF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73" r="85800" b="16681"/>
            <a:stretch/>
          </p:blipFill>
          <p:spPr>
            <a:xfrm>
              <a:off x="0" y="13854"/>
              <a:ext cx="1851415" cy="4035137"/>
            </a:xfrm>
            <a:prstGeom prst="rect">
              <a:avLst/>
            </a:prstGeom>
          </p:spPr>
        </p:pic>
      </p:grp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DD42B2CA-1867-40A9-B971-0CEA6D66D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5801"/>
              </p:ext>
            </p:extLst>
          </p:nvPr>
        </p:nvGraphicFramePr>
        <p:xfrm>
          <a:off x="331942" y="4305301"/>
          <a:ext cx="10949951" cy="2355714"/>
        </p:xfrm>
        <a:graphic>
          <a:graphicData uri="http://schemas.openxmlformats.org/drawingml/2006/table">
            <a:tbl>
              <a:tblPr/>
              <a:tblGrid>
                <a:gridCol w="581226">
                  <a:extLst>
                    <a:ext uri="{9D8B030D-6E8A-4147-A177-3AD203B41FA5}">
                      <a16:colId xmlns:a16="http://schemas.microsoft.com/office/drawing/2014/main" val="3343029444"/>
                    </a:ext>
                  </a:extLst>
                </a:gridCol>
                <a:gridCol w="1320112">
                  <a:extLst>
                    <a:ext uri="{9D8B030D-6E8A-4147-A177-3AD203B41FA5}">
                      <a16:colId xmlns:a16="http://schemas.microsoft.com/office/drawing/2014/main" val="507461855"/>
                    </a:ext>
                  </a:extLst>
                </a:gridCol>
                <a:gridCol w="1390088">
                  <a:extLst>
                    <a:ext uri="{9D8B030D-6E8A-4147-A177-3AD203B41FA5}">
                      <a16:colId xmlns:a16="http://schemas.microsoft.com/office/drawing/2014/main" val="2053821118"/>
                    </a:ext>
                  </a:extLst>
                </a:gridCol>
                <a:gridCol w="2751489">
                  <a:extLst>
                    <a:ext uri="{9D8B030D-6E8A-4147-A177-3AD203B41FA5}">
                      <a16:colId xmlns:a16="http://schemas.microsoft.com/office/drawing/2014/main" val="466000425"/>
                    </a:ext>
                  </a:extLst>
                </a:gridCol>
                <a:gridCol w="2026938">
                  <a:extLst>
                    <a:ext uri="{9D8B030D-6E8A-4147-A177-3AD203B41FA5}">
                      <a16:colId xmlns:a16="http://schemas.microsoft.com/office/drawing/2014/main" val="1382106086"/>
                    </a:ext>
                  </a:extLst>
                </a:gridCol>
                <a:gridCol w="2880098">
                  <a:extLst>
                    <a:ext uri="{9D8B030D-6E8A-4147-A177-3AD203B41FA5}">
                      <a16:colId xmlns:a16="http://schemas.microsoft.com/office/drawing/2014/main" val="2303646655"/>
                    </a:ext>
                  </a:extLst>
                </a:gridCol>
              </a:tblGrid>
              <a:tr h="187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 learning method</a:t>
                      </a:r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66501"/>
                  </a:ext>
                </a:extLst>
              </a:tr>
              <a:tr h="9035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Phase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1.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DNN</a:t>
                      </a:r>
                    </a:p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Deep neural network</a:t>
                      </a:r>
                    </a:p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無記憶性的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當前第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期上拋資料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相關生產因子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當次上拋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熄火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突波次數 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落後指標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b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下一次上拋 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+1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熄火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突波次數領先指標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相較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RNN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模型較簡單，對現有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較容易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apply 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SPC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05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無時間趨勢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無記憶性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FF33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對預測的準確率較低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092150"/>
                  </a:ext>
                </a:extLst>
              </a:tr>
              <a:tr h="126498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Phase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RNN/LTSM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Recurrent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neural network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有記憶性的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當前第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期與前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期鍋號上拋資料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相關生產因子</a:t>
                      </a:r>
                      <a:b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下一次上拋 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+1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期到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+q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熄火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突波次數 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領先指標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預測模型會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依據前幾期</a:t>
                      </a:r>
                      <a:r>
                        <a:rPr lang="en-US" altLang="zh-TW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值順序不同，改變下一期的預測值</a:t>
                      </a:r>
                      <a:endParaRPr lang="en-US" altLang="zh-TW" sz="1050" b="0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預測的準確率較高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模型較複雜，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需直接套用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模型程式碼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系統每次上拋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時要撈前</a:t>
                      </a: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期資料對下一期指標做預測，</a:t>
                      </a:r>
                      <a:r>
                        <a:rPr lang="zh-TW" altLang="en-US" sz="1050" b="0" i="0" u="none" strike="noStrike" kern="1200" dirty="0">
                          <a:solidFill>
                            <a:srgbClr val="FF33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需確認是否可執行，對系統負擔較大</a:t>
                      </a:r>
                      <a:endParaRPr lang="en-US" altLang="zh-TW" sz="1050" b="0" i="0" u="none" strike="noStrike" kern="1200" dirty="0">
                        <a:solidFill>
                          <a:srgbClr val="FF33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050" b="0" i="0" u="none" strike="noStrike" kern="1200" dirty="0">
                          <a:solidFill>
                            <a:srgbClr val="FF33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需要較長期的生產資料</a:t>
                      </a:r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，讓系統可學習實際趨勢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4074"/>
                  </a:ext>
                </a:extLst>
              </a:tr>
            </a:tbl>
          </a:graphicData>
        </a:graphic>
      </p:graphicFrame>
      <p:pic>
        <p:nvPicPr>
          <p:cNvPr id="112" name="圖片 111">
            <a:extLst>
              <a:ext uri="{FF2B5EF4-FFF2-40B4-BE49-F238E27FC236}">
                <a16:creationId xmlns:a16="http://schemas.microsoft.com/office/drawing/2014/main" id="{1DEFFE15-DAC3-428D-A3F8-B6075613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994" y="4818119"/>
            <a:ext cx="1049504" cy="691809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450762" y="695671"/>
            <a:ext cx="10831132" cy="3272041"/>
            <a:chOff x="204074" y="141434"/>
            <a:chExt cx="11766314" cy="4739028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F62EF76D-E93D-4695-A510-D0A58EEB2979}"/>
                </a:ext>
              </a:extLst>
            </p:cNvPr>
            <p:cNvGrpSpPr/>
            <p:nvPr/>
          </p:nvGrpSpPr>
          <p:grpSpPr>
            <a:xfrm>
              <a:off x="204074" y="141434"/>
              <a:ext cx="11766314" cy="4739028"/>
              <a:chOff x="205180" y="141434"/>
              <a:chExt cx="11706774" cy="4739028"/>
            </a:xfrm>
          </p:grpSpPr>
          <p:sp>
            <p:nvSpPr>
              <p:cNvPr id="94" name="流程圖: 決策 93">
                <a:extLst>
                  <a:ext uri="{FF2B5EF4-FFF2-40B4-BE49-F238E27FC236}">
                    <a16:creationId xmlns:a16="http://schemas.microsoft.com/office/drawing/2014/main" id="{38073AF5-E503-4667-984F-E16906CEB828}"/>
                  </a:ext>
                </a:extLst>
              </p:cNvPr>
              <p:cNvSpPr/>
              <p:nvPr/>
            </p:nvSpPr>
            <p:spPr>
              <a:xfrm>
                <a:off x="6309686" y="141434"/>
                <a:ext cx="3541756" cy="1266755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是否在</a:t>
                </a:r>
                <a:endParaRPr lang="en-US" altLang="zh-TW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200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實際生產資料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中有高預測性</a:t>
                </a:r>
              </a:p>
            </p:txBody>
          </p: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44B91D19-C4B0-479A-974B-3D7F9A4E6B6D}"/>
                  </a:ext>
                </a:extLst>
              </p:cNvPr>
              <p:cNvGrpSpPr/>
              <p:nvPr/>
            </p:nvGrpSpPr>
            <p:grpSpPr>
              <a:xfrm>
                <a:off x="205180" y="325595"/>
                <a:ext cx="11706774" cy="4554867"/>
                <a:chOff x="205180" y="325595"/>
                <a:chExt cx="11706774" cy="4554867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90B13190-3713-4BF0-8736-9D72322D8295}"/>
                    </a:ext>
                  </a:extLst>
                </p:cNvPr>
                <p:cNvGrpSpPr/>
                <p:nvPr/>
              </p:nvGrpSpPr>
              <p:grpSpPr>
                <a:xfrm>
                  <a:off x="843797" y="970680"/>
                  <a:ext cx="10856245" cy="3625028"/>
                  <a:chOff x="441551" y="-1332745"/>
                  <a:chExt cx="11438126" cy="5314060"/>
                </a:xfrm>
              </p:grpSpPr>
              <p:grpSp>
                <p:nvGrpSpPr>
                  <p:cNvPr id="77" name="群組 76"/>
                  <p:cNvGrpSpPr/>
                  <p:nvPr/>
                </p:nvGrpSpPr>
                <p:grpSpPr>
                  <a:xfrm>
                    <a:off x="441551" y="514688"/>
                    <a:ext cx="11438126" cy="3466627"/>
                    <a:chOff x="27856" y="1008644"/>
                    <a:chExt cx="11438126" cy="2999023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824920" y="1565400"/>
                      <a:ext cx="1244552" cy="85694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model </a:t>
                      </a:r>
                    </a:p>
                  </p:txBody>
                </p:sp>
                <p:sp>
                  <p:nvSpPr>
                    <p:cNvPr id="12" name="流程圖: 決策 11"/>
                    <p:cNvSpPr/>
                    <p:nvPr/>
                  </p:nvSpPr>
                  <p:spPr>
                    <a:xfrm>
                      <a:off x="3527992" y="1050743"/>
                      <a:ext cx="2539836" cy="1892822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是否在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訓練資料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中有高預測性</a:t>
                      </a: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27856" y="1564494"/>
                      <a:ext cx="1244552" cy="85694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定義模型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 </a:t>
                      </a:r>
                    </a:p>
                  </p:txBody>
                </p:sp>
                <p:cxnSp>
                  <p:nvCxnSpPr>
                    <p:cNvPr id="27" name="肘形接點 26"/>
                    <p:cNvCxnSpPr>
                      <a:cxnSpLocks/>
                      <a:stCxn id="12" idx="0"/>
                      <a:endCxn id="51" idx="0"/>
                    </p:cNvCxnSpPr>
                    <p:nvPr/>
                  </p:nvCxnSpPr>
                  <p:spPr>
                    <a:xfrm rot="16200000" flipH="1" flipV="1">
                      <a:off x="3095575" y="-472382"/>
                      <a:ext cx="179211" cy="3225460"/>
                    </a:xfrm>
                    <a:prstGeom prst="bentConnector3">
                      <a:avLst>
                        <a:gd name="adj1" fmla="val -215181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線單箭頭接點 29"/>
                    <p:cNvCxnSpPr>
                      <a:stCxn id="26" idx="3"/>
                      <a:endCxn id="18" idx="1"/>
                    </p:cNvCxnSpPr>
                    <p:nvPr/>
                  </p:nvCxnSpPr>
                  <p:spPr>
                    <a:xfrm>
                      <a:off x="1272408" y="1992966"/>
                      <a:ext cx="552512" cy="90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線單箭頭接點 32"/>
                    <p:cNvCxnSpPr>
                      <a:cxnSpLocks/>
                      <a:stCxn id="18" idx="3"/>
                      <a:endCxn id="12" idx="1"/>
                    </p:cNvCxnSpPr>
                    <p:nvPr/>
                  </p:nvCxnSpPr>
                  <p:spPr>
                    <a:xfrm>
                      <a:off x="3069471" y="1993871"/>
                      <a:ext cx="458520" cy="3283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線單箭頭接點 39"/>
                    <p:cNvCxnSpPr>
                      <a:cxnSpLocks/>
                      <a:stCxn id="12" idx="3"/>
                      <a:endCxn id="42" idx="1"/>
                    </p:cNvCxnSpPr>
                    <p:nvPr/>
                  </p:nvCxnSpPr>
                  <p:spPr>
                    <a:xfrm>
                      <a:off x="6067828" y="1997154"/>
                      <a:ext cx="435535" cy="1866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流程圖: 決策 41"/>
                    <p:cNvSpPr/>
                    <p:nvPr/>
                  </p:nvSpPr>
                  <p:spPr>
                    <a:xfrm>
                      <a:off x="6503363" y="1008644"/>
                      <a:ext cx="2567341" cy="2014351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是否在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驗證資料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中有高預測性</a:t>
                      </a:r>
                    </a:p>
                  </p:txBody>
                </p:sp>
                <p:cxnSp>
                  <p:nvCxnSpPr>
                    <p:cNvPr id="48" name="肘形接點 47"/>
                    <p:cNvCxnSpPr>
                      <a:cxnSpLocks/>
                      <a:stCxn id="42" idx="2"/>
                      <a:endCxn id="51" idx="2"/>
                    </p:cNvCxnSpPr>
                    <p:nvPr/>
                  </p:nvCxnSpPr>
                  <p:spPr>
                    <a:xfrm rot="5400000" flipH="1">
                      <a:off x="4447417" y="-316620"/>
                      <a:ext cx="464649" cy="6214584"/>
                    </a:xfrm>
                    <a:prstGeom prst="bentConnector3">
                      <a:avLst>
                        <a:gd name="adj1" fmla="val -8299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4812943" y="3540393"/>
                      <a:ext cx="1125823" cy="4672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 fitting</a:t>
                      </a:r>
                    </a:p>
                  </p:txBody>
                </p:sp>
                <p:cxnSp>
                  <p:nvCxnSpPr>
                    <p:cNvPr id="54" name="直線單箭頭接點 53"/>
                    <p:cNvCxnSpPr>
                      <a:cxnSpLocks/>
                      <a:stCxn id="42" idx="3"/>
                      <a:endCxn id="59" idx="1"/>
                    </p:cNvCxnSpPr>
                    <p:nvPr/>
                  </p:nvCxnSpPr>
                  <p:spPr>
                    <a:xfrm flipV="1">
                      <a:off x="9070704" y="2008301"/>
                      <a:ext cx="695351" cy="751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138894" y="2903678"/>
                      <a:ext cx="339180" cy="4672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9766055" y="1478682"/>
                      <a:ext cx="1699927" cy="1059238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lvl="1"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測試資料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1" algn="ctr"/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預測模型的準確率</a:t>
                      </a:r>
                    </a:p>
                  </p:txBody>
                </p:sp>
              </p:grp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C192260-9F0B-419C-A799-07A91AC3B539}"/>
                      </a:ext>
                    </a:extLst>
                  </p:cNvPr>
                  <p:cNvSpPr/>
                  <p:nvPr/>
                </p:nvSpPr>
                <p:spPr>
                  <a:xfrm>
                    <a:off x="3049932" y="-639572"/>
                    <a:ext cx="1240397" cy="540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Under fitting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7D26B665-E29E-47ED-A40C-C31D3C9BAE69}"/>
                      </a:ext>
                    </a:extLst>
                  </p:cNvPr>
                  <p:cNvSpPr/>
                  <p:nvPr/>
                </p:nvSpPr>
                <p:spPr>
                  <a:xfrm>
                    <a:off x="3382814" y="-1332745"/>
                    <a:ext cx="339180" cy="540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N</a:t>
                    </a: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28252FDA-5448-4993-8137-31A4BD3E0483}"/>
                      </a:ext>
                    </a:extLst>
                  </p:cNvPr>
                  <p:cNvSpPr/>
                  <p:nvPr/>
                </p:nvSpPr>
                <p:spPr>
                  <a:xfrm>
                    <a:off x="6497113" y="1201620"/>
                    <a:ext cx="304248" cy="54013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Y</a:t>
                    </a:r>
                  </a:p>
                </p:txBody>
              </p:sp>
            </p:grp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E5C0341B-04EB-45C8-983B-243205BE62BE}"/>
                    </a:ext>
                  </a:extLst>
                </p:cNvPr>
                <p:cNvSpPr txBox="1"/>
                <p:nvPr/>
              </p:nvSpPr>
              <p:spPr>
                <a:xfrm>
                  <a:off x="7456965" y="4266372"/>
                  <a:ext cx="2233033" cy="61409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交叉驗證</a:t>
                  </a:r>
                  <a:endPara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en-US" altLang="zh-TW" sz="1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cross validation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44DDEDB-962D-47E4-84B4-7C25ADA8A69C}"/>
                    </a:ext>
                  </a:extLst>
                </p:cNvPr>
                <p:cNvSpPr/>
                <p:nvPr/>
              </p:nvSpPr>
              <p:spPr>
                <a:xfrm>
                  <a:off x="485499" y="1367345"/>
                  <a:ext cx="8986954" cy="28714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A9DFEE1F-1254-4ED9-A8C9-269741CEF729}"/>
                    </a:ext>
                  </a:extLst>
                </p:cNvPr>
                <p:cNvSpPr/>
                <p:nvPr/>
              </p:nvSpPr>
              <p:spPr>
                <a:xfrm>
                  <a:off x="9874684" y="1377297"/>
                  <a:ext cx="2037270" cy="8780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新細明體" panose="02020500000000000000" pitchFamily="18" charset="-120"/>
                    </a:rPr>
                    <a:t>DB</a:t>
                  </a:r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新細明體" panose="02020500000000000000" pitchFamily="18" charset="-120"/>
                    </a:rPr>
                    <a:t> </a:t>
                  </a:r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新細明體" panose="02020500000000000000" pitchFamily="18" charset="-120"/>
                    </a:rPr>
                    <a:t>SERVER</a:t>
                  </a:r>
                </a:p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將後續</a:t>
                  </a:r>
                  <a:r>
                    <a:rPr lang="zh-TW" altLang="en-US" sz="1200" b="1" dirty="0">
                      <a:solidFill>
                        <a:srgbClr val="0000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實際生產</a:t>
                  </a:r>
                  <a:endParaRPr lang="en-US" altLang="zh-TW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待入預測模型</a:t>
                  </a:r>
                  <a:endParaRPr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920AA23-1FD4-4534-9528-ECF13BB4C3B2}"/>
                    </a:ext>
                  </a:extLst>
                </p:cNvPr>
                <p:cNvSpPr/>
                <p:nvPr/>
              </p:nvSpPr>
              <p:spPr>
                <a:xfrm>
                  <a:off x="205180" y="325595"/>
                  <a:ext cx="2456831" cy="89843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下載相關鍋號</a:t>
                  </a:r>
                  <a:r>
                    <a:rPr lang="en-US" altLang="zh-TW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PVD</a:t>
                  </a:r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参數與異常指標資料</a:t>
                  </a:r>
                  <a:endParaRPr lang="en-US" altLang="zh-TW" sz="1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建立預測模型</a:t>
                  </a:r>
                  <a:endParaRPr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" name="直線單箭頭接點 75">
                  <a:extLst>
                    <a:ext uri="{FF2B5EF4-FFF2-40B4-BE49-F238E27FC236}">
                      <a16:creationId xmlns:a16="http://schemas.microsoft.com/office/drawing/2014/main" id="{CD6E0E4B-2A72-4FEA-9D1C-3CCA8F8F6C24}"/>
                    </a:ext>
                  </a:extLst>
                </p:cNvPr>
                <p:cNvCxnSpPr>
                  <a:cxnSpLocks/>
                  <a:stCxn id="75" idx="2"/>
                  <a:endCxn id="26" idx="0"/>
                </p:cNvCxnSpPr>
                <p:nvPr/>
              </p:nvCxnSpPr>
              <p:spPr>
                <a:xfrm>
                  <a:off x="1433596" y="1224032"/>
                  <a:ext cx="821" cy="144518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單箭頭接點 77">
                  <a:extLst>
                    <a:ext uri="{FF2B5EF4-FFF2-40B4-BE49-F238E27FC236}">
                      <a16:creationId xmlns:a16="http://schemas.microsoft.com/office/drawing/2014/main" id="{685FA615-3A2A-43AD-B331-DEF47E096490}"/>
                    </a:ext>
                  </a:extLst>
                </p:cNvPr>
                <p:cNvCxnSpPr>
                  <a:cxnSpLocks/>
                  <a:stCxn id="59" idx="0"/>
                  <a:endCxn id="74" idx="2"/>
                </p:cNvCxnSpPr>
                <p:nvPr/>
              </p:nvCxnSpPr>
              <p:spPr>
                <a:xfrm flipV="1">
                  <a:off x="10893317" y="2255372"/>
                  <a:ext cx="1" cy="34618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肘形接點 47">
                  <a:extLst>
                    <a:ext uri="{FF2B5EF4-FFF2-40B4-BE49-F238E27FC236}">
                      <a16:creationId xmlns:a16="http://schemas.microsoft.com/office/drawing/2014/main" id="{5CB17396-C0EA-41FC-9436-5239F3541EE6}"/>
                    </a:ext>
                  </a:extLst>
                </p:cNvPr>
                <p:cNvCxnSpPr>
                  <a:cxnSpLocks/>
                  <a:stCxn id="74" idx="0"/>
                  <a:endCxn id="94" idx="3"/>
                </p:cNvCxnSpPr>
                <p:nvPr/>
              </p:nvCxnSpPr>
              <p:spPr>
                <a:xfrm rot="16200000" flipV="1">
                  <a:off x="10071138" y="555116"/>
                  <a:ext cx="602486" cy="1041878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肘形接點 47">
                  <a:extLst>
                    <a:ext uri="{FF2B5EF4-FFF2-40B4-BE49-F238E27FC236}">
                      <a16:creationId xmlns:a16="http://schemas.microsoft.com/office/drawing/2014/main" id="{A19919A5-1942-4912-8A65-406D9FE5A688}"/>
                    </a:ext>
                  </a:extLst>
                </p:cNvPr>
                <p:cNvCxnSpPr>
                  <a:cxnSpLocks/>
                  <a:stCxn id="94" idx="1"/>
                  <a:endCxn id="75" idx="3"/>
                </p:cNvCxnSpPr>
                <p:nvPr/>
              </p:nvCxnSpPr>
              <p:spPr>
                <a:xfrm rot="10800000" flipV="1">
                  <a:off x="2662013" y="774811"/>
                  <a:ext cx="3647674" cy="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肘形接點 47">
                  <a:extLst>
                    <a:ext uri="{FF2B5EF4-FFF2-40B4-BE49-F238E27FC236}">
                      <a16:creationId xmlns:a16="http://schemas.microsoft.com/office/drawing/2014/main" id="{83E23B1D-10A7-4E0C-919B-275F3B59B16E}"/>
                    </a:ext>
                  </a:extLst>
                </p:cNvPr>
                <p:cNvCxnSpPr>
                  <a:cxnSpLocks/>
                  <a:stCxn id="94" idx="2"/>
                  <a:endCxn id="74" idx="1"/>
                </p:cNvCxnSpPr>
                <p:nvPr/>
              </p:nvCxnSpPr>
              <p:spPr>
                <a:xfrm rot="16200000" flipH="1">
                  <a:off x="8773551" y="715201"/>
                  <a:ext cx="408146" cy="1794120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42B8BB9C-B434-4346-A327-12711110EE68}"/>
                    </a:ext>
                  </a:extLst>
                </p:cNvPr>
                <p:cNvSpPr/>
                <p:nvPr/>
              </p:nvSpPr>
              <p:spPr>
                <a:xfrm>
                  <a:off x="8778386" y="1439842"/>
                  <a:ext cx="288770" cy="368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Y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918C9A8-D71A-4E31-8A9E-BBC49CF425B5}"/>
                    </a:ext>
                  </a:extLst>
                </p:cNvPr>
                <p:cNvSpPr/>
                <p:nvPr/>
              </p:nvSpPr>
              <p:spPr>
                <a:xfrm>
                  <a:off x="4975335" y="355270"/>
                  <a:ext cx="321925" cy="368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</a:t>
                  </a: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5DCF9D8-0DC7-48CC-B30B-FB93CEB38C1D}"/>
                    </a:ext>
                  </a:extLst>
                </p:cNvPr>
                <p:cNvSpPr/>
                <p:nvPr/>
              </p:nvSpPr>
              <p:spPr>
                <a:xfrm>
                  <a:off x="4548049" y="735401"/>
                  <a:ext cx="1270260" cy="3684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 sz="12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Recollect data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CB15A7B-D8A7-4478-A939-917BCEC3BF09}"/>
                    </a:ext>
                  </a:extLst>
                </p:cNvPr>
                <p:cNvSpPr/>
                <p:nvPr/>
              </p:nvSpPr>
              <p:spPr>
                <a:xfrm>
                  <a:off x="542375" y="2405428"/>
                  <a:ext cx="3534877" cy="10474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FF73510-D5F6-4DF1-AD76-1902B1BE4A24}"/>
                </a:ext>
              </a:extLst>
            </p:cNvPr>
            <p:cNvSpPr/>
            <p:nvPr/>
          </p:nvSpPr>
          <p:spPr>
            <a:xfrm>
              <a:off x="9571665" y="2697036"/>
              <a:ext cx="290239" cy="368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259083" y="262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預測模型分析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flow</a:t>
            </a:r>
            <a:endParaRPr lang="zh-TW" altLang="en-US" sz="2800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6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寬螢幕</PresentationFormat>
  <Paragraphs>186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柏維 錢</dc:creator>
  <cp:lastModifiedBy>柏維 錢</cp:lastModifiedBy>
  <cp:revision>99</cp:revision>
  <dcterms:created xsi:type="dcterms:W3CDTF">2021-07-31T14:52:11Z</dcterms:created>
  <dcterms:modified xsi:type="dcterms:W3CDTF">2021-08-25T13:59:53Z</dcterms:modified>
</cp:coreProperties>
</file>