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0" r:id="rId21"/>
    <p:sldId id="281" r:id="rId22"/>
    <p:sldId id="278" r:id="rId23"/>
    <p:sldId id="276"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Century Gothic" panose="020B0502020202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557EB5-F09D-46FF-B6CF-8518130FF7A5}">
  <a:tblStyle styleId="{B4557EB5-F09D-46FF-B6CF-8518130FF7A5}" styleName="Table_0">
    <a:wholeTbl>
      <a:tcTxStyle b="off" i="off">
        <a:font>
          <a:latin typeface="Century Gothic"/>
          <a:ea typeface="Century Gothic"/>
          <a:cs typeface="Century Gothic"/>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b="off" i="off"/>
      <a:tcStyle>
        <a:tcBdr/>
        <a:fill>
          <a:solidFill>
            <a:srgbClr val="F2E7E6"/>
          </a:solidFill>
        </a:fill>
      </a:tcStyle>
    </a:band1H>
    <a:band2H>
      <a:tcTxStyle b="off" i="off"/>
      <a:tcStyle>
        <a:tcBdr/>
      </a:tcStyle>
    </a:band2H>
    <a:band1V>
      <a:tcTxStyle b="off" i="off"/>
      <a:tcStyle>
        <a:tcBdr/>
        <a:fill>
          <a:solidFill>
            <a:srgbClr val="F2E7E6"/>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fill>
          <a:solidFill>
            <a:schemeClr val="lt1"/>
          </a:solidFill>
        </a:fill>
      </a:tcStyle>
    </a:lastRow>
    <a:seCell>
      <a:tcTxStyle b="off" i="off"/>
      <a:tcStyle>
        <a:tcBdr/>
      </a:tcStyle>
    </a:seCell>
    <a:swCell>
      <a:tcTxStyle b="off" i="off"/>
      <a:tcStyle>
        <a:tcBdr/>
      </a:tcStyle>
    </a:swCell>
    <a:firstRow>
      <a:tcTxStyle b="on" i="off">
        <a:font>
          <a:latin typeface="Century Gothic"/>
          <a:ea typeface="Century Gothic"/>
          <a:cs typeface="Century Gothic"/>
        </a:font>
        <a:schemeClr val="lt1"/>
      </a:tcTxStyle>
      <a:tcStyle>
        <a:tcBdr/>
        <a:fill>
          <a:solidFill>
            <a:schemeClr val="accent1"/>
          </a:solidFill>
        </a:fill>
      </a:tcStyle>
    </a:firstRow>
    <a:neCell>
      <a:tcTxStyle b="off" i="off"/>
      <a:tcStyle>
        <a:tcBdr/>
      </a:tcStyle>
    </a:neCell>
    <a:nwCell>
      <a:tcTxStyle b="off" i="off"/>
      <a:tcStyle>
        <a:tcBdr/>
      </a:tcStyle>
    </a:nwCell>
  </a:tblStyle>
  <a:tblStyle styleId="{05FDA6B1-5C91-4652-B7B1-A2BE70CB11BA}" styleName="Table_1">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2E7E6"/>
          </a:solidFill>
        </a:fill>
      </a:tcStyle>
    </a:wholeTbl>
    <a:band1H>
      <a:tcTxStyle b="off" i="off"/>
      <a:tcStyle>
        <a:tcBdr/>
        <a:fill>
          <a:solidFill>
            <a:srgbClr val="E3CACA"/>
          </a:solidFill>
        </a:fill>
      </a:tcStyle>
    </a:band1H>
    <a:band2H>
      <a:tcTxStyle b="off" i="off"/>
      <a:tcStyle>
        <a:tcBdr/>
      </a:tcStyle>
    </a:band2H>
    <a:band1V>
      <a:tcTxStyle b="off" i="off"/>
      <a:tcStyle>
        <a:tcBdr/>
        <a:fill>
          <a:solidFill>
            <a:srgbClr val="E3CACA"/>
          </a:solidFill>
        </a:fill>
      </a:tcStyle>
    </a:band1V>
    <a:band2V>
      <a:tcTxStyle b="off" i="off"/>
      <a:tcStyle>
        <a:tcBdr/>
      </a:tcStyle>
    </a:band2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280" autoAdjust="0"/>
  </p:normalViewPr>
  <p:slideViewPr>
    <p:cSldViewPr snapToGrid="0">
      <p:cViewPr varScale="1">
        <p:scale>
          <a:sx n="89" d="100"/>
          <a:sy n="89" d="100"/>
        </p:scale>
        <p:origin x="8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50" name="Shape 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For the Mississippi employee and student studies, men reported higher resilience than women on the Brief Resilience Scale.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For the Missouri State students, women self-reported greater meaning in life.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Both these findings are consistent with the literature, which has shown greater resilience in men and higher meaning in life in women, for other populations.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Secondly, demographic differences could also be regional. For example, our findings for midwestern and southeastern university students were not the same.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dirty="0">
              <a:solidFill>
                <a:srgbClr val="000000"/>
              </a:solidFill>
              <a:latin typeface="Arial"/>
              <a:ea typeface="Arial"/>
              <a:cs typeface="Arial"/>
              <a:sym typeface="Arial"/>
            </a:endParaRPr>
          </a:p>
        </p:txBody>
      </p:sp>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a:solidFill>
                  <a:srgbClr val="000000"/>
                </a:solidFill>
                <a:latin typeface="Arial"/>
                <a:ea typeface="Arial"/>
                <a:cs typeface="Arial"/>
                <a:sym typeface="Arial"/>
              </a:rPr>
              <a:t>Masood et al. 2016, greater </a:t>
            </a:r>
            <a:r>
              <a:rPr lang="en-US" sz="1100" b="0" i="0" u="none" strike="noStrike" cap="none" dirty="0" err="1">
                <a:solidFill>
                  <a:srgbClr val="000000"/>
                </a:solidFill>
                <a:latin typeface="Arial"/>
                <a:ea typeface="Arial"/>
                <a:cs typeface="Arial"/>
                <a:sym typeface="Arial"/>
              </a:rPr>
              <a:t>psy</a:t>
            </a:r>
            <a:r>
              <a:rPr lang="en-US" sz="1100" b="0" i="0" u="none" strike="noStrike" cap="none" dirty="0">
                <a:solidFill>
                  <a:srgbClr val="000000"/>
                </a:solidFill>
                <a:latin typeface="Arial"/>
                <a:ea typeface="Arial"/>
                <a:cs typeface="Arial"/>
                <a:sym typeface="Arial"/>
              </a:rPr>
              <a:t> distress and less resilience in females</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a:solidFill>
                  <a:srgbClr val="000000"/>
                </a:solidFill>
                <a:latin typeface="Arial"/>
                <a:ea typeface="Arial"/>
                <a:cs typeface="Arial"/>
                <a:sym typeface="Arial"/>
              </a:rPr>
              <a:t>Evangelista et al. 2001, females more likely to derive sense of meaning from illness</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a:solidFill>
                  <a:srgbClr val="000000"/>
                </a:solidFill>
                <a:latin typeface="Arial"/>
                <a:ea typeface="Arial"/>
                <a:cs typeface="Arial"/>
                <a:sym typeface="Arial"/>
              </a:rPr>
              <a:t>Windle - “no gold standard found yet” for resilience measures, calls for further investigation, more validation work</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a:solidFill>
                  <a:srgbClr val="000000"/>
                </a:solidFill>
                <a:latin typeface="Arial"/>
                <a:ea typeface="Arial"/>
                <a:cs typeface="Arial"/>
                <a:sym typeface="Arial"/>
              </a:rPr>
              <a:t>Ahern - reviewed use of resilience measures in adolescent populations, like </a:t>
            </a:r>
            <a:r>
              <a:rPr lang="en-US" sz="1100" b="0" i="0" u="none" strike="noStrike" cap="none" dirty="0" err="1">
                <a:solidFill>
                  <a:srgbClr val="000000"/>
                </a:solidFill>
                <a:latin typeface="Arial"/>
                <a:ea typeface="Arial"/>
                <a:cs typeface="Arial"/>
                <a:sym typeface="Arial"/>
              </a:rPr>
              <a:t>Cosco</a:t>
            </a:r>
            <a:r>
              <a:rPr lang="en-US" sz="1100" b="0" i="0" u="none" strike="noStrike" cap="none" dirty="0">
                <a:solidFill>
                  <a:srgbClr val="000000"/>
                </a:solidFill>
                <a:latin typeface="Arial"/>
                <a:ea typeface="Arial"/>
                <a:cs typeface="Arial"/>
                <a:sym typeface="Arial"/>
              </a:rPr>
              <a:t> suggests more work needs to be done in regards to looking at these measures in the context of different populations as well as at factor structure</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err="1">
                <a:solidFill>
                  <a:srgbClr val="000000"/>
                </a:solidFill>
                <a:latin typeface="Arial"/>
                <a:ea typeface="Arial"/>
                <a:cs typeface="Arial"/>
                <a:sym typeface="Arial"/>
              </a:rPr>
              <a:t>Cosco</a:t>
            </a:r>
            <a:r>
              <a:rPr lang="en-US" sz="1100" b="0" i="0" u="none" strike="noStrike" cap="none" dirty="0">
                <a:solidFill>
                  <a:srgbClr val="000000"/>
                </a:solidFill>
                <a:latin typeface="Arial"/>
                <a:ea typeface="Arial"/>
                <a:cs typeface="Arial"/>
                <a:sym typeface="Arial"/>
              </a:rPr>
              <a:t> - Looked to validate a number of measures in an elderly population, see if they were appropriate for assessing resilience in older populations; found sufficient support for several, but also acknowledged need for further validity in different populations and more attention in research to factor structure.</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br>
              <a:rPr lang="en-US" sz="1100" b="0" i="0" u="none" strike="noStrike" cap="none" dirty="0">
                <a:solidFill>
                  <a:srgbClr val="000000"/>
                </a:solidFill>
                <a:latin typeface="Arial"/>
                <a:ea typeface="Arial"/>
                <a:cs typeface="Arial"/>
                <a:sym typeface="Arial"/>
              </a:rPr>
            </a:b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a:solidFill>
                  <a:srgbClr val="000000"/>
                </a:solidFill>
                <a:latin typeface="Arial"/>
                <a:ea typeface="Arial"/>
                <a:cs typeface="Arial"/>
                <a:sym typeface="Arial"/>
              </a:rPr>
              <a:t>Many researchers control for gender in order to address gender differences. </a:t>
            </a:r>
          </a:p>
          <a:p>
            <a:pPr marL="0" marR="0" lvl="0" indent="0" algn="l" rtl="0">
              <a:lnSpc>
                <a:spcPct val="100000"/>
              </a:lnSpc>
              <a:spcBef>
                <a:spcPts val="0"/>
              </a:spcBef>
              <a:spcAft>
                <a:spcPts val="0"/>
              </a:spcAft>
              <a:buClr>
                <a:srgbClr val="000000"/>
              </a:buClr>
              <a:buSzPts val="11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a:solidFill>
                  <a:srgbClr val="000000"/>
                </a:solidFill>
                <a:latin typeface="Arial"/>
                <a:ea typeface="Arial"/>
                <a:cs typeface="Arial"/>
                <a:sym typeface="Arial"/>
              </a:rPr>
              <a:t>If gender is correlated with both outcome and predicting variables, then researchers need to be very careful about the conclusions they draw</a:t>
            </a: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a:solidFill>
                  <a:srgbClr val="000000"/>
                </a:solidFill>
                <a:latin typeface="Arial"/>
                <a:ea typeface="Arial"/>
                <a:cs typeface="Arial"/>
                <a:sym typeface="Arial"/>
              </a:rPr>
              <a:t>regarding trauma or stressors and their relationships to resilience, meaning, and purpose.</a:t>
            </a:r>
          </a:p>
        </p:txBody>
      </p:sp>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694739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a:solidFill>
                  <a:srgbClr val="000000"/>
                </a:solidFill>
                <a:latin typeface="Arial"/>
                <a:ea typeface="Arial"/>
                <a:cs typeface="Arial"/>
                <a:sym typeface="Arial"/>
              </a:rPr>
              <a:t>However, it is important to check and make sure that the measures used are reliable and valid for demographic groups in the study. </a:t>
            </a: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a:solidFill>
                  <a:srgbClr val="000000"/>
                </a:solidFill>
                <a:latin typeface="Arial"/>
                <a:ea typeface="Arial"/>
                <a:cs typeface="Arial"/>
                <a:sym typeface="Arial"/>
              </a:rPr>
              <a:t>It could be useful to check the reliability or even factor structure for different age groups and genders studied.</a:t>
            </a: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918735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For 4</a:t>
            </a:r>
            <a:r>
              <a:rPr lang="en-US" baseline="30000" dirty="0"/>
              <a:t>th</a:t>
            </a:r>
            <a:r>
              <a:rPr lang="en-US" dirty="0"/>
              <a:t> point: create new measures, if necessary, drawing from review of existing measures and validity work with those.</a:t>
            </a:r>
          </a:p>
        </p:txBody>
      </p:sp>
    </p:spTree>
    <p:extLst>
      <p:ext uri="{BB962C8B-B14F-4D97-AF65-F5344CB8AC3E}">
        <p14:creationId xmlns:p14="http://schemas.microsoft.com/office/powerpoint/2010/main" val="14511618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73" name="Shape 2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a:solidFill>
                  <a:srgbClr val="000000"/>
                </a:solidFill>
                <a:latin typeface="Arial"/>
                <a:ea typeface="Arial"/>
                <a:cs typeface="Arial"/>
                <a:sym typeface="Arial"/>
              </a:rPr>
              <a:t>Masood et al. 2016, greater </a:t>
            </a:r>
            <a:r>
              <a:rPr lang="en-US" sz="1100" b="0" i="0" u="none" strike="noStrike" cap="none" dirty="0" err="1">
                <a:solidFill>
                  <a:srgbClr val="000000"/>
                </a:solidFill>
                <a:latin typeface="Arial"/>
                <a:ea typeface="Arial"/>
                <a:cs typeface="Arial"/>
                <a:sym typeface="Arial"/>
              </a:rPr>
              <a:t>psy</a:t>
            </a:r>
            <a:r>
              <a:rPr lang="en-US" sz="1100" b="0" i="0" u="none" strike="noStrike" cap="none" dirty="0">
                <a:solidFill>
                  <a:srgbClr val="000000"/>
                </a:solidFill>
                <a:latin typeface="Arial"/>
                <a:ea typeface="Arial"/>
                <a:cs typeface="Arial"/>
                <a:sym typeface="Arial"/>
              </a:rPr>
              <a:t> distress and less resilience in females</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a:solidFill>
                  <a:srgbClr val="000000"/>
                </a:solidFill>
                <a:latin typeface="Arial"/>
                <a:ea typeface="Arial"/>
                <a:cs typeface="Arial"/>
                <a:sym typeface="Arial"/>
              </a:rPr>
              <a:t>Evangelista et al. 2001, females more likely to derive sense of meaning from illness</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dirty="0"/>
          </a:p>
          <a:p>
            <a:pPr marL="0" marR="0" lvl="0" indent="0" algn="l" rtl="0">
              <a:lnSpc>
                <a:spcPct val="100000"/>
              </a:lnSpc>
              <a:spcBef>
                <a:spcPts val="0"/>
              </a:spcBef>
              <a:spcAft>
                <a:spcPts val="0"/>
              </a:spcAft>
              <a:buClr>
                <a:srgbClr val="000000"/>
              </a:buClr>
              <a:buSzPts val="1100"/>
              <a:buFont typeface="Arial"/>
              <a:buNone/>
            </a:pPr>
            <a:r>
              <a:rPr lang="en-US" dirty="0" err="1"/>
              <a:t>Gulbrandsen</a:t>
            </a:r>
            <a:r>
              <a:rPr lang="en-US" dirty="0"/>
              <a:t>, 2016 - literature indicates distinct differences in kinds of adversity contended with by older women as opposed to older men (e.g. example), which warrants investigation, differences in resilience between older men and women?</a:t>
            </a:r>
            <a:endParaRPr dirty="0"/>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a:solidFill>
                  <a:srgbClr val="000000"/>
                </a:solidFill>
                <a:latin typeface="Arial"/>
                <a:ea typeface="Arial"/>
                <a:cs typeface="Arial"/>
                <a:sym typeface="Arial"/>
              </a:rPr>
              <a:t>Windle - “no gold standard found yet” for resilience measures, calls for further investigation, more validation work</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a:solidFill>
                  <a:srgbClr val="000000"/>
                </a:solidFill>
                <a:latin typeface="Arial"/>
                <a:ea typeface="Arial"/>
                <a:cs typeface="Arial"/>
                <a:sym typeface="Arial"/>
              </a:rPr>
              <a:t>Ahern - reviewed use of resilience measures in adolescent populations, like </a:t>
            </a:r>
            <a:r>
              <a:rPr lang="en-US" sz="1100" b="0" i="0" u="none" strike="noStrike" cap="none" dirty="0" err="1">
                <a:solidFill>
                  <a:srgbClr val="000000"/>
                </a:solidFill>
                <a:latin typeface="Arial"/>
                <a:ea typeface="Arial"/>
                <a:cs typeface="Arial"/>
                <a:sym typeface="Arial"/>
              </a:rPr>
              <a:t>Cosco</a:t>
            </a:r>
            <a:r>
              <a:rPr lang="en-US" sz="1100" b="0" i="0" u="none" strike="noStrike" cap="none" dirty="0">
                <a:solidFill>
                  <a:srgbClr val="000000"/>
                </a:solidFill>
                <a:latin typeface="Arial"/>
                <a:ea typeface="Arial"/>
                <a:cs typeface="Arial"/>
                <a:sym typeface="Arial"/>
              </a:rPr>
              <a:t> suggests more work needs to be done in regards to looking at these measures in the context of different populations as well as at factor structure</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err="1">
                <a:solidFill>
                  <a:srgbClr val="000000"/>
                </a:solidFill>
                <a:latin typeface="Arial"/>
                <a:ea typeface="Arial"/>
                <a:cs typeface="Arial"/>
                <a:sym typeface="Arial"/>
              </a:rPr>
              <a:t>Cosco</a:t>
            </a:r>
            <a:r>
              <a:rPr lang="en-US" sz="1100" b="0" i="0" u="none" strike="noStrike" cap="none" dirty="0">
                <a:solidFill>
                  <a:srgbClr val="000000"/>
                </a:solidFill>
                <a:latin typeface="Arial"/>
                <a:ea typeface="Arial"/>
                <a:cs typeface="Arial"/>
                <a:sym typeface="Arial"/>
              </a:rPr>
              <a:t> - Looked to validate a number of measures in an elderly population, see if they were appropriate for assessing resilience in older populations; found sufficient support for several, </a:t>
            </a:r>
            <a:r>
              <a:rPr lang="en-US" sz="1100" b="0" i="0" u="none" strike="noStrike" cap="none" dirty="0" err="1">
                <a:solidFill>
                  <a:srgbClr val="000000"/>
                </a:solidFill>
                <a:latin typeface="Arial"/>
                <a:ea typeface="Arial"/>
                <a:cs typeface="Arial"/>
                <a:sym typeface="Arial"/>
              </a:rPr>
              <a:t>esp</a:t>
            </a:r>
            <a:r>
              <a:rPr lang="en-US" sz="1100" b="0" i="0" u="none" strike="noStrike" cap="none" dirty="0">
                <a:solidFill>
                  <a:srgbClr val="000000"/>
                </a:solidFill>
                <a:latin typeface="Arial"/>
                <a:ea typeface="Arial"/>
                <a:cs typeface="Arial"/>
                <a:sym typeface="Arial"/>
              </a:rPr>
              <a:t> RS, but also acknowledged need for further validity assessment in different populations and more attention in research to factor structure</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br>
              <a:rPr lang="en-US" sz="1100" b="0" i="0" u="none" strike="noStrike" cap="none" dirty="0">
                <a:solidFill>
                  <a:srgbClr val="000000"/>
                </a:solidFill>
                <a:latin typeface="Arial"/>
                <a:ea typeface="Arial"/>
                <a:cs typeface="Arial"/>
                <a:sym typeface="Arial"/>
              </a:rPr>
            </a:b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Shape 17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Shape 18"/>
          <p:cNvSpPr txBox="1">
            <a:spLocks noGrp="1"/>
          </p:cNvSpPr>
          <p:nvPr>
            <p:ph type="ctrTitle"/>
          </p:nvPr>
        </p:nvSpPr>
        <p:spPr>
          <a:xfrm>
            <a:off x="1154955" y="1447800"/>
            <a:ext cx="8825700" cy="3329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2"/>
              </a:buClr>
              <a:buSzPts val="7200"/>
              <a:buFont typeface="Century Gothic"/>
              <a:buNone/>
              <a:defRPr sz="7200" b="0" i="0" u="none" strike="noStrike" cap="none">
                <a:solidFill>
                  <a:schemeClr val="lt2"/>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9" name="Shape 19"/>
          <p:cNvSpPr txBox="1">
            <a:spLocks noGrp="1"/>
          </p:cNvSpPr>
          <p:nvPr>
            <p:ph type="subTitle" idx="1"/>
          </p:nvPr>
        </p:nvSpPr>
        <p:spPr>
          <a:xfrm>
            <a:off x="1154955" y="4777380"/>
            <a:ext cx="8825700" cy="861300"/>
          </a:xfrm>
          <a:prstGeom prst="rect">
            <a:avLst/>
          </a:prstGeom>
          <a:noFill/>
          <a:ln>
            <a:noFill/>
          </a:ln>
        </p:spPr>
        <p:txBody>
          <a:bodyPr spcFirstLastPara="1" wrap="square" lIns="91425" tIns="91425" rIns="91425" bIns="91425" anchor="t" anchorCtr="0"/>
          <a:lstStyle>
            <a:lvl1pPr marR="0" lvl="0" algn="l" rtl="0">
              <a:lnSpc>
                <a:spcPct val="100000"/>
              </a:lnSpc>
              <a:spcBef>
                <a:spcPts val="1000"/>
              </a:spcBef>
              <a:spcAft>
                <a:spcPts val="0"/>
              </a:spcAft>
              <a:buClr>
                <a:srgbClr val="86D1D8"/>
              </a:buClr>
              <a:buSzPts val="1600"/>
              <a:buFont typeface="Noto Sans Symbols"/>
              <a:buNone/>
              <a:defRPr sz="2000" b="0" i="0" u="none" strike="noStrike" cap="none">
                <a:solidFill>
                  <a:srgbClr val="86D1D8"/>
                </a:solidFill>
                <a:latin typeface="Century Gothic"/>
                <a:ea typeface="Century Gothic"/>
                <a:cs typeface="Century Gothic"/>
                <a:sym typeface="Century Gothic"/>
              </a:defRPr>
            </a:lvl1pPr>
            <a:lvl2pPr marR="0" lvl="1" algn="ctr" rtl="0">
              <a:lnSpc>
                <a:spcPct val="100000"/>
              </a:lnSpc>
              <a:spcBef>
                <a:spcPts val="1000"/>
              </a:spcBef>
              <a:spcAft>
                <a:spcPts val="0"/>
              </a:spcAft>
              <a:buClr>
                <a:srgbClr val="86D1D8"/>
              </a:buClr>
              <a:buSzPts val="1440"/>
              <a:buFont typeface="Noto Sans Symbols"/>
              <a:buNone/>
              <a:defRPr sz="1800" b="0" i="0" u="none" strike="noStrike" cap="none">
                <a:solidFill>
                  <a:schemeClr val="lt1"/>
                </a:solidFill>
                <a:latin typeface="Century Gothic"/>
                <a:ea typeface="Century Gothic"/>
                <a:cs typeface="Century Gothic"/>
                <a:sym typeface="Century Gothic"/>
              </a:defRPr>
            </a:lvl2pPr>
            <a:lvl3pPr marR="0" lvl="2" algn="ctr"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ctr" rtl="0">
              <a:lnSpc>
                <a:spcPct val="100000"/>
              </a:lnSpc>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4pPr>
            <a:lvl5pPr marR="0" lvl="4" algn="ctr" rtl="0">
              <a:lnSpc>
                <a:spcPct val="100000"/>
              </a:lnSpc>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5pPr>
            <a:lvl6pPr marR="0" lvl="5" algn="ctr" rtl="0">
              <a:lnSpc>
                <a:spcPct val="100000"/>
              </a:lnSpc>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6pPr>
            <a:lvl7pPr marR="0" lvl="6" algn="ctr" rtl="0">
              <a:lnSpc>
                <a:spcPct val="100000"/>
              </a:lnSpc>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7pPr>
            <a:lvl8pPr marR="0" lvl="7" algn="ctr" rtl="0">
              <a:lnSpc>
                <a:spcPct val="100000"/>
              </a:lnSpc>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8pPr>
            <a:lvl9pPr marR="0" lvl="8" algn="ctr" rtl="0">
              <a:lnSpc>
                <a:spcPct val="100000"/>
              </a:lnSpc>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20" name="Shape 20"/>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1" name="Shape 21"/>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2" name="Shape 22"/>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154956" y="4800587"/>
            <a:ext cx="8825700" cy="566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2"/>
              </a:buClr>
              <a:buSzPts val="2400"/>
              <a:buFont typeface="Century Gothic"/>
              <a:buNone/>
              <a:defRPr sz="2400" b="0" i="0" u="none" strike="noStrike" cap="none">
                <a:solidFill>
                  <a:schemeClr val="lt2"/>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76" name="Shape 76"/>
          <p:cNvSpPr>
            <a:spLocks noGrp="1"/>
          </p:cNvSpPr>
          <p:nvPr>
            <p:ph type="pic" idx="2"/>
          </p:nvPr>
        </p:nvSpPr>
        <p:spPr>
          <a:xfrm>
            <a:off x="1154955" y="685800"/>
            <a:ext cx="8825700" cy="3640800"/>
          </a:xfrm>
          <a:prstGeom prst="roundRect">
            <a:avLst>
              <a:gd name="adj" fmla="val 1858"/>
            </a:avLst>
          </a:prstGeom>
          <a:noFill/>
          <a:ln>
            <a:noFill/>
          </a:ln>
          <a:effectLst>
            <a:outerShdw blurRad="50800" dist="50800" dir="5400000" algn="tl" rotWithShape="0">
              <a:srgbClr val="000000">
                <a:alpha val="42350"/>
              </a:srgbClr>
            </a:outerShdw>
          </a:effectLst>
        </p:spPr>
        <p:txBody>
          <a:bodyPr spcFirstLastPara="1" wrap="square" lIns="91425" tIns="91425" rIns="91425" bIns="91425" anchor="t" anchorCtr="0"/>
          <a:lstStyle>
            <a:lvl1pPr marR="0" lvl="0" algn="ctr"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77" name="Shape 77"/>
          <p:cNvSpPr txBox="1">
            <a:spLocks noGrp="1"/>
          </p:cNvSpPr>
          <p:nvPr>
            <p:ph type="body" idx="1"/>
          </p:nvPr>
        </p:nvSpPr>
        <p:spPr>
          <a:xfrm>
            <a:off x="1154956" y="5367325"/>
            <a:ext cx="8825700" cy="4938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100000"/>
              </a:lnSpc>
              <a:spcBef>
                <a:spcPts val="100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100000"/>
              </a:lnSpc>
              <a:spcBef>
                <a:spcPts val="1000"/>
              </a:spcBef>
              <a:spcAft>
                <a:spcPts val="0"/>
              </a:spcAft>
              <a:buClr>
                <a:srgbClr val="86D1D8"/>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78" name="Shape 78"/>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79" name="Shape 79"/>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80" name="Shape 80"/>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1154954" y="1447800"/>
            <a:ext cx="8825700" cy="19812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2"/>
              </a:buClr>
              <a:buSzPts val="4800"/>
              <a:buFont typeface="Century Gothic"/>
              <a:buNone/>
              <a:defRPr sz="4800" b="0" i="0" u="none" strike="noStrike" cap="none">
                <a:solidFill>
                  <a:schemeClr val="lt2"/>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83" name="Shape 83"/>
          <p:cNvSpPr txBox="1">
            <a:spLocks noGrp="1"/>
          </p:cNvSpPr>
          <p:nvPr>
            <p:ph type="body" idx="1"/>
          </p:nvPr>
        </p:nvSpPr>
        <p:spPr>
          <a:xfrm>
            <a:off x="1154954" y="3657600"/>
            <a:ext cx="8825700" cy="23622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1000"/>
              </a:spcBef>
              <a:spcAft>
                <a:spcPts val="0"/>
              </a:spcAft>
              <a:buClr>
                <a:srgbClr val="86D1D8"/>
              </a:buClr>
              <a:buSzPts val="1440"/>
              <a:buFont typeface="Noto Sans Symbols"/>
              <a:buNone/>
              <a:defRPr sz="18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100000"/>
              </a:lnSpc>
              <a:spcBef>
                <a:spcPts val="100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100000"/>
              </a:lnSpc>
              <a:spcBef>
                <a:spcPts val="1000"/>
              </a:spcBef>
              <a:spcAft>
                <a:spcPts val="0"/>
              </a:spcAft>
              <a:buClr>
                <a:srgbClr val="86D1D8"/>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84" name="Shape 84"/>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85" name="Shape 85"/>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86" name="Shape 86"/>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1574801" y="1447800"/>
            <a:ext cx="7999200" cy="23235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2"/>
              </a:buClr>
              <a:buSzPts val="4800"/>
              <a:buFont typeface="Century Gothic"/>
              <a:buNone/>
              <a:defRPr sz="4800" b="0" i="0" u="none" strike="noStrike" cap="none">
                <a:solidFill>
                  <a:schemeClr val="lt2"/>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89" name="Shape 89"/>
          <p:cNvSpPr txBox="1">
            <a:spLocks noGrp="1"/>
          </p:cNvSpPr>
          <p:nvPr>
            <p:ph type="body" idx="1"/>
          </p:nvPr>
        </p:nvSpPr>
        <p:spPr>
          <a:xfrm>
            <a:off x="1930400" y="3771174"/>
            <a:ext cx="7279500" cy="3423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0"/>
              </a:spcBef>
              <a:spcAft>
                <a:spcPts val="0"/>
              </a:spcAft>
              <a:buClr>
                <a:srgbClr val="86D1D8"/>
              </a:buClr>
              <a:buSzPts val="1120"/>
              <a:buFont typeface="Noto Sans Symbols"/>
              <a:buNone/>
              <a:defRPr sz="1400" b="0" i="0" u="none" strike="noStrike" cap="small">
                <a:solidFill>
                  <a:srgbClr val="86D1D8"/>
                </a:solidFill>
                <a:latin typeface="Century Gothic"/>
                <a:ea typeface="Century Gothic"/>
                <a:cs typeface="Century Gothic"/>
                <a:sym typeface="Century Gothic"/>
              </a:defRPr>
            </a:lvl1pPr>
            <a:lvl2pPr marL="914400" marR="0" lvl="1" indent="-228600" algn="l" rtl="0">
              <a:lnSpc>
                <a:spcPct val="100000"/>
              </a:lnSpc>
              <a:spcBef>
                <a:spcPts val="100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100000"/>
              </a:lnSpc>
              <a:spcBef>
                <a:spcPts val="1000"/>
              </a:spcBef>
              <a:spcAft>
                <a:spcPts val="0"/>
              </a:spcAft>
              <a:buClr>
                <a:srgbClr val="86D1D8"/>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90" name="Shape 90"/>
          <p:cNvSpPr txBox="1">
            <a:spLocks noGrp="1"/>
          </p:cNvSpPr>
          <p:nvPr>
            <p:ph type="body" idx="2"/>
          </p:nvPr>
        </p:nvSpPr>
        <p:spPr>
          <a:xfrm>
            <a:off x="1154954" y="4350657"/>
            <a:ext cx="8825700" cy="16764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1000"/>
              </a:spcBef>
              <a:spcAft>
                <a:spcPts val="0"/>
              </a:spcAft>
              <a:buClr>
                <a:srgbClr val="86D1D8"/>
              </a:buClr>
              <a:buSzPts val="1440"/>
              <a:buFont typeface="Noto Sans Symbols"/>
              <a:buNone/>
              <a:defRPr sz="18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100000"/>
              </a:lnSpc>
              <a:spcBef>
                <a:spcPts val="100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100000"/>
              </a:lnSpc>
              <a:spcBef>
                <a:spcPts val="1000"/>
              </a:spcBef>
              <a:spcAft>
                <a:spcPts val="0"/>
              </a:spcAft>
              <a:buClr>
                <a:srgbClr val="86D1D8"/>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91" name="Shape 91"/>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92" name="Shape 92"/>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93" name="Shape 93"/>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94" name="Shape 94"/>
          <p:cNvSpPr txBox="1"/>
          <p:nvPr/>
        </p:nvSpPr>
        <p:spPr>
          <a:xfrm>
            <a:off x="898295" y="971253"/>
            <a:ext cx="801900" cy="1969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200"/>
              <a:buFont typeface="Arial"/>
              <a:buNone/>
            </a:pPr>
            <a:r>
              <a:rPr lang="en-US" sz="12200" b="0" i="0" u="none" strike="noStrike" cap="none">
                <a:solidFill>
                  <a:srgbClr val="86D1D8"/>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95" name="Shape 95"/>
          <p:cNvSpPr txBox="1"/>
          <p:nvPr/>
        </p:nvSpPr>
        <p:spPr>
          <a:xfrm>
            <a:off x="9330490" y="2613787"/>
            <a:ext cx="801900" cy="1969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200"/>
              <a:buFont typeface="Arial"/>
              <a:buNone/>
            </a:pPr>
            <a:r>
              <a:rPr lang="en-US" sz="12200" b="0" i="0" u="none" strike="noStrike" cap="none">
                <a:solidFill>
                  <a:srgbClr val="86D1D8"/>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1154954" y="3124201"/>
            <a:ext cx="8825700" cy="16533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2"/>
              </a:buClr>
              <a:buSzPts val="4000"/>
              <a:buFont typeface="Century Gothic"/>
              <a:buNone/>
              <a:defRPr sz="4000" b="0" i="0" u="none" strike="noStrike" cap="none">
                <a:solidFill>
                  <a:schemeClr val="lt2"/>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98" name="Shape 98"/>
          <p:cNvSpPr txBox="1">
            <a:spLocks noGrp="1"/>
          </p:cNvSpPr>
          <p:nvPr>
            <p:ph type="body" idx="1"/>
          </p:nvPr>
        </p:nvSpPr>
        <p:spPr>
          <a:xfrm>
            <a:off x="1154954" y="4777381"/>
            <a:ext cx="8825700" cy="8604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0"/>
              </a:spcBef>
              <a:spcAft>
                <a:spcPts val="0"/>
              </a:spcAft>
              <a:buClr>
                <a:srgbClr val="86D1D8"/>
              </a:buClr>
              <a:buSzPts val="1600"/>
              <a:buFont typeface="Noto Sans Symbols"/>
              <a:buNone/>
              <a:defRPr sz="2000" b="0" i="0" u="none" strike="noStrike" cap="none">
                <a:solidFill>
                  <a:srgbClr val="86D1D8"/>
                </a:solidFill>
                <a:latin typeface="Century Gothic"/>
                <a:ea typeface="Century Gothic"/>
                <a:cs typeface="Century Gothic"/>
                <a:sym typeface="Century Gothic"/>
              </a:defRPr>
            </a:lvl1pPr>
            <a:lvl2pPr marL="914400" marR="0" lvl="1" indent="-228600" algn="l" rtl="0">
              <a:lnSpc>
                <a:spcPct val="100000"/>
              </a:lnSpc>
              <a:spcBef>
                <a:spcPts val="1000"/>
              </a:spcBef>
              <a:spcAft>
                <a:spcPts val="0"/>
              </a:spcAft>
              <a:buClr>
                <a:srgbClr val="86D1D8"/>
              </a:buClr>
              <a:buSzPts val="1440"/>
              <a:buFont typeface="Noto Sans Symbols"/>
              <a:buNone/>
              <a:defRPr sz="18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100000"/>
              </a:lnSpc>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100000"/>
              </a:lnSpc>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100000"/>
              </a:lnSpc>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100000"/>
              </a:lnSpc>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100000"/>
              </a:lnSpc>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100000"/>
              </a:lnSpc>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99" name="Shape 99"/>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0" name="Shape 100"/>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1" name="Shape 101"/>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646111" y="452718"/>
            <a:ext cx="9404700" cy="1400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04" name="Shape 104"/>
          <p:cNvSpPr txBox="1">
            <a:spLocks noGrp="1"/>
          </p:cNvSpPr>
          <p:nvPr>
            <p:ph type="body" idx="1"/>
          </p:nvPr>
        </p:nvSpPr>
        <p:spPr>
          <a:xfrm>
            <a:off x="632947" y="1981200"/>
            <a:ext cx="2946900" cy="5763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1000"/>
              </a:spcBef>
              <a:spcAft>
                <a:spcPts val="0"/>
              </a:spcAft>
              <a:buClr>
                <a:srgbClr val="86D1D8"/>
              </a:buClr>
              <a:buSzPts val="1920"/>
              <a:buFont typeface="Noto Sans Symbols"/>
              <a:buNone/>
              <a:defRPr sz="2400" b="0" i="0" u="none" strike="noStrike" cap="none">
                <a:solidFill>
                  <a:srgbClr val="86D1D8"/>
                </a:solidFill>
                <a:latin typeface="Century Gothic"/>
                <a:ea typeface="Century Gothic"/>
                <a:cs typeface="Century Gothic"/>
                <a:sym typeface="Century Gothic"/>
              </a:defRPr>
            </a:lvl1pPr>
            <a:lvl2pPr marL="914400" marR="0" lvl="1" indent="-228600" algn="l" rtl="0">
              <a:lnSpc>
                <a:spcPct val="100000"/>
              </a:lnSpc>
              <a:spcBef>
                <a:spcPts val="1000"/>
              </a:spcBef>
              <a:spcAft>
                <a:spcPts val="0"/>
              </a:spcAft>
              <a:buClr>
                <a:srgbClr val="86D1D8"/>
              </a:buClr>
              <a:buSzPts val="16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100000"/>
              </a:lnSpc>
              <a:spcBef>
                <a:spcPts val="1000"/>
              </a:spcBef>
              <a:spcAft>
                <a:spcPts val="0"/>
              </a:spcAft>
              <a:buClr>
                <a:srgbClr val="86D1D8"/>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05" name="Shape 105"/>
          <p:cNvSpPr txBox="1">
            <a:spLocks noGrp="1"/>
          </p:cNvSpPr>
          <p:nvPr>
            <p:ph type="body" idx="2"/>
          </p:nvPr>
        </p:nvSpPr>
        <p:spPr>
          <a:xfrm>
            <a:off x="652463" y="2667000"/>
            <a:ext cx="2927400" cy="35892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100000"/>
              </a:lnSpc>
              <a:spcBef>
                <a:spcPts val="100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100000"/>
              </a:lnSpc>
              <a:spcBef>
                <a:spcPts val="1000"/>
              </a:spcBef>
              <a:spcAft>
                <a:spcPts val="0"/>
              </a:spcAft>
              <a:buClr>
                <a:srgbClr val="86D1D8"/>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06" name="Shape 106"/>
          <p:cNvSpPr txBox="1">
            <a:spLocks noGrp="1"/>
          </p:cNvSpPr>
          <p:nvPr>
            <p:ph type="body" idx="3"/>
          </p:nvPr>
        </p:nvSpPr>
        <p:spPr>
          <a:xfrm>
            <a:off x="3883659" y="1981200"/>
            <a:ext cx="2936100" cy="5763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1000"/>
              </a:spcBef>
              <a:spcAft>
                <a:spcPts val="0"/>
              </a:spcAft>
              <a:buClr>
                <a:srgbClr val="86D1D8"/>
              </a:buClr>
              <a:buSzPts val="1920"/>
              <a:buFont typeface="Noto Sans Symbols"/>
              <a:buNone/>
              <a:defRPr sz="2400" b="0" i="0" u="none" strike="noStrike" cap="none">
                <a:solidFill>
                  <a:srgbClr val="86D1D8"/>
                </a:solidFill>
                <a:latin typeface="Century Gothic"/>
                <a:ea typeface="Century Gothic"/>
                <a:cs typeface="Century Gothic"/>
                <a:sym typeface="Century Gothic"/>
              </a:defRPr>
            </a:lvl1pPr>
            <a:lvl2pPr marL="914400" marR="0" lvl="1" indent="-228600" algn="l" rtl="0">
              <a:lnSpc>
                <a:spcPct val="100000"/>
              </a:lnSpc>
              <a:spcBef>
                <a:spcPts val="1000"/>
              </a:spcBef>
              <a:spcAft>
                <a:spcPts val="0"/>
              </a:spcAft>
              <a:buClr>
                <a:srgbClr val="86D1D8"/>
              </a:buClr>
              <a:buSzPts val="16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100000"/>
              </a:lnSpc>
              <a:spcBef>
                <a:spcPts val="1000"/>
              </a:spcBef>
              <a:spcAft>
                <a:spcPts val="0"/>
              </a:spcAft>
              <a:buClr>
                <a:srgbClr val="86D1D8"/>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07" name="Shape 107"/>
          <p:cNvSpPr txBox="1">
            <a:spLocks noGrp="1"/>
          </p:cNvSpPr>
          <p:nvPr>
            <p:ph type="body" idx="4"/>
          </p:nvPr>
        </p:nvSpPr>
        <p:spPr>
          <a:xfrm>
            <a:off x="3873106" y="2667000"/>
            <a:ext cx="2946900" cy="35892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100000"/>
              </a:lnSpc>
              <a:spcBef>
                <a:spcPts val="100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100000"/>
              </a:lnSpc>
              <a:spcBef>
                <a:spcPts val="1000"/>
              </a:spcBef>
              <a:spcAft>
                <a:spcPts val="0"/>
              </a:spcAft>
              <a:buClr>
                <a:srgbClr val="86D1D8"/>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08" name="Shape 108"/>
          <p:cNvSpPr txBox="1">
            <a:spLocks noGrp="1"/>
          </p:cNvSpPr>
          <p:nvPr>
            <p:ph type="body" idx="5"/>
          </p:nvPr>
        </p:nvSpPr>
        <p:spPr>
          <a:xfrm>
            <a:off x="7124700" y="1981200"/>
            <a:ext cx="2932200" cy="5763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1000"/>
              </a:spcBef>
              <a:spcAft>
                <a:spcPts val="0"/>
              </a:spcAft>
              <a:buClr>
                <a:srgbClr val="86D1D8"/>
              </a:buClr>
              <a:buSzPts val="1920"/>
              <a:buFont typeface="Noto Sans Symbols"/>
              <a:buNone/>
              <a:defRPr sz="2400" b="0" i="0" u="none" strike="noStrike" cap="none">
                <a:solidFill>
                  <a:srgbClr val="86D1D8"/>
                </a:solidFill>
                <a:latin typeface="Century Gothic"/>
                <a:ea typeface="Century Gothic"/>
                <a:cs typeface="Century Gothic"/>
                <a:sym typeface="Century Gothic"/>
              </a:defRPr>
            </a:lvl1pPr>
            <a:lvl2pPr marL="914400" marR="0" lvl="1" indent="-228600" algn="l" rtl="0">
              <a:lnSpc>
                <a:spcPct val="100000"/>
              </a:lnSpc>
              <a:spcBef>
                <a:spcPts val="1000"/>
              </a:spcBef>
              <a:spcAft>
                <a:spcPts val="0"/>
              </a:spcAft>
              <a:buClr>
                <a:srgbClr val="86D1D8"/>
              </a:buClr>
              <a:buSzPts val="16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100000"/>
              </a:lnSpc>
              <a:spcBef>
                <a:spcPts val="1000"/>
              </a:spcBef>
              <a:spcAft>
                <a:spcPts val="0"/>
              </a:spcAft>
              <a:buClr>
                <a:srgbClr val="86D1D8"/>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09" name="Shape 109"/>
          <p:cNvSpPr txBox="1">
            <a:spLocks noGrp="1"/>
          </p:cNvSpPr>
          <p:nvPr>
            <p:ph type="body" idx="6"/>
          </p:nvPr>
        </p:nvSpPr>
        <p:spPr>
          <a:xfrm>
            <a:off x="7124700" y="2667000"/>
            <a:ext cx="2932200" cy="35892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100000"/>
              </a:lnSpc>
              <a:spcBef>
                <a:spcPts val="100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100000"/>
              </a:lnSpc>
              <a:spcBef>
                <a:spcPts val="1000"/>
              </a:spcBef>
              <a:spcAft>
                <a:spcPts val="0"/>
              </a:spcAft>
              <a:buClr>
                <a:srgbClr val="86D1D8"/>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cxnSp>
        <p:nvCxnSpPr>
          <p:cNvPr id="110" name="Shape 110"/>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11" name="Shape 111"/>
          <p:cNvCxnSpPr/>
          <p:nvPr/>
        </p:nvCxnSpPr>
        <p:spPr>
          <a:xfrm>
            <a:off x="6962227" y="2133600"/>
            <a:ext cx="0" cy="3966900"/>
          </a:xfrm>
          <a:prstGeom prst="straightConnector1">
            <a:avLst/>
          </a:prstGeom>
          <a:noFill/>
          <a:ln w="12700" cap="flat" cmpd="sng">
            <a:solidFill>
              <a:srgbClr val="86D1D8">
                <a:alpha val="40000"/>
              </a:srgbClr>
            </a:solidFill>
            <a:prstDash val="solid"/>
            <a:round/>
            <a:headEnd type="none" w="sm" len="sm"/>
            <a:tailEnd type="none" w="sm" len="sm"/>
          </a:ln>
        </p:spPr>
      </p:cxnSp>
      <p:sp>
        <p:nvSpPr>
          <p:cNvPr id="112" name="Shape 112"/>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3" name="Shape 113"/>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4" name="Shape 114"/>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646111" y="452718"/>
            <a:ext cx="9404700" cy="1400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17" name="Shape 117"/>
          <p:cNvSpPr txBox="1">
            <a:spLocks noGrp="1"/>
          </p:cNvSpPr>
          <p:nvPr>
            <p:ph type="body" idx="1"/>
          </p:nvPr>
        </p:nvSpPr>
        <p:spPr>
          <a:xfrm>
            <a:off x="652463" y="4250949"/>
            <a:ext cx="2940000" cy="5763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1000"/>
              </a:spcBef>
              <a:spcAft>
                <a:spcPts val="0"/>
              </a:spcAft>
              <a:buClr>
                <a:srgbClr val="86D1D8"/>
              </a:buClr>
              <a:buSzPts val="1920"/>
              <a:buFont typeface="Noto Sans Symbols"/>
              <a:buNone/>
              <a:defRPr sz="2400" b="0" i="0" u="none" strike="noStrike" cap="none">
                <a:solidFill>
                  <a:srgbClr val="86D1D8"/>
                </a:solidFill>
                <a:latin typeface="Century Gothic"/>
                <a:ea typeface="Century Gothic"/>
                <a:cs typeface="Century Gothic"/>
                <a:sym typeface="Century Gothic"/>
              </a:defRPr>
            </a:lvl1pPr>
            <a:lvl2pPr marL="914400" marR="0" lvl="1" indent="-228600" algn="l" rtl="0">
              <a:lnSpc>
                <a:spcPct val="100000"/>
              </a:lnSpc>
              <a:spcBef>
                <a:spcPts val="1000"/>
              </a:spcBef>
              <a:spcAft>
                <a:spcPts val="0"/>
              </a:spcAft>
              <a:buClr>
                <a:srgbClr val="86D1D8"/>
              </a:buClr>
              <a:buSzPts val="16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100000"/>
              </a:lnSpc>
              <a:spcBef>
                <a:spcPts val="1000"/>
              </a:spcBef>
              <a:spcAft>
                <a:spcPts val="0"/>
              </a:spcAft>
              <a:buClr>
                <a:srgbClr val="86D1D8"/>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18" name="Shape 118"/>
          <p:cNvSpPr>
            <a:spLocks noGrp="1"/>
          </p:cNvSpPr>
          <p:nvPr>
            <p:ph type="pic" idx="2"/>
          </p:nvPr>
        </p:nvSpPr>
        <p:spPr>
          <a:xfrm>
            <a:off x="652463" y="2209800"/>
            <a:ext cx="2940000" cy="1524000"/>
          </a:xfrm>
          <a:prstGeom prst="roundRect">
            <a:avLst>
              <a:gd name="adj" fmla="val 1858"/>
            </a:avLst>
          </a:prstGeom>
          <a:noFill/>
          <a:ln>
            <a:noFill/>
          </a:ln>
          <a:effectLst>
            <a:outerShdw blurRad="50800" dist="50800" dir="5400000" algn="tl" rotWithShape="0">
              <a:srgbClr val="000000">
                <a:alpha val="42350"/>
              </a:srgbClr>
            </a:outerShdw>
          </a:effectLst>
        </p:spPr>
        <p:txBody>
          <a:bodyPr spcFirstLastPara="1" wrap="square" lIns="91425" tIns="91425" rIns="91425" bIns="91425" anchor="t" anchorCtr="0"/>
          <a:lstStyle>
            <a:lvl1pPr marR="0" lvl="0" algn="ctr"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9" name="Shape 119"/>
          <p:cNvSpPr txBox="1">
            <a:spLocks noGrp="1"/>
          </p:cNvSpPr>
          <p:nvPr>
            <p:ph type="body" idx="3"/>
          </p:nvPr>
        </p:nvSpPr>
        <p:spPr>
          <a:xfrm>
            <a:off x="652463" y="4827211"/>
            <a:ext cx="2940000" cy="6591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100000"/>
              </a:lnSpc>
              <a:spcBef>
                <a:spcPts val="100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100000"/>
              </a:lnSpc>
              <a:spcBef>
                <a:spcPts val="1000"/>
              </a:spcBef>
              <a:spcAft>
                <a:spcPts val="0"/>
              </a:spcAft>
              <a:buClr>
                <a:srgbClr val="86D1D8"/>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20" name="Shape 120"/>
          <p:cNvSpPr txBox="1">
            <a:spLocks noGrp="1"/>
          </p:cNvSpPr>
          <p:nvPr>
            <p:ph type="body" idx="4"/>
          </p:nvPr>
        </p:nvSpPr>
        <p:spPr>
          <a:xfrm>
            <a:off x="3889375" y="4250949"/>
            <a:ext cx="2930400" cy="5763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1000"/>
              </a:spcBef>
              <a:spcAft>
                <a:spcPts val="0"/>
              </a:spcAft>
              <a:buClr>
                <a:srgbClr val="86D1D8"/>
              </a:buClr>
              <a:buSzPts val="1920"/>
              <a:buFont typeface="Noto Sans Symbols"/>
              <a:buNone/>
              <a:defRPr sz="2400" b="0" i="0" u="none" strike="noStrike" cap="none">
                <a:solidFill>
                  <a:srgbClr val="86D1D8"/>
                </a:solidFill>
                <a:latin typeface="Century Gothic"/>
                <a:ea typeface="Century Gothic"/>
                <a:cs typeface="Century Gothic"/>
                <a:sym typeface="Century Gothic"/>
              </a:defRPr>
            </a:lvl1pPr>
            <a:lvl2pPr marL="914400" marR="0" lvl="1" indent="-228600" algn="l" rtl="0">
              <a:lnSpc>
                <a:spcPct val="100000"/>
              </a:lnSpc>
              <a:spcBef>
                <a:spcPts val="1000"/>
              </a:spcBef>
              <a:spcAft>
                <a:spcPts val="0"/>
              </a:spcAft>
              <a:buClr>
                <a:srgbClr val="86D1D8"/>
              </a:buClr>
              <a:buSzPts val="16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100000"/>
              </a:lnSpc>
              <a:spcBef>
                <a:spcPts val="1000"/>
              </a:spcBef>
              <a:spcAft>
                <a:spcPts val="0"/>
              </a:spcAft>
              <a:buClr>
                <a:srgbClr val="86D1D8"/>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21" name="Shape 121"/>
          <p:cNvSpPr>
            <a:spLocks noGrp="1"/>
          </p:cNvSpPr>
          <p:nvPr>
            <p:ph type="pic" idx="5"/>
          </p:nvPr>
        </p:nvSpPr>
        <p:spPr>
          <a:xfrm>
            <a:off x="3889374" y="2209800"/>
            <a:ext cx="2930400" cy="1524000"/>
          </a:xfrm>
          <a:prstGeom prst="roundRect">
            <a:avLst>
              <a:gd name="adj" fmla="val 1858"/>
            </a:avLst>
          </a:prstGeom>
          <a:noFill/>
          <a:ln>
            <a:noFill/>
          </a:ln>
          <a:effectLst>
            <a:outerShdw blurRad="50800" dist="50800" dir="5400000" algn="tl" rotWithShape="0">
              <a:srgbClr val="000000">
                <a:alpha val="42350"/>
              </a:srgbClr>
            </a:outerShdw>
          </a:effectLst>
        </p:spPr>
        <p:txBody>
          <a:bodyPr spcFirstLastPara="1" wrap="square" lIns="91425" tIns="91425" rIns="91425" bIns="91425" anchor="t" anchorCtr="0"/>
          <a:lstStyle>
            <a:lvl1pPr marR="0" lvl="0" algn="ctr"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2" name="Shape 122"/>
          <p:cNvSpPr txBox="1">
            <a:spLocks noGrp="1"/>
          </p:cNvSpPr>
          <p:nvPr>
            <p:ph type="body" idx="6"/>
          </p:nvPr>
        </p:nvSpPr>
        <p:spPr>
          <a:xfrm>
            <a:off x="3888022" y="4827210"/>
            <a:ext cx="2934300" cy="6591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100000"/>
              </a:lnSpc>
              <a:spcBef>
                <a:spcPts val="100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100000"/>
              </a:lnSpc>
              <a:spcBef>
                <a:spcPts val="1000"/>
              </a:spcBef>
              <a:spcAft>
                <a:spcPts val="0"/>
              </a:spcAft>
              <a:buClr>
                <a:srgbClr val="86D1D8"/>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23" name="Shape 123"/>
          <p:cNvSpPr txBox="1">
            <a:spLocks noGrp="1"/>
          </p:cNvSpPr>
          <p:nvPr>
            <p:ph type="body" idx="7"/>
          </p:nvPr>
        </p:nvSpPr>
        <p:spPr>
          <a:xfrm>
            <a:off x="7124700" y="4250949"/>
            <a:ext cx="2932200" cy="5763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1000"/>
              </a:spcBef>
              <a:spcAft>
                <a:spcPts val="0"/>
              </a:spcAft>
              <a:buClr>
                <a:srgbClr val="86D1D8"/>
              </a:buClr>
              <a:buSzPts val="1920"/>
              <a:buFont typeface="Noto Sans Symbols"/>
              <a:buNone/>
              <a:defRPr sz="2400" b="0" i="0" u="none" strike="noStrike" cap="none">
                <a:solidFill>
                  <a:srgbClr val="86D1D8"/>
                </a:solidFill>
                <a:latin typeface="Century Gothic"/>
                <a:ea typeface="Century Gothic"/>
                <a:cs typeface="Century Gothic"/>
                <a:sym typeface="Century Gothic"/>
              </a:defRPr>
            </a:lvl1pPr>
            <a:lvl2pPr marL="914400" marR="0" lvl="1" indent="-228600" algn="l" rtl="0">
              <a:lnSpc>
                <a:spcPct val="100000"/>
              </a:lnSpc>
              <a:spcBef>
                <a:spcPts val="1000"/>
              </a:spcBef>
              <a:spcAft>
                <a:spcPts val="0"/>
              </a:spcAft>
              <a:buClr>
                <a:srgbClr val="86D1D8"/>
              </a:buClr>
              <a:buSzPts val="16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100000"/>
              </a:lnSpc>
              <a:spcBef>
                <a:spcPts val="1000"/>
              </a:spcBef>
              <a:spcAft>
                <a:spcPts val="0"/>
              </a:spcAft>
              <a:buClr>
                <a:srgbClr val="86D1D8"/>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24" name="Shape 124"/>
          <p:cNvSpPr>
            <a:spLocks noGrp="1"/>
          </p:cNvSpPr>
          <p:nvPr>
            <p:ph type="pic" idx="8"/>
          </p:nvPr>
        </p:nvSpPr>
        <p:spPr>
          <a:xfrm>
            <a:off x="7124699" y="2209800"/>
            <a:ext cx="2932200" cy="1524000"/>
          </a:xfrm>
          <a:prstGeom prst="roundRect">
            <a:avLst>
              <a:gd name="adj" fmla="val 1858"/>
            </a:avLst>
          </a:prstGeom>
          <a:noFill/>
          <a:ln>
            <a:noFill/>
          </a:ln>
          <a:effectLst>
            <a:outerShdw blurRad="50800" dist="50800" dir="5400000" algn="tl" rotWithShape="0">
              <a:srgbClr val="000000">
                <a:alpha val="42350"/>
              </a:srgbClr>
            </a:outerShdw>
          </a:effectLst>
        </p:spPr>
        <p:txBody>
          <a:bodyPr spcFirstLastPara="1" wrap="square" lIns="91425" tIns="91425" rIns="91425" bIns="91425" anchor="t" anchorCtr="0"/>
          <a:lstStyle>
            <a:lvl1pPr marR="0" lvl="0" algn="ctr"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5" name="Shape 125"/>
          <p:cNvSpPr txBox="1">
            <a:spLocks noGrp="1"/>
          </p:cNvSpPr>
          <p:nvPr>
            <p:ph type="body" idx="9"/>
          </p:nvPr>
        </p:nvSpPr>
        <p:spPr>
          <a:xfrm>
            <a:off x="7124575" y="4827208"/>
            <a:ext cx="2936100" cy="6591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100000"/>
              </a:lnSpc>
              <a:spcBef>
                <a:spcPts val="100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100000"/>
              </a:lnSpc>
              <a:spcBef>
                <a:spcPts val="1000"/>
              </a:spcBef>
              <a:spcAft>
                <a:spcPts val="0"/>
              </a:spcAft>
              <a:buClr>
                <a:srgbClr val="86D1D8"/>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cxnSp>
        <p:nvCxnSpPr>
          <p:cNvPr id="126" name="Shape 126"/>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27" name="Shape 127"/>
          <p:cNvCxnSpPr/>
          <p:nvPr/>
        </p:nvCxnSpPr>
        <p:spPr>
          <a:xfrm>
            <a:off x="6962227" y="2133600"/>
            <a:ext cx="0" cy="3966900"/>
          </a:xfrm>
          <a:prstGeom prst="straightConnector1">
            <a:avLst/>
          </a:prstGeom>
          <a:noFill/>
          <a:ln w="12700" cap="flat" cmpd="sng">
            <a:solidFill>
              <a:srgbClr val="86D1D8">
                <a:alpha val="40000"/>
              </a:srgbClr>
            </a:solidFill>
            <a:prstDash val="solid"/>
            <a:round/>
            <a:headEnd type="none" w="sm" len="sm"/>
            <a:tailEnd type="none" w="sm" len="sm"/>
          </a:ln>
        </p:spPr>
      </p:cxnSp>
      <p:sp>
        <p:nvSpPr>
          <p:cNvPr id="128" name="Shape 128"/>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29" name="Shape 129"/>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30" name="Shape 130"/>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646111" y="452718"/>
            <a:ext cx="9404700" cy="1400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33" name="Shape 133"/>
          <p:cNvSpPr txBox="1">
            <a:spLocks noGrp="1"/>
          </p:cNvSpPr>
          <p:nvPr>
            <p:ph type="body" idx="1"/>
          </p:nvPr>
        </p:nvSpPr>
        <p:spPr>
          <a:xfrm rot="5400000">
            <a:off x="3478803" y="-322632"/>
            <a:ext cx="4195500" cy="8946600"/>
          </a:xfrm>
          <a:prstGeom prst="rect">
            <a:avLst/>
          </a:prstGeom>
          <a:noFill/>
          <a:ln>
            <a:noFill/>
          </a:ln>
        </p:spPr>
        <p:txBody>
          <a:bodyPr spcFirstLastPara="1" wrap="square" lIns="91425" tIns="91425" rIns="91425" bIns="91425" anchor="t" anchorCtr="0"/>
          <a:lstStyle>
            <a:lvl1pPr marL="457200" marR="0" lvl="0" indent="-330200" algn="l" rtl="0">
              <a:lnSpc>
                <a:spcPct val="100000"/>
              </a:lnSpc>
              <a:spcBef>
                <a:spcPts val="1000"/>
              </a:spcBef>
              <a:spcAft>
                <a:spcPts val="0"/>
              </a:spcAft>
              <a:buClr>
                <a:srgbClr val="86D1D8"/>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lnSpc>
                <a:spcPct val="100000"/>
              </a:lnSpc>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lnSpc>
                <a:spcPct val="100000"/>
              </a:lnSpc>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34" name="Shape 134"/>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35" name="Shape 135"/>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36" name="Shape 136"/>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rot="5400000">
            <a:off x="6267513" y="2466913"/>
            <a:ext cx="5826000" cy="17526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39" name="Shape 139"/>
          <p:cNvSpPr txBox="1">
            <a:spLocks noGrp="1"/>
          </p:cNvSpPr>
          <p:nvPr>
            <p:ph type="body" idx="1"/>
          </p:nvPr>
        </p:nvSpPr>
        <p:spPr>
          <a:xfrm rot="5400000">
            <a:off x="1679612" y="-139787"/>
            <a:ext cx="5368800" cy="7423200"/>
          </a:xfrm>
          <a:prstGeom prst="rect">
            <a:avLst/>
          </a:prstGeom>
          <a:noFill/>
          <a:ln>
            <a:noFill/>
          </a:ln>
        </p:spPr>
        <p:txBody>
          <a:bodyPr spcFirstLastPara="1" wrap="square" lIns="91425" tIns="91425" rIns="91425" bIns="91425" anchor="t" anchorCtr="0"/>
          <a:lstStyle>
            <a:lvl1pPr marL="457200" marR="0" lvl="0" indent="-330200" algn="l" rtl="0">
              <a:lnSpc>
                <a:spcPct val="100000"/>
              </a:lnSpc>
              <a:spcBef>
                <a:spcPts val="1000"/>
              </a:spcBef>
              <a:spcAft>
                <a:spcPts val="0"/>
              </a:spcAft>
              <a:buClr>
                <a:srgbClr val="86D1D8"/>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lnSpc>
                <a:spcPct val="100000"/>
              </a:lnSpc>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lnSpc>
                <a:spcPct val="100000"/>
              </a:lnSpc>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40" name="Shape 140"/>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41" name="Shape 141"/>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42" name="Shape 142"/>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646111" y="452718"/>
            <a:ext cx="9404700" cy="1400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25" name="Shape 25"/>
          <p:cNvSpPr txBox="1">
            <a:spLocks noGrp="1"/>
          </p:cNvSpPr>
          <p:nvPr>
            <p:ph type="body" idx="1"/>
          </p:nvPr>
        </p:nvSpPr>
        <p:spPr>
          <a:xfrm>
            <a:off x="1103312" y="2052918"/>
            <a:ext cx="8946600" cy="4195500"/>
          </a:xfrm>
          <a:prstGeom prst="rect">
            <a:avLst/>
          </a:prstGeom>
          <a:noFill/>
          <a:ln>
            <a:noFill/>
          </a:ln>
        </p:spPr>
        <p:txBody>
          <a:bodyPr spcFirstLastPara="1" wrap="square" lIns="91425" tIns="91425" rIns="91425" bIns="91425" anchor="t" anchorCtr="0"/>
          <a:lstStyle>
            <a:lvl1pPr marL="457200" marR="0" lvl="0" indent="-330200" algn="l" rtl="0">
              <a:lnSpc>
                <a:spcPct val="100000"/>
              </a:lnSpc>
              <a:spcBef>
                <a:spcPts val="1000"/>
              </a:spcBef>
              <a:spcAft>
                <a:spcPts val="0"/>
              </a:spcAft>
              <a:buClr>
                <a:srgbClr val="86D1D8"/>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lnSpc>
                <a:spcPct val="100000"/>
              </a:lnSpc>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lnSpc>
                <a:spcPct val="100000"/>
              </a:lnSpc>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26" name="Shape 26"/>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7" name="Shape 27"/>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8" name="Shape 28"/>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154956" y="2861733"/>
            <a:ext cx="8825700" cy="19155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2"/>
              </a:buClr>
              <a:buSzPts val="4000"/>
              <a:buFont typeface="Century Gothic"/>
              <a:buNone/>
              <a:defRPr sz="4000" b="0" i="0" u="none" strike="noStrike" cap="none">
                <a:solidFill>
                  <a:schemeClr val="lt2"/>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31" name="Shape 31"/>
          <p:cNvSpPr txBox="1">
            <a:spLocks noGrp="1"/>
          </p:cNvSpPr>
          <p:nvPr>
            <p:ph type="body" idx="1"/>
          </p:nvPr>
        </p:nvSpPr>
        <p:spPr>
          <a:xfrm>
            <a:off x="1154955" y="4777381"/>
            <a:ext cx="8825700" cy="8604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0"/>
              </a:spcBef>
              <a:spcAft>
                <a:spcPts val="0"/>
              </a:spcAft>
              <a:buClr>
                <a:srgbClr val="86D1D8"/>
              </a:buClr>
              <a:buSzPts val="1600"/>
              <a:buFont typeface="Noto Sans Symbols"/>
              <a:buNone/>
              <a:defRPr sz="2000" b="0" i="0" u="none" strike="noStrike" cap="none">
                <a:solidFill>
                  <a:srgbClr val="86D1D8"/>
                </a:solidFill>
                <a:latin typeface="Century Gothic"/>
                <a:ea typeface="Century Gothic"/>
                <a:cs typeface="Century Gothic"/>
                <a:sym typeface="Century Gothic"/>
              </a:defRPr>
            </a:lvl1pPr>
            <a:lvl2pPr marL="914400" marR="0" lvl="1" indent="-228600" algn="l" rtl="0">
              <a:lnSpc>
                <a:spcPct val="100000"/>
              </a:lnSpc>
              <a:spcBef>
                <a:spcPts val="1000"/>
              </a:spcBef>
              <a:spcAft>
                <a:spcPts val="0"/>
              </a:spcAft>
              <a:buClr>
                <a:srgbClr val="86D1D8"/>
              </a:buClr>
              <a:buSzPts val="1440"/>
              <a:buFont typeface="Noto Sans Symbols"/>
              <a:buNone/>
              <a:defRPr sz="18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100000"/>
              </a:lnSpc>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100000"/>
              </a:lnSpc>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100000"/>
              </a:lnSpc>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100000"/>
              </a:lnSpc>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100000"/>
              </a:lnSpc>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100000"/>
              </a:lnSpc>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32" name="Shape 32"/>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33" name="Shape 33"/>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34" name="Shape 34"/>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646111" y="452718"/>
            <a:ext cx="9404700" cy="1400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37" name="Shape 37"/>
          <p:cNvSpPr txBox="1">
            <a:spLocks noGrp="1"/>
          </p:cNvSpPr>
          <p:nvPr>
            <p:ph type="body" idx="1"/>
          </p:nvPr>
        </p:nvSpPr>
        <p:spPr>
          <a:xfrm>
            <a:off x="1103312" y="2060575"/>
            <a:ext cx="4396200" cy="4195800"/>
          </a:xfrm>
          <a:prstGeom prst="rect">
            <a:avLst/>
          </a:prstGeom>
          <a:noFill/>
          <a:ln>
            <a:noFill/>
          </a:ln>
        </p:spPr>
        <p:txBody>
          <a:bodyPr spcFirstLastPara="1" wrap="square" lIns="91425" tIns="91425" rIns="91425" bIns="91425" anchor="t" anchorCtr="0"/>
          <a:lstStyle>
            <a:lvl1pPr marL="457200" marR="0" lvl="0" indent="-320040" algn="l" rtl="0">
              <a:lnSpc>
                <a:spcPct val="100000"/>
              </a:lnSpc>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09880" algn="l" rtl="0">
              <a:lnSpc>
                <a:spcPct val="100000"/>
              </a:lnSpc>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299719"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289560" algn="l" rtl="0">
              <a:lnSpc>
                <a:spcPct val="100000"/>
              </a:lnSpc>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289560" algn="l" rtl="0">
              <a:lnSpc>
                <a:spcPct val="100000"/>
              </a:lnSpc>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289560" algn="l" rtl="0">
              <a:lnSpc>
                <a:spcPct val="100000"/>
              </a:lnSpc>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289560" algn="l" rtl="0">
              <a:lnSpc>
                <a:spcPct val="100000"/>
              </a:lnSpc>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289559" algn="l" rtl="0">
              <a:lnSpc>
                <a:spcPct val="100000"/>
              </a:lnSpc>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289559" algn="l" rtl="0">
              <a:lnSpc>
                <a:spcPct val="100000"/>
              </a:lnSpc>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38" name="Shape 38"/>
          <p:cNvSpPr txBox="1">
            <a:spLocks noGrp="1"/>
          </p:cNvSpPr>
          <p:nvPr>
            <p:ph type="body" idx="2"/>
          </p:nvPr>
        </p:nvSpPr>
        <p:spPr>
          <a:xfrm>
            <a:off x="5654493" y="2056092"/>
            <a:ext cx="4396200" cy="4200300"/>
          </a:xfrm>
          <a:prstGeom prst="rect">
            <a:avLst/>
          </a:prstGeom>
          <a:noFill/>
          <a:ln>
            <a:noFill/>
          </a:ln>
        </p:spPr>
        <p:txBody>
          <a:bodyPr spcFirstLastPara="1" wrap="square" lIns="91425" tIns="91425" rIns="91425" bIns="91425" anchor="t" anchorCtr="0"/>
          <a:lstStyle>
            <a:lvl1pPr marL="457200" marR="0" lvl="0" indent="-320040" algn="l" rtl="0">
              <a:lnSpc>
                <a:spcPct val="100000"/>
              </a:lnSpc>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09880" algn="l" rtl="0">
              <a:lnSpc>
                <a:spcPct val="100000"/>
              </a:lnSpc>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299719"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289560" algn="l" rtl="0">
              <a:lnSpc>
                <a:spcPct val="100000"/>
              </a:lnSpc>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289560" algn="l" rtl="0">
              <a:lnSpc>
                <a:spcPct val="100000"/>
              </a:lnSpc>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289560" algn="l" rtl="0">
              <a:lnSpc>
                <a:spcPct val="100000"/>
              </a:lnSpc>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289560" algn="l" rtl="0">
              <a:lnSpc>
                <a:spcPct val="100000"/>
              </a:lnSpc>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289559" algn="l" rtl="0">
              <a:lnSpc>
                <a:spcPct val="100000"/>
              </a:lnSpc>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289559" algn="l" rtl="0">
              <a:lnSpc>
                <a:spcPct val="100000"/>
              </a:lnSpc>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39" name="Shape 39"/>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40" name="Shape 40"/>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41" name="Shape 41"/>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646111" y="452718"/>
            <a:ext cx="9404700" cy="1400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44" name="Shape 44"/>
          <p:cNvSpPr txBox="1">
            <a:spLocks noGrp="1"/>
          </p:cNvSpPr>
          <p:nvPr>
            <p:ph type="body" idx="1"/>
          </p:nvPr>
        </p:nvSpPr>
        <p:spPr>
          <a:xfrm>
            <a:off x="1103313" y="1905000"/>
            <a:ext cx="4396200" cy="5763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1000"/>
              </a:spcBef>
              <a:spcAft>
                <a:spcPts val="0"/>
              </a:spcAft>
              <a:buClr>
                <a:srgbClr val="86D1D8"/>
              </a:buClr>
              <a:buSzPts val="1920"/>
              <a:buFont typeface="Noto Sans Symbols"/>
              <a:buNone/>
              <a:defRPr sz="2400" b="0" i="0" u="none" strike="noStrike" cap="none">
                <a:solidFill>
                  <a:srgbClr val="86D1D8"/>
                </a:solidFill>
                <a:latin typeface="Century Gothic"/>
                <a:ea typeface="Century Gothic"/>
                <a:cs typeface="Century Gothic"/>
                <a:sym typeface="Century Gothic"/>
              </a:defRPr>
            </a:lvl1pPr>
            <a:lvl2pPr marL="914400" marR="0" lvl="1" indent="-228600" algn="l" rtl="0">
              <a:lnSpc>
                <a:spcPct val="100000"/>
              </a:lnSpc>
              <a:spcBef>
                <a:spcPts val="1000"/>
              </a:spcBef>
              <a:spcAft>
                <a:spcPts val="0"/>
              </a:spcAft>
              <a:buClr>
                <a:srgbClr val="86D1D8"/>
              </a:buClr>
              <a:buSzPts val="16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100000"/>
              </a:lnSpc>
              <a:spcBef>
                <a:spcPts val="1000"/>
              </a:spcBef>
              <a:spcAft>
                <a:spcPts val="0"/>
              </a:spcAft>
              <a:buClr>
                <a:srgbClr val="86D1D8"/>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45" name="Shape 45"/>
          <p:cNvSpPr txBox="1">
            <a:spLocks noGrp="1"/>
          </p:cNvSpPr>
          <p:nvPr>
            <p:ph type="body" idx="2"/>
          </p:nvPr>
        </p:nvSpPr>
        <p:spPr>
          <a:xfrm>
            <a:off x="1103312" y="2514600"/>
            <a:ext cx="4396200" cy="3741600"/>
          </a:xfrm>
          <a:prstGeom prst="rect">
            <a:avLst/>
          </a:prstGeom>
          <a:noFill/>
          <a:ln>
            <a:noFill/>
          </a:ln>
        </p:spPr>
        <p:txBody>
          <a:bodyPr spcFirstLastPara="1" wrap="square" lIns="91425" tIns="91425" rIns="91425" bIns="91425" anchor="t" anchorCtr="0"/>
          <a:lstStyle>
            <a:lvl1pPr marL="457200" marR="0" lvl="0" indent="-320040" algn="l" rtl="0">
              <a:lnSpc>
                <a:spcPct val="100000"/>
              </a:lnSpc>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09880" algn="l" rtl="0">
              <a:lnSpc>
                <a:spcPct val="100000"/>
              </a:lnSpc>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299719"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289560" algn="l" rtl="0">
              <a:lnSpc>
                <a:spcPct val="100000"/>
              </a:lnSpc>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289560" algn="l" rtl="0">
              <a:lnSpc>
                <a:spcPct val="100000"/>
              </a:lnSpc>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289560" algn="l" rtl="0">
              <a:lnSpc>
                <a:spcPct val="100000"/>
              </a:lnSpc>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289560" algn="l" rtl="0">
              <a:lnSpc>
                <a:spcPct val="100000"/>
              </a:lnSpc>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289559" algn="l" rtl="0">
              <a:lnSpc>
                <a:spcPct val="100000"/>
              </a:lnSpc>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289559" algn="l" rtl="0">
              <a:lnSpc>
                <a:spcPct val="100000"/>
              </a:lnSpc>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46" name="Shape 46"/>
          <p:cNvSpPr txBox="1">
            <a:spLocks noGrp="1"/>
          </p:cNvSpPr>
          <p:nvPr>
            <p:ph type="body" idx="3"/>
          </p:nvPr>
        </p:nvSpPr>
        <p:spPr>
          <a:xfrm>
            <a:off x="5654495" y="1905000"/>
            <a:ext cx="4396200" cy="5763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1000"/>
              </a:spcBef>
              <a:spcAft>
                <a:spcPts val="0"/>
              </a:spcAft>
              <a:buClr>
                <a:srgbClr val="86D1D8"/>
              </a:buClr>
              <a:buSzPts val="1920"/>
              <a:buFont typeface="Noto Sans Symbols"/>
              <a:buNone/>
              <a:defRPr sz="2400" b="0" i="0" u="none" strike="noStrike" cap="none">
                <a:solidFill>
                  <a:srgbClr val="86D1D8"/>
                </a:solidFill>
                <a:latin typeface="Century Gothic"/>
                <a:ea typeface="Century Gothic"/>
                <a:cs typeface="Century Gothic"/>
                <a:sym typeface="Century Gothic"/>
              </a:defRPr>
            </a:lvl1pPr>
            <a:lvl2pPr marL="914400" marR="0" lvl="1" indent="-228600" algn="l" rtl="0">
              <a:lnSpc>
                <a:spcPct val="100000"/>
              </a:lnSpc>
              <a:spcBef>
                <a:spcPts val="1000"/>
              </a:spcBef>
              <a:spcAft>
                <a:spcPts val="0"/>
              </a:spcAft>
              <a:buClr>
                <a:srgbClr val="86D1D8"/>
              </a:buClr>
              <a:buSzPts val="16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100000"/>
              </a:lnSpc>
              <a:spcBef>
                <a:spcPts val="1000"/>
              </a:spcBef>
              <a:spcAft>
                <a:spcPts val="0"/>
              </a:spcAft>
              <a:buClr>
                <a:srgbClr val="86D1D8"/>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100000"/>
              </a:lnSpc>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47" name="Shape 47"/>
          <p:cNvSpPr txBox="1">
            <a:spLocks noGrp="1"/>
          </p:cNvSpPr>
          <p:nvPr>
            <p:ph type="body" idx="4"/>
          </p:nvPr>
        </p:nvSpPr>
        <p:spPr>
          <a:xfrm>
            <a:off x="5654495" y="2514600"/>
            <a:ext cx="4396200" cy="3741600"/>
          </a:xfrm>
          <a:prstGeom prst="rect">
            <a:avLst/>
          </a:prstGeom>
          <a:noFill/>
          <a:ln>
            <a:noFill/>
          </a:ln>
        </p:spPr>
        <p:txBody>
          <a:bodyPr spcFirstLastPara="1" wrap="square" lIns="91425" tIns="91425" rIns="91425" bIns="91425" anchor="t" anchorCtr="0"/>
          <a:lstStyle>
            <a:lvl1pPr marL="457200" marR="0" lvl="0" indent="-320040" algn="l" rtl="0">
              <a:lnSpc>
                <a:spcPct val="100000"/>
              </a:lnSpc>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09880" algn="l" rtl="0">
              <a:lnSpc>
                <a:spcPct val="100000"/>
              </a:lnSpc>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299719"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289560" algn="l" rtl="0">
              <a:lnSpc>
                <a:spcPct val="100000"/>
              </a:lnSpc>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289560" algn="l" rtl="0">
              <a:lnSpc>
                <a:spcPct val="100000"/>
              </a:lnSpc>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289560" algn="l" rtl="0">
              <a:lnSpc>
                <a:spcPct val="100000"/>
              </a:lnSpc>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289560" algn="l" rtl="0">
              <a:lnSpc>
                <a:spcPct val="100000"/>
              </a:lnSpc>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289559" algn="l" rtl="0">
              <a:lnSpc>
                <a:spcPct val="100000"/>
              </a:lnSpc>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289559" algn="l" rtl="0">
              <a:lnSpc>
                <a:spcPct val="100000"/>
              </a:lnSpc>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48" name="Shape 48"/>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49" name="Shape 49"/>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0" name="Shape 50"/>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46111" y="452718"/>
            <a:ext cx="9404700" cy="1400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53" name="Shape 53"/>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4" name="Shape 54"/>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5" name="Shape 55"/>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Shape 57"/>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8" name="Shape 58"/>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9" name="Shape 59"/>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1154953" y="1447800"/>
            <a:ext cx="3401100" cy="1447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2"/>
              </a:buClr>
              <a:buSzPts val="2400"/>
              <a:buFont typeface="Century Gothic"/>
              <a:buNone/>
              <a:defRPr sz="2400" b="0" i="0" u="none" strike="noStrike" cap="none">
                <a:solidFill>
                  <a:schemeClr val="lt2"/>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62" name="Shape 62"/>
          <p:cNvSpPr txBox="1">
            <a:spLocks noGrp="1"/>
          </p:cNvSpPr>
          <p:nvPr>
            <p:ph type="body" idx="1"/>
          </p:nvPr>
        </p:nvSpPr>
        <p:spPr>
          <a:xfrm>
            <a:off x="4784616" y="1447800"/>
            <a:ext cx="5196000" cy="4572000"/>
          </a:xfrm>
          <a:prstGeom prst="rect">
            <a:avLst/>
          </a:prstGeom>
          <a:noFill/>
          <a:ln>
            <a:noFill/>
          </a:ln>
        </p:spPr>
        <p:txBody>
          <a:bodyPr spcFirstLastPara="1" wrap="square" lIns="91425" tIns="91425" rIns="91425" bIns="91425" anchor="ctr" anchorCtr="0"/>
          <a:lstStyle>
            <a:lvl1pPr marL="457200" marR="0" lvl="0" indent="-330200" algn="l" rtl="0">
              <a:lnSpc>
                <a:spcPct val="100000"/>
              </a:lnSpc>
              <a:spcBef>
                <a:spcPts val="1000"/>
              </a:spcBef>
              <a:spcAft>
                <a:spcPts val="0"/>
              </a:spcAft>
              <a:buClr>
                <a:srgbClr val="86D1D8"/>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lnSpc>
                <a:spcPct val="100000"/>
              </a:lnSpc>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lnSpc>
                <a:spcPct val="100000"/>
              </a:lnSpc>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63" name="Shape 63"/>
          <p:cNvSpPr txBox="1">
            <a:spLocks noGrp="1"/>
          </p:cNvSpPr>
          <p:nvPr>
            <p:ph type="body" idx="2"/>
          </p:nvPr>
        </p:nvSpPr>
        <p:spPr>
          <a:xfrm>
            <a:off x="1154953" y="3129280"/>
            <a:ext cx="3401100" cy="28956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100000"/>
              </a:lnSpc>
              <a:spcBef>
                <a:spcPts val="100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100000"/>
              </a:lnSpc>
              <a:spcBef>
                <a:spcPts val="1000"/>
              </a:spcBef>
              <a:spcAft>
                <a:spcPts val="0"/>
              </a:spcAft>
              <a:buClr>
                <a:srgbClr val="86D1D8"/>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64" name="Shape 64"/>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65" name="Shape 65"/>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66" name="Shape 66"/>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1153907" y="1854192"/>
            <a:ext cx="5092800" cy="1574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2"/>
              </a:buClr>
              <a:buSzPts val="3600"/>
              <a:buFont typeface="Century Gothic"/>
              <a:buNone/>
              <a:defRPr sz="3600" b="0" i="0" u="none" strike="noStrike" cap="none">
                <a:solidFill>
                  <a:schemeClr val="lt2"/>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69" name="Shape 69"/>
          <p:cNvSpPr>
            <a:spLocks noGrp="1"/>
          </p:cNvSpPr>
          <p:nvPr>
            <p:ph type="pic" idx="2"/>
          </p:nvPr>
        </p:nvSpPr>
        <p:spPr>
          <a:xfrm>
            <a:off x="6949546" y="1143000"/>
            <a:ext cx="3200400" cy="4572000"/>
          </a:xfrm>
          <a:prstGeom prst="roundRect">
            <a:avLst>
              <a:gd name="adj" fmla="val 1858"/>
            </a:avLst>
          </a:prstGeom>
          <a:noFill/>
          <a:ln>
            <a:noFill/>
          </a:ln>
          <a:effectLst>
            <a:outerShdw blurRad="50800" dist="50800" dir="5400000" algn="tl" rotWithShape="0">
              <a:srgbClr val="000000">
                <a:alpha val="42350"/>
              </a:srgbClr>
            </a:outerShdw>
          </a:effectLst>
        </p:spPr>
        <p:txBody>
          <a:bodyPr spcFirstLastPara="1" wrap="square" lIns="91425" tIns="91425" rIns="91425" bIns="91425" anchor="t" anchorCtr="0"/>
          <a:lstStyle>
            <a:lvl1pPr marR="0" lvl="0" algn="ctr"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70" name="Shape 70"/>
          <p:cNvSpPr txBox="1">
            <a:spLocks noGrp="1"/>
          </p:cNvSpPr>
          <p:nvPr>
            <p:ph type="body" idx="1"/>
          </p:nvPr>
        </p:nvSpPr>
        <p:spPr>
          <a:xfrm>
            <a:off x="1154954" y="3657600"/>
            <a:ext cx="5085000" cy="13716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100000"/>
              </a:lnSpc>
              <a:spcBef>
                <a:spcPts val="100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100000"/>
              </a:lnSpc>
              <a:spcBef>
                <a:spcPts val="1000"/>
              </a:spcBef>
              <a:spcAft>
                <a:spcPts val="0"/>
              </a:spcAft>
              <a:buClr>
                <a:srgbClr val="86D1D8"/>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100000"/>
              </a:lnSpc>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71" name="Shape 71"/>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72" name="Shape 72"/>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73" name="Shape 73"/>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Shape 6"/>
          <p:cNvPicPr preferRelativeResize="0"/>
          <p:nvPr/>
        </p:nvPicPr>
        <p:blipFill rotWithShape="1">
          <a:blip r:embed="rId20">
            <a:alphaModFix/>
          </a:blip>
          <a:srcRect l="3614"/>
          <a:stretch/>
        </p:blipFill>
        <p:spPr>
          <a:xfrm>
            <a:off x="0" y="2669685"/>
            <a:ext cx="4037013" cy="4188314"/>
          </a:xfrm>
          <a:prstGeom prst="rect">
            <a:avLst/>
          </a:prstGeom>
          <a:noFill/>
          <a:ln>
            <a:noFill/>
          </a:ln>
        </p:spPr>
      </p:pic>
      <p:pic>
        <p:nvPicPr>
          <p:cNvPr id="7" name="Shape 7"/>
          <p:cNvPicPr preferRelativeResize="0"/>
          <p:nvPr/>
        </p:nvPicPr>
        <p:blipFill rotWithShape="1">
          <a:blip r:embed="rId21">
            <a:alphaModFix/>
          </a:blip>
          <a:srcRect l="35641"/>
          <a:stretch/>
        </p:blipFill>
        <p:spPr>
          <a:xfrm>
            <a:off x="0" y="2892347"/>
            <a:ext cx="1522412" cy="2365453"/>
          </a:xfrm>
          <a:prstGeom prst="rect">
            <a:avLst/>
          </a:prstGeom>
          <a:noFill/>
          <a:ln>
            <a:noFill/>
          </a:ln>
        </p:spPr>
      </p:pic>
      <p:sp>
        <p:nvSpPr>
          <p:cNvPr id="8" name="Shape 8"/>
          <p:cNvSpPr/>
          <p:nvPr/>
        </p:nvSpPr>
        <p:spPr>
          <a:xfrm>
            <a:off x="8609012" y="1676400"/>
            <a:ext cx="2819400" cy="2819400"/>
          </a:xfrm>
          <a:prstGeom prst="ellipse">
            <a:avLst/>
          </a:prstGeom>
          <a:gradFill>
            <a:gsLst>
              <a:gs pos="0">
                <a:srgbClr val="4CB9C3">
                  <a:alpha val="6274"/>
                </a:srgbClr>
              </a:gs>
              <a:gs pos="36000">
                <a:srgbClr val="4CB9C3">
                  <a:alpha val="5490"/>
                </a:srgbClr>
              </a:gs>
              <a:gs pos="69000">
                <a:srgbClr val="4CB9C3">
                  <a:alpha val="0"/>
                </a:srgbClr>
              </a:gs>
              <a:gs pos="100000">
                <a:srgbClr val="4CB9C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 name="Shape 9"/>
          <p:cNvPicPr preferRelativeResize="0"/>
          <p:nvPr/>
        </p:nvPicPr>
        <p:blipFill rotWithShape="1">
          <a:blip r:embed="rId22">
            <a:alphaModFix/>
          </a:blip>
          <a:srcRect t="28810"/>
          <a:stretch/>
        </p:blipFill>
        <p:spPr>
          <a:xfrm>
            <a:off x="7999412" y="0"/>
            <a:ext cx="1603387" cy="1141407"/>
          </a:xfrm>
          <a:prstGeom prst="rect">
            <a:avLst/>
          </a:prstGeom>
          <a:noFill/>
          <a:ln>
            <a:noFill/>
          </a:ln>
        </p:spPr>
      </p:pic>
      <p:pic>
        <p:nvPicPr>
          <p:cNvPr id="10" name="Shape 10"/>
          <p:cNvPicPr preferRelativeResize="0"/>
          <p:nvPr/>
        </p:nvPicPr>
        <p:blipFill rotWithShape="1">
          <a:blip r:embed="rId23">
            <a:alphaModFix/>
          </a:blip>
          <a:srcRect b="23318"/>
          <a:stretch/>
        </p:blipFill>
        <p:spPr>
          <a:xfrm>
            <a:off x="8605878" y="6096000"/>
            <a:ext cx="993734" cy="762000"/>
          </a:xfrm>
          <a:prstGeom prst="rect">
            <a:avLst/>
          </a:prstGeom>
          <a:noFill/>
          <a:ln>
            <a:noFill/>
          </a:ln>
        </p:spPr>
      </p:pic>
      <p:sp>
        <p:nvSpPr>
          <p:cNvPr id="11" name="Shape 1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31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Shape 12"/>
          <p:cNvSpPr txBox="1">
            <a:spLocks noGrp="1"/>
          </p:cNvSpPr>
          <p:nvPr>
            <p:ph type="title"/>
          </p:nvPr>
        </p:nvSpPr>
        <p:spPr>
          <a:xfrm>
            <a:off x="646111" y="452718"/>
            <a:ext cx="9404700" cy="1400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3" name="Shape 13"/>
          <p:cNvSpPr txBox="1">
            <a:spLocks noGrp="1"/>
          </p:cNvSpPr>
          <p:nvPr>
            <p:ph type="body" idx="1"/>
          </p:nvPr>
        </p:nvSpPr>
        <p:spPr>
          <a:xfrm>
            <a:off x="1103312" y="2052918"/>
            <a:ext cx="8946600" cy="4195500"/>
          </a:xfrm>
          <a:prstGeom prst="rect">
            <a:avLst/>
          </a:prstGeom>
          <a:noFill/>
          <a:ln>
            <a:noFill/>
          </a:ln>
        </p:spPr>
        <p:txBody>
          <a:bodyPr spcFirstLastPara="1" wrap="square" lIns="91425" tIns="91425" rIns="91425" bIns="91425" anchor="t" anchorCtr="0"/>
          <a:lstStyle>
            <a:lvl1pPr marL="457200" marR="0" lvl="0" indent="-330200" algn="l" rtl="0">
              <a:lnSpc>
                <a:spcPct val="100000"/>
              </a:lnSpc>
              <a:spcBef>
                <a:spcPts val="1000"/>
              </a:spcBef>
              <a:spcAft>
                <a:spcPts val="0"/>
              </a:spcAft>
              <a:buClr>
                <a:srgbClr val="86D1D8"/>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lnSpc>
                <a:spcPct val="100000"/>
              </a:lnSpc>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lnSpc>
                <a:spcPct val="100000"/>
              </a:lnSpc>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4" name="Shape 14"/>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Shape 15"/>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Shape 16"/>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ctrTitle"/>
          </p:nvPr>
        </p:nvSpPr>
        <p:spPr>
          <a:xfrm>
            <a:off x="972332" y="929473"/>
            <a:ext cx="10330463" cy="2865454"/>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lt2"/>
              </a:buClr>
              <a:buSzPts val="4500"/>
              <a:buFont typeface="Century Gothic"/>
              <a:buNone/>
            </a:pPr>
            <a:r>
              <a:rPr lang="en-US" sz="4500" b="1" i="0" u="none" strike="noStrike" cap="none">
                <a:solidFill>
                  <a:schemeClr val="lt2"/>
                </a:solidFill>
                <a:latin typeface="Century Gothic"/>
                <a:ea typeface="Century Gothic"/>
                <a:cs typeface="Century Gothic"/>
                <a:sym typeface="Century Gothic"/>
              </a:rPr>
              <a:t>Gender differences in </a:t>
            </a:r>
            <a:br>
              <a:rPr lang="en-US" sz="4500" b="1" i="0" u="none" strike="noStrike" cap="none">
                <a:solidFill>
                  <a:schemeClr val="lt2"/>
                </a:solidFill>
                <a:latin typeface="Century Gothic"/>
                <a:ea typeface="Century Gothic"/>
                <a:cs typeface="Century Gothic"/>
                <a:sym typeface="Century Gothic"/>
              </a:rPr>
            </a:br>
            <a:r>
              <a:rPr lang="en-US" sz="4500" b="1" i="0" u="none" strike="noStrike" cap="none">
                <a:solidFill>
                  <a:schemeClr val="lt2"/>
                </a:solidFill>
                <a:latin typeface="Century Gothic"/>
                <a:ea typeface="Century Gothic"/>
                <a:cs typeface="Century Gothic"/>
                <a:sym typeface="Century Gothic"/>
              </a:rPr>
              <a:t>resilience, meaning, and purpose</a:t>
            </a:r>
            <a:br>
              <a:rPr lang="en-US" sz="4500" b="0" i="0" u="none" strike="noStrike" cap="none">
                <a:solidFill>
                  <a:schemeClr val="lt2"/>
                </a:solidFill>
                <a:latin typeface="Century Gothic"/>
                <a:ea typeface="Century Gothic"/>
                <a:cs typeface="Century Gothic"/>
                <a:sym typeface="Century Gothic"/>
              </a:rPr>
            </a:br>
            <a:r>
              <a:rPr lang="en-US" sz="3200" b="1" i="0" u="none" strike="noStrike" cap="none">
                <a:solidFill>
                  <a:schemeClr val="lt2"/>
                </a:solidFill>
                <a:latin typeface="Century Gothic"/>
                <a:ea typeface="Century Gothic"/>
                <a:cs typeface="Century Gothic"/>
                <a:sym typeface="Century Gothic"/>
              </a:rPr>
              <a:t>using factor-analytic techniques and scale scores</a:t>
            </a:r>
            <a:endParaRPr sz="3200" b="0" i="0" u="none" strike="noStrike" cap="none">
              <a:solidFill>
                <a:schemeClr val="lt2"/>
              </a:solidFill>
              <a:latin typeface="Century Gothic"/>
              <a:ea typeface="Century Gothic"/>
              <a:cs typeface="Century Gothic"/>
              <a:sym typeface="Century Gothic"/>
            </a:endParaRPr>
          </a:p>
        </p:txBody>
      </p:sp>
      <p:sp>
        <p:nvSpPr>
          <p:cNvPr id="148" name="Shape 148"/>
          <p:cNvSpPr txBox="1">
            <a:spLocks noGrp="1"/>
          </p:cNvSpPr>
          <p:nvPr>
            <p:ph type="subTitle" idx="1"/>
          </p:nvPr>
        </p:nvSpPr>
        <p:spPr>
          <a:xfrm>
            <a:off x="1724735" y="4029234"/>
            <a:ext cx="8825658" cy="190051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86D1D8"/>
              </a:buClr>
              <a:buSzPts val="1600"/>
              <a:buFont typeface="Noto Sans Symbols"/>
              <a:buNone/>
            </a:pPr>
            <a:r>
              <a:rPr lang="en-US" sz="2000" b="0" i="0" u="none" strike="noStrike" cap="none">
                <a:solidFill>
                  <a:schemeClr val="lt1"/>
                </a:solidFill>
                <a:latin typeface="Century Gothic"/>
                <a:ea typeface="Century Gothic"/>
                <a:cs typeface="Century Gothic"/>
                <a:sym typeface="Century Gothic"/>
              </a:rPr>
              <a:t>Marcela Weber, MA, Emily Gawlik, Katelyn March, </a:t>
            </a:r>
            <a:endParaRPr sz="2000" b="0" i="0" u="none" strike="noStrike" cap="none">
              <a:solidFill>
                <a:srgbClr val="86D1D8"/>
              </a:solidFill>
              <a:latin typeface="Century Gothic"/>
              <a:ea typeface="Century Gothic"/>
              <a:cs typeface="Century Gothic"/>
              <a:sym typeface="Century Gothic"/>
            </a:endParaRPr>
          </a:p>
          <a:p>
            <a:pPr marL="0" marR="0" lvl="0" indent="0" algn="ctr" rtl="0">
              <a:lnSpc>
                <a:spcPct val="100000"/>
              </a:lnSpc>
              <a:spcBef>
                <a:spcPts val="1000"/>
              </a:spcBef>
              <a:spcAft>
                <a:spcPts val="0"/>
              </a:spcAft>
              <a:buClr>
                <a:srgbClr val="86D1D8"/>
              </a:buClr>
              <a:buSzPts val="1600"/>
              <a:buFont typeface="Noto Sans Symbols"/>
              <a:buNone/>
            </a:pPr>
            <a:r>
              <a:rPr lang="en-US" sz="2000" b="0" i="0" u="none" strike="noStrike" cap="none">
                <a:solidFill>
                  <a:schemeClr val="lt1"/>
                </a:solidFill>
                <a:latin typeface="Century Gothic"/>
                <a:ea typeface="Century Gothic"/>
                <a:cs typeface="Century Gothic"/>
                <a:sym typeface="Century Gothic"/>
              </a:rPr>
              <a:t>Jeffrey Pavlacic, BS, Stefan Schulenberg, PhD, &amp; Erin Buchanan, PhD</a:t>
            </a:r>
            <a:endParaRPr sz="2000" b="0" i="0" u="none" strike="noStrike" cap="none">
              <a:solidFill>
                <a:srgbClr val="86D1D8"/>
              </a:solidFill>
              <a:latin typeface="Century Gothic"/>
              <a:ea typeface="Century Gothic"/>
              <a:cs typeface="Century Gothic"/>
              <a:sym typeface="Century Gothic"/>
            </a:endParaRPr>
          </a:p>
          <a:p>
            <a:pPr marL="0" marR="0" lvl="0" indent="0" algn="ctr" rtl="0">
              <a:lnSpc>
                <a:spcPct val="100000"/>
              </a:lnSpc>
              <a:spcBef>
                <a:spcPts val="1000"/>
              </a:spcBef>
              <a:spcAft>
                <a:spcPts val="0"/>
              </a:spcAft>
              <a:buClr>
                <a:srgbClr val="86D1D8"/>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a:p>
            <a:pPr marL="0" marR="0" lvl="0" indent="0" algn="ctr" rtl="0">
              <a:lnSpc>
                <a:spcPct val="100000"/>
              </a:lnSpc>
              <a:spcBef>
                <a:spcPts val="1000"/>
              </a:spcBef>
              <a:spcAft>
                <a:spcPts val="0"/>
              </a:spcAft>
              <a:buClr>
                <a:srgbClr val="86D1D8"/>
              </a:buClr>
              <a:buSzPts val="1600"/>
              <a:buFont typeface="Noto Sans Symbols"/>
              <a:buNone/>
            </a:pPr>
            <a:r>
              <a:rPr lang="en-US" sz="2000" b="0" i="0" u="none" strike="noStrike" cap="none">
                <a:solidFill>
                  <a:schemeClr val="lt1"/>
                </a:solidFill>
                <a:latin typeface="Century Gothic"/>
                <a:ea typeface="Century Gothic"/>
                <a:cs typeface="Century Gothic"/>
                <a:sym typeface="Century Gothic"/>
              </a:rPr>
              <a:t>Resilience Con, May 2018, Nashville, TN</a:t>
            </a:r>
            <a:endParaRPr sz="2000" b="0" i="0" u="none" strike="noStrike" cap="none">
              <a:solidFill>
                <a:srgbClr val="86D1D8"/>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1683172" y="3076928"/>
            <a:ext cx="8825657" cy="704144"/>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lt2"/>
              </a:buClr>
              <a:buSzPts val="4000"/>
              <a:buFont typeface="Century Gothic"/>
              <a:buNone/>
            </a:pPr>
            <a:r>
              <a:rPr lang="en-US" sz="4000" b="1" i="0" u="none" strike="noStrike" cap="none">
                <a:solidFill>
                  <a:schemeClr val="lt2"/>
                </a:solidFill>
                <a:latin typeface="Century Gothic"/>
                <a:ea typeface="Century Gothic"/>
                <a:cs typeface="Century Gothic"/>
                <a:sym typeface="Century Gothic"/>
              </a:rPr>
              <a:t>Results</a:t>
            </a:r>
            <a:endParaRPr sz="4000" b="0" i="0" u="none" strike="noStrike" cap="none">
              <a:solidFill>
                <a:schemeClr val="lt2"/>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PIL-SF Norms</a:t>
            </a:r>
            <a:endParaRPr sz="4200" b="0" i="0" u="none" strike="noStrike" cap="none">
              <a:solidFill>
                <a:schemeClr val="lt2"/>
              </a:solidFill>
              <a:latin typeface="Century Gothic"/>
              <a:ea typeface="Century Gothic"/>
              <a:cs typeface="Century Gothic"/>
              <a:sym typeface="Century Gothic"/>
            </a:endParaRPr>
          </a:p>
        </p:txBody>
      </p:sp>
      <p:graphicFrame>
        <p:nvGraphicFramePr>
          <p:cNvPr id="206" name="Shape 206"/>
          <p:cNvGraphicFramePr/>
          <p:nvPr>
            <p:extLst>
              <p:ext uri="{D42A27DB-BD31-4B8C-83A1-F6EECF244321}">
                <p14:modId xmlns:p14="http://schemas.microsoft.com/office/powerpoint/2010/main" val="637780484"/>
              </p:ext>
            </p:extLst>
          </p:nvPr>
        </p:nvGraphicFramePr>
        <p:xfrm>
          <a:off x="665347" y="1853248"/>
          <a:ext cx="10473700" cy="3987675"/>
        </p:xfrm>
        <a:graphic>
          <a:graphicData uri="http://schemas.openxmlformats.org/drawingml/2006/table">
            <a:tbl>
              <a:tblPr firstRow="1" firstCol="1" bandRow="1">
                <a:noFill/>
                <a:tableStyleId>{B4557EB5-F09D-46FF-B6CF-8518130FF7A5}</a:tableStyleId>
              </a:tblPr>
              <a:tblGrid>
                <a:gridCol w="4338600">
                  <a:extLst>
                    <a:ext uri="{9D8B030D-6E8A-4147-A177-3AD203B41FA5}">
                      <a16:colId xmlns:a16="http://schemas.microsoft.com/office/drawing/2014/main" val="20000"/>
                    </a:ext>
                  </a:extLst>
                </a:gridCol>
                <a:gridCol w="1349150">
                  <a:extLst>
                    <a:ext uri="{9D8B030D-6E8A-4147-A177-3AD203B41FA5}">
                      <a16:colId xmlns:a16="http://schemas.microsoft.com/office/drawing/2014/main" val="20001"/>
                    </a:ext>
                  </a:extLst>
                </a:gridCol>
                <a:gridCol w="1262525">
                  <a:extLst>
                    <a:ext uri="{9D8B030D-6E8A-4147-A177-3AD203B41FA5}">
                      <a16:colId xmlns:a16="http://schemas.microsoft.com/office/drawing/2014/main" val="20002"/>
                    </a:ext>
                  </a:extLst>
                </a:gridCol>
                <a:gridCol w="1026775">
                  <a:extLst>
                    <a:ext uri="{9D8B030D-6E8A-4147-A177-3AD203B41FA5}">
                      <a16:colId xmlns:a16="http://schemas.microsoft.com/office/drawing/2014/main" val="20003"/>
                    </a:ext>
                  </a:extLst>
                </a:gridCol>
                <a:gridCol w="1265375">
                  <a:extLst>
                    <a:ext uri="{9D8B030D-6E8A-4147-A177-3AD203B41FA5}">
                      <a16:colId xmlns:a16="http://schemas.microsoft.com/office/drawing/2014/main" val="20004"/>
                    </a:ext>
                  </a:extLst>
                </a:gridCol>
                <a:gridCol w="1231275">
                  <a:extLst>
                    <a:ext uri="{9D8B030D-6E8A-4147-A177-3AD203B41FA5}">
                      <a16:colId xmlns:a16="http://schemas.microsoft.com/office/drawing/2014/main" val="20005"/>
                    </a:ext>
                  </a:extLst>
                </a:gridCol>
              </a:tblGrid>
              <a:tr h="515875">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dirty="0"/>
                        <a:t>Missouri State Sample</a:t>
                      </a:r>
                      <a:endParaRPr sz="2200" b="1" u="none" strike="noStrike" cap="none" dirty="0">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Median</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Mean</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SD</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Min.</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Max.</a:t>
                      </a:r>
                      <a:endParaRPr sz="22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0"/>
                  </a:ext>
                </a:extLst>
              </a:tr>
              <a:tr h="433975">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Overall</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23</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22.57</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4.21</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6</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28</a:t>
                      </a:r>
                      <a:endParaRPr sz="22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1"/>
                  </a:ext>
                </a:extLst>
              </a:tr>
              <a:tr h="433975">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Men</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23</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22.04</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3.84</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10</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28</a:t>
                      </a:r>
                      <a:endParaRPr sz="22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2"/>
                  </a:ext>
                </a:extLst>
              </a:tr>
              <a:tr h="433975">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Women</a:t>
                      </a:r>
                      <a:endParaRPr sz="2200" u="none" strike="noStrike" cap="none">
                        <a:latin typeface="Calibri"/>
                        <a:ea typeface="Calibri"/>
                        <a:cs typeface="Calibri"/>
                        <a:sym typeface="Calibri"/>
                      </a:endParaRPr>
                    </a:p>
                  </a:txBody>
                  <a:tcPr marL="68575" marR="68575" marT="0" marB="0" anchor="ctr">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24</a:t>
                      </a:r>
                      <a:endParaRPr sz="2200" u="none" strike="noStrike" cap="none">
                        <a:latin typeface="Calibri"/>
                        <a:ea typeface="Calibri"/>
                        <a:cs typeface="Calibri"/>
                        <a:sym typeface="Calibri"/>
                      </a:endParaRPr>
                    </a:p>
                  </a:txBody>
                  <a:tcPr marL="68575" marR="68575" marT="0" marB="0" anchor="ctr">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22.86</a:t>
                      </a:r>
                      <a:endParaRPr sz="2200" u="none" strike="noStrike" cap="none">
                        <a:latin typeface="Calibri"/>
                        <a:ea typeface="Calibri"/>
                        <a:cs typeface="Calibri"/>
                        <a:sym typeface="Calibri"/>
                      </a:endParaRPr>
                    </a:p>
                  </a:txBody>
                  <a:tcPr marL="68575" marR="68575" marT="0" marB="0" anchor="ctr">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4.38</a:t>
                      </a:r>
                      <a:endParaRPr sz="2200" u="none" strike="noStrike" cap="none">
                        <a:latin typeface="Calibri"/>
                        <a:ea typeface="Calibri"/>
                        <a:cs typeface="Calibri"/>
                        <a:sym typeface="Calibri"/>
                      </a:endParaRPr>
                    </a:p>
                  </a:txBody>
                  <a:tcPr marL="68575" marR="68575" marT="0" marB="0" anchor="ctr">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6</a:t>
                      </a:r>
                      <a:endParaRPr sz="2200" u="none" strike="noStrike" cap="none">
                        <a:latin typeface="Calibri"/>
                        <a:ea typeface="Calibri"/>
                        <a:cs typeface="Calibri"/>
                        <a:sym typeface="Calibri"/>
                      </a:endParaRPr>
                    </a:p>
                  </a:txBody>
                  <a:tcPr marL="68575" marR="68575" marT="0" marB="0" anchor="ctr">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28</a:t>
                      </a:r>
                      <a:endParaRPr sz="2200" u="none" strike="noStrike" cap="none">
                        <a:latin typeface="Calibri"/>
                        <a:ea typeface="Calibri"/>
                        <a:cs typeface="Calibri"/>
                        <a:sym typeface="Calibri"/>
                      </a:endParaRPr>
                    </a:p>
                  </a:txBody>
                  <a:tcPr marL="68575" marR="68575" marT="0" marB="0" anchor="ctr">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433975">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a:t> </a:t>
                      </a:r>
                      <a:endParaRPr sz="2200" u="none" strike="noStrike" cap="none" dirty="0">
                        <a:latin typeface="Calibri"/>
                        <a:ea typeface="Calibri"/>
                        <a:cs typeface="Calibri"/>
                        <a:sym typeface="Calibri"/>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a:t> </a:t>
                      </a:r>
                      <a:endParaRPr sz="2200" u="none" strike="noStrike" cap="none" dirty="0">
                        <a:latin typeface="Calibri"/>
                        <a:ea typeface="Calibri"/>
                        <a:cs typeface="Calibri"/>
                        <a:sym typeface="Calibri"/>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a:t> </a:t>
                      </a:r>
                      <a:endParaRPr sz="2200" u="none" strike="noStrike" cap="none" dirty="0">
                        <a:latin typeface="Calibri"/>
                        <a:ea typeface="Calibri"/>
                        <a:cs typeface="Calibri"/>
                        <a:sym typeface="Calibri"/>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a:t> </a:t>
                      </a:r>
                      <a:endParaRPr sz="2200" u="none" strike="noStrike" cap="none" dirty="0">
                        <a:latin typeface="Calibri"/>
                        <a:ea typeface="Calibri"/>
                        <a:cs typeface="Calibri"/>
                        <a:sym typeface="Calibri"/>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a:t> </a:t>
                      </a:r>
                      <a:endParaRPr sz="2200" u="none" strike="noStrike" cap="none" dirty="0">
                        <a:latin typeface="Calibri"/>
                        <a:ea typeface="Calibri"/>
                        <a:cs typeface="Calibri"/>
                        <a:sym typeface="Calibri"/>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a:t> </a:t>
                      </a:r>
                      <a:endParaRPr sz="2200" u="none" strike="noStrike" cap="none" dirty="0">
                        <a:latin typeface="Calibri"/>
                        <a:ea typeface="Calibri"/>
                        <a:cs typeface="Calibri"/>
                        <a:sym typeface="Calibri"/>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extLst>
                  <a:ext uri="{0D108BD9-81ED-4DB2-BD59-A6C34878D82A}">
                    <a16:rowId xmlns:a16="http://schemas.microsoft.com/office/drawing/2014/main" val="10004"/>
                  </a:ext>
                </a:extLst>
              </a:tr>
              <a:tr h="433975">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solidFill>
                            <a:schemeClr val="lt1"/>
                          </a:solidFill>
                        </a:rPr>
                        <a:t>UM Student Sample</a:t>
                      </a:r>
                      <a:endParaRPr sz="2200" u="none" strike="noStrike" cap="none">
                        <a:solidFill>
                          <a:schemeClr val="lt1"/>
                        </a:solidFill>
                        <a:latin typeface="Calibri"/>
                        <a:ea typeface="Calibri"/>
                        <a:cs typeface="Calibri"/>
                        <a:sym typeface="Calibri"/>
                      </a:endParaRPr>
                    </a:p>
                  </a:txBody>
                  <a:tcPr marL="68575" marR="68575" marT="0" marB="0" anchor="ctr">
                    <a:lnT w="9525" cap="flat" cmpd="sng">
                      <a:solidFill>
                        <a:srgbClr val="000000">
                          <a:alpha val="0"/>
                        </a:srgbClr>
                      </a:solidFill>
                      <a:prstDash val="solid"/>
                      <a:round/>
                      <a:headEnd type="none" w="sm" len="sm"/>
                      <a:tailEnd type="none" w="sm" len="sm"/>
                    </a:lnT>
                    <a:solidFill>
                      <a:schemeClr val="accent1"/>
                    </a:solid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a:solidFill>
                            <a:schemeClr val="lt1"/>
                          </a:solidFill>
                        </a:rPr>
                        <a:t>Median</a:t>
                      </a:r>
                      <a:endParaRPr sz="2200" b="1" u="none" strike="noStrike" cap="none">
                        <a:solidFill>
                          <a:schemeClr val="lt1"/>
                        </a:solidFill>
                        <a:latin typeface="Calibri"/>
                        <a:ea typeface="Calibri"/>
                        <a:cs typeface="Calibri"/>
                        <a:sym typeface="Calibri"/>
                      </a:endParaRPr>
                    </a:p>
                  </a:txBody>
                  <a:tcPr marL="68575" marR="68575" marT="0" marB="0" anchor="ctr">
                    <a:lnT w="9525" cap="flat" cmpd="sng">
                      <a:solidFill>
                        <a:srgbClr val="000000">
                          <a:alpha val="0"/>
                        </a:srgbClr>
                      </a:solidFill>
                      <a:prstDash val="solid"/>
                      <a:round/>
                      <a:headEnd type="none" w="sm" len="sm"/>
                      <a:tailEnd type="none" w="sm" len="sm"/>
                    </a:lnT>
                    <a:solidFill>
                      <a:schemeClr val="accent1"/>
                    </a:solid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a:solidFill>
                            <a:schemeClr val="lt1"/>
                          </a:solidFill>
                        </a:rPr>
                        <a:t>Mean</a:t>
                      </a:r>
                      <a:endParaRPr sz="2200" b="1" u="none" strike="noStrike" cap="none">
                        <a:solidFill>
                          <a:schemeClr val="lt1"/>
                        </a:solidFill>
                        <a:latin typeface="Calibri"/>
                        <a:ea typeface="Calibri"/>
                        <a:cs typeface="Calibri"/>
                        <a:sym typeface="Calibri"/>
                      </a:endParaRPr>
                    </a:p>
                  </a:txBody>
                  <a:tcPr marL="68575" marR="68575" marT="0" marB="0" anchor="ctr">
                    <a:lnT w="9525" cap="flat" cmpd="sng">
                      <a:solidFill>
                        <a:srgbClr val="000000">
                          <a:alpha val="0"/>
                        </a:srgbClr>
                      </a:solidFill>
                      <a:prstDash val="solid"/>
                      <a:round/>
                      <a:headEnd type="none" w="sm" len="sm"/>
                      <a:tailEnd type="none" w="sm" len="sm"/>
                    </a:lnT>
                    <a:solidFill>
                      <a:schemeClr val="accent1"/>
                    </a:solid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a:solidFill>
                            <a:schemeClr val="lt1"/>
                          </a:solidFill>
                        </a:rPr>
                        <a:t>SD</a:t>
                      </a:r>
                      <a:endParaRPr sz="2200" b="1" u="none" strike="noStrike" cap="none">
                        <a:solidFill>
                          <a:schemeClr val="lt1"/>
                        </a:solidFill>
                        <a:latin typeface="Calibri"/>
                        <a:ea typeface="Calibri"/>
                        <a:cs typeface="Calibri"/>
                        <a:sym typeface="Calibri"/>
                      </a:endParaRPr>
                    </a:p>
                  </a:txBody>
                  <a:tcPr marL="68575" marR="68575" marT="0" marB="0" anchor="ctr">
                    <a:lnT w="9525" cap="flat" cmpd="sng">
                      <a:solidFill>
                        <a:srgbClr val="000000">
                          <a:alpha val="0"/>
                        </a:srgbClr>
                      </a:solidFill>
                      <a:prstDash val="solid"/>
                      <a:round/>
                      <a:headEnd type="none" w="sm" len="sm"/>
                      <a:tailEnd type="none" w="sm" len="sm"/>
                    </a:lnT>
                    <a:solidFill>
                      <a:schemeClr val="accent1"/>
                    </a:solid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a:solidFill>
                            <a:schemeClr val="lt1"/>
                          </a:solidFill>
                        </a:rPr>
                        <a:t>Min.</a:t>
                      </a:r>
                      <a:endParaRPr sz="2200" b="1" u="none" strike="noStrike" cap="none">
                        <a:solidFill>
                          <a:schemeClr val="lt1"/>
                        </a:solidFill>
                        <a:latin typeface="Calibri"/>
                        <a:ea typeface="Calibri"/>
                        <a:cs typeface="Calibri"/>
                        <a:sym typeface="Calibri"/>
                      </a:endParaRPr>
                    </a:p>
                  </a:txBody>
                  <a:tcPr marL="68575" marR="68575" marT="0" marB="0" anchor="ctr">
                    <a:lnT w="9525" cap="flat" cmpd="sng">
                      <a:solidFill>
                        <a:srgbClr val="000000">
                          <a:alpha val="0"/>
                        </a:srgbClr>
                      </a:solidFill>
                      <a:prstDash val="solid"/>
                      <a:round/>
                      <a:headEnd type="none" w="sm" len="sm"/>
                      <a:tailEnd type="none" w="sm" len="sm"/>
                    </a:lnT>
                    <a:solidFill>
                      <a:schemeClr val="accent1"/>
                    </a:solid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a:solidFill>
                            <a:schemeClr val="lt1"/>
                          </a:solidFill>
                        </a:rPr>
                        <a:t>Max.</a:t>
                      </a:r>
                      <a:endParaRPr sz="2200" b="1" u="none" strike="noStrike" cap="none">
                        <a:solidFill>
                          <a:schemeClr val="lt1"/>
                        </a:solidFill>
                        <a:latin typeface="Calibri"/>
                        <a:ea typeface="Calibri"/>
                        <a:cs typeface="Calibri"/>
                        <a:sym typeface="Calibri"/>
                      </a:endParaRPr>
                    </a:p>
                  </a:txBody>
                  <a:tcPr marL="68575" marR="68575" marT="0" marB="0" anchor="ctr">
                    <a:lnT w="9525" cap="flat" cmpd="sng">
                      <a:solidFill>
                        <a:srgbClr val="000000">
                          <a:alpha val="0"/>
                        </a:srgbClr>
                      </a:solidFill>
                      <a:prstDash val="solid"/>
                      <a:round/>
                      <a:headEnd type="none" w="sm" len="sm"/>
                      <a:tailEnd type="none" w="sm" len="sm"/>
                    </a:lnT>
                    <a:solidFill>
                      <a:schemeClr val="accent1"/>
                    </a:solidFill>
                  </a:tcPr>
                </a:tc>
                <a:extLst>
                  <a:ext uri="{0D108BD9-81ED-4DB2-BD59-A6C34878D82A}">
                    <a16:rowId xmlns:a16="http://schemas.microsoft.com/office/drawing/2014/main" val="10005"/>
                  </a:ext>
                </a:extLst>
              </a:tr>
              <a:tr h="433975">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Overall</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24</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23.66</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3.49</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4</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28</a:t>
                      </a:r>
                      <a:endParaRPr sz="22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6"/>
                  </a:ext>
                </a:extLst>
              </a:tr>
              <a:tr h="433975">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Men</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24</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23.32</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3.82</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4</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28</a:t>
                      </a:r>
                      <a:endParaRPr sz="22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7"/>
                  </a:ext>
                </a:extLst>
              </a:tr>
              <a:tr h="433975">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Women</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25</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23.81</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3.32</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11</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a:t>28</a:t>
                      </a:r>
                      <a:endParaRPr sz="2200" u="none" strike="noStrike" cap="none" dirty="0">
                        <a:latin typeface="Calibri"/>
                        <a:ea typeface="Calibri"/>
                        <a:cs typeface="Calibri"/>
                        <a:sym typeface="Calibri"/>
                      </a:endParaRPr>
                    </a:p>
                  </a:txBody>
                  <a:tcPr marL="68575" marR="68575" marT="0" marB="0"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PIL-SF Factor Analysis</a:t>
            </a:r>
            <a:endParaRPr sz="4200" b="0" i="0" u="none" strike="noStrike" cap="none">
              <a:solidFill>
                <a:schemeClr val="lt2"/>
              </a:solidFill>
              <a:latin typeface="Century Gothic"/>
              <a:ea typeface="Century Gothic"/>
              <a:cs typeface="Century Gothic"/>
              <a:sym typeface="Century Gothic"/>
            </a:endParaRPr>
          </a:p>
        </p:txBody>
      </p:sp>
      <p:graphicFrame>
        <p:nvGraphicFramePr>
          <p:cNvPr id="212" name="Shape 212"/>
          <p:cNvGraphicFramePr/>
          <p:nvPr>
            <p:extLst>
              <p:ext uri="{D42A27DB-BD31-4B8C-83A1-F6EECF244321}">
                <p14:modId xmlns:p14="http://schemas.microsoft.com/office/powerpoint/2010/main" val="2351657416"/>
              </p:ext>
            </p:extLst>
          </p:nvPr>
        </p:nvGraphicFramePr>
        <p:xfrm>
          <a:off x="757238" y="4716151"/>
          <a:ext cx="10478850" cy="1542288"/>
        </p:xfrm>
        <a:graphic>
          <a:graphicData uri="http://schemas.openxmlformats.org/drawingml/2006/table">
            <a:tbl>
              <a:tblPr firstRow="1" firstCol="1" bandRow="1">
                <a:noFill/>
                <a:tableStyleId>{B4557EB5-F09D-46FF-B6CF-8518130FF7A5}</a:tableStyleId>
              </a:tblPr>
              <a:tblGrid>
                <a:gridCol w="3302150">
                  <a:extLst>
                    <a:ext uri="{9D8B030D-6E8A-4147-A177-3AD203B41FA5}">
                      <a16:colId xmlns:a16="http://schemas.microsoft.com/office/drawing/2014/main" val="20000"/>
                    </a:ext>
                  </a:extLst>
                </a:gridCol>
                <a:gridCol w="1794175">
                  <a:extLst>
                    <a:ext uri="{9D8B030D-6E8A-4147-A177-3AD203B41FA5}">
                      <a16:colId xmlns:a16="http://schemas.microsoft.com/office/drawing/2014/main" val="20001"/>
                    </a:ext>
                  </a:extLst>
                </a:gridCol>
                <a:gridCol w="1794175">
                  <a:extLst>
                    <a:ext uri="{9D8B030D-6E8A-4147-A177-3AD203B41FA5}">
                      <a16:colId xmlns:a16="http://schemas.microsoft.com/office/drawing/2014/main" val="20002"/>
                    </a:ext>
                  </a:extLst>
                </a:gridCol>
                <a:gridCol w="1794175">
                  <a:extLst>
                    <a:ext uri="{9D8B030D-6E8A-4147-A177-3AD203B41FA5}">
                      <a16:colId xmlns:a16="http://schemas.microsoft.com/office/drawing/2014/main" val="20003"/>
                    </a:ext>
                  </a:extLst>
                </a:gridCol>
                <a:gridCol w="1794175">
                  <a:extLst>
                    <a:ext uri="{9D8B030D-6E8A-4147-A177-3AD203B41FA5}">
                      <a16:colId xmlns:a16="http://schemas.microsoft.com/office/drawing/2014/main" val="20004"/>
                    </a:ext>
                  </a:extLst>
                </a:gridCol>
              </a:tblGrid>
              <a:tr h="235575">
                <a:tc>
                  <a:txBody>
                    <a:bodyPr/>
                    <a:lstStyle/>
                    <a:p>
                      <a:pPr marL="0" marR="0" lvl="0" indent="0" algn="l" rtl="0">
                        <a:lnSpc>
                          <a:spcPct val="115000"/>
                        </a:lnSpc>
                        <a:spcBef>
                          <a:spcPts val="0"/>
                        </a:spcBef>
                        <a:spcAft>
                          <a:spcPts val="0"/>
                        </a:spcAft>
                        <a:buClr>
                          <a:srgbClr val="000000"/>
                        </a:buClr>
                        <a:buSzPts val="2200"/>
                        <a:buFont typeface="Arial"/>
                        <a:buNone/>
                      </a:pPr>
                      <a:r>
                        <a:rPr lang="en-US" sz="2200" b="1" u="none" strike="noStrike" cap="none" dirty="0"/>
                        <a:t>Model</a:t>
                      </a:r>
                      <a:endParaRPr sz="2200" b="1" u="none" strike="noStrike" cap="none" dirty="0">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X</a:t>
                      </a:r>
                      <a:r>
                        <a:rPr lang="en-US" sz="2200" u="none" strike="noStrike" cap="none" baseline="30000"/>
                        <a:t>2</a:t>
                      </a:r>
                      <a:r>
                        <a:rPr lang="en-US" sz="2200" u="none" strike="noStrike" cap="none"/>
                        <a:t>(df)</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RMSEA</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SRMR</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CFI</a:t>
                      </a:r>
                      <a:endParaRPr sz="22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0"/>
                  </a:ext>
                </a:extLst>
              </a:tr>
              <a:tr h="251450">
                <a:tc>
                  <a:txBody>
                    <a:bodyPr/>
                    <a:lstStyle/>
                    <a:p>
                      <a:pPr marL="0" marR="0" lvl="0" indent="0" algn="l" rtl="0">
                        <a:lnSpc>
                          <a:spcPct val="115000"/>
                        </a:lnSpc>
                        <a:spcBef>
                          <a:spcPts val="0"/>
                        </a:spcBef>
                        <a:spcAft>
                          <a:spcPts val="0"/>
                        </a:spcAft>
                        <a:buClr>
                          <a:srgbClr val="000000"/>
                        </a:buClr>
                        <a:buSzPts val="2200"/>
                        <a:buFont typeface="Arial"/>
                        <a:buNone/>
                      </a:pPr>
                      <a:r>
                        <a:rPr lang="en-US" sz="2200" u="none" strike="noStrike" cap="none"/>
                        <a:t>All Groups (N = 408)</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(2) = 2.57</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.03</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.01</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.999</a:t>
                      </a:r>
                      <a:endParaRPr sz="22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1"/>
                  </a:ext>
                </a:extLst>
              </a:tr>
              <a:tr h="31125">
                <a:tc>
                  <a:txBody>
                    <a:bodyPr/>
                    <a:lstStyle/>
                    <a:p>
                      <a:pPr marL="0" marR="0" lvl="0" indent="0" algn="l" rtl="0">
                        <a:lnSpc>
                          <a:spcPct val="115000"/>
                        </a:lnSpc>
                        <a:spcBef>
                          <a:spcPts val="0"/>
                        </a:spcBef>
                        <a:spcAft>
                          <a:spcPts val="0"/>
                        </a:spcAft>
                        <a:buClr>
                          <a:srgbClr val="000000"/>
                        </a:buClr>
                        <a:buSzPts val="2200"/>
                        <a:buFont typeface="Arial"/>
                        <a:buNone/>
                      </a:pPr>
                      <a:r>
                        <a:rPr lang="en-US" sz="2200" u="none" strike="noStrike" cap="none"/>
                        <a:t>Female (N = 281)</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(2) = .59</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.00</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.01</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1.000</a:t>
                      </a:r>
                      <a:endParaRPr sz="22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2"/>
                  </a:ext>
                </a:extLst>
              </a:tr>
              <a:tr h="31125">
                <a:tc>
                  <a:txBody>
                    <a:bodyPr/>
                    <a:lstStyle/>
                    <a:p>
                      <a:pPr marL="0" marR="0" lvl="0" indent="0" algn="l" rtl="0">
                        <a:lnSpc>
                          <a:spcPct val="115000"/>
                        </a:lnSpc>
                        <a:spcBef>
                          <a:spcPts val="0"/>
                        </a:spcBef>
                        <a:spcAft>
                          <a:spcPts val="0"/>
                        </a:spcAft>
                        <a:buClr>
                          <a:srgbClr val="000000"/>
                        </a:buClr>
                        <a:buSzPts val="2200"/>
                        <a:buFont typeface="Arial"/>
                        <a:buNone/>
                      </a:pPr>
                      <a:r>
                        <a:rPr lang="en-US" sz="2200" u="none" strike="noStrike" cap="none"/>
                        <a:t>Male (N = 127)</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(2) = 4.38</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.10</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.02</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dirty="0"/>
                        <a:t>.990</a:t>
                      </a:r>
                      <a:endParaRPr sz="2200" u="none" strike="noStrike" cap="none" dirty="0">
                        <a:latin typeface="Calibri"/>
                        <a:ea typeface="Calibri"/>
                        <a:cs typeface="Calibri"/>
                        <a:sym typeface="Calibri"/>
                      </a:endParaRPr>
                    </a:p>
                  </a:txBody>
                  <a:tcPr marL="68575" marR="68575" marT="0" marB="0" anchor="ctr"/>
                </a:tc>
                <a:extLst>
                  <a:ext uri="{0D108BD9-81ED-4DB2-BD59-A6C34878D82A}">
                    <a16:rowId xmlns:a16="http://schemas.microsoft.com/office/drawing/2014/main" val="10003"/>
                  </a:ext>
                </a:extLst>
              </a:tr>
            </a:tbl>
          </a:graphicData>
        </a:graphic>
      </p:graphicFrame>
      <p:graphicFrame>
        <p:nvGraphicFramePr>
          <p:cNvPr id="213" name="Shape 213"/>
          <p:cNvGraphicFramePr/>
          <p:nvPr>
            <p:extLst>
              <p:ext uri="{D42A27DB-BD31-4B8C-83A1-F6EECF244321}">
                <p14:modId xmlns:p14="http://schemas.microsoft.com/office/powerpoint/2010/main" val="7601414"/>
              </p:ext>
            </p:extLst>
          </p:nvPr>
        </p:nvGraphicFramePr>
        <p:xfrm>
          <a:off x="757238" y="2227867"/>
          <a:ext cx="10478775" cy="1542288"/>
        </p:xfrm>
        <a:graphic>
          <a:graphicData uri="http://schemas.openxmlformats.org/drawingml/2006/table">
            <a:tbl>
              <a:tblPr firstRow="1" firstCol="1" bandRow="1">
                <a:noFill/>
                <a:tableStyleId>{B4557EB5-F09D-46FF-B6CF-8518130FF7A5}</a:tableStyleId>
              </a:tblPr>
              <a:tblGrid>
                <a:gridCol w="3306375">
                  <a:extLst>
                    <a:ext uri="{9D8B030D-6E8A-4147-A177-3AD203B41FA5}">
                      <a16:colId xmlns:a16="http://schemas.microsoft.com/office/drawing/2014/main" val="20000"/>
                    </a:ext>
                  </a:extLst>
                </a:gridCol>
                <a:gridCol w="1793100">
                  <a:extLst>
                    <a:ext uri="{9D8B030D-6E8A-4147-A177-3AD203B41FA5}">
                      <a16:colId xmlns:a16="http://schemas.microsoft.com/office/drawing/2014/main" val="20001"/>
                    </a:ext>
                  </a:extLst>
                </a:gridCol>
                <a:gridCol w="1793100">
                  <a:extLst>
                    <a:ext uri="{9D8B030D-6E8A-4147-A177-3AD203B41FA5}">
                      <a16:colId xmlns:a16="http://schemas.microsoft.com/office/drawing/2014/main" val="20002"/>
                    </a:ext>
                  </a:extLst>
                </a:gridCol>
                <a:gridCol w="1793100">
                  <a:extLst>
                    <a:ext uri="{9D8B030D-6E8A-4147-A177-3AD203B41FA5}">
                      <a16:colId xmlns:a16="http://schemas.microsoft.com/office/drawing/2014/main" val="20003"/>
                    </a:ext>
                  </a:extLst>
                </a:gridCol>
                <a:gridCol w="1793100">
                  <a:extLst>
                    <a:ext uri="{9D8B030D-6E8A-4147-A177-3AD203B41FA5}">
                      <a16:colId xmlns:a16="http://schemas.microsoft.com/office/drawing/2014/main" val="20004"/>
                    </a:ext>
                  </a:extLst>
                </a:gridCol>
              </a:tblGrid>
              <a:tr h="235575">
                <a:tc>
                  <a:txBody>
                    <a:bodyPr/>
                    <a:lstStyle/>
                    <a:p>
                      <a:pPr marL="0" marR="0" lvl="0" indent="0" algn="l" rtl="0">
                        <a:lnSpc>
                          <a:spcPct val="115000"/>
                        </a:lnSpc>
                        <a:spcBef>
                          <a:spcPts val="0"/>
                        </a:spcBef>
                        <a:spcAft>
                          <a:spcPts val="0"/>
                        </a:spcAft>
                        <a:buClr>
                          <a:srgbClr val="000000"/>
                        </a:buClr>
                        <a:buSzPts val="2200"/>
                        <a:buFont typeface="Arial"/>
                        <a:buNone/>
                      </a:pPr>
                      <a:r>
                        <a:rPr lang="en-US" sz="2200" b="1" u="none" strike="noStrike" cap="none" dirty="0"/>
                        <a:t>Model</a:t>
                      </a:r>
                      <a:endParaRPr sz="2200" b="1" u="none" strike="noStrike" cap="none" dirty="0">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X</a:t>
                      </a:r>
                      <a:r>
                        <a:rPr lang="en-US" sz="2200" u="none" strike="noStrike" cap="none" baseline="30000"/>
                        <a:t>2</a:t>
                      </a:r>
                      <a:r>
                        <a:rPr lang="en-US" sz="2200" u="none" strike="noStrike" cap="none"/>
                        <a:t>(df)</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RMSEA</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SRMR</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CFI</a:t>
                      </a:r>
                      <a:endParaRPr sz="22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0"/>
                  </a:ext>
                </a:extLst>
              </a:tr>
              <a:tr h="251450">
                <a:tc>
                  <a:txBody>
                    <a:bodyPr/>
                    <a:lstStyle/>
                    <a:p>
                      <a:pPr marL="0" marR="0" lvl="0" indent="0" algn="l" rtl="0">
                        <a:lnSpc>
                          <a:spcPct val="115000"/>
                        </a:lnSpc>
                        <a:spcBef>
                          <a:spcPts val="0"/>
                        </a:spcBef>
                        <a:spcAft>
                          <a:spcPts val="0"/>
                        </a:spcAft>
                        <a:buClr>
                          <a:srgbClr val="000000"/>
                        </a:buClr>
                        <a:buSzPts val="2200"/>
                        <a:buFont typeface="Arial"/>
                        <a:buNone/>
                      </a:pPr>
                      <a:r>
                        <a:rPr lang="en-US" sz="2200" u="none" strike="noStrike" cap="none"/>
                        <a:t>All Groups (N = 296)</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(2) = 4.90</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.07</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.02</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.994</a:t>
                      </a:r>
                      <a:endParaRPr sz="22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1"/>
                  </a:ext>
                </a:extLst>
              </a:tr>
              <a:tr h="31125">
                <a:tc>
                  <a:txBody>
                    <a:bodyPr/>
                    <a:lstStyle/>
                    <a:p>
                      <a:pPr marL="0" marR="0" lvl="0" indent="0" algn="l" rtl="0">
                        <a:lnSpc>
                          <a:spcPct val="115000"/>
                        </a:lnSpc>
                        <a:spcBef>
                          <a:spcPts val="0"/>
                        </a:spcBef>
                        <a:spcAft>
                          <a:spcPts val="0"/>
                        </a:spcAft>
                        <a:buClr>
                          <a:srgbClr val="000000"/>
                        </a:buClr>
                        <a:buSzPts val="2200"/>
                        <a:buFont typeface="Arial"/>
                        <a:buNone/>
                      </a:pPr>
                      <a:r>
                        <a:rPr lang="en-US" sz="2200" u="none" strike="noStrike" cap="none"/>
                        <a:t>Male (N = 103)</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(2) = 2.62</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.06</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.02</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.994</a:t>
                      </a:r>
                      <a:endParaRPr sz="22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2"/>
                  </a:ext>
                </a:extLst>
              </a:tr>
              <a:tr h="31125">
                <a:tc>
                  <a:txBody>
                    <a:bodyPr/>
                    <a:lstStyle/>
                    <a:p>
                      <a:pPr marL="0" marR="0" lvl="0" indent="0" algn="l" rtl="0">
                        <a:lnSpc>
                          <a:spcPct val="115000"/>
                        </a:lnSpc>
                        <a:spcBef>
                          <a:spcPts val="0"/>
                        </a:spcBef>
                        <a:spcAft>
                          <a:spcPts val="0"/>
                        </a:spcAft>
                        <a:buClr>
                          <a:srgbClr val="000000"/>
                        </a:buClr>
                        <a:buSzPts val="2200"/>
                        <a:buFont typeface="Arial"/>
                        <a:buNone/>
                      </a:pPr>
                      <a:r>
                        <a:rPr lang="en-US" sz="2200" u="none" strike="noStrike" cap="none"/>
                        <a:t>Female (N = 193)</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(2) = 2.65</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.04</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.01</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dirty="0"/>
                        <a:t>.998</a:t>
                      </a:r>
                      <a:endParaRPr sz="2200" u="none" strike="noStrike" cap="none" dirty="0">
                        <a:latin typeface="Calibri"/>
                        <a:ea typeface="Calibri"/>
                        <a:cs typeface="Calibri"/>
                        <a:sym typeface="Calibri"/>
                      </a:endParaRPr>
                    </a:p>
                  </a:txBody>
                  <a:tcPr marL="68575" marR="68575" marT="0" marB="0" anchor="ctr"/>
                </a:tc>
                <a:extLst>
                  <a:ext uri="{0D108BD9-81ED-4DB2-BD59-A6C34878D82A}">
                    <a16:rowId xmlns:a16="http://schemas.microsoft.com/office/drawing/2014/main" val="10003"/>
                  </a:ext>
                </a:extLst>
              </a:tr>
            </a:tbl>
          </a:graphicData>
        </a:graphic>
      </p:graphicFrame>
      <p:sp>
        <p:nvSpPr>
          <p:cNvPr id="214" name="Shape 214"/>
          <p:cNvSpPr txBox="1"/>
          <p:nvPr/>
        </p:nvSpPr>
        <p:spPr>
          <a:xfrm>
            <a:off x="3183206" y="1564053"/>
            <a:ext cx="5626861" cy="55399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chemeClr val="lt1"/>
                </a:solidFill>
                <a:latin typeface="Century Gothic"/>
                <a:ea typeface="Century Gothic"/>
                <a:cs typeface="Century Gothic"/>
                <a:sym typeface="Century Gothic"/>
              </a:rPr>
              <a:t>Missouri State student sample</a:t>
            </a:r>
            <a:endParaRPr sz="1400" b="0" i="0" u="none" strike="noStrike" cap="none">
              <a:solidFill>
                <a:srgbClr val="000000"/>
              </a:solidFill>
              <a:latin typeface="Arial"/>
              <a:ea typeface="Arial"/>
              <a:cs typeface="Arial"/>
              <a:sym typeface="Arial"/>
            </a:endParaRPr>
          </a:p>
        </p:txBody>
      </p:sp>
      <p:sp>
        <p:nvSpPr>
          <p:cNvPr id="215" name="Shape 215"/>
          <p:cNvSpPr txBox="1"/>
          <p:nvPr/>
        </p:nvSpPr>
        <p:spPr>
          <a:xfrm>
            <a:off x="2797683" y="4162153"/>
            <a:ext cx="6397905" cy="55399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chemeClr val="lt1"/>
                </a:solidFill>
                <a:latin typeface="Century Gothic"/>
                <a:ea typeface="Century Gothic"/>
                <a:cs typeface="Century Gothic"/>
                <a:sym typeface="Century Gothic"/>
              </a:rPr>
              <a:t>Univ. of Mississippi student sample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MLQ-P Norms</a:t>
            </a:r>
            <a:endParaRPr sz="4200" b="0" i="0" u="none" strike="noStrike" cap="none">
              <a:solidFill>
                <a:schemeClr val="lt2"/>
              </a:solidFill>
              <a:latin typeface="Century Gothic"/>
              <a:ea typeface="Century Gothic"/>
              <a:cs typeface="Century Gothic"/>
              <a:sym typeface="Century Gothic"/>
            </a:endParaRPr>
          </a:p>
        </p:txBody>
      </p:sp>
      <p:graphicFrame>
        <p:nvGraphicFramePr>
          <p:cNvPr id="221" name="Shape 221"/>
          <p:cNvGraphicFramePr/>
          <p:nvPr>
            <p:extLst>
              <p:ext uri="{D42A27DB-BD31-4B8C-83A1-F6EECF244321}">
                <p14:modId xmlns:p14="http://schemas.microsoft.com/office/powerpoint/2010/main" val="3668671778"/>
              </p:ext>
            </p:extLst>
          </p:nvPr>
        </p:nvGraphicFramePr>
        <p:xfrm>
          <a:off x="665347" y="1853247"/>
          <a:ext cx="10515250" cy="3721675"/>
        </p:xfrm>
        <a:graphic>
          <a:graphicData uri="http://schemas.openxmlformats.org/drawingml/2006/table">
            <a:tbl>
              <a:tblPr firstRow="1" firstCol="1" bandRow="1">
                <a:noFill/>
                <a:tableStyleId>{B4557EB5-F09D-46FF-B6CF-8518130FF7A5}</a:tableStyleId>
              </a:tblPr>
              <a:tblGrid>
                <a:gridCol w="4355825">
                  <a:extLst>
                    <a:ext uri="{9D8B030D-6E8A-4147-A177-3AD203B41FA5}">
                      <a16:colId xmlns:a16="http://schemas.microsoft.com/office/drawing/2014/main" val="20000"/>
                    </a:ext>
                  </a:extLst>
                </a:gridCol>
                <a:gridCol w="1354500">
                  <a:extLst>
                    <a:ext uri="{9D8B030D-6E8A-4147-A177-3AD203B41FA5}">
                      <a16:colId xmlns:a16="http://schemas.microsoft.com/office/drawing/2014/main" val="20001"/>
                    </a:ext>
                  </a:extLst>
                </a:gridCol>
                <a:gridCol w="1267525">
                  <a:extLst>
                    <a:ext uri="{9D8B030D-6E8A-4147-A177-3AD203B41FA5}">
                      <a16:colId xmlns:a16="http://schemas.microsoft.com/office/drawing/2014/main" val="20002"/>
                    </a:ext>
                  </a:extLst>
                </a:gridCol>
                <a:gridCol w="1030850">
                  <a:extLst>
                    <a:ext uri="{9D8B030D-6E8A-4147-A177-3AD203B41FA5}">
                      <a16:colId xmlns:a16="http://schemas.microsoft.com/office/drawing/2014/main" val="20003"/>
                    </a:ext>
                  </a:extLst>
                </a:gridCol>
                <a:gridCol w="1270375">
                  <a:extLst>
                    <a:ext uri="{9D8B030D-6E8A-4147-A177-3AD203B41FA5}">
                      <a16:colId xmlns:a16="http://schemas.microsoft.com/office/drawing/2014/main" val="20004"/>
                    </a:ext>
                  </a:extLst>
                </a:gridCol>
                <a:gridCol w="1236175">
                  <a:extLst>
                    <a:ext uri="{9D8B030D-6E8A-4147-A177-3AD203B41FA5}">
                      <a16:colId xmlns:a16="http://schemas.microsoft.com/office/drawing/2014/main" val="20005"/>
                    </a:ext>
                  </a:extLst>
                </a:gridCol>
              </a:tblGrid>
              <a:tr h="515875">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dirty="0"/>
                        <a:t>Missouri State Sample</a:t>
                      </a:r>
                      <a:endParaRPr sz="2200" b="1" u="none" strike="noStrike" cap="none" dirty="0">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Median</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Mean</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SD</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Min.</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Max.</a:t>
                      </a:r>
                      <a:endParaRPr sz="22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0"/>
                  </a:ext>
                </a:extLst>
              </a:tr>
              <a:tr h="400725">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Overall</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26</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25.29</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6.39</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5</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35</a:t>
                      </a:r>
                      <a:endParaRPr sz="22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1"/>
                  </a:ext>
                </a:extLst>
              </a:tr>
              <a:tr h="400725">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Men</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25</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24.75</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6.09</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5</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35</a:t>
                      </a:r>
                      <a:endParaRPr sz="22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2"/>
                  </a:ext>
                </a:extLst>
              </a:tr>
              <a:tr h="400725">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Women</a:t>
                      </a:r>
                      <a:endParaRPr sz="2200" u="none" strike="noStrike" cap="none">
                        <a:latin typeface="Calibri"/>
                        <a:ea typeface="Calibri"/>
                        <a:cs typeface="Calibri"/>
                        <a:sym typeface="Calibri"/>
                      </a:endParaRPr>
                    </a:p>
                  </a:txBody>
                  <a:tcPr marL="68575" marR="68575" marT="0" marB="0" anchor="ctr">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27</a:t>
                      </a:r>
                      <a:endParaRPr sz="2200" u="none" strike="noStrike" cap="none">
                        <a:latin typeface="Calibri"/>
                        <a:ea typeface="Calibri"/>
                        <a:cs typeface="Calibri"/>
                        <a:sym typeface="Calibri"/>
                      </a:endParaRPr>
                    </a:p>
                  </a:txBody>
                  <a:tcPr marL="68575" marR="68575" marT="0" marB="0" anchor="ctr">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25.65</a:t>
                      </a:r>
                      <a:endParaRPr sz="2200" u="none" strike="noStrike" cap="none">
                        <a:latin typeface="Calibri"/>
                        <a:ea typeface="Calibri"/>
                        <a:cs typeface="Calibri"/>
                        <a:sym typeface="Calibri"/>
                      </a:endParaRPr>
                    </a:p>
                  </a:txBody>
                  <a:tcPr marL="68575" marR="68575" marT="0" marB="0" anchor="ctr">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6.57</a:t>
                      </a:r>
                      <a:endParaRPr sz="2200" u="none" strike="noStrike" cap="none">
                        <a:latin typeface="Calibri"/>
                        <a:ea typeface="Calibri"/>
                        <a:cs typeface="Calibri"/>
                        <a:sym typeface="Calibri"/>
                      </a:endParaRPr>
                    </a:p>
                  </a:txBody>
                  <a:tcPr marL="68575" marR="68575" marT="0" marB="0" anchor="ctr">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5</a:t>
                      </a:r>
                      <a:endParaRPr sz="2200" u="none" strike="noStrike" cap="none">
                        <a:latin typeface="Calibri"/>
                        <a:ea typeface="Calibri"/>
                        <a:cs typeface="Calibri"/>
                        <a:sym typeface="Calibri"/>
                      </a:endParaRPr>
                    </a:p>
                  </a:txBody>
                  <a:tcPr marL="68575" marR="68575" marT="0" marB="0" anchor="ctr">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35</a:t>
                      </a:r>
                      <a:endParaRPr sz="2200" u="none" strike="noStrike" cap="none">
                        <a:latin typeface="Calibri"/>
                        <a:ea typeface="Calibri"/>
                        <a:cs typeface="Calibri"/>
                        <a:sym typeface="Calibri"/>
                      </a:endParaRPr>
                    </a:p>
                  </a:txBody>
                  <a:tcPr marL="68575" marR="68575" marT="0" marB="0" anchor="ctr">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400725">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a:t> </a:t>
                      </a:r>
                      <a:endParaRPr sz="2200" u="none" strike="noStrike" cap="none" dirty="0">
                        <a:latin typeface="Calibri"/>
                        <a:ea typeface="Calibri"/>
                        <a:cs typeface="Calibri"/>
                        <a:sym typeface="Calibri"/>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a:t> </a:t>
                      </a:r>
                      <a:endParaRPr sz="2200" u="none" strike="noStrike" cap="none" dirty="0">
                        <a:latin typeface="Calibri"/>
                        <a:ea typeface="Calibri"/>
                        <a:cs typeface="Calibri"/>
                        <a:sym typeface="Calibri"/>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a:t> </a:t>
                      </a:r>
                      <a:endParaRPr sz="2200" u="none" strike="noStrike" cap="none" dirty="0">
                        <a:latin typeface="Calibri"/>
                        <a:ea typeface="Calibri"/>
                        <a:cs typeface="Calibri"/>
                        <a:sym typeface="Calibri"/>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 </a:t>
                      </a:r>
                      <a:endParaRPr sz="2200" u="none" strike="noStrike" cap="none">
                        <a:latin typeface="Calibri"/>
                        <a:ea typeface="Calibri"/>
                        <a:cs typeface="Calibri"/>
                        <a:sym typeface="Calibri"/>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 </a:t>
                      </a:r>
                      <a:endParaRPr sz="2200" u="none" strike="noStrike" cap="none">
                        <a:latin typeface="Calibri"/>
                        <a:ea typeface="Calibri"/>
                        <a:cs typeface="Calibri"/>
                        <a:sym typeface="Calibri"/>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a:t> </a:t>
                      </a:r>
                      <a:endParaRPr sz="2200" u="none" strike="noStrike" cap="none" dirty="0">
                        <a:latin typeface="Calibri"/>
                        <a:ea typeface="Calibri"/>
                        <a:cs typeface="Calibri"/>
                        <a:sym typeface="Calibri"/>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extLst>
                  <a:ext uri="{0D108BD9-81ED-4DB2-BD59-A6C34878D82A}">
                    <a16:rowId xmlns:a16="http://schemas.microsoft.com/office/drawing/2014/main" val="10004"/>
                  </a:ext>
                </a:extLst>
              </a:tr>
              <a:tr h="400725">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solidFill>
                            <a:schemeClr val="lt1"/>
                          </a:solidFill>
                        </a:rPr>
                        <a:t>UM Employee Sample</a:t>
                      </a:r>
                      <a:endParaRPr sz="2200" u="none" strike="noStrike" cap="none">
                        <a:solidFill>
                          <a:schemeClr val="lt1"/>
                        </a:solidFill>
                        <a:latin typeface="Calibri"/>
                        <a:ea typeface="Calibri"/>
                        <a:cs typeface="Calibri"/>
                        <a:sym typeface="Calibri"/>
                      </a:endParaRPr>
                    </a:p>
                  </a:txBody>
                  <a:tcPr marL="68575" marR="68575" marT="0" marB="0" anchor="ctr">
                    <a:lnT w="9525" cap="flat" cmpd="sng">
                      <a:solidFill>
                        <a:srgbClr val="000000">
                          <a:alpha val="0"/>
                        </a:srgbClr>
                      </a:solidFill>
                      <a:prstDash val="solid"/>
                      <a:round/>
                      <a:headEnd type="none" w="sm" len="sm"/>
                      <a:tailEnd type="none" w="sm" len="sm"/>
                    </a:lnT>
                    <a:solidFill>
                      <a:schemeClr val="accent1"/>
                    </a:solid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a:solidFill>
                            <a:schemeClr val="lt1"/>
                          </a:solidFill>
                        </a:rPr>
                        <a:t>Median</a:t>
                      </a:r>
                      <a:endParaRPr sz="2200" b="1" u="none" strike="noStrike" cap="none">
                        <a:solidFill>
                          <a:schemeClr val="lt1"/>
                        </a:solidFill>
                        <a:latin typeface="Calibri"/>
                        <a:ea typeface="Calibri"/>
                        <a:cs typeface="Calibri"/>
                        <a:sym typeface="Calibri"/>
                      </a:endParaRPr>
                    </a:p>
                  </a:txBody>
                  <a:tcPr marL="68575" marR="68575" marT="0" marB="0" anchor="ctr">
                    <a:lnT w="9525" cap="flat" cmpd="sng">
                      <a:solidFill>
                        <a:srgbClr val="000000">
                          <a:alpha val="0"/>
                        </a:srgbClr>
                      </a:solidFill>
                      <a:prstDash val="solid"/>
                      <a:round/>
                      <a:headEnd type="none" w="sm" len="sm"/>
                      <a:tailEnd type="none" w="sm" len="sm"/>
                    </a:lnT>
                    <a:solidFill>
                      <a:schemeClr val="accent1"/>
                    </a:solid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dirty="0">
                          <a:solidFill>
                            <a:schemeClr val="lt1"/>
                          </a:solidFill>
                        </a:rPr>
                        <a:t>Mean</a:t>
                      </a:r>
                      <a:endParaRPr sz="2200" b="1" u="none" strike="noStrike" cap="none" dirty="0">
                        <a:solidFill>
                          <a:schemeClr val="lt1"/>
                        </a:solidFill>
                        <a:latin typeface="Calibri"/>
                        <a:ea typeface="Calibri"/>
                        <a:cs typeface="Calibri"/>
                        <a:sym typeface="Calibri"/>
                      </a:endParaRPr>
                    </a:p>
                  </a:txBody>
                  <a:tcPr marL="68575" marR="68575" marT="0" marB="0" anchor="ctr">
                    <a:lnT w="9525" cap="flat" cmpd="sng">
                      <a:solidFill>
                        <a:srgbClr val="000000">
                          <a:alpha val="0"/>
                        </a:srgbClr>
                      </a:solidFill>
                      <a:prstDash val="solid"/>
                      <a:round/>
                      <a:headEnd type="none" w="sm" len="sm"/>
                      <a:tailEnd type="none" w="sm" len="sm"/>
                    </a:lnT>
                    <a:solidFill>
                      <a:schemeClr val="accent1"/>
                    </a:solid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dirty="0">
                          <a:solidFill>
                            <a:schemeClr val="lt1"/>
                          </a:solidFill>
                        </a:rPr>
                        <a:t>SD</a:t>
                      </a:r>
                      <a:endParaRPr sz="2200" b="1" u="none" strike="noStrike" cap="none" dirty="0">
                        <a:solidFill>
                          <a:schemeClr val="lt1"/>
                        </a:solidFill>
                        <a:latin typeface="Calibri"/>
                        <a:ea typeface="Calibri"/>
                        <a:cs typeface="Calibri"/>
                        <a:sym typeface="Calibri"/>
                      </a:endParaRPr>
                    </a:p>
                  </a:txBody>
                  <a:tcPr marL="68575" marR="68575" marT="0" marB="0" anchor="ctr">
                    <a:lnT w="9525" cap="flat" cmpd="sng">
                      <a:solidFill>
                        <a:srgbClr val="000000">
                          <a:alpha val="0"/>
                        </a:srgbClr>
                      </a:solidFill>
                      <a:prstDash val="solid"/>
                      <a:round/>
                      <a:headEnd type="none" w="sm" len="sm"/>
                      <a:tailEnd type="none" w="sm" len="sm"/>
                    </a:lnT>
                    <a:solidFill>
                      <a:schemeClr val="accent1"/>
                    </a:solid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dirty="0">
                          <a:solidFill>
                            <a:schemeClr val="lt1"/>
                          </a:solidFill>
                        </a:rPr>
                        <a:t>Min.</a:t>
                      </a:r>
                      <a:endParaRPr sz="2200" b="1" u="none" strike="noStrike" cap="none" dirty="0">
                        <a:solidFill>
                          <a:schemeClr val="lt1"/>
                        </a:solidFill>
                        <a:latin typeface="Calibri"/>
                        <a:ea typeface="Calibri"/>
                        <a:cs typeface="Calibri"/>
                        <a:sym typeface="Calibri"/>
                      </a:endParaRPr>
                    </a:p>
                  </a:txBody>
                  <a:tcPr marL="68575" marR="68575" marT="0" marB="0" anchor="ctr">
                    <a:lnT w="9525" cap="flat" cmpd="sng">
                      <a:solidFill>
                        <a:srgbClr val="000000">
                          <a:alpha val="0"/>
                        </a:srgbClr>
                      </a:solidFill>
                      <a:prstDash val="solid"/>
                      <a:round/>
                      <a:headEnd type="none" w="sm" len="sm"/>
                      <a:tailEnd type="none" w="sm" len="sm"/>
                    </a:lnT>
                    <a:solidFill>
                      <a:schemeClr val="accent1"/>
                    </a:solid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dirty="0">
                          <a:solidFill>
                            <a:schemeClr val="lt1"/>
                          </a:solidFill>
                        </a:rPr>
                        <a:t>Max.</a:t>
                      </a:r>
                      <a:endParaRPr sz="2200" b="1" u="none" strike="noStrike" cap="none" dirty="0">
                        <a:solidFill>
                          <a:schemeClr val="lt1"/>
                        </a:solidFill>
                        <a:latin typeface="Calibri"/>
                        <a:ea typeface="Calibri"/>
                        <a:cs typeface="Calibri"/>
                        <a:sym typeface="Calibri"/>
                      </a:endParaRPr>
                    </a:p>
                  </a:txBody>
                  <a:tcPr marL="68575" marR="68575" marT="0" marB="0" anchor="ctr">
                    <a:lnT w="9525" cap="flat" cmpd="sng">
                      <a:solidFill>
                        <a:srgbClr val="000000">
                          <a:alpha val="0"/>
                        </a:srgbClr>
                      </a:solidFill>
                      <a:prstDash val="solid"/>
                      <a:round/>
                      <a:headEnd type="none" w="sm" len="sm"/>
                      <a:tailEnd type="none" w="sm" len="sm"/>
                    </a:lnT>
                    <a:solidFill>
                      <a:schemeClr val="accent1"/>
                    </a:solidFill>
                  </a:tcPr>
                </a:tc>
                <a:extLst>
                  <a:ext uri="{0D108BD9-81ED-4DB2-BD59-A6C34878D82A}">
                    <a16:rowId xmlns:a16="http://schemas.microsoft.com/office/drawing/2014/main" val="10005"/>
                  </a:ext>
                </a:extLst>
              </a:tr>
              <a:tr h="400725">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Overall</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30</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28.41</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5.46</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5</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35</a:t>
                      </a:r>
                      <a:endParaRPr sz="22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6"/>
                  </a:ext>
                </a:extLst>
              </a:tr>
              <a:tr h="400725">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Men</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30</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28.26</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5.77</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5</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35</a:t>
                      </a:r>
                      <a:endParaRPr sz="22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7"/>
                  </a:ext>
                </a:extLst>
              </a:tr>
              <a:tr h="400725">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Women</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30</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28.52</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5.26</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5</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a:t>35</a:t>
                      </a:r>
                      <a:endParaRPr sz="2200" u="none" strike="noStrike" cap="none" dirty="0">
                        <a:latin typeface="Calibri"/>
                        <a:ea typeface="Calibri"/>
                        <a:cs typeface="Calibri"/>
                        <a:sym typeface="Calibri"/>
                      </a:endParaRPr>
                    </a:p>
                  </a:txBody>
                  <a:tcPr marL="68575" marR="68575" marT="0" marB="0"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MLQ-P Factor Analysis</a:t>
            </a:r>
            <a:endParaRPr sz="4200" b="0" i="0" u="none" strike="noStrike" cap="none">
              <a:solidFill>
                <a:schemeClr val="lt2"/>
              </a:solidFill>
              <a:latin typeface="Century Gothic"/>
              <a:ea typeface="Century Gothic"/>
              <a:cs typeface="Century Gothic"/>
              <a:sym typeface="Century Gothic"/>
            </a:endParaRPr>
          </a:p>
        </p:txBody>
      </p:sp>
      <p:graphicFrame>
        <p:nvGraphicFramePr>
          <p:cNvPr id="227" name="Shape 227"/>
          <p:cNvGraphicFramePr/>
          <p:nvPr/>
        </p:nvGraphicFramePr>
        <p:xfrm>
          <a:off x="646111" y="2039947"/>
          <a:ext cx="10492900" cy="1542288"/>
        </p:xfrm>
        <a:graphic>
          <a:graphicData uri="http://schemas.openxmlformats.org/drawingml/2006/table">
            <a:tbl>
              <a:tblPr firstRow="1" firstCol="1" bandRow="1">
                <a:noFill/>
                <a:tableStyleId>{B4557EB5-F09D-46FF-B6CF-8518130FF7A5}</a:tableStyleId>
              </a:tblPr>
              <a:tblGrid>
                <a:gridCol w="3344000">
                  <a:extLst>
                    <a:ext uri="{9D8B030D-6E8A-4147-A177-3AD203B41FA5}">
                      <a16:colId xmlns:a16="http://schemas.microsoft.com/office/drawing/2014/main" val="20000"/>
                    </a:ext>
                  </a:extLst>
                </a:gridCol>
                <a:gridCol w="1787225">
                  <a:extLst>
                    <a:ext uri="{9D8B030D-6E8A-4147-A177-3AD203B41FA5}">
                      <a16:colId xmlns:a16="http://schemas.microsoft.com/office/drawing/2014/main" val="20001"/>
                    </a:ext>
                  </a:extLst>
                </a:gridCol>
                <a:gridCol w="1787225">
                  <a:extLst>
                    <a:ext uri="{9D8B030D-6E8A-4147-A177-3AD203B41FA5}">
                      <a16:colId xmlns:a16="http://schemas.microsoft.com/office/drawing/2014/main" val="20002"/>
                    </a:ext>
                  </a:extLst>
                </a:gridCol>
                <a:gridCol w="1787225">
                  <a:extLst>
                    <a:ext uri="{9D8B030D-6E8A-4147-A177-3AD203B41FA5}">
                      <a16:colId xmlns:a16="http://schemas.microsoft.com/office/drawing/2014/main" val="20003"/>
                    </a:ext>
                  </a:extLst>
                </a:gridCol>
                <a:gridCol w="1787225">
                  <a:extLst>
                    <a:ext uri="{9D8B030D-6E8A-4147-A177-3AD203B41FA5}">
                      <a16:colId xmlns:a16="http://schemas.microsoft.com/office/drawing/2014/main" val="20004"/>
                    </a:ext>
                  </a:extLst>
                </a:gridCol>
              </a:tblGrid>
              <a:tr h="235575">
                <a:tc>
                  <a:txBody>
                    <a:bodyPr/>
                    <a:lstStyle/>
                    <a:p>
                      <a:pPr marL="0" marR="0" lvl="0" indent="0" algn="l" rtl="0">
                        <a:lnSpc>
                          <a:spcPct val="115000"/>
                        </a:lnSpc>
                        <a:spcBef>
                          <a:spcPts val="0"/>
                        </a:spcBef>
                        <a:spcAft>
                          <a:spcPts val="0"/>
                        </a:spcAft>
                        <a:buClr>
                          <a:srgbClr val="000000"/>
                        </a:buClr>
                        <a:buSzPts val="2200"/>
                        <a:buFont typeface="Arial"/>
                        <a:buNone/>
                      </a:pPr>
                      <a:r>
                        <a:rPr lang="en-US" sz="2200" u="none" strike="noStrike" cap="none"/>
                        <a:t>Model</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X</a:t>
                      </a:r>
                      <a:r>
                        <a:rPr lang="en-US" sz="2200" u="none" strike="noStrike" cap="none" baseline="30000"/>
                        <a:t>2</a:t>
                      </a:r>
                      <a:r>
                        <a:rPr lang="en-US" sz="2200" u="none" strike="noStrike" cap="none"/>
                        <a:t>(df)</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RMSEA</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SRMR</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CFI</a:t>
                      </a:r>
                      <a:endParaRPr sz="22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0"/>
                  </a:ext>
                </a:extLst>
              </a:tr>
              <a:tr h="251450">
                <a:tc>
                  <a:txBody>
                    <a:bodyPr/>
                    <a:lstStyle/>
                    <a:p>
                      <a:pPr marL="0" marR="0" lvl="0" indent="0" algn="l" rtl="0">
                        <a:lnSpc>
                          <a:spcPct val="115000"/>
                        </a:lnSpc>
                        <a:spcBef>
                          <a:spcPts val="0"/>
                        </a:spcBef>
                        <a:spcAft>
                          <a:spcPts val="0"/>
                        </a:spcAft>
                        <a:buClr>
                          <a:srgbClr val="000000"/>
                        </a:buClr>
                        <a:buSzPts val="2200"/>
                        <a:buFont typeface="Arial"/>
                        <a:buNone/>
                      </a:pPr>
                      <a:r>
                        <a:rPr lang="en-US" sz="2200" u="none" strike="noStrike" cap="none"/>
                        <a:t>All Groups (N = 882)</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(5) = 9.06</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.03</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.01</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.999</a:t>
                      </a:r>
                      <a:endParaRPr sz="22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1"/>
                  </a:ext>
                </a:extLst>
              </a:tr>
              <a:tr h="31125">
                <a:tc>
                  <a:txBody>
                    <a:bodyPr/>
                    <a:lstStyle/>
                    <a:p>
                      <a:pPr marL="0" marR="0" lvl="0" indent="0" algn="l" rtl="0">
                        <a:lnSpc>
                          <a:spcPct val="115000"/>
                        </a:lnSpc>
                        <a:spcBef>
                          <a:spcPts val="0"/>
                        </a:spcBef>
                        <a:spcAft>
                          <a:spcPts val="0"/>
                        </a:spcAft>
                        <a:buClr>
                          <a:srgbClr val="000000"/>
                        </a:buClr>
                        <a:buSzPts val="2200"/>
                        <a:buFont typeface="Arial"/>
                        <a:buNone/>
                      </a:pPr>
                      <a:r>
                        <a:rPr lang="en-US" sz="2200" u="none" strike="noStrike" cap="none"/>
                        <a:t>Male (N = 355)</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(5) = 5.72</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.02</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.01</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.999</a:t>
                      </a:r>
                      <a:endParaRPr sz="22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2"/>
                  </a:ext>
                </a:extLst>
              </a:tr>
              <a:tr h="31125">
                <a:tc>
                  <a:txBody>
                    <a:bodyPr/>
                    <a:lstStyle/>
                    <a:p>
                      <a:pPr marL="0" marR="0" lvl="0" indent="0" algn="l" rtl="0">
                        <a:lnSpc>
                          <a:spcPct val="115000"/>
                        </a:lnSpc>
                        <a:spcBef>
                          <a:spcPts val="0"/>
                        </a:spcBef>
                        <a:spcAft>
                          <a:spcPts val="0"/>
                        </a:spcAft>
                        <a:buClr>
                          <a:srgbClr val="000000"/>
                        </a:buClr>
                        <a:buSzPts val="2200"/>
                        <a:buFont typeface="Arial"/>
                        <a:buNone/>
                      </a:pPr>
                      <a:r>
                        <a:rPr lang="en-US" sz="2200" u="none" strike="noStrike" cap="none"/>
                        <a:t>Female (N = 527)</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(5) = 7.56</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.03</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.01</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.999</a:t>
                      </a:r>
                      <a:endParaRPr sz="22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3"/>
                  </a:ext>
                </a:extLst>
              </a:tr>
            </a:tbl>
          </a:graphicData>
        </a:graphic>
      </p:graphicFrame>
      <p:sp>
        <p:nvSpPr>
          <p:cNvPr id="228" name="Shape 228"/>
          <p:cNvSpPr txBox="1"/>
          <p:nvPr/>
        </p:nvSpPr>
        <p:spPr>
          <a:xfrm>
            <a:off x="3282570" y="1359772"/>
            <a:ext cx="5626861" cy="55399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chemeClr val="lt1"/>
                </a:solidFill>
                <a:latin typeface="Century Gothic"/>
                <a:ea typeface="Century Gothic"/>
                <a:cs typeface="Century Gothic"/>
                <a:sym typeface="Century Gothic"/>
              </a:rPr>
              <a:t>Missouri State student sample</a:t>
            </a:r>
            <a:endParaRPr sz="1400" b="0" i="0" u="none" strike="noStrike" cap="none">
              <a:solidFill>
                <a:srgbClr val="000000"/>
              </a:solidFill>
              <a:latin typeface="Arial"/>
              <a:ea typeface="Arial"/>
              <a:cs typeface="Arial"/>
              <a:sym typeface="Arial"/>
            </a:endParaRPr>
          </a:p>
        </p:txBody>
      </p:sp>
      <p:graphicFrame>
        <p:nvGraphicFramePr>
          <p:cNvPr id="229" name="Shape 229"/>
          <p:cNvGraphicFramePr/>
          <p:nvPr/>
        </p:nvGraphicFramePr>
        <p:xfrm>
          <a:off x="646111" y="4593280"/>
          <a:ext cx="10492950" cy="1542288"/>
        </p:xfrm>
        <a:graphic>
          <a:graphicData uri="http://schemas.openxmlformats.org/drawingml/2006/table">
            <a:tbl>
              <a:tblPr firstRow="1" firstCol="1" bandRow="1">
                <a:noFill/>
                <a:tableStyleId>{B4557EB5-F09D-46FF-B6CF-8518130FF7A5}</a:tableStyleId>
              </a:tblPr>
              <a:tblGrid>
                <a:gridCol w="3357850">
                  <a:extLst>
                    <a:ext uri="{9D8B030D-6E8A-4147-A177-3AD203B41FA5}">
                      <a16:colId xmlns:a16="http://schemas.microsoft.com/office/drawing/2014/main" val="20000"/>
                    </a:ext>
                  </a:extLst>
                </a:gridCol>
                <a:gridCol w="1783775">
                  <a:extLst>
                    <a:ext uri="{9D8B030D-6E8A-4147-A177-3AD203B41FA5}">
                      <a16:colId xmlns:a16="http://schemas.microsoft.com/office/drawing/2014/main" val="20001"/>
                    </a:ext>
                  </a:extLst>
                </a:gridCol>
                <a:gridCol w="1783775">
                  <a:extLst>
                    <a:ext uri="{9D8B030D-6E8A-4147-A177-3AD203B41FA5}">
                      <a16:colId xmlns:a16="http://schemas.microsoft.com/office/drawing/2014/main" val="20002"/>
                    </a:ext>
                  </a:extLst>
                </a:gridCol>
                <a:gridCol w="1783775">
                  <a:extLst>
                    <a:ext uri="{9D8B030D-6E8A-4147-A177-3AD203B41FA5}">
                      <a16:colId xmlns:a16="http://schemas.microsoft.com/office/drawing/2014/main" val="20003"/>
                    </a:ext>
                  </a:extLst>
                </a:gridCol>
                <a:gridCol w="1783775">
                  <a:extLst>
                    <a:ext uri="{9D8B030D-6E8A-4147-A177-3AD203B41FA5}">
                      <a16:colId xmlns:a16="http://schemas.microsoft.com/office/drawing/2014/main" val="20004"/>
                    </a:ext>
                  </a:extLst>
                </a:gridCol>
              </a:tblGrid>
              <a:tr h="235575">
                <a:tc>
                  <a:txBody>
                    <a:bodyPr/>
                    <a:lstStyle/>
                    <a:p>
                      <a:pPr marL="0" marR="0" lvl="0" indent="0" algn="l" rtl="0">
                        <a:lnSpc>
                          <a:spcPct val="115000"/>
                        </a:lnSpc>
                        <a:spcBef>
                          <a:spcPts val="0"/>
                        </a:spcBef>
                        <a:spcAft>
                          <a:spcPts val="0"/>
                        </a:spcAft>
                        <a:buClr>
                          <a:srgbClr val="000000"/>
                        </a:buClr>
                        <a:buSzPts val="2200"/>
                        <a:buFont typeface="Arial"/>
                        <a:buNone/>
                      </a:pPr>
                      <a:r>
                        <a:rPr lang="en-US" sz="2200" u="none" strike="noStrike" cap="none"/>
                        <a:t>Model</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X</a:t>
                      </a:r>
                      <a:r>
                        <a:rPr lang="en-US" sz="2200" u="none" strike="noStrike" cap="none" baseline="30000"/>
                        <a:t>2</a:t>
                      </a:r>
                      <a:r>
                        <a:rPr lang="en-US" sz="2200" u="none" strike="noStrike" cap="none"/>
                        <a:t>(df)</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RMSEA</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SRMR</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CFI</a:t>
                      </a:r>
                      <a:endParaRPr sz="22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0"/>
                  </a:ext>
                </a:extLst>
              </a:tr>
              <a:tr h="251450">
                <a:tc>
                  <a:txBody>
                    <a:bodyPr/>
                    <a:lstStyle/>
                    <a:p>
                      <a:pPr marL="0" marR="0" lvl="0" indent="0" algn="l" rtl="0">
                        <a:lnSpc>
                          <a:spcPct val="115000"/>
                        </a:lnSpc>
                        <a:spcBef>
                          <a:spcPts val="0"/>
                        </a:spcBef>
                        <a:spcAft>
                          <a:spcPts val="0"/>
                        </a:spcAft>
                        <a:buClr>
                          <a:srgbClr val="000000"/>
                        </a:buClr>
                        <a:buSzPts val="2200"/>
                        <a:buFont typeface="Arial"/>
                        <a:buNone/>
                      </a:pPr>
                      <a:r>
                        <a:rPr lang="en-US" sz="2200" u="none" strike="noStrike" cap="none"/>
                        <a:t>All Groups (N = 336)</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(5) = 18.64</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.09</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.01</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.990</a:t>
                      </a:r>
                      <a:endParaRPr sz="22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1"/>
                  </a:ext>
                </a:extLst>
              </a:tr>
              <a:tr h="31125">
                <a:tc>
                  <a:txBody>
                    <a:bodyPr/>
                    <a:lstStyle/>
                    <a:p>
                      <a:pPr marL="0" marR="0" lvl="0" indent="0" algn="l" rtl="0">
                        <a:lnSpc>
                          <a:spcPct val="115000"/>
                        </a:lnSpc>
                        <a:spcBef>
                          <a:spcPts val="0"/>
                        </a:spcBef>
                        <a:spcAft>
                          <a:spcPts val="0"/>
                        </a:spcAft>
                        <a:buClr>
                          <a:srgbClr val="000000"/>
                        </a:buClr>
                        <a:buSzPts val="2200"/>
                        <a:buFont typeface="Arial"/>
                        <a:buNone/>
                      </a:pPr>
                      <a:r>
                        <a:rPr lang="en-US" sz="2200" u="none" strike="noStrike" cap="none"/>
                        <a:t>Male (N = 135)</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(5) = 15.02</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.12</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.02</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.983</a:t>
                      </a:r>
                      <a:endParaRPr sz="22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2"/>
                  </a:ext>
                </a:extLst>
              </a:tr>
              <a:tr h="31125">
                <a:tc>
                  <a:txBody>
                    <a:bodyPr/>
                    <a:lstStyle/>
                    <a:p>
                      <a:pPr marL="0" marR="0" lvl="0" indent="0" algn="l" rtl="0">
                        <a:lnSpc>
                          <a:spcPct val="115000"/>
                        </a:lnSpc>
                        <a:spcBef>
                          <a:spcPts val="0"/>
                        </a:spcBef>
                        <a:spcAft>
                          <a:spcPts val="0"/>
                        </a:spcAft>
                        <a:buClr>
                          <a:srgbClr val="000000"/>
                        </a:buClr>
                        <a:buSzPts val="2200"/>
                        <a:buFont typeface="Arial"/>
                        <a:buNone/>
                      </a:pPr>
                      <a:r>
                        <a:rPr lang="en-US" sz="2200" u="none" strike="noStrike" cap="none"/>
                        <a:t>Female (N = 201)</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(5) = 13.01</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.09</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.01</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t>.990</a:t>
                      </a:r>
                      <a:endParaRPr sz="22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3"/>
                  </a:ext>
                </a:extLst>
              </a:tr>
            </a:tbl>
          </a:graphicData>
        </a:graphic>
      </p:graphicFrame>
      <p:sp>
        <p:nvSpPr>
          <p:cNvPr id="230" name="Shape 230"/>
          <p:cNvSpPr txBox="1"/>
          <p:nvPr/>
        </p:nvSpPr>
        <p:spPr>
          <a:xfrm>
            <a:off x="2637361" y="4028756"/>
            <a:ext cx="6917278" cy="55399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chemeClr val="lt1"/>
                </a:solidFill>
                <a:latin typeface="Century Gothic"/>
                <a:ea typeface="Century Gothic"/>
                <a:cs typeface="Century Gothic"/>
                <a:sym typeface="Century Gothic"/>
              </a:rPr>
              <a:t>Univ. of Mississippi employee sample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BRS Norms</a:t>
            </a:r>
            <a:endParaRPr sz="4200" b="0" i="0" u="none" strike="noStrike" cap="none">
              <a:solidFill>
                <a:schemeClr val="lt2"/>
              </a:solidFill>
              <a:latin typeface="Century Gothic"/>
              <a:ea typeface="Century Gothic"/>
              <a:cs typeface="Century Gothic"/>
              <a:sym typeface="Century Gothic"/>
            </a:endParaRPr>
          </a:p>
        </p:txBody>
      </p:sp>
      <p:graphicFrame>
        <p:nvGraphicFramePr>
          <p:cNvPr id="236" name="Shape 236"/>
          <p:cNvGraphicFramePr/>
          <p:nvPr>
            <p:extLst>
              <p:ext uri="{D42A27DB-BD31-4B8C-83A1-F6EECF244321}">
                <p14:modId xmlns:p14="http://schemas.microsoft.com/office/powerpoint/2010/main" val="3943558895"/>
              </p:ext>
            </p:extLst>
          </p:nvPr>
        </p:nvGraphicFramePr>
        <p:xfrm>
          <a:off x="665347" y="1545865"/>
          <a:ext cx="10459850" cy="4835535"/>
        </p:xfrm>
        <a:graphic>
          <a:graphicData uri="http://schemas.openxmlformats.org/drawingml/2006/table">
            <a:tbl>
              <a:tblPr firstRow="1" firstCol="1" bandRow="1">
                <a:noFill/>
                <a:tableStyleId>{B4557EB5-F09D-46FF-B6CF-8518130FF7A5}</a:tableStyleId>
              </a:tblPr>
              <a:tblGrid>
                <a:gridCol w="4332850">
                  <a:extLst>
                    <a:ext uri="{9D8B030D-6E8A-4147-A177-3AD203B41FA5}">
                      <a16:colId xmlns:a16="http://schemas.microsoft.com/office/drawing/2014/main" val="20000"/>
                    </a:ext>
                  </a:extLst>
                </a:gridCol>
                <a:gridCol w="1347375">
                  <a:extLst>
                    <a:ext uri="{9D8B030D-6E8A-4147-A177-3AD203B41FA5}">
                      <a16:colId xmlns:a16="http://schemas.microsoft.com/office/drawing/2014/main" val="20001"/>
                    </a:ext>
                  </a:extLst>
                </a:gridCol>
                <a:gridCol w="1260850">
                  <a:extLst>
                    <a:ext uri="{9D8B030D-6E8A-4147-A177-3AD203B41FA5}">
                      <a16:colId xmlns:a16="http://schemas.microsoft.com/office/drawing/2014/main" val="20002"/>
                    </a:ext>
                  </a:extLst>
                </a:gridCol>
                <a:gridCol w="1025425">
                  <a:extLst>
                    <a:ext uri="{9D8B030D-6E8A-4147-A177-3AD203B41FA5}">
                      <a16:colId xmlns:a16="http://schemas.microsoft.com/office/drawing/2014/main" val="20003"/>
                    </a:ext>
                  </a:extLst>
                </a:gridCol>
                <a:gridCol w="1263700">
                  <a:extLst>
                    <a:ext uri="{9D8B030D-6E8A-4147-A177-3AD203B41FA5}">
                      <a16:colId xmlns:a16="http://schemas.microsoft.com/office/drawing/2014/main" val="20004"/>
                    </a:ext>
                  </a:extLst>
                </a:gridCol>
                <a:gridCol w="1229650">
                  <a:extLst>
                    <a:ext uri="{9D8B030D-6E8A-4147-A177-3AD203B41FA5}">
                      <a16:colId xmlns:a16="http://schemas.microsoft.com/office/drawing/2014/main" val="20005"/>
                    </a:ext>
                  </a:extLst>
                </a:gridCol>
              </a:tblGrid>
              <a:tr h="393775">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dirty="0"/>
                        <a:t>Missouri State Sample</a:t>
                      </a:r>
                      <a:endParaRPr sz="2200" b="1" u="none" strike="noStrike" cap="none" dirty="0">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Median</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Mean</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SD</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Min.</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Max.</a:t>
                      </a:r>
                      <a:endParaRPr sz="22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0"/>
                  </a:ext>
                </a:extLst>
              </a:tr>
              <a:tr h="293050">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a:t>Overall</a:t>
                      </a:r>
                      <a:endParaRPr sz="2200" u="none" strike="noStrike" cap="none" dirty="0">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18</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18.36</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2.25</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6</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30</a:t>
                      </a:r>
                      <a:endParaRPr sz="22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1"/>
                  </a:ext>
                </a:extLst>
              </a:tr>
              <a:tr h="293050">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Men</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18</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18.32</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2.27</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6</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30</a:t>
                      </a:r>
                      <a:endParaRPr sz="22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2"/>
                  </a:ext>
                </a:extLst>
              </a:tr>
              <a:tr h="293050">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Women</a:t>
                      </a:r>
                      <a:endParaRPr sz="2200" u="none" strike="noStrike" cap="none">
                        <a:latin typeface="Calibri"/>
                        <a:ea typeface="Calibri"/>
                        <a:cs typeface="Calibri"/>
                        <a:sym typeface="Calibri"/>
                      </a:endParaRPr>
                    </a:p>
                  </a:txBody>
                  <a:tcPr marL="68575" marR="68575" marT="0" marB="0" anchor="ctr">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18</a:t>
                      </a:r>
                      <a:endParaRPr sz="2200" u="none" strike="noStrike" cap="none">
                        <a:latin typeface="Calibri"/>
                        <a:ea typeface="Calibri"/>
                        <a:cs typeface="Calibri"/>
                        <a:sym typeface="Calibri"/>
                      </a:endParaRPr>
                    </a:p>
                  </a:txBody>
                  <a:tcPr marL="68575" marR="68575" marT="0" marB="0" anchor="ctr">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18.38</a:t>
                      </a:r>
                      <a:endParaRPr sz="2200" u="none" strike="noStrike" cap="none">
                        <a:latin typeface="Calibri"/>
                        <a:ea typeface="Calibri"/>
                        <a:cs typeface="Calibri"/>
                        <a:sym typeface="Calibri"/>
                      </a:endParaRPr>
                    </a:p>
                  </a:txBody>
                  <a:tcPr marL="68575" marR="68575" marT="0" marB="0" anchor="ctr">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2.23</a:t>
                      </a:r>
                      <a:endParaRPr sz="2200" u="none" strike="noStrike" cap="none">
                        <a:latin typeface="Calibri"/>
                        <a:ea typeface="Calibri"/>
                        <a:cs typeface="Calibri"/>
                        <a:sym typeface="Calibri"/>
                      </a:endParaRPr>
                    </a:p>
                  </a:txBody>
                  <a:tcPr marL="68575" marR="68575" marT="0" marB="0" anchor="ctr">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10</a:t>
                      </a:r>
                      <a:endParaRPr sz="2200" u="none" strike="noStrike" cap="none">
                        <a:latin typeface="Calibri"/>
                        <a:ea typeface="Calibri"/>
                        <a:cs typeface="Calibri"/>
                        <a:sym typeface="Calibri"/>
                      </a:endParaRPr>
                    </a:p>
                  </a:txBody>
                  <a:tcPr marL="68575" marR="68575" marT="0" marB="0" anchor="ctr">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30</a:t>
                      </a:r>
                      <a:endParaRPr sz="2200" u="none" strike="noStrike" cap="none">
                        <a:latin typeface="Calibri"/>
                        <a:ea typeface="Calibri"/>
                        <a:cs typeface="Calibri"/>
                        <a:sym typeface="Calibri"/>
                      </a:endParaRPr>
                    </a:p>
                  </a:txBody>
                  <a:tcPr marL="68575" marR="68575" marT="0" marB="0" anchor="ctr">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93050">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a:t> </a:t>
                      </a:r>
                      <a:endParaRPr sz="2200" u="none" strike="noStrike" cap="none" dirty="0">
                        <a:latin typeface="Calibri"/>
                        <a:ea typeface="Calibri"/>
                        <a:cs typeface="Calibri"/>
                        <a:sym typeface="Calibri"/>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a:t> </a:t>
                      </a:r>
                      <a:endParaRPr sz="2200" u="none" strike="noStrike" cap="none" dirty="0">
                        <a:latin typeface="Calibri"/>
                        <a:ea typeface="Calibri"/>
                        <a:cs typeface="Calibri"/>
                        <a:sym typeface="Calibri"/>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a:t> </a:t>
                      </a:r>
                      <a:endParaRPr sz="2200" u="none" strike="noStrike" cap="none" dirty="0">
                        <a:latin typeface="Calibri"/>
                        <a:ea typeface="Calibri"/>
                        <a:cs typeface="Calibri"/>
                        <a:sym typeface="Calibri"/>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a:t> </a:t>
                      </a:r>
                      <a:endParaRPr sz="2200" u="none" strike="noStrike" cap="none" dirty="0">
                        <a:latin typeface="Calibri"/>
                        <a:ea typeface="Calibri"/>
                        <a:cs typeface="Calibri"/>
                        <a:sym typeface="Calibri"/>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a:t> </a:t>
                      </a:r>
                      <a:endParaRPr sz="2200" u="none" strike="noStrike" cap="none" dirty="0">
                        <a:latin typeface="Calibri"/>
                        <a:ea typeface="Calibri"/>
                        <a:cs typeface="Calibri"/>
                        <a:sym typeface="Calibri"/>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a:t> </a:t>
                      </a:r>
                      <a:endParaRPr sz="2200" u="none" strike="noStrike" cap="none" dirty="0">
                        <a:latin typeface="Calibri"/>
                        <a:ea typeface="Calibri"/>
                        <a:cs typeface="Calibri"/>
                        <a:sym typeface="Calibri"/>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extLst>
                  <a:ext uri="{0D108BD9-81ED-4DB2-BD59-A6C34878D82A}">
                    <a16:rowId xmlns:a16="http://schemas.microsoft.com/office/drawing/2014/main" val="10004"/>
                  </a:ext>
                </a:extLst>
              </a:tr>
              <a:tr h="418400">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a:solidFill>
                            <a:schemeClr val="lt1"/>
                          </a:solidFill>
                        </a:rPr>
                        <a:t>UM Faculty/ Staff Sample</a:t>
                      </a:r>
                      <a:endParaRPr sz="2200" b="1" u="none" strike="noStrike" cap="none">
                        <a:solidFill>
                          <a:schemeClr val="lt1"/>
                        </a:solidFill>
                        <a:latin typeface="Calibri"/>
                        <a:ea typeface="Calibri"/>
                        <a:cs typeface="Calibri"/>
                        <a:sym typeface="Calibri"/>
                      </a:endParaRPr>
                    </a:p>
                  </a:txBody>
                  <a:tcPr marL="68575" marR="68575" marT="0" marB="0" anchor="ctr">
                    <a:lnT w="9525" cap="flat" cmpd="sng">
                      <a:solidFill>
                        <a:srgbClr val="000000">
                          <a:alpha val="0"/>
                        </a:srgbClr>
                      </a:solidFill>
                      <a:prstDash val="solid"/>
                      <a:round/>
                      <a:headEnd type="none" w="sm" len="sm"/>
                      <a:tailEnd type="none" w="sm" len="sm"/>
                    </a:lnT>
                    <a:solidFill>
                      <a:schemeClr val="accent1"/>
                    </a:solid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a:solidFill>
                            <a:schemeClr val="lt1"/>
                          </a:solidFill>
                        </a:rPr>
                        <a:t>Median</a:t>
                      </a:r>
                      <a:endParaRPr sz="2200" b="1" u="none" strike="noStrike" cap="none">
                        <a:solidFill>
                          <a:schemeClr val="lt1"/>
                        </a:solidFill>
                        <a:latin typeface="Calibri"/>
                        <a:ea typeface="Calibri"/>
                        <a:cs typeface="Calibri"/>
                        <a:sym typeface="Calibri"/>
                      </a:endParaRPr>
                    </a:p>
                  </a:txBody>
                  <a:tcPr marL="68575" marR="68575" marT="0" marB="0" anchor="ctr">
                    <a:lnT w="9525" cap="flat" cmpd="sng">
                      <a:solidFill>
                        <a:srgbClr val="000000">
                          <a:alpha val="0"/>
                        </a:srgbClr>
                      </a:solidFill>
                      <a:prstDash val="solid"/>
                      <a:round/>
                      <a:headEnd type="none" w="sm" len="sm"/>
                      <a:tailEnd type="none" w="sm" len="sm"/>
                    </a:lnT>
                    <a:solidFill>
                      <a:schemeClr val="accent1"/>
                    </a:solid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a:solidFill>
                            <a:schemeClr val="lt1"/>
                          </a:solidFill>
                        </a:rPr>
                        <a:t>Mean</a:t>
                      </a:r>
                      <a:endParaRPr sz="2200" b="1" u="none" strike="noStrike" cap="none">
                        <a:solidFill>
                          <a:schemeClr val="lt1"/>
                        </a:solidFill>
                        <a:latin typeface="Calibri"/>
                        <a:ea typeface="Calibri"/>
                        <a:cs typeface="Calibri"/>
                        <a:sym typeface="Calibri"/>
                      </a:endParaRPr>
                    </a:p>
                  </a:txBody>
                  <a:tcPr marL="68575" marR="68575" marT="0" marB="0" anchor="ctr">
                    <a:lnT w="9525" cap="flat" cmpd="sng">
                      <a:solidFill>
                        <a:srgbClr val="000000">
                          <a:alpha val="0"/>
                        </a:srgbClr>
                      </a:solidFill>
                      <a:prstDash val="solid"/>
                      <a:round/>
                      <a:headEnd type="none" w="sm" len="sm"/>
                      <a:tailEnd type="none" w="sm" len="sm"/>
                    </a:lnT>
                    <a:solidFill>
                      <a:schemeClr val="accent1"/>
                    </a:solid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a:solidFill>
                            <a:schemeClr val="lt1"/>
                          </a:solidFill>
                        </a:rPr>
                        <a:t>SD</a:t>
                      </a:r>
                      <a:endParaRPr sz="2200" b="1" u="none" strike="noStrike" cap="none">
                        <a:solidFill>
                          <a:schemeClr val="lt1"/>
                        </a:solidFill>
                        <a:latin typeface="Calibri"/>
                        <a:ea typeface="Calibri"/>
                        <a:cs typeface="Calibri"/>
                        <a:sym typeface="Calibri"/>
                      </a:endParaRPr>
                    </a:p>
                  </a:txBody>
                  <a:tcPr marL="68575" marR="68575" marT="0" marB="0" anchor="ctr">
                    <a:lnT w="9525" cap="flat" cmpd="sng">
                      <a:solidFill>
                        <a:srgbClr val="000000">
                          <a:alpha val="0"/>
                        </a:srgbClr>
                      </a:solidFill>
                      <a:prstDash val="solid"/>
                      <a:round/>
                      <a:headEnd type="none" w="sm" len="sm"/>
                      <a:tailEnd type="none" w="sm" len="sm"/>
                    </a:lnT>
                    <a:solidFill>
                      <a:schemeClr val="accent1"/>
                    </a:solid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a:solidFill>
                            <a:schemeClr val="lt1"/>
                          </a:solidFill>
                        </a:rPr>
                        <a:t>Min.</a:t>
                      </a:r>
                      <a:endParaRPr sz="2200" b="1" u="none" strike="noStrike" cap="none">
                        <a:solidFill>
                          <a:schemeClr val="lt1"/>
                        </a:solidFill>
                        <a:latin typeface="Calibri"/>
                        <a:ea typeface="Calibri"/>
                        <a:cs typeface="Calibri"/>
                        <a:sym typeface="Calibri"/>
                      </a:endParaRPr>
                    </a:p>
                  </a:txBody>
                  <a:tcPr marL="68575" marR="68575" marT="0" marB="0" anchor="ctr">
                    <a:lnT w="9525" cap="flat" cmpd="sng">
                      <a:solidFill>
                        <a:srgbClr val="000000">
                          <a:alpha val="0"/>
                        </a:srgbClr>
                      </a:solidFill>
                      <a:prstDash val="solid"/>
                      <a:round/>
                      <a:headEnd type="none" w="sm" len="sm"/>
                      <a:tailEnd type="none" w="sm" len="sm"/>
                    </a:lnT>
                    <a:solidFill>
                      <a:schemeClr val="accent1"/>
                    </a:solid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a:solidFill>
                            <a:schemeClr val="lt1"/>
                          </a:solidFill>
                        </a:rPr>
                        <a:t>Max.</a:t>
                      </a:r>
                      <a:endParaRPr sz="2200" b="1" u="none" strike="noStrike" cap="none">
                        <a:solidFill>
                          <a:schemeClr val="lt1"/>
                        </a:solidFill>
                        <a:latin typeface="Calibri"/>
                        <a:ea typeface="Calibri"/>
                        <a:cs typeface="Calibri"/>
                        <a:sym typeface="Calibri"/>
                      </a:endParaRPr>
                    </a:p>
                  </a:txBody>
                  <a:tcPr marL="68575" marR="68575" marT="0" marB="0" anchor="ctr">
                    <a:lnT w="9525" cap="flat" cmpd="sng">
                      <a:solidFill>
                        <a:srgbClr val="000000">
                          <a:alpha val="0"/>
                        </a:srgbClr>
                      </a:solidFill>
                      <a:prstDash val="solid"/>
                      <a:round/>
                      <a:headEnd type="none" w="sm" len="sm"/>
                      <a:tailEnd type="none" w="sm" len="sm"/>
                    </a:lnT>
                    <a:solidFill>
                      <a:schemeClr val="accent1"/>
                    </a:solidFill>
                  </a:tcPr>
                </a:tc>
                <a:extLst>
                  <a:ext uri="{0D108BD9-81ED-4DB2-BD59-A6C34878D82A}">
                    <a16:rowId xmlns:a16="http://schemas.microsoft.com/office/drawing/2014/main" val="10005"/>
                  </a:ext>
                </a:extLst>
              </a:tr>
              <a:tr h="293050">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Overall</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22</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22.14</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3.95</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9</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30</a:t>
                      </a:r>
                      <a:endParaRPr sz="22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6"/>
                  </a:ext>
                </a:extLst>
              </a:tr>
              <a:tr h="293050">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Men</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24</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22.72</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4.10</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9</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30</a:t>
                      </a:r>
                      <a:endParaRPr sz="22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7"/>
                  </a:ext>
                </a:extLst>
              </a:tr>
              <a:tr h="293050">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Women</a:t>
                      </a:r>
                      <a:endParaRPr sz="2200" u="none" strike="noStrike" cap="none">
                        <a:latin typeface="Calibri"/>
                        <a:ea typeface="Calibri"/>
                        <a:cs typeface="Calibri"/>
                        <a:sym typeface="Calibri"/>
                      </a:endParaRPr>
                    </a:p>
                  </a:txBody>
                  <a:tcPr marL="68575" marR="68575" marT="0" marB="0" anchor="ctr">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22</a:t>
                      </a:r>
                      <a:endParaRPr sz="2200" u="none" strike="noStrike" cap="none">
                        <a:latin typeface="Calibri"/>
                        <a:ea typeface="Calibri"/>
                        <a:cs typeface="Calibri"/>
                        <a:sym typeface="Calibri"/>
                      </a:endParaRPr>
                    </a:p>
                  </a:txBody>
                  <a:tcPr marL="68575" marR="68575" marT="0" marB="0" anchor="ctr">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21.76</a:t>
                      </a:r>
                      <a:endParaRPr sz="2200" u="none" strike="noStrike" cap="none">
                        <a:latin typeface="Calibri"/>
                        <a:ea typeface="Calibri"/>
                        <a:cs typeface="Calibri"/>
                        <a:sym typeface="Calibri"/>
                      </a:endParaRPr>
                    </a:p>
                  </a:txBody>
                  <a:tcPr marL="68575" marR="68575" marT="0" marB="0" anchor="ctr">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3.80</a:t>
                      </a:r>
                      <a:endParaRPr sz="2200" u="none" strike="noStrike" cap="none">
                        <a:latin typeface="Calibri"/>
                        <a:ea typeface="Calibri"/>
                        <a:cs typeface="Calibri"/>
                        <a:sym typeface="Calibri"/>
                      </a:endParaRPr>
                    </a:p>
                  </a:txBody>
                  <a:tcPr marL="68575" marR="68575" marT="0" marB="0" anchor="ctr">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10</a:t>
                      </a:r>
                      <a:endParaRPr sz="2200" u="none" strike="noStrike" cap="none">
                        <a:latin typeface="Calibri"/>
                        <a:ea typeface="Calibri"/>
                        <a:cs typeface="Calibri"/>
                        <a:sym typeface="Calibri"/>
                      </a:endParaRPr>
                    </a:p>
                  </a:txBody>
                  <a:tcPr marL="68575" marR="68575" marT="0" marB="0" anchor="ctr">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30</a:t>
                      </a:r>
                      <a:endParaRPr sz="2200" u="none" strike="noStrike" cap="none">
                        <a:latin typeface="Calibri"/>
                        <a:ea typeface="Calibri"/>
                        <a:cs typeface="Calibri"/>
                        <a:sym typeface="Calibri"/>
                      </a:endParaRPr>
                    </a:p>
                  </a:txBody>
                  <a:tcPr marL="68575" marR="68575" marT="0" marB="0" anchor="ctr">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8"/>
                  </a:ext>
                </a:extLst>
              </a:tr>
              <a:tr h="293050">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a:t> </a:t>
                      </a:r>
                      <a:endParaRPr sz="2200" u="none" strike="noStrike" cap="none" dirty="0">
                        <a:latin typeface="Calibri"/>
                        <a:ea typeface="Calibri"/>
                        <a:cs typeface="Calibri"/>
                        <a:sym typeface="Calibri"/>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a:t> </a:t>
                      </a:r>
                      <a:endParaRPr sz="2200" u="none" strike="noStrike" cap="none" dirty="0">
                        <a:latin typeface="Calibri"/>
                        <a:ea typeface="Calibri"/>
                        <a:cs typeface="Calibri"/>
                        <a:sym typeface="Calibri"/>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a:t> </a:t>
                      </a:r>
                      <a:endParaRPr sz="2200" u="none" strike="noStrike" cap="none" dirty="0">
                        <a:latin typeface="Calibri"/>
                        <a:ea typeface="Calibri"/>
                        <a:cs typeface="Calibri"/>
                        <a:sym typeface="Calibri"/>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a:t> </a:t>
                      </a:r>
                      <a:endParaRPr sz="2200" u="none" strike="noStrike" cap="none" dirty="0">
                        <a:latin typeface="Calibri"/>
                        <a:ea typeface="Calibri"/>
                        <a:cs typeface="Calibri"/>
                        <a:sym typeface="Calibri"/>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a:t> </a:t>
                      </a:r>
                      <a:endParaRPr sz="2200" u="none" strike="noStrike" cap="none" dirty="0">
                        <a:latin typeface="Calibri"/>
                        <a:ea typeface="Calibri"/>
                        <a:cs typeface="Calibri"/>
                        <a:sym typeface="Calibri"/>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a:t> </a:t>
                      </a:r>
                      <a:endParaRPr sz="2200" u="none" strike="noStrike" cap="none" dirty="0">
                        <a:latin typeface="Calibri"/>
                        <a:ea typeface="Calibri"/>
                        <a:cs typeface="Calibri"/>
                        <a:sym typeface="Calibri"/>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extLst>
                  <a:ext uri="{0D108BD9-81ED-4DB2-BD59-A6C34878D82A}">
                    <a16:rowId xmlns:a16="http://schemas.microsoft.com/office/drawing/2014/main" val="10009"/>
                  </a:ext>
                </a:extLst>
              </a:tr>
              <a:tr h="293050">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a:solidFill>
                            <a:schemeClr val="lt1"/>
                          </a:solidFill>
                        </a:rPr>
                        <a:t>UM Student Sample</a:t>
                      </a:r>
                      <a:endParaRPr sz="2200" b="1" u="none" strike="noStrike" cap="none">
                        <a:solidFill>
                          <a:schemeClr val="lt1"/>
                        </a:solidFill>
                        <a:latin typeface="Calibri"/>
                        <a:ea typeface="Calibri"/>
                        <a:cs typeface="Calibri"/>
                        <a:sym typeface="Calibri"/>
                      </a:endParaRPr>
                    </a:p>
                  </a:txBody>
                  <a:tcPr marL="68575" marR="68575" marT="0" marB="0" anchor="ctr">
                    <a:lnT w="9525" cap="flat" cmpd="sng">
                      <a:solidFill>
                        <a:srgbClr val="000000">
                          <a:alpha val="0"/>
                        </a:srgbClr>
                      </a:solidFill>
                      <a:prstDash val="solid"/>
                      <a:round/>
                      <a:headEnd type="none" w="sm" len="sm"/>
                      <a:tailEnd type="none" w="sm" len="sm"/>
                    </a:lnT>
                    <a:solidFill>
                      <a:schemeClr val="accent1"/>
                    </a:solid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a:solidFill>
                            <a:schemeClr val="lt1"/>
                          </a:solidFill>
                        </a:rPr>
                        <a:t>Median</a:t>
                      </a:r>
                      <a:endParaRPr sz="2200" b="1" u="none" strike="noStrike" cap="none">
                        <a:solidFill>
                          <a:schemeClr val="lt1"/>
                        </a:solidFill>
                        <a:latin typeface="Calibri"/>
                        <a:ea typeface="Calibri"/>
                        <a:cs typeface="Calibri"/>
                        <a:sym typeface="Calibri"/>
                      </a:endParaRPr>
                    </a:p>
                  </a:txBody>
                  <a:tcPr marL="68575" marR="68575" marT="0" marB="0" anchor="ctr">
                    <a:lnT w="9525" cap="flat" cmpd="sng">
                      <a:solidFill>
                        <a:srgbClr val="000000">
                          <a:alpha val="0"/>
                        </a:srgbClr>
                      </a:solidFill>
                      <a:prstDash val="solid"/>
                      <a:round/>
                      <a:headEnd type="none" w="sm" len="sm"/>
                      <a:tailEnd type="none" w="sm" len="sm"/>
                    </a:lnT>
                    <a:solidFill>
                      <a:schemeClr val="accent1"/>
                    </a:solid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a:solidFill>
                            <a:schemeClr val="lt1"/>
                          </a:solidFill>
                        </a:rPr>
                        <a:t>Mean</a:t>
                      </a:r>
                      <a:endParaRPr sz="2200" b="1" u="none" strike="noStrike" cap="none">
                        <a:solidFill>
                          <a:schemeClr val="lt1"/>
                        </a:solidFill>
                        <a:latin typeface="Calibri"/>
                        <a:ea typeface="Calibri"/>
                        <a:cs typeface="Calibri"/>
                        <a:sym typeface="Calibri"/>
                      </a:endParaRPr>
                    </a:p>
                  </a:txBody>
                  <a:tcPr marL="68575" marR="68575" marT="0" marB="0" anchor="ctr">
                    <a:lnT w="9525" cap="flat" cmpd="sng">
                      <a:solidFill>
                        <a:srgbClr val="000000">
                          <a:alpha val="0"/>
                        </a:srgbClr>
                      </a:solidFill>
                      <a:prstDash val="solid"/>
                      <a:round/>
                      <a:headEnd type="none" w="sm" len="sm"/>
                      <a:tailEnd type="none" w="sm" len="sm"/>
                    </a:lnT>
                    <a:solidFill>
                      <a:schemeClr val="accent1"/>
                    </a:solid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a:solidFill>
                            <a:schemeClr val="lt1"/>
                          </a:solidFill>
                        </a:rPr>
                        <a:t>SD</a:t>
                      </a:r>
                      <a:endParaRPr sz="2200" b="1" u="none" strike="noStrike" cap="none">
                        <a:solidFill>
                          <a:schemeClr val="lt1"/>
                        </a:solidFill>
                        <a:latin typeface="Calibri"/>
                        <a:ea typeface="Calibri"/>
                        <a:cs typeface="Calibri"/>
                        <a:sym typeface="Calibri"/>
                      </a:endParaRPr>
                    </a:p>
                  </a:txBody>
                  <a:tcPr marL="68575" marR="68575" marT="0" marB="0" anchor="ctr">
                    <a:lnT w="9525" cap="flat" cmpd="sng">
                      <a:solidFill>
                        <a:srgbClr val="000000">
                          <a:alpha val="0"/>
                        </a:srgbClr>
                      </a:solidFill>
                      <a:prstDash val="solid"/>
                      <a:round/>
                      <a:headEnd type="none" w="sm" len="sm"/>
                      <a:tailEnd type="none" w="sm" len="sm"/>
                    </a:lnT>
                    <a:solidFill>
                      <a:schemeClr val="accent1"/>
                    </a:solid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a:solidFill>
                            <a:schemeClr val="lt1"/>
                          </a:solidFill>
                        </a:rPr>
                        <a:t>Min.</a:t>
                      </a:r>
                      <a:endParaRPr sz="2200" b="1" u="none" strike="noStrike" cap="none">
                        <a:solidFill>
                          <a:schemeClr val="lt1"/>
                        </a:solidFill>
                        <a:latin typeface="Calibri"/>
                        <a:ea typeface="Calibri"/>
                        <a:cs typeface="Calibri"/>
                        <a:sym typeface="Calibri"/>
                      </a:endParaRPr>
                    </a:p>
                  </a:txBody>
                  <a:tcPr marL="68575" marR="68575" marT="0" marB="0" anchor="ctr">
                    <a:lnT w="9525" cap="flat" cmpd="sng">
                      <a:solidFill>
                        <a:srgbClr val="000000">
                          <a:alpha val="0"/>
                        </a:srgbClr>
                      </a:solidFill>
                      <a:prstDash val="solid"/>
                      <a:round/>
                      <a:headEnd type="none" w="sm" len="sm"/>
                      <a:tailEnd type="none" w="sm" len="sm"/>
                    </a:lnT>
                    <a:solidFill>
                      <a:schemeClr val="accent1"/>
                    </a:solid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a:solidFill>
                            <a:schemeClr val="lt1"/>
                          </a:solidFill>
                        </a:rPr>
                        <a:t>Max.</a:t>
                      </a:r>
                      <a:endParaRPr sz="2200" b="1" u="none" strike="noStrike" cap="none">
                        <a:solidFill>
                          <a:schemeClr val="lt1"/>
                        </a:solidFill>
                        <a:latin typeface="Calibri"/>
                        <a:ea typeface="Calibri"/>
                        <a:cs typeface="Calibri"/>
                        <a:sym typeface="Calibri"/>
                      </a:endParaRPr>
                    </a:p>
                  </a:txBody>
                  <a:tcPr marL="68575" marR="68575" marT="0" marB="0" anchor="ctr">
                    <a:lnT w="9525" cap="flat" cmpd="sng">
                      <a:solidFill>
                        <a:srgbClr val="000000">
                          <a:alpha val="0"/>
                        </a:srgbClr>
                      </a:solidFill>
                      <a:prstDash val="solid"/>
                      <a:round/>
                      <a:headEnd type="none" w="sm" len="sm"/>
                      <a:tailEnd type="none" w="sm" len="sm"/>
                    </a:lnT>
                    <a:solidFill>
                      <a:schemeClr val="accent1"/>
                    </a:solidFill>
                  </a:tcPr>
                </a:tc>
                <a:extLst>
                  <a:ext uri="{0D108BD9-81ED-4DB2-BD59-A6C34878D82A}">
                    <a16:rowId xmlns:a16="http://schemas.microsoft.com/office/drawing/2014/main" val="10010"/>
                  </a:ext>
                </a:extLst>
              </a:tr>
              <a:tr h="293050">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Overall</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22</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21.56</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4.59</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6</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30</a:t>
                      </a:r>
                      <a:endParaRPr sz="22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11"/>
                  </a:ext>
                </a:extLst>
              </a:tr>
              <a:tr h="293050">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Men</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23</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23.24</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4.11</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12</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30</a:t>
                      </a:r>
                      <a:endParaRPr sz="22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12"/>
                  </a:ext>
                </a:extLst>
              </a:tr>
              <a:tr h="293050">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Women</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22</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20.79</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4.60</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6</a:t>
                      </a:r>
                      <a:endParaRPr sz="2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a:t>30</a:t>
                      </a:r>
                      <a:endParaRPr sz="2200" u="none" strike="noStrike" cap="none" dirty="0">
                        <a:latin typeface="Calibri"/>
                        <a:ea typeface="Calibri"/>
                        <a:cs typeface="Calibri"/>
                        <a:sym typeface="Calibri"/>
                      </a:endParaRPr>
                    </a:p>
                  </a:txBody>
                  <a:tcPr marL="68575" marR="68575" marT="0" marB="0" anchor="ctr"/>
                </a:tc>
                <a:extLst>
                  <a:ext uri="{0D108BD9-81ED-4DB2-BD59-A6C34878D82A}">
                    <a16:rowId xmlns:a16="http://schemas.microsoft.com/office/drawing/2014/main" val="1001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646111" y="242216"/>
            <a:ext cx="9404723" cy="14005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BRS Factor Analysis</a:t>
            </a:r>
            <a:endParaRPr sz="4200" b="0" i="0" u="none" strike="noStrike" cap="none">
              <a:solidFill>
                <a:schemeClr val="lt2"/>
              </a:solidFill>
              <a:latin typeface="Century Gothic"/>
              <a:ea typeface="Century Gothic"/>
              <a:cs typeface="Century Gothic"/>
              <a:sym typeface="Century Gothic"/>
            </a:endParaRPr>
          </a:p>
        </p:txBody>
      </p:sp>
      <p:graphicFrame>
        <p:nvGraphicFramePr>
          <p:cNvPr id="242" name="Shape 242"/>
          <p:cNvGraphicFramePr/>
          <p:nvPr>
            <p:extLst>
              <p:ext uri="{D42A27DB-BD31-4B8C-83A1-F6EECF244321}">
                <p14:modId xmlns:p14="http://schemas.microsoft.com/office/powerpoint/2010/main" val="655597104"/>
              </p:ext>
            </p:extLst>
          </p:nvPr>
        </p:nvGraphicFramePr>
        <p:xfrm>
          <a:off x="646111" y="1462152"/>
          <a:ext cx="10479125" cy="1402080"/>
        </p:xfrm>
        <a:graphic>
          <a:graphicData uri="http://schemas.openxmlformats.org/drawingml/2006/table">
            <a:tbl>
              <a:tblPr firstRow="1" firstCol="1" bandRow="1">
                <a:noFill/>
                <a:tableStyleId>{B4557EB5-F09D-46FF-B6CF-8518130FF7A5}</a:tableStyleId>
              </a:tblPr>
              <a:tblGrid>
                <a:gridCol w="3344000">
                  <a:extLst>
                    <a:ext uri="{9D8B030D-6E8A-4147-A177-3AD203B41FA5}">
                      <a16:colId xmlns:a16="http://schemas.microsoft.com/office/drawing/2014/main" val="20000"/>
                    </a:ext>
                  </a:extLst>
                </a:gridCol>
                <a:gridCol w="2181675">
                  <a:extLst>
                    <a:ext uri="{9D8B030D-6E8A-4147-A177-3AD203B41FA5}">
                      <a16:colId xmlns:a16="http://schemas.microsoft.com/office/drawing/2014/main" val="20001"/>
                    </a:ext>
                  </a:extLst>
                </a:gridCol>
                <a:gridCol w="1651150">
                  <a:extLst>
                    <a:ext uri="{9D8B030D-6E8A-4147-A177-3AD203B41FA5}">
                      <a16:colId xmlns:a16="http://schemas.microsoft.com/office/drawing/2014/main" val="20002"/>
                    </a:ext>
                  </a:extLst>
                </a:gridCol>
                <a:gridCol w="1651150">
                  <a:extLst>
                    <a:ext uri="{9D8B030D-6E8A-4147-A177-3AD203B41FA5}">
                      <a16:colId xmlns:a16="http://schemas.microsoft.com/office/drawing/2014/main" val="20003"/>
                    </a:ext>
                  </a:extLst>
                </a:gridCol>
                <a:gridCol w="1651150">
                  <a:extLst>
                    <a:ext uri="{9D8B030D-6E8A-4147-A177-3AD203B41FA5}">
                      <a16:colId xmlns:a16="http://schemas.microsoft.com/office/drawing/2014/main" val="20004"/>
                    </a:ext>
                  </a:extLst>
                </a:gridCol>
              </a:tblGrid>
              <a:tr h="235575">
                <a:tc>
                  <a:txBody>
                    <a:bodyPr/>
                    <a:lstStyle/>
                    <a:p>
                      <a:pPr marL="0" marR="0" lvl="0" indent="0" algn="l" rtl="0">
                        <a:lnSpc>
                          <a:spcPct val="115000"/>
                        </a:lnSpc>
                        <a:spcBef>
                          <a:spcPts val="0"/>
                        </a:spcBef>
                        <a:spcAft>
                          <a:spcPts val="0"/>
                        </a:spcAft>
                        <a:buClr>
                          <a:srgbClr val="000000"/>
                        </a:buClr>
                        <a:buSzPts val="2000"/>
                        <a:buFont typeface="Arial"/>
                        <a:buNone/>
                      </a:pPr>
                      <a:r>
                        <a:rPr lang="en-US" sz="2000" b="1" u="none" strike="noStrike" cap="none" dirty="0"/>
                        <a:t>Model</a:t>
                      </a:r>
                      <a:endParaRPr sz="2000" b="1" u="none" strike="noStrike" cap="none" dirty="0">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X</a:t>
                      </a:r>
                      <a:r>
                        <a:rPr lang="en-US" sz="2000" u="none" strike="noStrike" cap="none" baseline="30000"/>
                        <a:t>2</a:t>
                      </a:r>
                      <a:r>
                        <a:rPr lang="en-US" sz="2000" u="none" strike="noStrike" cap="none"/>
                        <a:t>(df)</a:t>
                      </a:r>
                      <a:endParaRPr sz="20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RMSEA</a:t>
                      </a:r>
                      <a:endParaRPr sz="20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SRMR</a:t>
                      </a:r>
                      <a:endParaRPr sz="20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CFI</a:t>
                      </a:r>
                      <a:endParaRPr sz="20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0"/>
                  </a:ext>
                </a:extLst>
              </a:tr>
              <a:tr h="251450">
                <a:tc>
                  <a:txBody>
                    <a:bodyPr/>
                    <a:lstStyle/>
                    <a:p>
                      <a:pPr marL="0" marR="0" lvl="0" indent="0" algn="l" rtl="0">
                        <a:lnSpc>
                          <a:spcPct val="115000"/>
                        </a:lnSpc>
                        <a:spcBef>
                          <a:spcPts val="0"/>
                        </a:spcBef>
                        <a:spcAft>
                          <a:spcPts val="0"/>
                        </a:spcAft>
                        <a:buClr>
                          <a:srgbClr val="000000"/>
                        </a:buClr>
                        <a:buSzPts val="2000"/>
                        <a:buFont typeface="Arial"/>
                        <a:buNone/>
                      </a:pPr>
                      <a:r>
                        <a:rPr lang="en-US" sz="2000" u="none" strike="noStrike" cap="none"/>
                        <a:t>All Groups (N = 1457)</a:t>
                      </a:r>
                      <a:endParaRPr sz="20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(9) = 313.21</a:t>
                      </a:r>
                      <a:endParaRPr sz="20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.15</a:t>
                      </a:r>
                      <a:endParaRPr sz="20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.05</a:t>
                      </a:r>
                      <a:endParaRPr sz="20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.922</a:t>
                      </a:r>
                      <a:endParaRPr sz="20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1"/>
                  </a:ext>
                </a:extLst>
              </a:tr>
              <a:tr h="31125">
                <a:tc>
                  <a:txBody>
                    <a:bodyPr/>
                    <a:lstStyle/>
                    <a:p>
                      <a:pPr marL="0" marR="0" lvl="0" indent="0" algn="l" rtl="0">
                        <a:lnSpc>
                          <a:spcPct val="115000"/>
                        </a:lnSpc>
                        <a:spcBef>
                          <a:spcPts val="0"/>
                        </a:spcBef>
                        <a:spcAft>
                          <a:spcPts val="0"/>
                        </a:spcAft>
                        <a:buClr>
                          <a:srgbClr val="000000"/>
                        </a:buClr>
                        <a:buSzPts val="2000"/>
                        <a:buFont typeface="Arial"/>
                        <a:buNone/>
                      </a:pPr>
                      <a:r>
                        <a:rPr lang="en-US" sz="2000" u="none" strike="noStrike" cap="none"/>
                        <a:t>Male (N = 574)</a:t>
                      </a:r>
                      <a:endParaRPr sz="20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(9) = 112.04</a:t>
                      </a:r>
                      <a:endParaRPr sz="20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.14</a:t>
                      </a:r>
                      <a:endParaRPr sz="20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.05</a:t>
                      </a:r>
                      <a:endParaRPr sz="20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.913</a:t>
                      </a:r>
                      <a:endParaRPr sz="20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2"/>
                  </a:ext>
                </a:extLst>
              </a:tr>
              <a:tr h="31125">
                <a:tc>
                  <a:txBody>
                    <a:bodyPr/>
                    <a:lstStyle/>
                    <a:p>
                      <a:pPr marL="0" marR="0" lvl="0" indent="0" algn="l" rtl="0">
                        <a:lnSpc>
                          <a:spcPct val="115000"/>
                        </a:lnSpc>
                        <a:spcBef>
                          <a:spcPts val="0"/>
                        </a:spcBef>
                        <a:spcAft>
                          <a:spcPts val="0"/>
                        </a:spcAft>
                        <a:buClr>
                          <a:srgbClr val="000000"/>
                        </a:buClr>
                        <a:buSzPts val="2000"/>
                        <a:buFont typeface="Arial"/>
                        <a:buNone/>
                      </a:pPr>
                      <a:r>
                        <a:rPr lang="en-US" sz="2000" u="none" strike="noStrike" cap="none"/>
                        <a:t>Female (N = 883)</a:t>
                      </a:r>
                      <a:endParaRPr sz="20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(9) = 210.36</a:t>
                      </a:r>
                      <a:endParaRPr sz="20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.16</a:t>
                      </a:r>
                      <a:endParaRPr sz="20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.04</a:t>
                      </a:r>
                      <a:endParaRPr sz="20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dirty="0"/>
                        <a:t>.923</a:t>
                      </a:r>
                      <a:endParaRPr sz="2000" u="none" strike="noStrike" cap="none" dirty="0">
                        <a:latin typeface="Calibri"/>
                        <a:ea typeface="Calibri"/>
                        <a:cs typeface="Calibri"/>
                        <a:sym typeface="Calibri"/>
                      </a:endParaRPr>
                    </a:p>
                  </a:txBody>
                  <a:tcPr marL="68575" marR="68575" marT="0" marB="0" anchor="ctr"/>
                </a:tc>
                <a:extLst>
                  <a:ext uri="{0D108BD9-81ED-4DB2-BD59-A6C34878D82A}">
                    <a16:rowId xmlns:a16="http://schemas.microsoft.com/office/drawing/2014/main" val="10003"/>
                  </a:ext>
                </a:extLst>
              </a:tr>
            </a:tbl>
          </a:graphicData>
        </a:graphic>
      </p:graphicFrame>
      <p:graphicFrame>
        <p:nvGraphicFramePr>
          <p:cNvPr id="243" name="Shape 243"/>
          <p:cNvGraphicFramePr/>
          <p:nvPr>
            <p:extLst>
              <p:ext uri="{D42A27DB-BD31-4B8C-83A1-F6EECF244321}">
                <p14:modId xmlns:p14="http://schemas.microsoft.com/office/powerpoint/2010/main" val="454394719"/>
              </p:ext>
            </p:extLst>
          </p:nvPr>
        </p:nvGraphicFramePr>
        <p:xfrm>
          <a:off x="646111" y="3383903"/>
          <a:ext cx="10479075" cy="1402080"/>
        </p:xfrm>
        <a:graphic>
          <a:graphicData uri="http://schemas.openxmlformats.org/drawingml/2006/table">
            <a:tbl>
              <a:tblPr firstRow="1" firstCol="1" bandRow="1">
                <a:noFill/>
                <a:tableStyleId>{B4557EB5-F09D-46FF-B6CF-8518130FF7A5}</a:tableStyleId>
              </a:tblPr>
              <a:tblGrid>
                <a:gridCol w="3344000">
                  <a:extLst>
                    <a:ext uri="{9D8B030D-6E8A-4147-A177-3AD203B41FA5}">
                      <a16:colId xmlns:a16="http://schemas.microsoft.com/office/drawing/2014/main" val="20000"/>
                    </a:ext>
                  </a:extLst>
                </a:gridCol>
                <a:gridCol w="2175175">
                  <a:extLst>
                    <a:ext uri="{9D8B030D-6E8A-4147-A177-3AD203B41FA5}">
                      <a16:colId xmlns:a16="http://schemas.microsoft.com/office/drawing/2014/main" val="20001"/>
                    </a:ext>
                  </a:extLst>
                </a:gridCol>
                <a:gridCol w="1653300">
                  <a:extLst>
                    <a:ext uri="{9D8B030D-6E8A-4147-A177-3AD203B41FA5}">
                      <a16:colId xmlns:a16="http://schemas.microsoft.com/office/drawing/2014/main" val="20002"/>
                    </a:ext>
                  </a:extLst>
                </a:gridCol>
                <a:gridCol w="1653300">
                  <a:extLst>
                    <a:ext uri="{9D8B030D-6E8A-4147-A177-3AD203B41FA5}">
                      <a16:colId xmlns:a16="http://schemas.microsoft.com/office/drawing/2014/main" val="20003"/>
                    </a:ext>
                  </a:extLst>
                </a:gridCol>
                <a:gridCol w="1653300">
                  <a:extLst>
                    <a:ext uri="{9D8B030D-6E8A-4147-A177-3AD203B41FA5}">
                      <a16:colId xmlns:a16="http://schemas.microsoft.com/office/drawing/2014/main" val="20004"/>
                    </a:ext>
                  </a:extLst>
                </a:gridCol>
              </a:tblGrid>
              <a:tr h="235575">
                <a:tc>
                  <a:txBody>
                    <a:bodyPr/>
                    <a:lstStyle/>
                    <a:p>
                      <a:pPr marL="0" marR="0" lvl="0" indent="0" algn="l" rtl="0">
                        <a:lnSpc>
                          <a:spcPct val="115000"/>
                        </a:lnSpc>
                        <a:spcBef>
                          <a:spcPts val="0"/>
                        </a:spcBef>
                        <a:spcAft>
                          <a:spcPts val="0"/>
                        </a:spcAft>
                        <a:buClr>
                          <a:srgbClr val="000000"/>
                        </a:buClr>
                        <a:buSzPts val="2000"/>
                        <a:buFont typeface="Arial"/>
                        <a:buNone/>
                      </a:pPr>
                      <a:r>
                        <a:rPr lang="en-US" sz="2000" b="1" u="none" strike="noStrike" cap="none" dirty="0"/>
                        <a:t>Model</a:t>
                      </a:r>
                      <a:endParaRPr sz="2000" b="1" u="none" strike="noStrike" cap="none" dirty="0">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X</a:t>
                      </a:r>
                      <a:r>
                        <a:rPr lang="en-US" sz="2000" u="none" strike="noStrike" cap="none" baseline="30000"/>
                        <a:t>2</a:t>
                      </a:r>
                      <a:r>
                        <a:rPr lang="en-US" sz="2000" u="none" strike="noStrike" cap="none"/>
                        <a:t>(df)</a:t>
                      </a:r>
                      <a:endParaRPr sz="20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RMSEA</a:t>
                      </a:r>
                      <a:endParaRPr sz="20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SRMR</a:t>
                      </a:r>
                      <a:endParaRPr sz="20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CFI</a:t>
                      </a:r>
                      <a:endParaRPr sz="20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0"/>
                  </a:ext>
                </a:extLst>
              </a:tr>
              <a:tr h="251450">
                <a:tc>
                  <a:txBody>
                    <a:bodyPr/>
                    <a:lstStyle/>
                    <a:p>
                      <a:pPr marL="0" marR="0" lvl="0" indent="0" algn="l" rtl="0">
                        <a:lnSpc>
                          <a:spcPct val="115000"/>
                        </a:lnSpc>
                        <a:spcBef>
                          <a:spcPts val="0"/>
                        </a:spcBef>
                        <a:spcAft>
                          <a:spcPts val="0"/>
                        </a:spcAft>
                        <a:buClr>
                          <a:srgbClr val="000000"/>
                        </a:buClr>
                        <a:buSzPts val="2000"/>
                        <a:buFont typeface="Arial"/>
                        <a:buNone/>
                      </a:pPr>
                      <a:r>
                        <a:rPr lang="en-US" sz="2000" u="none" strike="noStrike" cap="none"/>
                        <a:t>All Groups (N = 408)</a:t>
                      </a:r>
                      <a:endParaRPr sz="20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(9) = 147.63</a:t>
                      </a:r>
                      <a:endParaRPr sz="20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.19</a:t>
                      </a:r>
                      <a:endParaRPr sz="20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.05</a:t>
                      </a:r>
                      <a:endParaRPr sz="20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.896</a:t>
                      </a:r>
                      <a:endParaRPr sz="20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1"/>
                  </a:ext>
                </a:extLst>
              </a:tr>
              <a:tr h="31125">
                <a:tc>
                  <a:txBody>
                    <a:bodyPr/>
                    <a:lstStyle/>
                    <a:p>
                      <a:pPr marL="0" marR="0" lvl="0" indent="0" algn="l" rtl="0">
                        <a:lnSpc>
                          <a:spcPct val="115000"/>
                        </a:lnSpc>
                        <a:spcBef>
                          <a:spcPts val="0"/>
                        </a:spcBef>
                        <a:spcAft>
                          <a:spcPts val="0"/>
                        </a:spcAft>
                        <a:buClr>
                          <a:srgbClr val="000000"/>
                        </a:buClr>
                        <a:buSzPts val="2000"/>
                        <a:buFont typeface="Arial"/>
                        <a:buNone/>
                      </a:pPr>
                      <a:r>
                        <a:rPr lang="en-US" sz="2000" u="none" strike="noStrike" cap="none"/>
                        <a:t>Female (N = 281)</a:t>
                      </a:r>
                      <a:endParaRPr sz="20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(9) = 58.84</a:t>
                      </a:r>
                      <a:endParaRPr sz="20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.14</a:t>
                      </a:r>
                      <a:endParaRPr sz="20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.04</a:t>
                      </a:r>
                      <a:endParaRPr sz="20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.944</a:t>
                      </a:r>
                      <a:endParaRPr sz="20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2"/>
                  </a:ext>
                </a:extLst>
              </a:tr>
              <a:tr h="31125">
                <a:tc>
                  <a:txBody>
                    <a:bodyPr/>
                    <a:lstStyle/>
                    <a:p>
                      <a:pPr marL="0" marR="0" lvl="0" indent="0" algn="l" rtl="0">
                        <a:lnSpc>
                          <a:spcPct val="115000"/>
                        </a:lnSpc>
                        <a:spcBef>
                          <a:spcPts val="0"/>
                        </a:spcBef>
                        <a:spcAft>
                          <a:spcPts val="0"/>
                        </a:spcAft>
                        <a:buClr>
                          <a:srgbClr val="000000"/>
                        </a:buClr>
                        <a:buSzPts val="2000"/>
                        <a:buFont typeface="Arial"/>
                        <a:buNone/>
                      </a:pPr>
                      <a:r>
                        <a:rPr lang="en-US" sz="2000" u="none" strike="noStrike" cap="none"/>
                        <a:t>Male (N = 127)</a:t>
                      </a:r>
                      <a:endParaRPr sz="20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(9) = 133.43</a:t>
                      </a:r>
                      <a:endParaRPr sz="20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.33</a:t>
                      </a:r>
                      <a:endParaRPr sz="20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.12</a:t>
                      </a:r>
                      <a:endParaRPr sz="20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dirty="0">
                          <a:solidFill>
                            <a:schemeClr val="lt1"/>
                          </a:solidFill>
                        </a:rPr>
                        <a:t>.707</a:t>
                      </a:r>
                      <a:endParaRPr sz="2000" u="none" strike="noStrike" cap="none" dirty="0">
                        <a:solidFill>
                          <a:schemeClr val="lt1"/>
                        </a:solidFill>
                        <a:latin typeface="Calibri"/>
                        <a:ea typeface="Calibri"/>
                        <a:cs typeface="Calibri"/>
                        <a:sym typeface="Calibri"/>
                      </a:endParaRPr>
                    </a:p>
                  </a:txBody>
                  <a:tcPr marL="68575" marR="68575" marT="0" marB="0" anchor="ctr">
                    <a:solidFill>
                      <a:srgbClr val="EC5453"/>
                    </a:solidFill>
                  </a:tcPr>
                </a:tc>
                <a:extLst>
                  <a:ext uri="{0D108BD9-81ED-4DB2-BD59-A6C34878D82A}">
                    <a16:rowId xmlns:a16="http://schemas.microsoft.com/office/drawing/2014/main" val="10003"/>
                  </a:ext>
                </a:extLst>
              </a:tr>
            </a:tbl>
          </a:graphicData>
        </a:graphic>
      </p:graphicFrame>
      <p:graphicFrame>
        <p:nvGraphicFramePr>
          <p:cNvPr id="244" name="Shape 244"/>
          <p:cNvGraphicFramePr/>
          <p:nvPr>
            <p:extLst>
              <p:ext uri="{D42A27DB-BD31-4B8C-83A1-F6EECF244321}">
                <p14:modId xmlns:p14="http://schemas.microsoft.com/office/powerpoint/2010/main" val="3160010265"/>
              </p:ext>
            </p:extLst>
          </p:nvPr>
        </p:nvGraphicFramePr>
        <p:xfrm>
          <a:off x="646111" y="5278426"/>
          <a:ext cx="10479100" cy="1379030"/>
        </p:xfrm>
        <a:graphic>
          <a:graphicData uri="http://schemas.openxmlformats.org/drawingml/2006/table">
            <a:tbl>
              <a:tblPr firstRow="1" firstCol="1" bandRow="1">
                <a:noFill/>
                <a:tableStyleId>{B4557EB5-F09D-46FF-B6CF-8518130FF7A5}</a:tableStyleId>
              </a:tblPr>
              <a:tblGrid>
                <a:gridCol w="3330150">
                  <a:extLst>
                    <a:ext uri="{9D8B030D-6E8A-4147-A177-3AD203B41FA5}">
                      <a16:colId xmlns:a16="http://schemas.microsoft.com/office/drawing/2014/main" val="20000"/>
                    </a:ext>
                  </a:extLst>
                </a:gridCol>
                <a:gridCol w="2175175">
                  <a:extLst>
                    <a:ext uri="{9D8B030D-6E8A-4147-A177-3AD203B41FA5}">
                      <a16:colId xmlns:a16="http://schemas.microsoft.com/office/drawing/2014/main" val="20001"/>
                    </a:ext>
                  </a:extLst>
                </a:gridCol>
                <a:gridCol w="1657925">
                  <a:extLst>
                    <a:ext uri="{9D8B030D-6E8A-4147-A177-3AD203B41FA5}">
                      <a16:colId xmlns:a16="http://schemas.microsoft.com/office/drawing/2014/main" val="20002"/>
                    </a:ext>
                  </a:extLst>
                </a:gridCol>
                <a:gridCol w="1657925">
                  <a:extLst>
                    <a:ext uri="{9D8B030D-6E8A-4147-A177-3AD203B41FA5}">
                      <a16:colId xmlns:a16="http://schemas.microsoft.com/office/drawing/2014/main" val="20003"/>
                    </a:ext>
                  </a:extLst>
                </a:gridCol>
                <a:gridCol w="1657925">
                  <a:extLst>
                    <a:ext uri="{9D8B030D-6E8A-4147-A177-3AD203B41FA5}">
                      <a16:colId xmlns:a16="http://schemas.microsoft.com/office/drawing/2014/main" val="20004"/>
                    </a:ext>
                  </a:extLst>
                </a:gridCol>
              </a:tblGrid>
              <a:tr h="235575">
                <a:tc>
                  <a:txBody>
                    <a:bodyPr/>
                    <a:lstStyle/>
                    <a:p>
                      <a:pPr marL="0" marR="0" lvl="0" indent="0" algn="l" rtl="0">
                        <a:lnSpc>
                          <a:spcPct val="115000"/>
                        </a:lnSpc>
                        <a:spcBef>
                          <a:spcPts val="0"/>
                        </a:spcBef>
                        <a:spcAft>
                          <a:spcPts val="0"/>
                        </a:spcAft>
                        <a:buClr>
                          <a:srgbClr val="000000"/>
                        </a:buClr>
                        <a:buSzPts val="2000"/>
                        <a:buFont typeface="Arial"/>
                        <a:buNone/>
                      </a:pPr>
                      <a:r>
                        <a:rPr lang="en-US" sz="2000" b="1" u="none" strike="noStrike" cap="none" dirty="0"/>
                        <a:t>Model</a:t>
                      </a:r>
                      <a:endParaRPr sz="2000" b="1" u="none" strike="noStrike" cap="none" dirty="0">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X</a:t>
                      </a:r>
                      <a:r>
                        <a:rPr lang="en-US" sz="2000" u="none" strike="noStrike" cap="none" baseline="30000"/>
                        <a:t>2</a:t>
                      </a:r>
                      <a:r>
                        <a:rPr lang="en-US" sz="2000" u="none" strike="noStrike" cap="none"/>
                        <a:t>(df)</a:t>
                      </a:r>
                      <a:endParaRPr sz="20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RMSEA</a:t>
                      </a:r>
                      <a:endParaRPr sz="20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SRMR</a:t>
                      </a:r>
                      <a:endParaRPr sz="20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CFI</a:t>
                      </a:r>
                      <a:endParaRPr sz="20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0"/>
                  </a:ext>
                </a:extLst>
              </a:tr>
              <a:tr h="251450">
                <a:tc>
                  <a:txBody>
                    <a:bodyPr/>
                    <a:lstStyle/>
                    <a:p>
                      <a:pPr marL="0" marR="0" lvl="0" indent="0" algn="l" rtl="0">
                        <a:lnSpc>
                          <a:spcPct val="115000"/>
                        </a:lnSpc>
                        <a:spcBef>
                          <a:spcPts val="0"/>
                        </a:spcBef>
                        <a:spcAft>
                          <a:spcPts val="0"/>
                        </a:spcAft>
                        <a:buClr>
                          <a:srgbClr val="000000"/>
                        </a:buClr>
                        <a:buSzPts val="2000"/>
                        <a:buFont typeface="Arial"/>
                        <a:buNone/>
                      </a:pPr>
                      <a:r>
                        <a:rPr lang="en-US" sz="2000" u="none" strike="noStrike" cap="none"/>
                        <a:t>All Groups (N = 336)</a:t>
                      </a:r>
                      <a:endParaRPr sz="20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(9) = 95.74</a:t>
                      </a:r>
                      <a:endParaRPr sz="20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.17</a:t>
                      </a:r>
                      <a:endParaRPr sz="20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.05</a:t>
                      </a:r>
                      <a:endParaRPr sz="20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.914</a:t>
                      </a:r>
                      <a:endParaRPr sz="20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1"/>
                  </a:ext>
                </a:extLst>
              </a:tr>
              <a:tr h="31125">
                <a:tc>
                  <a:txBody>
                    <a:bodyPr/>
                    <a:lstStyle/>
                    <a:p>
                      <a:pPr marL="0" marR="0" lvl="0" indent="0" algn="l" rtl="0">
                        <a:lnSpc>
                          <a:spcPct val="115000"/>
                        </a:lnSpc>
                        <a:spcBef>
                          <a:spcPts val="0"/>
                        </a:spcBef>
                        <a:spcAft>
                          <a:spcPts val="0"/>
                        </a:spcAft>
                        <a:buClr>
                          <a:srgbClr val="000000"/>
                        </a:buClr>
                        <a:buSzPts val="2000"/>
                        <a:buFont typeface="Arial"/>
                        <a:buNone/>
                      </a:pPr>
                      <a:r>
                        <a:rPr lang="en-US" sz="2000" u="none" strike="noStrike" cap="none"/>
                        <a:t>Male (N = 135)</a:t>
                      </a:r>
                      <a:endParaRPr sz="20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(9) = 48.30</a:t>
                      </a:r>
                      <a:endParaRPr sz="20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.18</a:t>
                      </a:r>
                      <a:endParaRPr sz="20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.06</a:t>
                      </a:r>
                      <a:endParaRPr sz="20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.904</a:t>
                      </a:r>
                      <a:endParaRPr sz="20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2"/>
                  </a:ext>
                </a:extLst>
              </a:tr>
              <a:tr h="31125">
                <a:tc>
                  <a:txBody>
                    <a:bodyPr/>
                    <a:lstStyle/>
                    <a:p>
                      <a:pPr marL="0" marR="0" lvl="0" indent="0" algn="l" rtl="0">
                        <a:lnSpc>
                          <a:spcPct val="115000"/>
                        </a:lnSpc>
                        <a:spcBef>
                          <a:spcPts val="0"/>
                        </a:spcBef>
                        <a:spcAft>
                          <a:spcPts val="0"/>
                        </a:spcAft>
                        <a:buClr>
                          <a:srgbClr val="000000"/>
                        </a:buClr>
                        <a:buSzPts val="2000"/>
                        <a:buFont typeface="Arial"/>
                        <a:buNone/>
                      </a:pPr>
                      <a:r>
                        <a:rPr lang="en-US" sz="2000" u="none" strike="noStrike" cap="none"/>
                        <a:t>Female (N = 201)</a:t>
                      </a:r>
                      <a:endParaRPr sz="20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(9) = 55.21</a:t>
                      </a:r>
                      <a:endParaRPr sz="20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.16</a:t>
                      </a:r>
                      <a:endParaRPr sz="20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.05</a:t>
                      </a:r>
                      <a:endParaRPr sz="20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dirty="0"/>
                        <a:t>.920</a:t>
                      </a:r>
                      <a:endParaRPr sz="2000" u="none" strike="noStrike" cap="none" dirty="0">
                        <a:latin typeface="Calibri"/>
                        <a:ea typeface="Calibri"/>
                        <a:cs typeface="Calibri"/>
                        <a:sym typeface="Calibri"/>
                      </a:endParaRPr>
                    </a:p>
                  </a:txBody>
                  <a:tcPr marL="68575" marR="68575" marT="0" marB="0" anchor="ctr"/>
                </a:tc>
                <a:extLst>
                  <a:ext uri="{0D108BD9-81ED-4DB2-BD59-A6C34878D82A}">
                    <a16:rowId xmlns:a16="http://schemas.microsoft.com/office/drawing/2014/main" val="10003"/>
                  </a:ext>
                </a:extLst>
              </a:tr>
            </a:tbl>
          </a:graphicData>
        </a:graphic>
      </p:graphicFrame>
      <p:sp>
        <p:nvSpPr>
          <p:cNvPr id="245" name="Shape 245"/>
          <p:cNvSpPr txBox="1"/>
          <p:nvPr/>
        </p:nvSpPr>
        <p:spPr>
          <a:xfrm>
            <a:off x="3555174" y="969709"/>
            <a:ext cx="4905510"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US" sz="2600" b="0" i="0" u="none" strike="noStrike" cap="none">
                <a:solidFill>
                  <a:schemeClr val="lt1"/>
                </a:solidFill>
                <a:latin typeface="Century Gothic"/>
                <a:ea typeface="Century Gothic"/>
                <a:cs typeface="Century Gothic"/>
                <a:sym typeface="Century Gothic"/>
              </a:rPr>
              <a:t>Missouri State student sample</a:t>
            </a:r>
            <a:endParaRPr sz="1400" b="0" i="0" u="none" strike="noStrike" cap="none">
              <a:solidFill>
                <a:srgbClr val="000000"/>
              </a:solidFill>
              <a:latin typeface="Arial"/>
              <a:ea typeface="Arial"/>
              <a:cs typeface="Arial"/>
              <a:sym typeface="Arial"/>
            </a:endParaRPr>
          </a:p>
        </p:txBody>
      </p:sp>
      <p:sp>
        <p:nvSpPr>
          <p:cNvPr id="246" name="Shape 246"/>
          <p:cNvSpPr txBox="1"/>
          <p:nvPr/>
        </p:nvSpPr>
        <p:spPr>
          <a:xfrm>
            <a:off x="3217742" y="2891460"/>
            <a:ext cx="5580374"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US" sz="2600" b="0" i="0" u="none" strike="noStrike" cap="none">
                <a:solidFill>
                  <a:schemeClr val="lt1"/>
                </a:solidFill>
                <a:latin typeface="Century Gothic"/>
                <a:ea typeface="Century Gothic"/>
                <a:cs typeface="Century Gothic"/>
                <a:sym typeface="Century Gothic"/>
              </a:rPr>
              <a:t>Univ. of Mississippi student sample</a:t>
            </a:r>
            <a:endParaRPr sz="1400" b="0" i="0" u="none" strike="noStrike" cap="none">
              <a:solidFill>
                <a:srgbClr val="000000"/>
              </a:solidFill>
              <a:latin typeface="Arial"/>
              <a:ea typeface="Arial"/>
              <a:cs typeface="Arial"/>
              <a:sym typeface="Arial"/>
            </a:endParaRPr>
          </a:p>
        </p:txBody>
      </p:sp>
      <p:sp>
        <p:nvSpPr>
          <p:cNvPr id="247" name="Shape 247"/>
          <p:cNvSpPr txBox="1"/>
          <p:nvPr/>
        </p:nvSpPr>
        <p:spPr>
          <a:xfrm>
            <a:off x="2992520" y="4770891"/>
            <a:ext cx="603081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US" sz="2600" b="0" i="0" u="none" strike="noStrike" cap="none">
                <a:solidFill>
                  <a:schemeClr val="lt1"/>
                </a:solidFill>
                <a:latin typeface="Century Gothic"/>
                <a:ea typeface="Century Gothic"/>
                <a:cs typeface="Century Gothic"/>
                <a:sym typeface="Century Gothic"/>
              </a:rPr>
              <a:t>Univ. of Mississippi employee sample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Gender Comparisons</a:t>
            </a:r>
            <a:endParaRPr sz="4200" b="0" i="0" u="none" strike="noStrike" cap="none">
              <a:solidFill>
                <a:schemeClr val="lt2"/>
              </a:solidFill>
              <a:latin typeface="Century Gothic"/>
              <a:ea typeface="Century Gothic"/>
              <a:cs typeface="Century Gothic"/>
              <a:sym typeface="Century Gothic"/>
            </a:endParaRPr>
          </a:p>
        </p:txBody>
      </p:sp>
      <p:graphicFrame>
        <p:nvGraphicFramePr>
          <p:cNvPr id="253" name="Shape 253"/>
          <p:cNvGraphicFramePr/>
          <p:nvPr/>
        </p:nvGraphicFramePr>
        <p:xfrm>
          <a:off x="322260" y="1401988"/>
          <a:ext cx="11279175" cy="4732000"/>
        </p:xfrm>
        <a:graphic>
          <a:graphicData uri="http://schemas.openxmlformats.org/drawingml/2006/table">
            <a:tbl>
              <a:tblPr firstRow="1" firstCol="1" bandRow="1">
                <a:noFill/>
                <a:tableStyleId>{05FDA6B1-5C91-4652-B7B1-A2BE70CB11BA}</a:tableStyleId>
              </a:tblPr>
              <a:tblGrid>
                <a:gridCol w="1432750">
                  <a:extLst>
                    <a:ext uri="{9D8B030D-6E8A-4147-A177-3AD203B41FA5}">
                      <a16:colId xmlns:a16="http://schemas.microsoft.com/office/drawing/2014/main" val="20000"/>
                    </a:ext>
                  </a:extLst>
                </a:gridCol>
                <a:gridCol w="2359775">
                  <a:extLst>
                    <a:ext uri="{9D8B030D-6E8A-4147-A177-3AD203B41FA5}">
                      <a16:colId xmlns:a16="http://schemas.microsoft.com/office/drawing/2014/main" val="20001"/>
                    </a:ext>
                  </a:extLst>
                </a:gridCol>
                <a:gridCol w="1123950">
                  <a:extLst>
                    <a:ext uri="{9D8B030D-6E8A-4147-A177-3AD203B41FA5}">
                      <a16:colId xmlns:a16="http://schemas.microsoft.com/office/drawing/2014/main" val="20002"/>
                    </a:ext>
                  </a:extLst>
                </a:gridCol>
                <a:gridCol w="1123950">
                  <a:extLst>
                    <a:ext uri="{9D8B030D-6E8A-4147-A177-3AD203B41FA5}">
                      <a16:colId xmlns:a16="http://schemas.microsoft.com/office/drawing/2014/main" val="20003"/>
                    </a:ext>
                  </a:extLst>
                </a:gridCol>
                <a:gridCol w="2762250">
                  <a:extLst>
                    <a:ext uri="{9D8B030D-6E8A-4147-A177-3AD203B41FA5}">
                      <a16:colId xmlns:a16="http://schemas.microsoft.com/office/drawing/2014/main" val="20004"/>
                    </a:ext>
                  </a:extLst>
                </a:gridCol>
                <a:gridCol w="2476500">
                  <a:extLst>
                    <a:ext uri="{9D8B030D-6E8A-4147-A177-3AD203B41FA5}">
                      <a16:colId xmlns:a16="http://schemas.microsoft.com/office/drawing/2014/main" val="20005"/>
                    </a:ext>
                  </a:extLst>
                </a:gridCol>
              </a:tblGrid>
              <a:tr h="473200">
                <a:tc>
                  <a:txBody>
                    <a:bodyPr/>
                    <a:lstStyle/>
                    <a:p>
                      <a:pPr marL="0" marR="0" lvl="0" indent="0" algn="ctr" rtl="0">
                        <a:lnSpc>
                          <a:spcPct val="115000"/>
                        </a:lnSpc>
                        <a:spcBef>
                          <a:spcPts val="0"/>
                        </a:spcBef>
                        <a:spcAft>
                          <a:spcPts val="0"/>
                        </a:spcAft>
                        <a:buClr>
                          <a:srgbClr val="000000"/>
                        </a:buClr>
                        <a:buSzPts val="2200"/>
                        <a:buFont typeface="Arial"/>
                        <a:buNone/>
                      </a:pP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Sample</a:t>
                      </a:r>
                      <a:endParaRPr sz="1400" u="none" strike="noStrike" cap="none"/>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i="1" u="none" strike="noStrike" cap="none">
                          <a:latin typeface="Century Gothic"/>
                          <a:ea typeface="Century Gothic"/>
                          <a:cs typeface="Century Gothic"/>
                          <a:sym typeface="Century Gothic"/>
                        </a:rPr>
                        <a:t>t</a:t>
                      </a:r>
                      <a:endParaRPr sz="2200" i="1"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i="1" u="none" strike="noStrike" cap="none">
                          <a:latin typeface="Century Gothic"/>
                          <a:ea typeface="Century Gothic"/>
                          <a:cs typeface="Century Gothic"/>
                          <a:sym typeface="Century Gothic"/>
                        </a:rPr>
                        <a:t>p</a:t>
                      </a:r>
                      <a:endParaRPr sz="2200" i="1"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Difference</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Effect Size (</a:t>
                      </a:r>
                      <a:r>
                        <a:rPr lang="en-US" sz="2200" i="1" u="none" strike="noStrike" cap="none">
                          <a:latin typeface="Century Gothic"/>
                          <a:ea typeface="Century Gothic"/>
                          <a:cs typeface="Century Gothic"/>
                          <a:sym typeface="Century Gothic"/>
                        </a:rPr>
                        <a:t>d</a:t>
                      </a:r>
                      <a:r>
                        <a:rPr lang="en-US" sz="2200" u="none" strike="noStrike" cap="none">
                          <a:latin typeface="Century Gothic"/>
                          <a:ea typeface="Century Gothic"/>
                          <a:cs typeface="Century Gothic"/>
                          <a:sym typeface="Century Gothic"/>
                        </a:rPr>
                        <a:t>)</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473200">
                <a:tc rowSpan="2">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PIL-SF</a:t>
                      </a:r>
                      <a:endParaRPr sz="1400" u="none" strike="noStrike" cap="none"/>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Missouri State</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1.667</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0.097</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473200">
                <a:tc vMerge="1">
                  <a:txBody>
                    <a:bodyPr/>
                    <a:lstStyle/>
                    <a:p>
                      <a:endParaRPr lang="en-US"/>
                    </a:p>
                  </a:txBody>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UM Students</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1.25</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0.212</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473200">
                <a:tc>
                  <a:txBody>
                    <a:bodyPr/>
                    <a:lstStyle/>
                    <a:p>
                      <a:pPr marL="0" marR="0" lvl="0" indent="0" algn="ctr" rtl="0">
                        <a:lnSpc>
                          <a:spcPct val="115000"/>
                        </a:lnSpc>
                        <a:spcBef>
                          <a:spcPts val="0"/>
                        </a:spcBef>
                        <a:spcAft>
                          <a:spcPts val="0"/>
                        </a:spcAft>
                        <a:buClr>
                          <a:srgbClr val="000000"/>
                        </a:buClr>
                        <a:buSzPts val="2200"/>
                        <a:buFont typeface="Arial"/>
                        <a:buNone/>
                      </a:pP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 </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 </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 </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 </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 </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473200">
                <a:tc rowSpan="2">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MLQ-P</a:t>
                      </a:r>
                      <a:endParaRPr sz="1400" u="none" strike="noStrike" cap="none"/>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Missouri State</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2.073</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0.038</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Higher for women</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.147 (negligible)</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473200">
                <a:tc vMerge="1">
                  <a:txBody>
                    <a:bodyPr/>
                    <a:lstStyle/>
                    <a:p>
                      <a:endParaRPr lang="en-US"/>
                    </a:p>
                  </a:txBody>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UM Employees</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0.417</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0.677</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473200">
                <a:tc>
                  <a:txBody>
                    <a:bodyPr/>
                    <a:lstStyle/>
                    <a:p>
                      <a:pPr marL="0" marR="0" lvl="0" indent="0" algn="ctr" rtl="0">
                        <a:lnSpc>
                          <a:spcPct val="115000"/>
                        </a:lnSpc>
                        <a:spcBef>
                          <a:spcPts val="0"/>
                        </a:spcBef>
                        <a:spcAft>
                          <a:spcPts val="0"/>
                        </a:spcAft>
                        <a:buClr>
                          <a:srgbClr val="000000"/>
                        </a:buClr>
                        <a:buSzPts val="2200"/>
                        <a:buFont typeface="Arial"/>
                        <a:buNone/>
                      </a:pP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 </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 </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 </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 </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 </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r h="473200">
                <a:tc rowSpan="3">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BRS</a:t>
                      </a:r>
                      <a:endParaRPr sz="1400" u="none" strike="noStrike" cap="none"/>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Missouri State</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0.497</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0.620</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r h="473200">
                <a:tc vMerge="1">
                  <a:txBody>
                    <a:bodyPr/>
                    <a:lstStyle/>
                    <a:p>
                      <a:endParaRPr lang="en-US"/>
                    </a:p>
                  </a:txBody>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UM Students</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-5.364</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&lt;.001</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Higher for men</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0.653 (medium)</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8"/>
                  </a:ext>
                </a:extLst>
              </a:tr>
              <a:tr h="473200">
                <a:tc vMerge="1">
                  <a:txBody>
                    <a:bodyPr/>
                    <a:lstStyle/>
                    <a:p>
                      <a:endParaRPr lang="en-US"/>
                    </a:p>
                  </a:txBody>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UM Employees</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-2.171</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0.031</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Higher for men</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200"/>
                        <a:buFont typeface="Arial"/>
                        <a:buNone/>
                      </a:pPr>
                      <a:r>
                        <a:rPr lang="en-US" sz="2200" u="none" strike="noStrike" cap="none">
                          <a:latin typeface="Century Gothic"/>
                          <a:ea typeface="Century Gothic"/>
                          <a:cs typeface="Century Gothic"/>
                          <a:sym typeface="Century Gothic"/>
                        </a:rPr>
                        <a:t>0.263 (small)</a:t>
                      </a:r>
                      <a:endParaRPr sz="2200" u="none" strike="noStrike" cap="none">
                        <a:latin typeface="Century Gothic"/>
                        <a:ea typeface="Century Gothic"/>
                        <a:cs typeface="Century Gothic"/>
                        <a:sym typeface="Century Gothic"/>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1669318" y="2411301"/>
            <a:ext cx="8825657" cy="2035399"/>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lt2"/>
              </a:buClr>
              <a:buSzPts val="4000"/>
              <a:buFont typeface="Century Gothic"/>
              <a:buNone/>
            </a:pPr>
            <a:r>
              <a:rPr lang="en-US" sz="4000" b="1" i="0" u="none" strike="noStrike" cap="none">
                <a:solidFill>
                  <a:schemeClr val="lt2"/>
                </a:solidFill>
                <a:latin typeface="Century Gothic"/>
                <a:ea typeface="Century Gothic"/>
                <a:cs typeface="Century Gothic"/>
                <a:sym typeface="Century Gothic"/>
              </a:rPr>
              <a:t>Discussion</a:t>
            </a:r>
            <a:br>
              <a:rPr lang="en-US" sz="4000" b="1" i="0" u="none" strike="noStrike" cap="none">
                <a:solidFill>
                  <a:schemeClr val="lt2"/>
                </a:solidFill>
                <a:latin typeface="Century Gothic"/>
                <a:ea typeface="Century Gothic"/>
                <a:cs typeface="Century Gothic"/>
                <a:sym typeface="Century Gothic"/>
              </a:rPr>
            </a:br>
            <a:r>
              <a:rPr lang="en-US" sz="4000" b="1" i="0" u="none" strike="noStrike" cap="none">
                <a:solidFill>
                  <a:schemeClr val="lt2"/>
                </a:solidFill>
                <a:latin typeface="Century Gothic"/>
                <a:ea typeface="Century Gothic"/>
                <a:cs typeface="Century Gothic"/>
                <a:sym typeface="Century Gothic"/>
              </a:rPr>
              <a:t>&amp;</a:t>
            </a:r>
            <a:br>
              <a:rPr lang="en-US" sz="4000" b="1" i="0" u="none" strike="noStrike" cap="none">
                <a:solidFill>
                  <a:schemeClr val="lt2"/>
                </a:solidFill>
                <a:latin typeface="Century Gothic"/>
                <a:ea typeface="Century Gothic"/>
                <a:cs typeface="Century Gothic"/>
                <a:sym typeface="Century Gothic"/>
              </a:rPr>
            </a:br>
            <a:r>
              <a:rPr lang="en-US" sz="4000" b="1" i="0" u="none" strike="noStrike" cap="none">
                <a:solidFill>
                  <a:schemeClr val="lt2"/>
                </a:solidFill>
                <a:latin typeface="Century Gothic"/>
                <a:ea typeface="Century Gothic"/>
                <a:cs typeface="Century Gothic"/>
                <a:sym typeface="Century Gothic"/>
              </a:rPr>
              <a:t>Conclusions</a:t>
            </a:r>
            <a:endParaRPr sz="4000" b="0" i="0" u="none" strike="noStrike" cap="none">
              <a:solidFill>
                <a:schemeClr val="lt2"/>
              </a:solidFill>
              <a:latin typeface="Century Gothic"/>
              <a:ea typeface="Century Gothic"/>
              <a:cs typeface="Century Gothic"/>
              <a:sym typeface="Century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1393639" y="452718"/>
            <a:ext cx="9404723" cy="1400530"/>
          </a:xfrm>
          <a:prstGeom prst="rect">
            <a:avLst/>
          </a:prstGeom>
          <a:noFill/>
          <a:ln>
            <a:noFill/>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chemeClr val="lt2"/>
              </a:buClr>
              <a:buSzPts val="4200"/>
              <a:buFont typeface="Century Gothic"/>
              <a:buNone/>
            </a:pPr>
            <a:r>
              <a:rPr lang="en-US" sz="4200" i="0" u="none" strike="noStrike" cap="none" dirty="0">
                <a:solidFill>
                  <a:schemeClr val="lt2"/>
                </a:solidFill>
                <a:latin typeface="Century Gothic"/>
                <a:ea typeface="Century Gothic"/>
                <a:cs typeface="Century Gothic"/>
                <a:sym typeface="Century Gothic"/>
              </a:rPr>
              <a:t>Learning Objectives</a:t>
            </a:r>
            <a:endParaRPr sz="4200" i="0" u="none" strike="noStrike" cap="none" dirty="0">
              <a:solidFill>
                <a:schemeClr val="lt2"/>
              </a:solidFill>
              <a:latin typeface="Century Gothic"/>
              <a:ea typeface="Century Gothic"/>
              <a:cs typeface="Century Gothic"/>
              <a:sym typeface="Century Gothic"/>
            </a:endParaRPr>
          </a:p>
        </p:txBody>
      </p:sp>
      <p:sp>
        <p:nvSpPr>
          <p:cNvPr id="264" name="Shape 264"/>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86D1D8"/>
              </a:buClr>
              <a:buSzPts val="1600"/>
              <a:buFont typeface="Noto Sans Symbols"/>
              <a:buChar char="▶"/>
            </a:pPr>
            <a:r>
              <a:rPr lang="en-US" sz="3000" b="0" i="0" u="none" strike="noStrike" cap="none" dirty="0">
                <a:solidFill>
                  <a:schemeClr val="lt1"/>
                </a:solidFill>
                <a:latin typeface="Century Gothic"/>
                <a:ea typeface="Century Gothic"/>
                <a:cs typeface="Century Gothic"/>
                <a:sym typeface="Century Gothic"/>
              </a:rPr>
              <a:t>1. Demographic differences, particularly gender differences, in resilience and meaning in life are not uncommon. </a:t>
            </a:r>
            <a:endParaRPr sz="3000" b="0" i="0" u="none" strike="noStrike" cap="none" dirty="0">
              <a:solidFill>
                <a:schemeClr val="lt1"/>
              </a:solidFill>
              <a:latin typeface="Century Gothic"/>
              <a:ea typeface="Century Gothic"/>
              <a:cs typeface="Century Gothic"/>
              <a:sym typeface="Century Gothic"/>
            </a:endParaRPr>
          </a:p>
          <a:p>
            <a:pPr marL="0" marR="0" lvl="0" indent="0" algn="l" rtl="0">
              <a:lnSpc>
                <a:spcPct val="100000"/>
              </a:lnSpc>
              <a:spcBef>
                <a:spcPts val="1000"/>
              </a:spcBef>
              <a:spcAft>
                <a:spcPts val="0"/>
              </a:spcAft>
              <a:buClr>
                <a:srgbClr val="86D1D8"/>
              </a:buClr>
              <a:buSzPts val="1600"/>
              <a:buFont typeface="Noto Sans Symbols"/>
              <a:buNone/>
            </a:pPr>
            <a:endParaRPr sz="3000" b="0" i="0" u="none" strike="noStrike" cap="none" dirty="0">
              <a:solidFill>
                <a:schemeClr val="lt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Background: Psychometric </a:t>
            </a:r>
            <a:r>
              <a:rPr lang="en-US"/>
              <a:t>I</a:t>
            </a:r>
            <a:r>
              <a:rPr lang="en-US" sz="4200" b="0" i="0" u="none" strike="noStrike" cap="none">
                <a:solidFill>
                  <a:schemeClr val="lt2"/>
                </a:solidFill>
                <a:latin typeface="Century Gothic"/>
                <a:ea typeface="Century Gothic"/>
                <a:cs typeface="Century Gothic"/>
                <a:sym typeface="Century Gothic"/>
              </a:rPr>
              <a:t>ssues</a:t>
            </a:r>
            <a:endParaRPr sz="4200" b="0" i="0" u="none" strike="noStrike" cap="none">
              <a:solidFill>
                <a:schemeClr val="lt2"/>
              </a:solidFill>
              <a:latin typeface="Century Gothic"/>
              <a:ea typeface="Century Gothic"/>
              <a:cs typeface="Century Gothic"/>
              <a:sym typeface="Century Gothic"/>
            </a:endParaRPr>
          </a:p>
        </p:txBody>
      </p:sp>
      <p:sp>
        <p:nvSpPr>
          <p:cNvPr id="154" name="Shape 154"/>
          <p:cNvSpPr txBox="1">
            <a:spLocks noGrp="1"/>
          </p:cNvSpPr>
          <p:nvPr>
            <p:ph type="body" idx="1"/>
          </p:nvPr>
        </p:nvSpPr>
        <p:spPr>
          <a:xfrm>
            <a:off x="799078" y="1572278"/>
            <a:ext cx="9869475" cy="4705500"/>
          </a:xfrm>
          <a:prstGeom prst="rect">
            <a:avLst/>
          </a:prstGeom>
          <a:noFill/>
          <a:ln>
            <a:noFill/>
          </a:ln>
        </p:spPr>
        <p:txBody>
          <a:bodyPr spcFirstLastPara="1" wrap="square" lIns="91425" tIns="45700" rIns="91425" bIns="45700" anchor="t" anchorCtr="0">
            <a:noAutofit/>
          </a:bodyPr>
          <a:lstStyle/>
          <a:p>
            <a:pPr marL="914400" marR="0" lvl="0" indent="-406400" algn="l" rtl="0">
              <a:lnSpc>
                <a:spcPct val="100000"/>
              </a:lnSpc>
              <a:spcBef>
                <a:spcPts val="0"/>
              </a:spcBef>
              <a:spcAft>
                <a:spcPts val="0"/>
              </a:spcAft>
              <a:buClr>
                <a:srgbClr val="86D1D8"/>
              </a:buClr>
              <a:buSzPts val="2800"/>
              <a:buFont typeface="Noto Sans Symbols"/>
              <a:buChar char="▶"/>
            </a:pPr>
            <a:r>
              <a:rPr lang="en-US" sz="2800" b="0" i="0" u="none" strike="noStrike" cap="none" dirty="0">
                <a:solidFill>
                  <a:schemeClr val="lt1"/>
                </a:solidFill>
                <a:latin typeface="Century Gothic"/>
                <a:ea typeface="Century Gothic"/>
                <a:cs typeface="Century Gothic"/>
                <a:sym typeface="Century Gothic"/>
              </a:rPr>
              <a:t>Brief measures not as well-validated </a:t>
            </a:r>
            <a:r>
              <a:rPr lang="en-US" b="0" i="0" u="none" strike="noStrike" cap="none" dirty="0">
                <a:solidFill>
                  <a:schemeClr val="lt1"/>
                </a:solidFill>
                <a:latin typeface="Century Gothic"/>
                <a:ea typeface="Century Gothic"/>
                <a:cs typeface="Century Gothic"/>
                <a:sym typeface="Century Gothic"/>
              </a:rPr>
              <a:t>(Windle et al., 2011)</a:t>
            </a:r>
            <a:endParaRPr b="0" i="0" u="none" strike="noStrike" cap="none" dirty="0">
              <a:solidFill>
                <a:schemeClr val="lt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86D1D8"/>
              </a:buClr>
              <a:buSzPts val="1600"/>
              <a:buFont typeface="Noto Sans Symbols"/>
              <a:buNone/>
            </a:pPr>
            <a:endParaRPr sz="2800" b="0" i="0" u="none" strike="noStrike" cap="none" dirty="0">
              <a:solidFill>
                <a:schemeClr val="lt1"/>
              </a:solidFill>
              <a:latin typeface="Century Gothic"/>
              <a:ea typeface="Century Gothic"/>
              <a:cs typeface="Century Gothic"/>
              <a:sym typeface="Century Gothic"/>
            </a:endParaRPr>
          </a:p>
          <a:p>
            <a:pPr marL="914400" marR="0" lvl="0" indent="-406400" algn="l" rtl="0">
              <a:lnSpc>
                <a:spcPct val="100000"/>
              </a:lnSpc>
              <a:spcBef>
                <a:spcPts val="0"/>
              </a:spcBef>
              <a:spcAft>
                <a:spcPts val="0"/>
              </a:spcAft>
              <a:buClr>
                <a:srgbClr val="86D1D8"/>
              </a:buClr>
              <a:buSzPts val="2800"/>
              <a:buFont typeface="Noto Sans Symbols"/>
              <a:buChar char="▶"/>
            </a:pPr>
            <a:r>
              <a:rPr lang="en-US" sz="2800" b="0" i="0" u="none" strike="noStrike" cap="none" dirty="0">
                <a:solidFill>
                  <a:schemeClr val="lt1"/>
                </a:solidFill>
                <a:latin typeface="Century Gothic"/>
                <a:ea typeface="Century Gothic"/>
                <a:cs typeface="Century Gothic"/>
                <a:sym typeface="Century Gothic"/>
              </a:rPr>
              <a:t>Popular resilience scales lack sufficient validation </a:t>
            </a:r>
            <a:r>
              <a:rPr lang="en-US" b="0" i="0" u="none" strike="noStrike" cap="none" dirty="0">
                <a:solidFill>
                  <a:schemeClr val="lt1"/>
                </a:solidFill>
                <a:latin typeface="Century Gothic"/>
                <a:ea typeface="Century Gothic"/>
                <a:cs typeface="Century Gothic"/>
                <a:sym typeface="Century Gothic"/>
              </a:rPr>
              <a:t>(Windle et al., 2011)</a:t>
            </a:r>
            <a:endParaRPr b="0" i="0" u="none" strike="noStrike" cap="none" dirty="0">
              <a:solidFill>
                <a:schemeClr val="lt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86D1D8"/>
              </a:buClr>
              <a:buSzPts val="1600"/>
              <a:buFont typeface="Noto Sans Symbols"/>
              <a:buNone/>
            </a:pPr>
            <a:endParaRPr sz="2800" b="0" i="0" u="none" strike="noStrike" cap="none" dirty="0">
              <a:solidFill>
                <a:schemeClr val="lt1"/>
              </a:solidFill>
              <a:latin typeface="Century Gothic"/>
              <a:ea typeface="Century Gothic"/>
              <a:cs typeface="Century Gothic"/>
              <a:sym typeface="Century Gothic"/>
            </a:endParaRPr>
          </a:p>
          <a:p>
            <a:pPr marL="914400" marR="0" lvl="0" indent="-406400" algn="l" rtl="0">
              <a:lnSpc>
                <a:spcPct val="100000"/>
              </a:lnSpc>
              <a:spcBef>
                <a:spcPts val="0"/>
              </a:spcBef>
              <a:spcAft>
                <a:spcPts val="0"/>
              </a:spcAft>
              <a:buClr>
                <a:srgbClr val="86D1D8"/>
              </a:buClr>
              <a:buSzPts val="2800"/>
              <a:buFont typeface="Noto Sans Symbols"/>
              <a:buChar char="▶"/>
            </a:pPr>
            <a:r>
              <a:rPr lang="en-US" sz="2800" b="0" i="0" u="none" strike="noStrike" cap="none" dirty="0">
                <a:solidFill>
                  <a:schemeClr val="lt1"/>
                </a:solidFill>
                <a:latin typeface="Century Gothic"/>
                <a:ea typeface="Century Gothic"/>
                <a:cs typeface="Century Gothic"/>
                <a:sym typeface="Century Gothic"/>
              </a:rPr>
              <a:t>Meaning and Resilience measures used with populations they were not developed for </a:t>
            </a:r>
            <a:r>
              <a:rPr lang="en-US" b="0" i="0" u="none" strike="noStrike" cap="none" dirty="0">
                <a:solidFill>
                  <a:schemeClr val="lt1"/>
                </a:solidFill>
                <a:latin typeface="Century Gothic"/>
                <a:ea typeface="Century Gothic"/>
                <a:cs typeface="Century Gothic"/>
                <a:sym typeface="Century Gothic"/>
              </a:rPr>
              <a:t>(Ahern</a:t>
            </a:r>
            <a:r>
              <a:rPr lang="en-US" dirty="0"/>
              <a:t> </a:t>
            </a:r>
            <a:r>
              <a:rPr lang="en-US" b="0" i="0" u="none" strike="noStrike" cap="none" dirty="0">
                <a:solidFill>
                  <a:schemeClr val="lt1"/>
                </a:solidFill>
                <a:latin typeface="Century Gothic"/>
                <a:ea typeface="Century Gothic"/>
                <a:cs typeface="Century Gothic"/>
                <a:sym typeface="Century Gothic"/>
              </a:rPr>
              <a:t>et al., 2006; </a:t>
            </a:r>
            <a:r>
              <a:rPr lang="en-US" b="0" i="0" u="none" strike="noStrike" cap="none" dirty="0" err="1">
                <a:solidFill>
                  <a:schemeClr val="lt1"/>
                </a:solidFill>
                <a:latin typeface="Century Gothic"/>
                <a:ea typeface="Century Gothic"/>
                <a:cs typeface="Century Gothic"/>
                <a:sym typeface="Century Gothic"/>
              </a:rPr>
              <a:t>Cosco</a:t>
            </a:r>
            <a:r>
              <a:rPr lang="en-US" b="0" i="0" u="none" strike="noStrike" cap="none" dirty="0">
                <a:solidFill>
                  <a:schemeClr val="lt1"/>
                </a:solidFill>
                <a:latin typeface="Century Gothic"/>
                <a:ea typeface="Century Gothic"/>
                <a:cs typeface="Century Gothic"/>
                <a:sym typeface="Century Gothic"/>
              </a:rPr>
              <a:t> et al., 2016)</a:t>
            </a:r>
            <a:endParaRPr b="0" i="0" u="none" strike="noStrike" cap="none" dirty="0">
              <a:solidFill>
                <a:schemeClr val="lt1"/>
              </a:solidFill>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1393639" y="452718"/>
            <a:ext cx="9404723" cy="1400530"/>
          </a:xfrm>
          <a:prstGeom prst="rect">
            <a:avLst/>
          </a:prstGeom>
          <a:noFill/>
          <a:ln>
            <a:noFill/>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chemeClr val="lt2"/>
              </a:buClr>
              <a:buSzPts val="4200"/>
              <a:buFont typeface="Century Gothic"/>
              <a:buNone/>
            </a:pPr>
            <a:r>
              <a:rPr lang="en-US" sz="4200" i="0" u="none" strike="noStrike" cap="none" dirty="0">
                <a:solidFill>
                  <a:schemeClr val="lt2"/>
                </a:solidFill>
                <a:latin typeface="Century Gothic"/>
                <a:ea typeface="Century Gothic"/>
                <a:cs typeface="Century Gothic"/>
                <a:sym typeface="Century Gothic"/>
              </a:rPr>
              <a:t>Learning Objectives</a:t>
            </a:r>
            <a:endParaRPr sz="4200" i="0" u="none" strike="noStrike" cap="none" dirty="0">
              <a:solidFill>
                <a:schemeClr val="lt2"/>
              </a:solidFill>
              <a:latin typeface="Century Gothic"/>
              <a:ea typeface="Century Gothic"/>
              <a:cs typeface="Century Gothic"/>
              <a:sym typeface="Century Gothic"/>
            </a:endParaRPr>
          </a:p>
        </p:txBody>
      </p:sp>
      <p:sp>
        <p:nvSpPr>
          <p:cNvPr id="264" name="Shape 264"/>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1000"/>
              </a:spcBef>
              <a:spcAft>
                <a:spcPts val="0"/>
              </a:spcAft>
              <a:buClr>
                <a:srgbClr val="86D1D8"/>
              </a:buClr>
              <a:buSzPts val="1600"/>
              <a:buFont typeface="Noto Sans Symbols"/>
              <a:buChar char="▶"/>
            </a:pPr>
            <a:r>
              <a:rPr lang="en-US" sz="3000" b="0" i="0" u="none" strike="noStrike" cap="none" dirty="0">
                <a:solidFill>
                  <a:schemeClr val="lt1"/>
                </a:solidFill>
                <a:latin typeface="Century Gothic"/>
                <a:ea typeface="Century Gothic"/>
                <a:cs typeface="Century Gothic"/>
                <a:sym typeface="Century Gothic"/>
              </a:rPr>
              <a:t>2. Gender differences must be accounted for in each study on these constructs, particularly if gender and trauma victimization are correlated in the sample.</a:t>
            </a:r>
          </a:p>
          <a:p>
            <a:pPr marL="0" marR="0" lvl="0" indent="0" algn="l" rtl="0">
              <a:lnSpc>
                <a:spcPct val="100000"/>
              </a:lnSpc>
              <a:spcBef>
                <a:spcPts val="1000"/>
              </a:spcBef>
              <a:spcAft>
                <a:spcPts val="0"/>
              </a:spcAft>
              <a:buClr>
                <a:srgbClr val="86D1D8"/>
              </a:buClr>
              <a:buSzPts val="1600"/>
              <a:buFont typeface="Noto Sans Symbols"/>
              <a:buNone/>
            </a:pPr>
            <a:endParaRPr sz="3000" b="0" i="0" u="none" strike="noStrike" cap="none" dirty="0">
              <a:solidFill>
                <a:schemeClr val="lt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1920922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1393639" y="452718"/>
            <a:ext cx="9404723" cy="1400530"/>
          </a:xfrm>
          <a:prstGeom prst="rect">
            <a:avLst/>
          </a:prstGeom>
          <a:noFill/>
          <a:ln>
            <a:noFill/>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chemeClr val="lt2"/>
              </a:buClr>
              <a:buSzPts val="4200"/>
              <a:buFont typeface="Century Gothic"/>
              <a:buNone/>
            </a:pPr>
            <a:r>
              <a:rPr lang="en-US" sz="4200" i="0" u="none" strike="noStrike" cap="none" dirty="0">
                <a:solidFill>
                  <a:schemeClr val="lt2"/>
                </a:solidFill>
                <a:latin typeface="Century Gothic"/>
                <a:ea typeface="Century Gothic"/>
                <a:cs typeface="Century Gothic"/>
                <a:sym typeface="Century Gothic"/>
              </a:rPr>
              <a:t>Learning Objectives</a:t>
            </a:r>
            <a:endParaRPr sz="4200" i="0" u="none" strike="noStrike" cap="none" dirty="0">
              <a:solidFill>
                <a:schemeClr val="lt2"/>
              </a:solidFill>
              <a:latin typeface="Century Gothic"/>
              <a:ea typeface="Century Gothic"/>
              <a:cs typeface="Century Gothic"/>
              <a:sym typeface="Century Gothic"/>
            </a:endParaRPr>
          </a:p>
        </p:txBody>
      </p:sp>
      <p:sp>
        <p:nvSpPr>
          <p:cNvPr id="264" name="Shape 264"/>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1000"/>
              </a:spcBef>
              <a:spcAft>
                <a:spcPts val="0"/>
              </a:spcAft>
              <a:buClr>
                <a:srgbClr val="86D1D8"/>
              </a:buClr>
              <a:buSzPts val="1600"/>
              <a:buFont typeface="Noto Sans Symbols"/>
              <a:buChar char="▶"/>
            </a:pPr>
            <a:r>
              <a:rPr lang="en-US" sz="3000" b="0" i="0" u="none" strike="noStrike" cap="none" dirty="0">
                <a:solidFill>
                  <a:schemeClr val="lt1"/>
                </a:solidFill>
                <a:latin typeface="Century Gothic"/>
                <a:ea typeface="Century Gothic"/>
                <a:cs typeface="Century Gothic"/>
                <a:sym typeface="Century Gothic"/>
              </a:rPr>
              <a:t>3. Sometimes there are demographic differences not just in the scale scores of measures, but in their factor structure and thereby their validity, even for well-validated measures.</a:t>
            </a:r>
            <a:endParaRPr sz="3000" b="0" i="0" u="none" strike="noStrike" cap="none" dirty="0">
              <a:solidFill>
                <a:schemeClr val="lt1"/>
              </a:solidFill>
              <a:latin typeface="Century Gothic"/>
              <a:ea typeface="Century Gothic"/>
              <a:cs typeface="Century Gothic"/>
              <a:sym typeface="Century Gothic"/>
            </a:endParaRPr>
          </a:p>
          <a:p>
            <a:pPr marL="0" marR="0" lvl="0" indent="0" algn="l" rtl="0">
              <a:lnSpc>
                <a:spcPct val="100000"/>
              </a:lnSpc>
              <a:spcBef>
                <a:spcPts val="1000"/>
              </a:spcBef>
              <a:spcAft>
                <a:spcPts val="0"/>
              </a:spcAft>
              <a:buClr>
                <a:srgbClr val="86D1D8"/>
              </a:buClr>
              <a:buSzPts val="1600"/>
              <a:buFont typeface="Noto Sans Symbols"/>
              <a:buNone/>
            </a:pPr>
            <a:endParaRPr sz="3000" b="0" i="0" u="none" strike="noStrike" cap="none" dirty="0">
              <a:solidFill>
                <a:schemeClr val="lt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3579823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988FA-D1E7-44DA-BE6B-7C3078348678}"/>
              </a:ext>
            </a:extLst>
          </p:cNvPr>
          <p:cNvSpPr>
            <a:spLocks noGrp="1"/>
          </p:cNvSpPr>
          <p:nvPr>
            <p:ph type="title"/>
          </p:nvPr>
        </p:nvSpPr>
        <p:spPr>
          <a:xfrm>
            <a:off x="1393650" y="452718"/>
            <a:ext cx="9404700" cy="1400400"/>
          </a:xfrm>
        </p:spPr>
        <p:txBody>
          <a:bodyPr anchor="ctr"/>
          <a:lstStyle/>
          <a:p>
            <a:pPr algn="ctr"/>
            <a:r>
              <a:rPr lang="en-US" b="1" dirty="0"/>
              <a:t>Future Research Directions</a:t>
            </a:r>
          </a:p>
        </p:txBody>
      </p:sp>
      <p:sp>
        <p:nvSpPr>
          <p:cNvPr id="3" name="Text Placeholder 2">
            <a:extLst>
              <a:ext uri="{FF2B5EF4-FFF2-40B4-BE49-F238E27FC236}">
                <a16:creationId xmlns:a16="http://schemas.microsoft.com/office/drawing/2014/main" id="{2C327CAD-3AEC-4D74-A33B-ED21E327AFA7}"/>
              </a:ext>
            </a:extLst>
          </p:cNvPr>
          <p:cNvSpPr>
            <a:spLocks noGrp="1"/>
          </p:cNvSpPr>
          <p:nvPr>
            <p:ph type="body" idx="1"/>
          </p:nvPr>
        </p:nvSpPr>
        <p:spPr>
          <a:xfrm>
            <a:off x="1104211" y="1853118"/>
            <a:ext cx="8946600" cy="4195500"/>
          </a:xfrm>
        </p:spPr>
        <p:txBody>
          <a:bodyPr/>
          <a:lstStyle/>
          <a:p>
            <a:r>
              <a:rPr lang="en-US" sz="3000" dirty="0">
                <a:latin typeface="Century Gothic" panose="020B0502020202020204" pitchFamily="34" charset="0"/>
                <a:cs typeface="Times New Roman"/>
              </a:rPr>
              <a:t>Examining validity and gender differences in other populations</a:t>
            </a:r>
          </a:p>
          <a:p>
            <a:r>
              <a:rPr lang="en-US" sz="3000" dirty="0">
                <a:solidFill>
                  <a:schemeClr val="bg1"/>
                </a:solidFill>
                <a:latin typeface="Century Gothic" panose="020B0502020202020204" pitchFamily="34" charset="0"/>
                <a:cs typeface="Times New Roman"/>
              </a:rPr>
              <a:t>Systematic review of validity, for Meaning/Purpose measures</a:t>
            </a:r>
          </a:p>
          <a:p>
            <a:r>
              <a:rPr lang="en-US" sz="3000" dirty="0">
                <a:solidFill>
                  <a:schemeClr val="bg1"/>
                </a:solidFill>
                <a:latin typeface="Century Gothic" panose="020B0502020202020204" pitchFamily="34" charset="0"/>
                <a:cs typeface="Times New Roman"/>
              </a:rPr>
              <a:t>Update review for Resilience measures</a:t>
            </a:r>
          </a:p>
          <a:p>
            <a:r>
              <a:rPr lang="en-US" sz="3000" dirty="0">
                <a:solidFill>
                  <a:schemeClr val="bg1"/>
                </a:solidFill>
                <a:latin typeface="Century Gothic" panose="020B0502020202020204" pitchFamily="34" charset="0"/>
                <a:cs typeface="Times New Roman"/>
              </a:rPr>
              <a:t>Continuing brief measure development</a:t>
            </a:r>
            <a:endParaRPr lang="en-US" sz="3000" dirty="0">
              <a:solidFill>
                <a:schemeClr val="bg1"/>
              </a:solidFill>
              <a:latin typeface="Century Gothic" panose="020B0502020202020204" pitchFamily="34" charset="0"/>
            </a:endParaRPr>
          </a:p>
          <a:p>
            <a:endParaRPr lang="en-US" sz="3000" dirty="0">
              <a:latin typeface="Century Gothic" panose="020B0502020202020204" pitchFamily="34" charset="0"/>
            </a:endParaRPr>
          </a:p>
        </p:txBody>
      </p:sp>
    </p:spTree>
    <p:extLst>
      <p:ext uri="{BB962C8B-B14F-4D97-AF65-F5344CB8AC3E}">
        <p14:creationId xmlns:p14="http://schemas.microsoft.com/office/powerpoint/2010/main" val="860080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1393639" y="452718"/>
            <a:ext cx="9404723" cy="1400530"/>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Clr>
                <a:schemeClr val="lt2"/>
              </a:buClr>
              <a:buSzPts val="4200"/>
              <a:buFont typeface="Century Gothic"/>
              <a:buNone/>
            </a:pPr>
            <a:r>
              <a:rPr lang="en-US" sz="4200" i="0" u="none" strike="noStrike" cap="none" dirty="0">
                <a:solidFill>
                  <a:schemeClr val="lt2"/>
                </a:solidFill>
                <a:latin typeface="Century Gothic"/>
                <a:ea typeface="Century Gothic"/>
                <a:cs typeface="Century Gothic"/>
                <a:sym typeface="Century Gothic"/>
              </a:rPr>
              <a:t>References</a:t>
            </a:r>
            <a:endParaRPr sz="4200" i="0" u="none" strike="noStrike" cap="none" dirty="0">
              <a:solidFill>
                <a:schemeClr val="lt2"/>
              </a:solidFill>
              <a:latin typeface="Century Gothic"/>
              <a:ea typeface="Century Gothic"/>
              <a:cs typeface="Century Gothic"/>
              <a:sym typeface="Century Gothic"/>
            </a:endParaRPr>
          </a:p>
        </p:txBody>
      </p:sp>
      <p:sp>
        <p:nvSpPr>
          <p:cNvPr id="276" name="Shape 276"/>
          <p:cNvSpPr txBox="1">
            <a:spLocks noGrp="1"/>
          </p:cNvSpPr>
          <p:nvPr>
            <p:ph type="body" idx="1"/>
          </p:nvPr>
        </p:nvSpPr>
        <p:spPr>
          <a:xfrm>
            <a:off x="1015389" y="1314364"/>
            <a:ext cx="10783888" cy="5297451"/>
          </a:xfrm>
          <a:prstGeom prst="rect">
            <a:avLst/>
          </a:prstGeom>
          <a:noFill/>
          <a:ln>
            <a:noFill/>
          </a:ln>
        </p:spPr>
        <p:txBody>
          <a:bodyPr spcFirstLastPara="1" wrap="square" lIns="91425" tIns="45700" rIns="91425" bIns="45700" anchor="t" anchorCtr="0">
            <a:noAutofit/>
          </a:bodyPr>
          <a:lstStyle/>
          <a:p>
            <a:pPr marL="127000" indent="0">
              <a:buNone/>
            </a:pPr>
            <a:r>
              <a:rPr lang="en-US" sz="1200" dirty="0"/>
              <a:t>Ahern NR, </a:t>
            </a:r>
            <a:r>
              <a:rPr lang="en-US" sz="1200" dirty="0" err="1"/>
              <a:t>Kiehl</a:t>
            </a:r>
            <a:r>
              <a:rPr lang="en-US" sz="1200" dirty="0"/>
              <a:t> EM, Sole ML, Byers J: A review of instruments measuring resilience. Issues in Comprehensive Pediatric Nursing 2006,29(2):103–125. 10.1080/01460860600677643</a:t>
            </a:r>
          </a:p>
          <a:p>
            <a:pPr marL="127000" indent="0">
              <a:buNone/>
            </a:pPr>
            <a:br>
              <a:rPr lang="en-US" sz="1200" dirty="0"/>
            </a:br>
            <a:r>
              <a:rPr lang="en-US" sz="1200" dirty="0" err="1"/>
              <a:t>Cosco</a:t>
            </a:r>
            <a:r>
              <a:rPr lang="en-US" sz="1200" dirty="0"/>
              <a:t>, T. D., Kaushal, A., Richards, M., </a:t>
            </a:r>
            <a:r>
              <a:rPr lang="en-US" sz="1200" dirty="0" err="1"/>
              <a:t>Kuh</a:t>
            </a:r>
            <a:r>
              <a:rPr lang="en-US" sz="1200" dirty="0"/>
              <a:t>, D., &amp; Stafford, M. (2016) Resilience measurement in later life: a systematic review and psychometric analysis. Health and Quality of Life Outcomes, 14(16). doi: 10.1186/s12955-016-0418-6 </a:t>
            </a:r>
          </a:p>
          <a:p>
            <a:pPr marL="101600" indent="0">
              <a:spcBef>
                <a:spcPts val="0"/>
              </a:spcBef>
              <a:buNone/>
            </a:pPr>
            <a:endParaRPr lang="en-US" sz="1200" dirty="0"/>
          </a:p>
          <a:p>
            <a:pPr marL="101600" indent="0">
              <a:spcBef>
                <a:spcPts val="0"/>
              </a:spcBef>
              <a:buNone/>
            </a:pPr>
            <a:r>
              <a:rPr lang="en-US" sz="1200" dirty="0"/>
              <a:t>Evangelista, L.S. Kagawa-Singer, M., </a:t>
            </a:r>
            <a:r>
              <a:rPr lang="en-US" sz="1200" dirty="0" err="1"/>
              <a:t>Dracup</a:t>
            </a:r>
            <a:r>
              <a:rPr lang="en-US" sz="1200" dirty="0"/>
              <a:t>, K. (2001). Gender differences in health perceptions and meaning in persons living with heart failure. Issues in Cardiovascular care, 30(3), 167-176</a:t>
            </a:r>
          </a:p>
          <a:p>
            <a:pPr marL="101600" indent="0">
              <a:spcBef>
                <a:spcPts val="0"/>
              </a:spcBef>
              <a:buNone/>
            </a:pPr>
            <a:endParaRPr lang="en-US" sz="1200" dirty="0"/>
          </a:p>
          <a:p>
            <a:pPr marL="101600" indent="0">
              <a:spcBef>
                <a:spcPts val="0"/>
              </a:spcBef>
              <a:buNone/>
            </a:pPr>
            <a:r>
              <a:rPr lang="en-US" sz="1200" dirty="0" err="1"/>
              <a:t>Gulbrandsen</a:t>
            </a:r>
            <a:r>
              <a:rPr lang="en-US" sz="1200" dirty="0"/>
              <a:t>, C. (2016). Measuring older women’s resilience: Evaluating the suitability of the Connor-Davidson Resilience Scale and the Resilience Scale. Journal of Women &amp; Aging, 28(3), 225-237. doi:10.1080/08952841.2014.951200</a:t>
            </a:r>
            <a:endParaRPr sz="1200" dirty="0"/>
          </a:p>
          <a:p>
            <a:pPr marL="101600" indent="0">
              <a:spcBef>
                <a:spcPts val="0"/>
              </a:spcBef>
              <a:buNone/>
            </a:pPr>
            <a:endParaRPr sz="1200" dirty="0"/>
          </a:p>
          <a:p>
            <a:pPr marL="101600" indent="0">
              <a:spcBef>
                <a:spcPts val="0"/>
              </a:spcBef>
              <a:buNone/>
            </a:pPr>
            <a:r>
              <a:rPr lang="en-US" sz="1200" b="0" i="0" strike="noStrike" cap="none" dirty="0">
                <a:solidFill>
                  <a:schemeClr val="lt1"/>
                </a:solidFill>
                <a:latin typeface="Century Gothic"/>
                <a:ea typeface="Century Gothic"/>
                <a:cs typeface="Century Gothic"/>
                <a:sym typeface="Century Gothic"/>
              </a:rPr>
              <a:t>Masood, A., </a:t>
            </a:r>
            <a:r>
              <a:rPr lang="en-US" sz="1200" b="0" i="0" strike="noStrike" cap="none" dirty="0" err="1">
                <a:solidFill>
                  <a:schemeClr val="lt1"/>
                </a:solidFill>
                <a:latin typeface="Century Gothic"/>
                <a:ea typeface="Century Gothic"/>
                <a:cs typeface="Century Gothic"/>
                <a:sym typeface="Century Gothic"/>
              </a:rPr>
              <a:t>Masud</a:t>
            </a:r>
            <a:r>
              <a:rPr lang="en-US" sz="1200" b="0" i="0" strike="noStrike" cap="none" dirty="0">
                <a:solidFill>
                  <a:schemeClr val="lt1"/>
                </a:solidFill>
                <a:latin typeface="Century Gothic"/>
                <a:ea typeface="Century Gothic"/>
                <a:cs typeface="Century Gothic"/>
                <a:sym typeface="Century Gothic"/>
              </a:rPr>
              <a:t>, Y., &amp; </a:t>
            </a:r>
            <a:r>
              <a:rPr lang="en-US" sz="1200" b="0" i="0" strike="noStrike" cap="none" dirty="0" err="1">
                <a:solidFill>
                  <a:schemeClr val="lt1"/>
                </a:solidFill>
                <a:latin typeface="Century Gothic"/>
                <a:ea typeface="Century Gothic"/>
                <a:cs typeface="Century Gothic"/>
                <a:sym typeface="Century Gothic"/>
              </a:rPr>
              <a:t>Mazahir</a:t>
            </a:r>
            <a:r>
              <a:rPr lang="en-US" sz="1200" b="0" i="0" strike="noStrike" cap="none" dirty="0">
                <a:solidFill>
                  <a:schemeClr val="lt1"/>
                </a:solidFill>
                <a:latin typeface="Century Gothic"/>
                <a:ea typeface="Century Gothic"/>
                <a:cs typeface="Century Gothic"/>
                <a:sym typeface="Century Gothic"/>
              </a:rPr>
              <a:t>, S. (2016). Gender differences in resilience and psychological distress of patients with burns. Burns, 42(2), 300-306. doi:10.1016/j.burns.2015.10.006</a:t>
            </a:r>
            <a:endParaRPr sz="1200" b="0" i="0" strike="noStrike" cap="none" dirty="0">
              <a:solidFill>
                <a:schemeClr val="lt1"/>
              </a:solidFill>
              <a:latin typeface="Century Gothic"/>
              <a:ea typeface="Century Gothic"/>
              <a:cs typeface="Century Gothic"/>
              <a:sym typeface="Century Gothic"/>
            </a:endParaRPr>
          </a:p>
          <a:p>
            <a:pPr marL="101600" indent="0">
              <a:spcBef>
                <a:spcPts val="0"/>
              </a:spcBef>
              <a:buNone/>
            </a:pPr>
            <a:endParaRPr sz="1200" dirty="0"/>
          </a:p>
          <a:p>
            <a:pPr marL="101600" indent="0">
              <a:spcBef>
                <a:spcPts val="0"/>
              </a:spcBef>
              <a:buNone/>
            </a:pPr>
            <a:r>
              <a:rPr lang="en-US" sz="1200" dirty="0"/>
              <a:t>Schulenberg, S. E., </a:t>
            </a:r>
            <a:r>
              <a:rPr lang="en-US" sz="1200" dirty="0" err="1"/>
              <a:t>Schnetzer</a:t>
            </a:r>
            <a:r>
              <a:rPr lang="en-US" sz="1200" dirty="0"/>
              <a:t>, L. W., &amp; Buchanan, E. M. (2011). The Purpose in Life Test-Short Form: Development and Psychometric Support. Journal of Happiness Studies, 12(5), 861-876. doi:10.1007/s10902-010-9231-9</a:t>
            </a:r>
            <a:endParaRPr sz="1200" dirty="0"/>
          </a:p>
          <a:p>
            <a:pPr marL="0" indent="0">
              <a:spcBef>
                <a:spcPts val="0"/>
              </a:spcBef>
              <a:buNone/>
            </a:pPr>
            <a:endParaRPr sz="1200" dirty="0"/>
          </a:p>
          <a:p>
            <a:pPr marL="101600" indent="0">
              <a:spcBef>
                <a:spcPts val="0"/>
              </a:spcBef>
              <a:buNone/>
            </a:pPr>
            <a:r>
              <a:rPr lang="en-US" sz="1200" dirty="0"/>
              <a:t>Smith, B. W., Dalen, J. Wiggins, K., Tooley, E., Christopher, P., Bernard, J. (2008). The Brief Resilience Scale: Assessing the Ability to Bounce Back. International Journal of Behavioral Medicine, 15, 194-200.</a:t>
            </a:r>
            <a:endParaRPr sz="1200" dirty="0"/>
          </a:p>
          <a:p>
            <a:pPr marL="101600" indent="0">
              <a:spcBef>
                <a:spcPts val="0"/>
              </a:spcBef>
              <a:buNone/>
            </a:pPr>
            <a:endParaRPr sz="1200" dirty="0"/>
          </a:p>
          <a:p>
            <a:pPr marL="101600" indent="0">
              <a:spcBef>
                <a:spcPts val="0"/>
              </a:spcBef>
              <a:buNone/>
            </a:pPr>
            <a:r>
              <a:rPr lang="en-US" sz="1200" dirty="0"/>
              <a:t>Steger, M. F., Frazier, P., Oishi, S., &amp; </a:t>
            </a:r>
            <a:r>
              <a:rPr lang="en-US" sz="1200" dirty="0" err="1"/>
              <a:t>Kaler</a:t>
            </a:r>
            <a:r>
              <a:rPr lang="en-US" sz="1200" dirty="0"/>
              <a:t>, M. (2006). The Meaning in Life Questionnaire: Assessing the presence of and search for meaning in life. Journal of Counseling Psychology, 53, 80-93.</a:t>
            </a:r>
            <a:endParaRPr sz="1200" dirty="0"/>
          </a:p>
          <a:p>
            <a:pPr marL="101600" indent="0">
              <a:spcBef>
                <a:spcPts val="0"/>
              </a:spcBef>
              <a:buNone/>
            </a:pPr>
            <a:endParaRPr sz="1200" dirty="0"/>
          </a:p>
          <a:p>
            <a:pPr marL="101600" indent="0">
              <a:spcBef>
                <a:spcPts val="0"/>
              </a:spcBef>
              <a:buNone/>
            </a:pPr>
            <a:r>
              <a:rPr lang="en-US" sz="1200" dirty="0"/>
              <a:t>Steger, M. F., Oishi, S., &amp; </a:t>
            </a:r>
            <a:r>
              <a:rPr lang="en-US" sz="1200" dirty="0" err="1"/>
              <a:t>Kashdan</a:t>
            </a:r>
            <a:r>
              <a:rPr lang="en-US" sz="1200" dirty="0"/>
              <a:t>, T. B. (2009). Meaning in life across the life span: Levels and correlates of meaning in life from emerging adulthood to older adulthood. The Journal of Positive Psychology, 4, 43–52.</a:t>
            </a:r>
            <a:endParaRPr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646111" y="452718"/>
            <a:ext cx="9404700" cy="1400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Background: Gender Differences</a:t>
            </a:r>
            <a:endParaRPr sz="4200" b="0" i="0" u="none" strike="noStrike" cap="none">
              <a:solidFill>
                <a:schemeClr val="lt2"/>
              </a:solidFill>
              <a:latin typeface="Century Gothic"/>
              <a:ea typeface="Century Gothic"/>
              <a:cs typeface="Century Gothic"/>
              <a:sym typeface="Century Gothic"/>
            </a:endParaRPr>
          </a:p>
        </p:txBody>
      </p:sp>
      <p:sp>
        <p:nvSpPr>
          <p:cNvPr id="160" name="Shape 160"/>
          <p:cNvSpPr txBox="1">
            <a:spLocks noGrp="1"/>
          </p:cNvSpPr>
          <p:nvPr>
            <p:ph type="body" idx="1"/>
          </p:nvPr>
        </p:nvSpPr>
        <p:spPr>
          <a:xfrm>
            <a:off x="1104211" y="1548318"/>
            <a:ext cx="8946600" cy="445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6D1D8"/>
              </a:buClr>
              <a:buSzPts val="1600"/>
              <a:buFont typeface="Noto Sans Symbols"/>
              <a:buNone/>
            </a:pPr>
            <a:r>
              <a:rPr lang="en-US" sz="2800" b="0" i="0" u="none" strike="noStrike" cap="none" dirty="0">
                <a:solidFill>
                  <a:schemeClr val="lt1"/>
                </a:solidFill>
                <a:latin typeface="Century Gothic"/>
                <a:ea typeface="Century Gothic"/>
                <a:cs typeface="Century Gothic"/>
                <a:sym typeface="Century Gothic"/>
              </a:rPr>
              <a:t>FOR RESILIENCE</a:t>
            </a:r>
            <a:endParaRPr sz="2800" b="0" i="0" u="none" strike="noStrike" cap="none" dirty="0">
              <a:solidFill>
                <a:schemeClr val="lt1"/>
              </a:solidFill>
              <a:latin typeface="Century Gothic"/>
              <a:ea typeface="Century Gothic"/>
              <a:cs typeface="Century Gothic"/>
              <a:sym typeface="Century Gothic"/>
            </a:endParaRPr>
          </a:p>
          <a:p>
            <a:pPr marL="914400" marR="0" lvl="1" indent="-320040" algn="l" rtl="0">
              <a:lnSpc>
                <a:spcPct val="100000"/>
              </a:lnSpc>
              <a:spcBef>
                <a:spcPts val="0"/>
              </a:spcBef>
              <a:spcAft>
                <a:spcPts val="0"/>
              </a:spcAft>
              <a:buClr>
                <a:srgbClr val="86D1D8"/>
              </a:buClr>
              <a:buSzPts val="1440"/>
              <a:buFont typeface="Noto Sans Symbols"/>
              <a:buChar char="▶"/>
            </a:pPr>
            <a:r>
              <a:rPr lang="en-US" sz="2800" b="0" i="0" u="none" strike="noStrike" cap="none" dirty="0">
                <a:solidFill>
                  <a:schemeClr val="lt1"/>
                </a:solidFill>
                <a:latin typeface="Century Gothic"/>
                <a:ea typeface="Century Gothic"/>
                <a:cs typeface="Century Gothic"/>
                <a:sym typeface="Century Gothic"/>
              </a:rPr>
              <a:t>Resilience in burn victims </a:t>
            </a:r>
            <a:r>
              <a:rPr lang="en-US" sz="2000" b="0" i="0" u="none" strike="noStrike" cap="none" dirty="0">
                <a:solidFill>
                  <a:schemeClr val="lt1"/>
                </a:solidFill>
                <a:latin typeface="Century Gothic"/>
                <a:ea typeface="Century Gothic"/>
                <a:cs typeface="Century Gothic"/>
                <a:sym typeface="Century Gothic"/>
              </a:rPr>
              <a:t>(Masood et al., 2016)</a:t>
            </a:r>
            <a:endParaRPr sz="2000" dirty="0"/>
          </a:p>
          <a:p>
            <a:pPr marL="914400" marR="0" lvl="1" indent="-320040" algn="l" rtl="0">
              <a:lnSpc>
                <a:spcPct val="100000"/>
              </a:lnSpc>
              <a:spcBef>
                <a:spcPts val="0"/>
              </a:spcBef>
              <a:spcAft>
                <a:spcPts val="0"/>
              </a:spcAft>
              <a:buClr>
                <a:srgbClr val="86D1D8"/>
              </a:buClr>
              <a:buSzPts val="1440"/>
              <a:buFont typeface="Noto Sans Symbols"/>
              <a:buChar char="▶"/>
            </a:pPr>
            <a:r>
              <a:rPr lang="en-US" sz="2800" dirty="0"/>
              <a:t>Resilience in an elderly population </a:t>
            </a:r>
            <a:r>
              <a:rPr lang="en-US" sz="2000" dirty="0"/>
              <a:t>(</a:t>
            </a:r>
            <a:r>
              <a:rPr lang="en-US" sz="2000" dirty="0" err="1"/>
              <a:t>Gulbrandsen</a:t>
            </a:r>
            <a:r>
              <a:rPr lang="en-US" sz="2000" dirty="0"/>
              <a:t>, 2016)</a:t>
            </a:r>
            <a:br>
              <a:rPr lang="en-US" sz="2800" dirty="0"/>
            </a:br>
            <a:endParaRPr sz="2800" b="0" i="0" u="none" strike="noStrike" cap="none" dirty="0">
              <a:solidFill>
                <a:schemeClr val="lt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86D1D8"/>
              </a:buClr>
              <a:buSzPts val="1600"/>
              <a:buFont typeface="Noto Sans Symbols"/>
              <a:buNone/>
            </a:pPr>
            <a:r>
              <a:rPr lang="en-US" sz="2800" b="0" i="0" u="none" strike="noStrike" cap="none" dirty="0">
                <a:solidFill>
                  <a:schemeClr val="lt1"/>
                </a:solidFill>
                <a:latin typeface="Century Gothic"/>
                <a:ea typeface="Century Gothic"/>
                <a:cs typeface="Century Gothic"/>
                <a:sym typeface="Century Gothic"/>
              </a:rPr>
              <a:t>FOR MEANING IN LIFE</a:t>
            </a:r>
            <a:endParaRPr dirty="0"/>
          </a:p>
          <a:p>
            <a:pPr marL="914400" marR="0" lvl="1" indent="-320040" algn="l" rtl="0">
              <a:lnSpc>
                <a:spcPct val="100000"/>
              </a:lnSpc>
              <a:spcBef>
                <a:spcPts val="0"/>
              </a:spcBef>
              <a:spcAft>
                <a:spcPts val="0"/>
              </a:spcAft>
              <a:buClr>
                <a:srgbClr val="86D1D8"/>
              </a:buClr>
              <a:buSzPts val="1440"/>
              <a:buFont typeface="Noto Sans Symbols"/>
              <a:buChar char="▶"/>
            </a:pPr>
            <a:r>
              <a:rPr lang="en-US" sz="2800" b="0" i="0" u="none" strike="noStrike" cap="none" dirty="0">
                <a:solidFill>
                  <a:schemeClr val="lt1"/>
                </a:solidFill>
                <a:latin typeface="Century Gothic"/>
                <a:ea typeface="Century Gothic"/>
                <a:cs typeface="Century Gothic"/>
                <a:sym typeface="Century Gothic"/>
              </a:rPr>
              <a:t>Meaning in life</a:t>
            </a:r>
            <a:r>
              <a:rPr lang="en-US" sz="2800" dirty="0"/>
              <a:t> in </a:t>
            </a:r>
            <a:r>
              <a:rPr lang="en-US" sz="2800" b="0" i="0" u="none" strike="noStrike" cap="none" dirty="0">
                <a:solidFill>
                  <a:schemeClr val="lt1"/>
                </a:solidFill>
                <a:latin typeface="Century Gothic"/>
                <a:ea typeface="Century Gothic"/>
                <a:cs typeface="Century Gothic"/>
                <a:sym typeface="Century Gothic"/>
              </a:rPr>
              <a:t>patients living with heart failure </a:t>
            </a:r>
            <a:r>
              <a:rPr lang="en-US" sz="2000" b="0" i="0" u="none" strike="noStrike" cap="none" dirty="0">
                <a:solidFill>
                  <a:schemeClr val="lt1"/>
                </a:solidFill>
                <a:latin typeface="Century Gothic"/>
                <a:ea typeface="Century Gothic"/>
                <a:cs typeface="Century Gothic"/>
                <a:sym typeface="Century Gothic"/>
              </a:rPr>
              <a:t>(Evangelista et al., 2001)</a:t>
            </a:r>
            <a:endParaRPr sz="2000" dirty="0"/>
          </a:p>
          <a:p>
            <a:pPr marL="914400" marR="0" lvl="1" indent="-320040" algn="l" rtl="0">
              <a:lnSpc>
                <a:spcPct val="100000"/>
              </a:lnSpc>
              <a:spcBef>
                <a:spcPts val="0"/>
              </a:spcBef>
              <a:spcAft>
                <a:spcPts val="0"/>
              </a:spcAft>
              <a:buClr>
                <a:srgbClr val="86D1D8"/>
              </a:buClr>
              <a:buSzPts val="1440"/>
              <a:buFont typeface="Noto Sans Symbols"/>
              <a:buChar char="▶"/>
            </a:pPr>
            <a:r>
              <a:rPr lang="en-US" sz="2800" dirty="0"/>
              <a:t>Meaning in life in four stages of life </a:t>
            </a:r>
            <a:r>
              <a:rPr lang="en-US" sz="2000" dirty="0"/>
              <a:t>(Steger et al., 2009)</a:t>
            </a:r>
            <a:br>
              <a:rPr lang="en-US" sz="2800" dirty="0"/>
            </a:br>
            <a:br>
              <a:rPr lang="en-US" sz="2800" dirty="0"/>
            </a:br>
            <a:endParaRPr dirty="0"/>
          </a:p>
          <a:p>
            <a:pPr marL="0" marR="0" lvl="1" indent="0" algn="l" rtl="0">
              <a:lnSpc>
                <a:spcPct val="100000"/>
              </a:lnSpc>
              <a:spcBef>
                <a:spcPts val="0"/>
              </a:spcBef>
              <a:spcAft>
                <a:spcPts val="0"/>
              </a:spcAft>
              <a:buClr>
                <a:srgbClr val="86D1D8"/>
              </a:buClr>
              <a:buSzPts val="1440"/>
              <a:buFont typeface="Noto Sans Symbols"/>
              <a:buNone/>
            </a:pPr>
            <a:endParaRPr sz="2800" b="0" i="0" u="none" strike="noStrike" cap="none" dirty="0">
              <a:solidFill>
                <a:schemeClr val="lt1"/>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Purpose of Studies</a:t>
            </a:r>
            <a:endParaRPr sz="4200" b="0" i="0" u="none" strike="noStrike" cap="none">
              <a:solidFill>
                <a:schemeClr val="lt2"/>
              </a:solidFill>
              <a:latin typeface="Century Gothic"/>
              <a:ea typeface="Century Gothic"/>
              <a:cs typeface="Century Gothic"/>
              <a:sym typeface="Century Gothic"/>
            </a:endParaRPr>
          </a:p>
        </p:txBody>
      </p:sp>
      <p:sp>
        <p:nvSpPr>
          <p:cNvPr id="166" name="Shape 166"/>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Autofit/>
          </a:bodyPr>
          <a:lstStyle/>
          <a:p>
            <a:pPr marL="115888" marR="0" lvl="0" indent="-14287" algn="l" rtl="0">
              <a:lnSpc>
                <a:spcPct val="100000"/>
              </a:lnSpc>
              <a:spcBef>
                <a:spcPts val="0"/>
              </a:spcBef>
              <a:spcAft>
                <a:spcPts val="0"/>
              </a:spcAft>
              <a:buClr>
                <a:srgbClr val="86D1D8"/>
              </a:buClr>
              <a:buSzPts val="1600"/>
              <a:buFont typeface="Noto Sans Symbols"/>
              <a:buNone/>
            </a:pPr>
            <a:r>
              <a:rPr lang="en-US" sz="2800" b="0" i="0" u="none" strike="noStrike" cap="none">
                <a:solidFill>
                  <a:schemeClr val="lt1"/>
                </a:solidFill>
                <a:latin typeface="Century Gothic"/>
                <a:ea typeface="Century Gothic"/>
                <a:cs typeface="Century Gothic"/>
                <a:sym typeface="Century Gothic"/>
              </a:rPr>
              <a:t>1. Examine the validity of well-used measures of resilience and meaning in life, across three samples, for both men and women</a:t>
            </a:r>
            <a:endParaRPr/>
          </a:p>
          <a:p>
            <a:pPr marL="115888" marR="0" lvl="0" indent="-14287" algn="l" rtl="0">
              <a:lnSpc>
                <a:spcPct val="100000"/>
              </a:lnSpc>
              <a:spcBef>
                <a:spcPts val="0"/>
              </a:spcBef>
              <a:spcAft>
                <a:spcPts val="0"/>
              </a:spcAft>
              <a:buClr>
                <a:srgbClr val="86D1D8"/>
              </a:buClr>
              <a:buSzPts val="1600"/>
              <a:buFont typeface="Noto Sans Symbols"/>
              <a:buNone/>
            </a:pPr>
            <a:endParaRPr sz="2800" b="0" i="0" u="none" strike="noStrike" cap="none">
              <a:solidFill>
                <a:schemeClr val="lt1"/>
              </a:solidFill>
              <a:latin typeface="Century Gothic"/>
              <a:ea typeface="Century Gothic"/>
              <a:cs typeface="Century Gothic"/>
              <a:sym typeface="Century Gothic"/>
            </a:endParaRPr>
          </a:p>
          <a:p>
            <a:pPr marL="115888" marR="0" lvl="0" indent="-14287" algn="l" rtl="0">
              <a:lnSpc>
                <a:spcPct val="100000"/>
              </a:lnSpc>
              <a:spcBef>
                <a:spcPts val="0"/>
              </a:spcBef>
              <a:spcAft>
                <a:spcPts val="0"/>
              </a:spcAft>
              <a:buClr>
                <a:srgbClr val="86D1D8"/>
              </a:buClr>
              <a:buSzPts val="1600"/>
              <a:buFont typeface="Noto Sans Symbols"/>
              <a:buNone/>
            </a:pPr>
            <a:r>
              <a:rPr lang="en-US" sz="2800" b="0" i="0" u="none" strike="noStrike" cap="none">
                <a:solidFill>
                  <a:schemeClr val="lt1"/>
                </a:solidFill>
                <a:latin typeface="Century Gothic"/>
                <a:ea typeface="Century Gothic"/>
                <a:cs typeface="Century Gothic"/>
                <a:sym typeface="Century Gothic"/>
              </a:rPr>
              <a:t>2. Investigate gender differences in resilience and meaning in life across three samples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1683172" y="3076928"/>
            <a:ext cx="8825657" cy="704144"/>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lt2"/>
              </a:buClr>
              <a:buSzPts val="4000"/>
              <a:buFont typeface="Century Gothic"/>
              <a:buNone/>
            </a:pPr>
            <a:r>
              <a:rPr lang="en-US" sz="4000" b="1" i="0" u="none" strike="noStrike" cap="none">
                <a:solidFill>
                  <a:schemeClr val="lt2"/>
                </a:solidFill>
                <a:latin typeface="Century Gothic"/>
                <a:ea typeface="Century Gothic"/>
                <a:cs typeface="Century Gothic"/>
                <a:sym typeface="Century Gothic"/>
              </a:rPr>
              <a:t>Method</a:t>
            </a:r>
            <a:endParaRPr sz="4000" b="0" i="0" u="none" strike="noStrike" cap="none">
              <a:solidFill>
                <a:schemeClr val="lt2"/>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646111" y="452718"/>
            <a:ext cx="9404700" cy="1400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Measures</a:t>
            </a:r>
            <a:endParaRPr sz="4200" b="0" i="0" u="none" strike="noStrike" cap="none">
              <a:solidFill>
                <a:schemeClr val="lt2"/>
              </a:solidFill>
              <a:latin typeface="Century Gothic"/>
              <a:ea typeface="Century Gothic"/>
              <a:cs typeface="Century Gothic"/>
              <a:sym typeface="Century Gothic"/>
            </a:endParaRPr>
          </a:p>
        </p:txBody>
      </p:sp>
      <p:sp>
        <p:nvSpPr>
          <p:cNvPr id="177" name="Shape 177"/>
          <p:cNvSpPr txBox="1">
            <a:spLocks noGrp="1"/>
          </p:cNvSpPr>
          <p:nvPr>
            <p:ph type="body" idx="1"/>
          </p:nvPr>
        </p:nvSpPr>
        <p:spPr>
          <a:xfrm>
            <a:off x="1103312" y="2052918"/>
            <a:ext cx="8946600" cy="419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0"/>
              </a:spcBef>
              <a:spcAft>
                <a:spcPts val="0"/>
              </a:spcAft>
              <a:buClr>
                <a:srgbClr val="86D1D8"/>
              </a:buClr>
              <a:buSzPts val="1600"/>
              <a:buFont typeface="Noto Sans Symbols"/>
              <a:buNone/>
            </a:pPr>
            <a:r>
              <a:rPr lang="en-US" sz="2800" b="0" i="0" u="none" strike="noStrike" cap="none">
                <a:solidFill>
                  <a:schemeClr val="lt1"/>
                </a:solidFill>
                <a:latin typeface="Century Gothic"/>
                <a:ea typeface="Century Gothic"/>
                <a:cs typeface="Century Gothic"/>
                <a:sym typeface="Century Gothic"/>
              </a:rPr>
              <a:t>Brief Resilience Scale (BRS; </a:t>
            </a:r>
            <a:r>
              <a:rPr lang="en-US" sz="2800"/>
              <a:t>Smith et al., 2008</a:t>
            </a:r>
            <a:r>
              <a:rPr lang="en-US" sz="2800" b="0" i="0" u="none" strike="noStrike" cap="none">
                <a:solidFill>
                  <a:schemeClr val="lt1"/>
                </a:solidFill>
                <a:latin typeface="Century Gothic"/>
                <a:ea typeface="Century Gothic"/>
                <a:cs typeface="Century Gothic"/>
                <a:sym typeface="Century Gothic"/>
              </a:rPr>
              <a:t>)</a:t>
            </a:r>
            <a:endParaRPr sz="2800" b="0" i="0" u="none" strike="noStrike" cap="none">
              <a:solidFill>
                <a:schemeClr val="lt1"/>
              </a:solidFill>
              <a:latin typeface="Century Gothic"/>
              <a:ea typeface="Century Gothic"/>
              <a:cs typeface="Century Gothic"/>
              <a:sym typeface="Century Gothic"/>
            </a:endParaRPr>
          </a:p>
          <a:p>
            <a:pPr marL="0" marR="0" lvl="0" indent="0" algn="l" rtl="0">
              <a:lnSpc>
                <a:spcPct val="100000"/>
              </a:lnSpc>
              <a:spcBef>
                <a:spcPts val="1000"/>
              </a:spcBef>
              <a:spcAft>
                <a:spcPts val="0"/>
              </a:spcAft>
              <a:buClr>
                <a:srgbClr val="86D1D8"/>
              </a:buClr>
              <a:buSzPts val="1600"/>
              <a:buFont typeface="Noto Sans Symbols"/>
              <a:buNone/>
            </a:pPr>
            <a:endParaRPr sz="2800" b="0" i="0" u="none" strike="noStrike" cap="none">
              <a:solidFill>
                <a:schemeClr val="lt1"/>
              </a:solidFill>
              <a:latin typeface="Century Gothic"/>
              <a:ea typeface="Century Gothic"/>
              <a:cs typeface="Century Gothic"/>
              <a:sym typeface="Century Gothic"/>
            </a:endParaRPr>
          </a:p>
          <a:p>
            <a:pPr marL="0" marR="0" lvl="0" indent="0" algn="l" rtl="0">
              <a:lnSpc>
                <a:spcPct val="100000"/>
              </a:lnSpc>
              <a:spcBef>
                <a:spcPts val="1000"/>
              </a:spcBef>
              <a:spcAft>
                <a:spcPts val="0"/>
              </a:spcAft>
              <a:buClr>
                <a:srgbClr val="86D1D8"/>
              </a:buClr>
              <a:buSzPts val="1600"/>
              <a:buFont typeface="Noto Sans Symbols"/>
              <a:buNone/>
            </a:pPr>
            <a:r>
              <a:rPr lang="en-US" sz="2800" b="0" i="0" u="none" strike="noStrike" cap="none">
                <a:solidFill>
                  <a:schemeClr val="lt1"/>
                </a:solidFill>
                <a:latin typeface="Century Gothic"/>
                <a:ea typeface="Century Gothic"/>
                <a:cs typeface="Century Gothic"/>
                <a:sym typeface="Century Gothic"/>
              </a:rPr>
              <a:t>Meaning in Life Questionnaire - Presence subscale (MLQ-P; </a:t>
            </a:r>
            <a:r>
              <a:rPr lang="en-US" sz="2800"/>
              <a:t>Steger et al., 2006</a:t>
            </a:r>
            <a:r>
              <a:rPr lang="en-US" sz="2800" b="0" i="0" u="none" strike="noStrike" cap="none">
                <a:solidFill>
                  <a:schemeClr val="lt1"/>
                </a:solidFill>
                <a:latin typeface="Century Gothic"/>
                <a:ea typeface="Century Gothic"/>
                <a:cs typeface="Century Gothic"/>
                <a:sym typeface="Century Gothic"/>
              </a:rPr>
              <a:t>)</a:t>
            </a:r>
            <a:endParaRPr sz="2800" b="0" i="0" u="none" strike="noStrike" cap="none">
              <a:solidFill>
                <a:schemeClr val="lt1"/>
              </a:solidFill>
              <a:latin typeface="Century Gothic"/>
              <a:ea typeface="Century Gothic"/>
              <a:cs typeface="Century Gothic"/>
              <a:sym typeface="Century Gothic"/>
            </a:endParaRPr>
          </a:p>
          <a:p>
            <a:pPr marL="0" marR="0" lvl="0" indent="0" algn="l" rtl="0">
              <a:lnSpc>
                <a:spcPct val="100000"/>
              </a:lnSpc>
              <a:spcBef>
                <a:spcPts val="1000"/>
              </a:spcBef>
              <a:spcAft>
                <a:spcPts val="0"/>
              </a:spcAft>
              <a:buClr>
                <a:srgbClr val="86D1D8"/>
              </a:buClr>
              <a:buSzPts val="1600"/>
              <a:buFont typeface="Noto Sans Symbols"/>
              <a:buNone/>
            </a:pPr>
            <a:endParaRPr sz="2800" b="0" i="0" u="none" strike="noStrike" cap="none">
              <a:solidFill>
                <a:schemeClr val="lt1"/>
              </a:solidFill>
              <a:latin typeface="Century Gothic"/>
              <a:ea typeface="Century Gothic"/>
              <a:cs typeface="Century Gothic"/>
              <a:sym typeface="Century Gothic"/>
            </a:endParaRPr>
          </a:p>
          <a:p>
            <a:pPr marL="0" marR="0" lvl="0" indent="0" algn="l" rtl="0">
              <a:lnSpc>
                <a:spcPct val="100000"/>
              </a:lnSpc>
              <a:spcBef>
                <a:spcPts val="1000"/>
              </a:spcBef>
              <a:spcAft>
                <a:spcPts val="0"/>
              </a:spcAft>
              <a:buClr>
                <a:srgbClr val="86D1D8"/>
              </a:buClr>
              <a:buSzPts val="1600"/>
              <a:buFont typeface="Noto Sans Symbols"/>
              <a:buNone/>
            </a:pPr>
            <a:r>
              <a:rPr lang="en-US" sz="2800" b="0" i="0" u="none" strike="noStrike" cap="none">
                <a:solidFill>
                  <a:schemeClr val="lt1"/>
                </a:solidFill>
                <a:latin typeface="Century Gothic"/>
                <a:ea typeface="Century Gothic"/>
                <a:cs typeface="Century Gothic"/>
                <a:sym typeface="Century Gothic"/>
              </a:rPr>
              <a:t>Purpose in Life Test - Short Form (PIL-SF; </a:t>
            </a:r>
            <a:r>
              <a:rPr lang="en-US" sz="2800"/>
              <a:t>Schulenberg et al., 2011</a:t>
            </a:r>
            <a:r>
              <a:rPr lang="en-US" sz="2800" b="0" i="0" u="none" strike="noStrike" cap="none">
                <a:solidFill>
                  <a:schemeClr val="lt1"/>
                </a:solidFill>
                <a:latin typeface="Century Gothic"/>
                <a:ea typeface="Century Gothic"/>
                <a:cs typeface="Century Gothic"/>
                <a:sym typeface="Century Gothic"/>
              </a:rPr>
              <a:t>)</a:t>
            </a:r>
            <a:endParaRPr sz="28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Study 1: Missouri State Students</a:t>
            </a:r>
            <a:endParaRPr sz="4200" b="0" i="0" u="none" strike="noStrike" cap="none">
              <a:solidFill>
                <a:schemeClr val="lt2"/>
              </a:solidFill>
              <a:latin typeface="Century Gothic"/>
              <a:ea typeface="Century Gothic"/>
              <a:cs typeface="Century Gothic"/>
              <a:sym typeface="Century Gothic"/>
            </a:endParaRPr>
          </a:p>
        </p:txBody>
      </p:sp>
      <p:sp>
        <p:nvSpPr>
          <p:cNvPr id="183" name="Shape 183"/>
          <p:cNvSpPr txBox="1">
            <a:spLocks noGrp="1"/>
          </p:cNvSpPr>
          <p:nvPr>
            <p:ph type="body" idx="1"/>
          </p:nvPr>
        </p:nvSpPr>
        <p:spPr>
          <a:xfrm>
            <a:off x="1104293" y="1454402"/>
            <a:ext cx="8946541" cy="5044369"/>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sz="2400" b="0" i="0" u="none" strike="noStrike" cap="none" dirty="0">
                <a:solidFill>
                  <a:schemeClr val="lt1"/>
                </a:solidFill>
                <a:latin typeface="Century Gothic"/>
                <a:ea typeface="Century Gothic"/>
                <a:cs typeface="Century Gothic"/>
                <a:sym typeface="Century Gothic"/>
              </a:rPr>
              <a:t>Distributed online questionnaire to students at a midwestern university</a:t>
            </a:r>
          </a:p>
          <a:p>
            <a:pPr marL="342900" indent="-342900">
              <a:spcBef>
                <a:spcPts val="0"/>
              </a:spcBef>
            </a:pPr>
            <a:endParaRPr sz="2400" b="0" i="1" u="none" strike="noStrike" cap="none" dirty="0">
              <a:solidFill>
                <a:schemeClr val="lt1"/>
              </a:solidFill>
              <a:latin typeface="Century Gothic"/>
              <a:ea typeface="Century Gothic"/>
              <a:cs typeface="Century Gothic"/>
              <a:sym typeface="Century Gothic"/>
            </a:endParaRPr>
          </a:p>
          <a:p>
            <a:pPr marL="342900" indent="-342900">
              <a:spcBef>
                <a:spcPts val="0"/>
              </a:spcBef>
            </a:pPr>
            <a:r>
              <a:rPr lang="en-US" sz="2400" b="0" i="1" u="none" strike="noStrike" cap="none" dirty="0">
                <a:solidFill>
                  <a:schemeClr val="lt1"/>
                </a:solidFill>
                <a:latin typeface="Century Gothic"/>
                <a:ea typeface="Century Gothic"/>
                <a:cs typeface="Century Gothic"/>
                <a:sym typeface="Century Gothic"/>
              </a:rPr>
              <a:t>N </a:t>
            </a:r>
            <a:r>
              <a:rPr lang="en-US" sz="2400" b="0" i="0" u="none" strike="noStrike" cap="none" dirty="0">
                <a:solidFill>
                  <a:schemeClr val="lt1"/>
                </a:solidFill>
                <a:latin typeface="Century Gothic"/>
                <a:ea typeface="Century Gothic"/>
                <a:cs typeface="Century Gothic"/>
                <a:sym typeface="Century Gothic"/>
              </a:rPr>
              <a:t>= 1457; collected 2015-2016</a:t>
            </a:r>
          </a:p>
          <a:p>
            <a:pPr marL="800100" lvl="1" indent="-342900">
              <a:spcBef>
                <a:spcPts val="0"/>
              </a:spcBef>
            </a:pPr>
            <a:r>
              <a:rPr lang="en-US" sz="2200" dirty="0"/>
              <a:t>40% male</a:t>
            </a:r>
          </a:p>
          <a:p>
            <a:pPr marL="800100" lvl="1" indent="-342900">
              <a:spcBef>
                <a:spcPts val="0"/>
              </a:spcBef>
            </a:pPr>
            <a:r>
              <a:rPr lang="en-US" sz="2200" dirty="0"/>
              <a:t>60% female</a:t>
            </a:r>
            <a:endParaRPr sz="2200" b="0" i="0" u="none" strike="noStrike" cap="none" dirty="0">
              <a:solidFill>
                <a:schemeClr val="lt1"/>
              </a:solidFill>
              <a:latin typeface="Century Gothic"/>
              <a:ea typeface="Century Gothic"/>
              <a:cs typeface="Century Gothic"/>
              <a:sym typeface="Century Gothic"/>
            </a:endParaRPr>
          </a:p>
          <a:p>
            <a:pPr marL="800100" indent="-342900">
              <a:spcBef>
                <a:spcPts val="0"/>
              </a:spcBef>
            </a:pPr>
            <a:endParaRPr sz="2400" b="0" i="0" u="none" strike="noStrike" cap="none" dirty="0">
              <a:solidFill>
                <a:schemeClr val="lt1"/>
              </a:solidFill>
              <a:latin typeface="Century Gothic"/>
              <a:ea typeface="Century Gothic"/>
              <a:cs typeface="Century Gothic"/>
              <a:sym typeface="Century Gothic"/>
            </a:endParaRPr>
          </a:p>
          <a:p>
            <a:pPr marL="342900" indent="-342900">
              <a:spcBef>
                <a:spcPts val="0"/>
              </a:spcBef>
            </a:pPr>
            <a:r>
              <a:rPr lang="en-US" sz="2400" b="0" i="0" u="none" strike="noStrike" cap="none" dirty="0">
                <a:solidFill>
                  <a:schemeClr val="lt1"/>
                </a:solidFill>
                <a:latin typeface="Century Gothic"/>
                <a:ea typeface="Century Gothic"/>
                <a:cs typeface="Century Gothic"/>
                <a:sym typeface="Century Gothic"/>
              </a:rPr>
              <a:t>Measures</a:t>
            </a:r>
            <a:endParaRPr sz="2400" b="0" i="0" u="none" strike="noStrike" cap="none" dirty="0">
              <a:solidFill>
                <a:schemeClr val="lt1"/>
              </a:solidFill>
              <a:latin typeface="Century Gothic"/>
              <a:ea typeface="Century Gothic"/>
              <a:cs typeface="Century Gothic"/>
              <a:sym typeface="Century Gothic"/>
            </a:endParaRPr>
          </a:p>
          <a:p>
            <a:pPr marL="800100" marR="0" lvl="0" indent="-342900" algn="l" rtl="0">
              <a:lnSpc>
                <a:spcPct val="100000"/>
              </a:lnSpc>
              <a:spcBef>
                <a:spcPts val="0"/>
              </a:spcBef>
              <a:spcAft>
                <a:spcPts val="0"/>
              </a:spcAft>
              <a:buClr>
                <a:srgbClr val="86D1D8"/>
              </a:buClr>
              <a:buSzPts val="1600"/>
              <a:buFont typeface="Noto Sans Symbols"/>
              <a:buChar char="▶"/>
            </a:pPr>
            <a:r>
              <a:rPr lang="en-US" sz="2400" dirty="0"/>
              <a:t>Brief Resilience Scale (BRS)</a:t>
            </a:r>
            <a:endParaRPr sz="2400" b="0" i="0" u="none" strike="noStrike" cap="none" dirty="0">
              <a:solidFill>
                <a:schemeClr val="lt1"/>
              </a:solidFill>
              <a:latin typeface="Century Gothic"/>
              <a:ea typeface="Century Gothic"/>
              <a:cs typeface="Century Gothic"/>
              <a:sym typeface="Century Gothic"/>
            </a:endParaRPr>
          </a:p>
          <a:p>
            <a:pPr marL="800100" marR="0" lvl="0" indent="-342900" algn="l" rtl="0">
              <a:lnSpc>
                <a:spcPct val="100000"/>
              </a:lnSpc>
              <a:spcBef>
                <a:spcPts val="0"/>
              </a:spcBef>
              <a:spcAft>
                <a:spcPts val="0"/>
              </a:spcAft>
              <a:buClr>
                <a:srgbClr val="86D1D8"/>
              </a:buClr>
              <a:buSzPts val="1600"/>
              <a:buFont typeface="Noto Sans Symbols"/>
              <a:buChar char="▶"/>
            </a:pPr>
            <a:r>
              <a:rPr lang="en-US" sz="2400" b="0" i="0" u="none" strike="noStrike" cap="none" dirty="0">
                <a:solidFill>
                  <a:schemeClr val="lt1"/>
                </a:solidFill>
                <a:latin typeface="Century Gothic"/>
                <a:ea typeface="Century Gothic"/>
                <a:cs typeface="Century Gothic"/>
                <a:sym typeface="Century Gothic"/>
              </a:rPr>
              <a:t>Meaning in Life Questionnaire – Presence (MLQ-P)</a:t>
            </a:r>
            <a:endParaRPr sz="2400" b="0" i="0" u="none" strike="noStrike" cap="none" dirty="0">
              <a:solidFill>
                <a:schemeClr val="lt1"/>
              </a:solidFill>
              <a:latin typeface="Century Gothic"/>
              <a:ea typeface="Century Gothic"/>
              <a:cs typeface="Century Gothic"/>
              <a:sym typeface="Century Gothic"/>
            </a:endParaRPr>
          </a:p>
          <a:p>
            <a:pPr marL="800100" marR="0" lvl="0" indent="-342900" algn="l" rtl="0">
              <a:lnSpc>
                <a:spcPct val="100000"/>
              </a:lnSpc>
              <a:spcBef>
                <a:spcPts val="0"/>
              </a:spcBef>
              <a:spcAft>
                <a:spcPts val="0"/>
              </a:spcAft>
              <a:buClr>
                <a:srgbClr val="86D1D8"/>
              </a:buClr>
              <a:buSzPts val="1600"/>
              <a:buFont typeface="Noto Sans Symbols"/>
              <a:buChar char="▶"/>
            </a:pPr>
            <a:r>
              <a:rPr lang="en-US" sz="2400" b="0" i="0" u="none" strike="noStrike" cap="none" dirty="0">
                <a:solidFill>
                  <a:schemeClr val="lt1"/>
                </a:solidFill>
                <a:latin typeface="Century Gothic"/>
                <a:ea typeface="Century Gothic"/>
                <a:cs typeface="Century Gothic"/>
                <a:sym typeface="Century Gothic"/>
              </a:rPr>
              <a:t>Purpose in Life Test – Short Form (PIL-SF)</a:t>
            </a:r>
            <a:endParaRPr sz="2400" b="0" i="0" u="none" strike="noStrike" cap="none" dirty="0">
              <a:solidFill>
                <a:schemeClr val="lt1"/>
              </a:solidFill>
              <a:latin typeface="Century Gothic"/>
              <a:ea typeface="Century Gothic"/>
              <a:cs typeface="Century Gothic"/>
              <a:sym typeface="Century Gothic"/>
            </a:endParaRPr>
          </a:p>
          <a:p>
            <a:pPr marL="342900" indent="-342900">
              <a:spcBef>
                <a:spcPts val="0"/>
              </a:spcBef>
            </a:pPr>
            <a:endParaRPr sz="2400" b="0" i="0" u="none" strike="noStrike" cap="none" dirty="0">
              <a:solidFill>
                <a:schemeClr val="lt1"/>
              </a:solidFill>
              <a:latin typeface="Century Gothic"/>
              <a:ea typeface="Century Gothic"/>
              <a:cs typeface="Century Gothic"/>
              <a:sym typeface="Century Gothic"/>
            </a:endParaRPr>
          </a:p>
          <a:p>
            <a:pPr marL="342900" indent="-342900">
              <a:spcBef>
                <a:spcPts val="0"/>
              </a:spcBef>
            </a:pPr>
            <a:r>
              <a:rPr lang="en-US" sz="2400" b="0" i="0" u="none" strike="noStrike" cap="none" dirty="0">
                <a:solidFill>
                  <a:schemeClr val="lt1"/>
                </a:solidFill>
                <a:latin typeface="Century Gothic"/>
                <a:ea typeface="Century Gothic"/>
                <a:cs typeface="Century Gothic"/>
                <a:sym typeface="Century Gothic"/>
              </a:rPr>
              <a:t>Part of a larger study with many other measures</a:t>
            </a:r>
            <a:endParaRPr sz="2400" b="0" i="0" u="none" strike="noStrike" cap="none" dirty="0">
              <a:solidFill>
                <a:schemeClr val="lt1"/>
              </a:solidFill>
              <a:latin typeface="Century Gothic"/>
              <a:ea typeface="Century Gothic"/>
              <a:cs typeface="Century Gothic"/>
              <a:sym typeface="Century Gothic"/>
            </a:endParaRPr>
          </a:p>
          <a:p>
            <a:pPr marL="342900" indent="-342900">
              <a:spcBef>
                <a:spcPts val="0"/>
              </a:spcBef>
            </a:pPr>
            <a:r>
              <a:rPr lang="en-US" sz="2400" b="0" i="0" u="none" strike="noStrike" cap="none" dirty="0">
                <a:solidFill>
                  <a:schemeClr val="lt1"/>
                </a:solidFill>
                <a:latin typeface="Century Gothic"/>
                <a:ea typeface="Century Gothic"/>
                <a:cs typeface="Century Gothic"/>
                <a:sym typeface="Century Gothic"/>
              </a:rPr>
              <a:t>Completion time: approx. </a:t>
            </a:r>
            <a:r>
              <a:rPr lang="en-US" sz="2400" dirty="0"/>
              <a:t>10 minutes</a:t>
            </a:r>
            <a:endParaRPr sz="2400" b="0" i="0" u="none" strike="noStrike" cap="none" dirty="0">
              <a:solidFill>
                <a:schemeClr val="lt1"/>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Study 2: Univ. of Mississippi Students</a:t>
            </a:r>
            <a:endParaRPr sz="4200" b="0" i="0" u="none" strike="noStrike" cap="none">
              <a:solidFill>
                <a:schemeClr val="lt2"/>
              </a:solidFill>
              <a:latin typeface="Century Gothic"/>
              <a:ea typeface="Century Gothic"/>
              <a:cs typeface="Century Gothic"/>
              <a:sym typeface="Century Gothic"/>
            </a:endParaRPr>
          </a:p>
        </p:txBody>
      </p:sp>
      <p:sp>
        <p:nvSpPr>
          <p:cNvPr id="189" name="Shape 189"/>
          <p:cNvSpPr txBox="1">
            <a:spLocks noGrp="1"/>
          </p:cNvSpPr>
          <p:nvPr>
            <p:ph type="body" idx="1"/>
          </p:nvPr>
        </p:nvSpPr>
        <p:spPr>
          <a:xfrm>
            <a:off x="1103312" y="1443318"/>
            <a:ext cx="8946600" cy="5022796"/>
          </a:xfrm>
          <a:prstGeom prst="rect">
            <a:avLst/>
          </a:prstGeom>
          <a:noFill/>
          <a:ln>
            <a:noFill/>
          </a:ln>
        </p:spPr>
        <p:txBody>
          <a:bodyPr spcFirstLastPara="1" wrap="square" lIns="91425" tIns="45700" rIns="91425" bIns="45700" anchor="t" anchorCtr="0">
            <a:noAutofit/>
          </a:bodyPr>
          <a:lstStyle/>
          <a:p>
            <a:pPr marL="444500" marR="0" lvl="0" indent="-342900" rtl="0">
              <a:lnSpc>
                <a:spcPct val="100000"/>
              </a:lnSpc>
              <a:spcBef>
                <a:spcPts val="0"/>
              </a:spcBef>
              <a:spcAft>
                <a:spcPts val="0"/>
              </a:spcAft>
              <a:buClr>
                <a:srgbClr val="86D1D8"/>
              </a:buClr>
              <a:buSzPts val="1600"/>
              <a:buFont typeface="Century Gothic" panose="020B0502020202020204" pitchFamily="34" charset="0"/>
              <a:buChar char="►"/>
            </a:pPr>
            <a:r>
              <a:rPr lang="en-US" sz="2400" b="0" i="0" u="none" strike="noStrike" cap="none" dirty="0">
                <a:solidFill>
                  <a:schemeClr val="lt1"/>
                </a:solidFill>
                <a:latin typeface="Century Gothic"/>
                <a:ea typeface="Century Gothic"/>
                <a:cs typeface="Century Gothic"/>
                <a:sym typeface="Century Gothic"/>
              </a:rPr>
              <a:t>Distributed online questionnaire to students at a</a:t>
            </a:r>
            <a:r>
              <a:rPr lang="en-US" sz="2400" dirty="0"/>
              <a:t> </a:t>
            </a:r>
            <a:r>
              <a:rPr lang="en-US" sz="2400" b="0" i="0" u="none" strike="noStrike" cap="none" dirty="0">
                <a:solidFill>
                  <a:schemeClr val="lt1"/>
                </a:solidFill>
                <a:latin typeface="Century Gothic"/>
                <a:ea typeface="Century Gothic"/>
                <a:cs typeface="Century Gothic"/>
                <a:sym typeface="Century Gothic"/>
              </a:rPr>
              <a:t>southeastern university </a:t>
            </a:r>
            <a:endParaRPr sz="2400" b="0" i="0" u="none" strike="noStrike" cap="none" dirty="0">
              <a:solidFill>
                <a:schemeClr val="lt1"/>
              </a:solidFill>
              <a:latin typeface="Century Gothic"/>
              <a:ea typeface="Century Gothic"/>
              <a:cs typeface="Century Gothic"/>
              <a:sym typeface="Century Gothic"/>
            </a:endParaRPr>
          </a:p>
          <a:p>
            <a:pPr marL="444500" marR="0" lvl="0" indent="-342900" rtl="0">
              <a:lnSpc>
                <a:spcPct val="100000"/>
              </a:lnSpc>
              <a:spcBef>
                <a:spcPts val="0"/>
              </a:spcBef>
              <a:spcAft>
                <a:spcPts val="0"/>
              </a:spcAft>
              <a:buClr>
                <a:srgbClr val="86D1D8"/>
              </a:buClr>
              <a:buSzPts val="1600"/>
              <a:buFont typeface="Century Gothic" panose="020B0502020202020204" pitchFamily="34" charset="0"/>
              <a:buChar char="►"/>
            </a:pPr>
            <a:endParaRPr sz="2400" b="0" i="1" u="none" strike="noStrike" cap="none" dirty="0">
              <a:solidFill>
                <a:schemeClr val="lt1"/>
              </a:solidFill>
              <a:latin typeface="Century Gothic"/>
              <a:ea typeface="Century Gothic"/>
              <a:cs typeface="Century Gothic"/>
              <a:sym typeface="Century Gothic"/>
            </a:endParaRPr>
          </a:p>
          <a:p>
            <a:pPr marL="444500" marR="0" lvl="0" indent="-342900" rtl="0">
              <a:lnSpc>
                <a:spcPct val="100000"/>
              </a:lnSpc>
              <a:spcBef>
                <a:spcPts val="0"/>
              </a:spcBef>
              <a:spcAft>
                <a:spcPts val="0"/>
              </a:spcAft>
              <a:buClr>
                <a:srgbClr val="86D1D8"/>
              </a:buClr>
              <a:buSzPts val="1600"/>
              <a:buFont typeface="Century Gothic" panose="020B0502020202020204" pitchFamily="34" charset="0"/>
              <a:buChar char="►"/>
            </a:pPr>
            <a:r>
              <a:rPr lang="en-US" sz="2400" b="0" i="1" u="none" strike="noStrike" cap="none" dirty="0">
                <a:solidFill>
                  <a:schemeClr val="lt1"/>
                </a:solidFill>
                <a:latin typeface="Century Gothic"/>
                <a:ea typeface="Century Gothic"/>
                <a:cs typeface="Century Gothic"/>
                <a:sym typeface="Century Gothic"/>
              </a:rPr>
              <a:t>N</a:t>
            </a:r>
            <a:r>
              <a:rPr lang="en-US" sz="2400" b="0" i="0" u="none" strike="noStrike" cap="none" dirty="0">
                <a:solidFill>
                  <a:schemeClr val="lt1"/>
                </a:solidFill>
                <a:latin typeface="Century Gothic"/>
                <a:ea typeface="Century Gothic"/>
                <a:cs typeface="Century Gothic"/>
                <a:sym typeface="Century Gothic"/>
              </a:rPr>
              <a:t> = 408; collected in 2015</a:t>
            </a:r>
          </a:p>
          <a:p>
            <a:pPr marL="800100" marR="0" lvl="0" indent="-342900" rtl="0">
              <a:lnSpc>
                <a:spcPct val="100000"/>
              </a:lnSpc>
              <a:spcBef>
                <a:spcPts val="0"/>
              </a:spcBef>
              <a:spcAft>
                <a:spcPts val="0"/>
              </a:spcAft>
              <a:buClr>
                <a:srgbClr val="86D1D8"/>
              </a:buClr>
              <a:buSzPts val="1600"/>
              <a:buFont typeface="Century Gothic" panose="020B0502020202020204" pitchFamily="34" charset="0"/>
              <a:buChar char="►"/>
            </a:pPr>
            <a:r>
              <a:rPr lang="en-US" sz="2400" dirty="0"/>
              <a:t>	69% female</a:t>
            </a:r>
          </a:p>
          <a:p>
            <a:pPr marL="800100" marR="0" lvl="0" indent="-342900" rtl="0">
              <a:lnSpc>
                <a:spcPct val="100000"/>
              </a:lnSpc>
              <a:spcBef>
                <a:spcPts val="0"/>
              </a:spcBef>
              <a:spcAft>
                <a:spcPts val="0"/>
              </a:spcAft>
              <a:buClr>
                <a:srgbClr val="86D1D8"/>
              </a:buClr>
              <a:buSzPts val="1600"/>
              <a:buFont typeface="Century Gothic" panose="020B0502020202020204" pitchFamily="34" charset="0"/>
              <a:buChar char="►"/>
            </a:pPr>
            <a:r>
              <a:rPr lang="en-US" sz="2400" b="0" i="0" u="none" strike="noStrike" cap="none" dirty="0">
                <a:solidFill>
                  <a:schemeClr val="lt1"/>
                </a:solidFill>
                <a:latin typeface="Century Gothic"/>
                <a:ea typeface="Century Gothic"/>
                <a:cs typeface="Century Gothic"/>
                <a:sym typeface="Century Gothic"/>
              </a:rPr>
              <a:t>	31% male</a:t>
            </a:r>
            <a:endParaRPr sz="2400" b="0" i="0" u="none" strike="noStrike" cap="none" dirty="0">
              <a:solidFill>
                <a:schemeClr val="lt1"/>
              </a:solidFill>
              <a:latin typeface="Century Gothic"/>
              <a:ea typeface="Century Gothic"/>
              <a:cs typeface="Century Gothic"/>
              <a:sym typeface="Century Gothic"/>
            </a:endParaRPr>
          </a:p>
          <a:p>
            <a:pPr marL="444500" marR="0" lvl="0" indent="-342900" rtl="0">
              <a:lnSpc>
                <a:spcPct val="100000"/>
              </a:lnSpc>
              <a:spcBef>
                <a:spcPts val="0"/>
              </a:spcBef>
              <a:spcAft>
                <a:spcPts val="0"/>
              </a:spcAft>
              <a:buClr>
                <a:srgbClr val="86D1D8"/>
              </a:buClr>
              <a:buSzPts val="1600"/>
              <a:buFont typeface="Century Gothic" panose="020B0502020202020204" pitchFamily="34" charset="0"/>
              <a:buChar char="►"/>
            </a:pPr>
            <a:endParaRPr sz="2400" b="0" i="0" u="none" strike="noStrike" cap="none" dirty="0">
              <a:solidFill>
                <a:schemeClr val="lt1"/>
              </a:solidFill>
              <a:latin typeface="Century Gothic"/>
              <a:ea typeface="Century Gothic"/>
              <a:cs typeface="Century Gothic"/>
              <a:sym typeface="Century Gothic"/>
            </a:endParaRPr>
          </a:p>
          <a:p>
            <a:pPr marL="444500" marR="0" lvl="0" indent="-342900" rtl="0">
              <a:lnSpc>
                <a:spcPct val="100000"/>
              </a:lnSpc>
              <a:spcBef>
                <a:spcPts val="0"/>
              </a:spcBef>
              <a:spcAft>
                <a:spcPts val="0"/>
              </a:spcAft>
              <a:buClr>
                <a:srgbClr val="86D1D8"/>
              </a:buClr>
              <a:buSzPts val="1600"/>
              <a:buFont typeface="Century Gothic" panose="020B0502020202020204" pitchFamily="34" charset="0"/>
              <a:buChar char="►"/>
            </a:pPr>
            <a:r>
              <a:rPr lang="en-US" sz="2400" b="0" i="0" u="none" strike="noStrike" cap="none" dirty="0">
                <a:solidFill>
                  <a:schemeClr val="lt1"/>
                </a:solidFill>
                <a:latin typeface="Century Gothic"/>
                <a:ea typeface="Century Gothic"/>
                <a:cs typeface="Century Gothic"/>
                <a:sym typeface="Century Gothic"/>
              </a:rPr>
              <a:t>Measures</a:t>
            </a:r>
          </a:p>
          <a:p>
            <a:pPr marL="800100" lvl="0" indent="-342900">
              <a:spcBef>
                <a:spcPts val="0"/>
              </a:spcBef>
            </a:pPr>
            <a:r>
              <a:rPr lang="en-US" sz="2400" dirty="0"/>
              <a:t>Brief Resilience Scale (BRS)</a:t>
            </a:r>
          </a:p>
          <a:p>
            <a:pPr marL="800100" lvl="0" indent="-342900">
              <a:spcBef>
                <a:spcPts val="0"/>
              </a:spcBef>
            </a:pPr>
            <a:r>
              <a:rPr lang="en-US" sz="2400" dirty="0"/>
              <a:t>Purpose in Life Test – Short Form (PIL-SF)</a:t>
            </a:r>
          </a:p>
          <a:p>
            <a:pPr marL="342900" marR="0" lvl="0" indent="-342900" rtl="0">
              <a:lnSpc>
                <a:spcPct val="100000"/>
              </a:lnSpc>
              <a:spcBef>
                <a:spcPts val="0"/>
              </a:spcBef>
              <a:spcAft>
                <a:spcPts val="0"/>
              </a:spcAft>
              <a:buClr>
                <a:srgbClr val="86D1D8"/>
              </a:buClr>
              <a:buSzPts val="1600"/>
              <a:buFont typeface="Century Gothic" panose="020B0502020202020204" pitchFamily="34" charset="0"/>
              <a:buChar char="►"/>
            </a:pPr>
            <a:endParaRPr sz="2400" b="0" i="0" u="none" strike="noStrike" cap="none" dirty="0">
              <a:solidFill>
                <a:schemeClr val="lt1"/>
              </a:solidFill>
              <a:latin typeface="Century Gothic"/>
              <a:ea typeface="Century Gothic"/>
              <a:cs typeface="Century Gothic"/>
              <a:sym typeface="Century Gothic"/>
            </a:endParaRPr>
          </a:p>
          <a:p>
            <a:pPr marL="444500" marR="0" lvl="0" indent="-342900" rtl="0">
              <a:lnSpc>
                <a:spcPct val="100000"/>
              </a:lnSpc>
              <a:spcBef>
                <a:spcPts val="0"/>
              </a:spcBef>
              <a:spcAft>
                <a:spcPts val="0"/>
              </a:spcAft>
              <a:buClr>
                <a:srgbClr val="86D1D8"/>
              </a:buClr>
              <a:buSzPts val="1600"/>
              <a:buFont typeface="Century Gothic" panose="020B0502020202020204" pitchFamily="34" charset="0"/>
              <a:buChar char="►"/>
            </a:pPr>
            <a:r>
              <a:rPr lang="en-US" sz="2400" b="0" i="0" u="none" strike="noStrike" cap="none" dirty="0">
                <a:solidFill>
                  <a:schemeClr val="lt1"/>
                </a:solidFill>
                <a:latin typeface="Century Gothic"/>
                <a:ea typeface="Century Gothic"/>
                <a:cs typeface="Century Gothic"/>
                <a:sym typeface="Century Gothic"/>
              </a:rPr>
              <a:t>Part of a larger study with many other measures</a:t>
            </a:r>
            <a:endParaRPr sz="2400" b="0" i="0" u="none" strike="noStrike" cap="none" dirty="0">
              <a:solidFill>
                <a:schemeClr val="lt1"/>
              </a:solidFill>
              <a:latin typeface="Century Gothic"/>
              <a:ea typeface="Century Gothic"/>
              <a:cs typeface="Century Gothic"/>
              <a:sym typeface="Century Gothic"/>
            </a:endParaRPr>
          </a:p>
          <a:p>
            <a:pPr marL="444500" marR="0" lvl="0" indent="-342900" rtl="0">
              <a:lnSpc>
                <a:spcPct val="100000"/>
              </a:lnSpc>
              <a:spcBef>
                <a:spcPts val="0"/>
              </a:spcBef>
              <a:spcAft>
                <a:spcPts val="0"/>
              </a:spcAft>
              <a:buClr>
                <a:srgbClr val="86D1D8"/>
              </a:buClr>
              <a:buSzPts val="1600"/>
              <a:buFont typeface="Century Gothic" panose="020B0502020202020204" pitchFamily="34" charset="0"/>
              <a:buChar char="►"/>
            </a:pPr>
            <a:r>
              <a:rPr lang="en-US" sz="2400" b="0" i="0" u="none" strike="noStrike" cap="none" dirty="0">
                <a:solidFill>
                  <a:schemeClr val="lt1"/>
                </a:solidFill>
                <a:latin typeface="Century Gothic"/>
                <a:ea typeface="Century Gothic"/>
                <a:cs typeface="Century Gothic"/>
                <a:sym typeface="Century Gothic"/>
              </a:rPr>
              <a:t>Completion time: approx. 10 minutes</a:t>
            </a:r>
            <a:endParaRPr sz="2400" b="0" i="0" u="none" strike="noStrike" cap="none" dirty="0">
              <a:solidFill>
                <a:schemeClr val="lt1"/>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646111" y="452718"/>
            <a:ext cx="9814071" cy="14005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Study 3: Univ. of Mississippi Employees</a:t>
            </a:r>
            <a:endParaRPr sz="4200" b="0" i="0" u="none" strike="noStrike" cap="none">
              <a:solidFill>
                <a:schemeClr val="lt2"/>
              </a:solidFill>
              <a:latin typeface="Century Gothic"/>
              <a:ea typeface="Century Gothic"/>
              <a:cs typeface="Century Gothic"/>
              <a:sym typeface="Century Gothic"/>
            </a:endParaRPr>
          </a:p>
        </p:txBody>
      </p:sp>
      <p:sp>
        <p:nvSpPr>
          <p:cNvPr id="195" name="Shape 195"/>
          <p:cNvSpPr txBox="1">
            <a:spLocks noGrp="1"/>
          </p:cNvSpPr>
          <p:nvPr>
            <p:ph type="body" idx="1"/>
          </p:nvPr>
        </p:nvSpPr>
        <p:spPr>
          <a:xfrm>
            <a:off x="1103312" y="1519518"/>
            <a:ext cx="8946600" cy="4195500"/>
          </a:xfrm>
          <a:prstGeom prst="rect">
            <a:avLst/>
          </a:prstGeom>
          <a:noFill/>
          <a:ln>
            <a:noFill/>
          </a:ln>
        </p:spPr>
        <p:txBody>
          <a:bodyPr spcFirstLastPara="1" wrap="square" lIns="91425" tIns="45700" rIns="91425" bIns="45700" anchor="t" anchorCtr="0">
            <a:noAutofit/>
          </a:bodyPr>
          <a:lstStyle/>
          <a:p>
            <a:pPr marL="444500" marR="0" lvl="0" indent="-342900" algn="l" rtl="0">
              <a:lnSpc>
                <a:spcPct val="100000"/>
              </a:lnSpc>
              <a:spcBef>
                <a:spcPts val="0"/>
              </a:spcBef>
              <a:spcAft>
                <a:spcPts val="0"/>
              </a:spcAft>
              <a:buClr>
                <a:srgbClr val="86D1D8"/>
              </a:buClr>
              <a:buSzPts val="1600"/>
              <a:buFont typeface="Century Gothic" panose="020B0502020202020204" pitchFamily="34" charset="0"/>
              <a:buChar char="►"/>
            </a:pPr>
            <a:r>
              <a:rPr lang="en-US" sz="2400" b="0" i="0" u="none" strike="noStrike" cap="none" dirty="0">
                <a:solidFill>
                  <a:schemeClr val="lt1"/>
                </a:solidFill>
                <a:latin typeface="Century Gothic"/>
                <a:ea typeface="Century Gothic"/>
                <a:cs typeface="Century Gothic"/>
                <a:sym typeface="Century Gothic"/>
              </a:rPr>
              <a:t>Distributed online questionnaire to faculty and staff at a southeastern university</a:t>
            </a:r>
            <a:endParaRPr sz="2400" b="0" i="0" u="none" strike="noStrike" cap="none" dirty="0">
              <a:solidFill>
                <a:schemeClr val="lt1"/>
              </a:solidFill>
              <a:latin typeface="Century Gothic"/>
              <a:ea typeface="Century Gothic"/>
              <a:cs typeface="Century Gothic"/>
              <a:sym typeface="Century Gothic"/>
            </a:endParaRPr>
          </a:p>
          <a:p>
            <a:pPr marL="444500" marR="0" lvl="0" indent="-342900" algn="l" rtl="0">
              <a:lnSpc>
                <a:spcPct val="100000"/>
              </a:lnSpc>
              <a:spcBef>
                <a:spcPts val="0"/>
              </a:spcBef>
              <a:spcAft>
                <a:spcPts val="0"/>
              </a:spcAft>
              <a:buClr>
                <a:srgbClr val="86D1D8"/>
              </a:buClr>
              <a:buSzPts val="1600"/>
              <a:buFont typeface="Century Gothic" panose="020B0502020202020204" pitchFamily="34" charset="0"/>
              <a:buChar char="►"/>
            </a:pPr>
            <a:endParaRPr sz="2400" b="0" i="0" u="none" strike="noStrike" cap="none" dirty="0">
              <a:solidFill>
                <a:schemeClr val="lt1"/>
              </a:solidFill>
              <a:latin typeface="Century Gothic"/>
              <a:ea typeface="Century Gothic"/>
              <a:cs typeface="Century Gothic"/>
              <a:sym typeface="Century Gothic"/>
            </a:endParaRPr>
          </a:p>
          <a:p>
            <a:pPr marL="444500" marR="0" lvl="0" indent="-342900" algn="l" rtl="0">
              <a:lnSpc>
                <a:spcPct val="100000"/>
              </a:lnSpc>
              <a:spcBef>
                <a:spcPts val="0"/>
              </a:spcBef>
              <a:spcAft>
                <a:spcPts val="0"/>
              </a:spcAft>
              <a:buClr>
                <a:srgbClr val="86D1D8"/>
              </a:buClr>
              <a:buSzPts val="1600"/>
              <a:buFont typeface="Century Gothic" panose="020B0502020202020204" pitchFamily="34" charset="0"/>
              <a:buChar char="►"/>
            </a:pPr>
            <a:r>
              <a:rPr lang="en-US" sz="2400" b="0" i="1" u="none" strike="noStrike" cap="none" dirty="0">
                <a:solidFill>
                  <a:schemeClr val="lt1"/>
                </a:solidFill>
                <a:latin typeface="Century Gothic"/>
                <a:ea typeface="Century Gothic"/>
                <a:cs typeface="Century Gothic"/>
                <a:sym typeface="Century Gothic"/>
              </a:rPr>
              <a:t>N</a:t>
            </a:r>
            <a:r>
              <a:rPr lang="en-US" sz="2400" b="0" i="0" u="none" strike="noStrike" cap="none" dirty="0">
                <a:solidFill>
                  <a:schemeClr val="lt1"/>
                </a:solidFill>
                <a:latin typeface="Century Gothic"/>
                <a:ea typeface="Century Gothic"/>
                <a:cs typeface="Century Gothic"/>
                <a:sym typeface="Century Gothic"/>
              </a:rPr>
              <a:t> = 336; data collected in 2015</a:t>
            </a:r>
          </a:p>
          <a:p>
            <a:pPr marL="901700" lvl="1" indent="-342900">
              <a:spcBef>
                <a:spcPts val="0"/>
              </a:spcBef>
              <a:buSzPts val="1600"/>
              <a:buFont typeface="Century Gothic" panose="020B0502020202020204" pitchFamily="34" charset="0"/>
              <a:buChar char="►"/>
            </a:pPr>
            <a:r>
              <a:rPr lang="en-US" sz="2200" dirty="0"/>
              <a:t>61% female, 39% male</a:t>
            </a:r>
          </a:p>
          <a:p>
            <a:pPr marL="901700" lvl="1" indent="-342900">
              <a:spcBef>
                <a:spcPts val="0"/>
              </a:spcBef>
              <a:buSzPts val="1600"/>
              <a:buFont typeface="Century Gothic" panose="020B0502020202020204" pitchFamily="34" charset="0"/>
              <a:buChar char="►"/>
            </a:pPr>
            <a:r>
              <a:rPr lang="en-US" sz="2200" dirty="0"/>
              <a:t>68% between age 45 and 65 (range 18 to 65+ years)</a:t>
            </a:r>
          </a:p>
          <a:p>
            <a:pPr marL="0" marR="0" lvl="0" indent="0" algn="l" rtl="0">
              <a:lnSpc>
                <a:spcPct val="100000"/>
              </a:lnSpc>
              <a:spcBef>
                <a:spcPts val="0"/>
              </a:spcBef>
              <a:spcAft>
                <a:spcPts val="0"/>
              </a:spcAft>
              <a:buClr>
                <a:srgbClr val="86D1D8"/>
              </a:buClr>
              <a:buSzPts val="1600"/>
              <a:buNone/>
            </a:pPr>
            <a:endParaRPr sz="2400" b="0" i="0" u="none" strike="noStrike" cap="none" dirty="0">
              <a:solidFill>
                <a:schemeClr val="lt1"/>
              </a:solidFill>
              <a:latin typeface="Century Gothic"/>
              <a:ea typeface="Century Gothic"/>
              <a:cs typeface="Century Gothic"/>
              <a:sym typeface="Century Gothic"/>
            </a:endParaRPr>
          </a:p>
          <a:p>
            <a:pPr marL="444500" marR="0" lvl="0" indent="-342900" algn="l" rtl="0">
              <a:lnSpc>
                <a:spcPct val="100000"/>
              </a:lnSpc>
              <a:spcBef>
                <a:spcPts val="0"/>
              </a:spcBef>
              <a:spcAft>
                <a:spcPts val="0"/>
              </a:spcAft>
              <a:buClr>
                <a:srgbClr val="86D1D8"/>
              </a:buClr>
              <a:buSzPts val="1600"/>
              <a:buFont typeface="Century Gothic" panose="020B0502020202020204" pitchFamily="34" charset="0"/>
              <a:buChar char="►"/>
            </a:pPr>
            <a:r>
              <a:rPr lang="en-US" sz="2400" b="0" i="0" u="none" strike="noStrike" cap="none" dirty="0">
                <a:solidFill>
                  <a:schemeClr val="lt1"/>
                </a:solidFill>
                <a:latin typeface="Century Gothic"/>
                <a:ea typeface="Century Gothic"/>
                <a:cs typeface="Century Gothic"/>
                <a:sym typeface="Century Gothic"/>
              </a:rPr>
              <a:t>Measures</a:t>
            </a:r>
          </a:p>
          <a:p>
            <a:pPr marL="800100" lvl="0" indent="-342900">
              <a:spcBef>
                <a:spcPts val="0"/>
              </a:spcBef>
            </a:pPr>
            <a:r>
              <a:rPr lang="en-US" sz="2400" dirty="0"/>
              <a:t>Brief Resilience Scale (BRS)</a:t>
            </a:r>
          </a:p>
          <a:p>
            <a:pPr marL="800100" lvl="0" indent="-342900">
              <a:spcBef>
                <a:spcPts val="0"/>
              </a:spcBef>
            </a:pPr>
            <a:r>
              <a:rPr lang="en-US" sz="2400" dirty="0"/>
              <a:t>Meaning in Life Questionnaire – Presence (MLQ-P)</a:t>
            </a:r>
          </a:p>
          <a:p>
            <a:pPr marL="558800" lvl="1" indent="0">
              <a:spcBef>
                <a:spcPts val="0"/>
              </a:spcBef>
              <a:buSzPts val="1600"/>
              <a:buNone/>
            </a:pPr>
            <a:endParaRPr sz="2200" b="0" i="0" u="none" strike="noStrike" cap="none" dirty="0">
              <a:solidFill>
                <a:schemeClr val="lt1"/>
              </a:solidFill>
              <a:latin typeface="Century Gothic"/>
              <a:ea typeface="Century Gothic"/>
              <a:cs typeface="Century Gothic"/>
              <a:sym typeface="Century Gothic"/>
            </a:endParaRPr>
          </a:p>
          <a:p>
            <a:pPr marL="444500" marR="0" lvl="0" indent="-342900" algn="l" rtl="0">
              <a:lnSpc>
                <a:spcPct val="100000"/>
              </a:lnSpc>
              <a:spcBef>
                <a:spcPts val="0"/>
              </a:spcBef>
              <a:spcAft>
                <a:spcPts val="0"/>
              </a:spcAft>
              <a:buClr>
                <a:srgbClr val="86D1D8"/>
              </a:buClr>
              <a:buSzPts val="1600"/>
              <a:buFont typeface="Century Gothic" panose="020B0502020202020204" pitchFamily="34" charset="0"/>
              <a:buChar char="►"/>
            </a:pPr>
            <a:r>
              <a:rPr lang="en-US" sz="2400" b="0" i="0" u="none" strike="noStrike" cap="none" dirty="0">
                <a:solidFill>
                  <a:schemeClr val="lt1"/>
                </a:solidFill>
                <a:latin typeface="Century Gothic"/>
                <a:ea typeface="Century Gothic"/>
                <a:cs typeface="Century Gothic"/>
                <a:sym typeface="Century Gothic"/>
              </a:rPr>
              <a:t>Part of a larger study with many other measures</a:t>
            </a:r>
            <a:endParaRPr sz="2400" b="0" i="0" u="none" strike="noStrike" cap="none" dirty="0">
              <a:solidFill>
                <a:schemeClr val="lt1"/>
              </a:solidFill>
              <a:latin typeface="Century Gothic"/>
              <a:ea typeface="Century Gothic"/>
              <a:cs typeface="Century Gothic"/>
              <a:sym typeface="Century Gothic"/>
            </a:endParaRPr>
          </a:p>
          <a:p>
            <a:pPr marL="444500" marR="0" lvl="0" indent="-342900" algn="l" rtl="0">
              <a:lnSpc>
                <a:spcPct val="100000"/>
              </a:lnSpc>
              <a:spcBef>
                <a:spcPts val="0"/>
              </a:spcBef>
              <a:spcAft>
                <a:spcPts val="0"/>
              </a:spcAft>
              <a:buClr>
                <a:srgbClr val="86D1D8"/>
              </a:buClr>
              <a:buSzPts val="1600"/>
              <a:buFont typeface="Century Gothic" panose="020B0502020202020204" pitchFamily="34" charset="0"/>
              <a:buChar char="►"/>
            </a:pPr>
            <a:r>
              <a:rPr lang="en-US" sz="2400" b="0" i="0" u="none" strike="noStrike" cap="none" dirty="0">
                <a:solidFill>
                  <a:schemeClr val="lt1"/>
                </a:solidFill>
                <a:latin typeface="Century Gothic"/>
                <a:ea typeface="Century Gothic"/>
                <a:cs typeface="Century Gothic"/>
                <a:sym typeface="Century Gothic"/>
              </a:rPr>
              <a:t>Completion time: approx. 10 minutes</a:t>
            </a:r>
            <a:endParaRPr sz="2400" b="0" i="0" u="none" strike="noStrike" cap="none" dirty="0">
              <a:solidFill>
                <a:schemeClr val="lt1"/>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1783</Words>
  <Application>Microsoft Macintosh PowerPoint</Application>
  <PresentationFormat>Widescreen</PresentationFormat>
  <Paragraphs>526</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Times New Roman</vt:lpstr>
      <vt:lpstr>Calibri</vt:lpstr>
      <vt:lpstr>Arial</vt:lpstr>
      <vt:lpstr>Noto Sans Symbols</vt:lpstr>
      <vt:lpstr>Century Gothic</vt:lpstr>
      <vt:lpstr>Ion</vt:lpstr>
      <vt:lpstr>Gender differences in  resilience, meaning, and purpose using factor-analytic techniques and scale scores</vt:lpstr>
      <vt:lpstr>Background: Psychometric Issues</vt:lpstr>
      <vt:lpstr>Background: Gender Differences</vt:lpstr>
      <vt:lpstr>Purpose of Studies</vt:lpstr>
      <vt:lpstr>Method</vt:lpstr>
      <vt:lpstr>Measures</vt:lpstr>
      <vt:lpstr>Study 1: Missouri State Students</vt:lpstr>
      <vt:lpstr>Study 2: Univ. of Mississippi Students</vt:lpstr>
      <vt:lpstr>Study 3: Univ. of Mississippi Employees</vt:lpstr>
      <vt:lpstr>Results</vt:lpstr>
      <vt:lpstr>PIL-SF Norms</vt:lpstr>
      <vt:lpstr>PIL-SF Factor Analysis</vt:lpstr>
      <vt:lpstr>MLQ-P Norms</vt:lpstr>
      <vt:lpstr>MLQ-P Factor Analysis</vt:lpstr>
      <vt:lpstr>BRS Norms</vt:lpstr>
      <vt:lpstr>BRS Factor Analysis</vt:lpstr>
      <vt:lpstr>Gender Comparisons</vt:lpstr>
      <vt:lpstr>Discussion &amp; Conclusions</vt:lpstr>
      <vt:lpstr>Learning Objectives</vt:lpstr>
      <vt:lpstr>Learning Objectives</vt:lpstr>
      <vt:lpstr>Learning Objectives</vt:lpstr>
      <vt:lpstr>Future Research Directions</vt:lpstr>
      <vt:lpstr>References</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differences in  resilience, meaning, and purpose using factor-analytic techniques and scale scores</dc:title>
  <cp:lastModifiedBy>Buchanan, Erin M</cp:lastModifiedBy>
  <cp:revision>73</cp:revision>
  <dcterms:modified xsi:type="dcterms:W3CDTF">2018-05-31T16:21:12Z</dcterms:modified>
</cp:coreProperties>
</file>