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3"/>
  </p:notesMasterIdLst>
  <p:sldIdLst>
    <p:sldId id="256" r:id="rId2"/>
  </p:sldIdLst>
  <p:sldSz cx="43891200" cy="32918400"/>
  <p:notesSz cx="6858000" cy="9144000"/>
  <p:defaultTextStyle>
    <a:defPPr>
      <a:defRPr lang="en-US"/>
    </a:defPPr>
    <a:lvl1pPr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1pPr>
    <a:lvl2pPr marL="4572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2pPr>
    <a:lvl3pPr marL="9144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3pPr>
    <a:lvl4pPr marL="13716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4pPr>
    <a:lvl5pPr marL="18288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5pPr>
    <a:lvl6pPr marL="22860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6pPr>
    <a:lvl7pPr marL="27432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7pPr>
    <a:lvl8pPr marL="32004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8pPr>
    <a:lvl9pPr marL="36576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4A0010"/>
    <a:srgbClr val="F7D1FF"/>
    <a:srgbClr val="591300"/>
    <a:srgbClr val="0044FE"/>
    <a:srgbClr val="E06934"/>
    <a:srgbClr val="F463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A13413-1E53-4348-BC2B-D18461EB779B}" v="8" dt="2019-04-03T14:24:20.6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230" autoAdjust="0"/>
    <p:restoredTop sz="94171" autoAdjust="0"/>
  </p:normalViewPr>
  <p:slideViewPr>
    <p:cSldViewPr>
      <p:cViewPr>
        <p:scale>
          <a:sx n="40" d="100"/>
          <a:sy n="40" d="100"/>
        </p:scale>
        <p:origin x="264" y="-3032"/>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n Buchanan" userId="a202a620-6e05-42b1-a3fc-fcfad0b42cdc" providerId="ADAL" clId="{0FA13413-1E53-4348-BC2B-D18461EB779B}"/>
    <pc:docChg chg="undo custSel modSld">
      <pc:chgData name="Erin Buchanan" userId="a202a620-6e05-42b1-a3fc-fcfad0b42cdc" providerId="ADAL" clId="{0FA13413-1E53-4348-BC2B-D18461EB779B}" dt="2019-04-03T14:25:37.199" v="1632" actId="1035"/>
      <pc:docMkLst>
        <pc:docMk/>
      </pc:docMkLst>
      <pc:sldChg chg="addSp delSp modSp">
        <pc:chgData name="Erin Buchanan" userId="a202a620-6e05-42b1-a3fc-fcfad0b42cdc" providerId="ADAL" clId="{0FA13413-1E53-4348-BC2B-D18461EB779B}" dt="2019-04-03T14:25:37.199" v="1632" actId="1035"/>
        <pc:sldMkLst>
          <pc:docMk/>
          <pc:sldMk cId="0" sldId="256"/>
        </pc:sldMkLst>
        <pc:spChg chg="add mod">
          <ac:chgData name="Erin Buchanan" userId="a202a620-6e05-42b1-a3fc-fcfad0b42cdc" providerId="ADAL" clId="{0FA13413-1E53-4348-BC2B-D18461EB779B}" dt="2019-04-03T14:18:23.425" v="1026" actId="1036"/>
          <ac:spMkLst>
            <pc:docMk/>
            <pc:sldMk cId="0" sldId="256"/>
            <ac:spMk id="19" creationId="{DE3DDAFA-409E-9B44-BC49-346A9188D9EE}"/>
          </ac:spMkLst>
        </pc:spChg>
        <pc:spChg chg="add del">
          <ac:chgData name="Erin Buchanan" userId="a202a620-6e05-42b1-a3fc-fcfad0b42cdc" providerId="ADAL" clId="{0FA13413-1E53-4348-BC2B-D18461EB779B}" dt="2019-04-03T14:02:54.719" v="52"/>
          <ac:spMkLst>
            <pc:docMk/>
            <pc:sldMk cId="0" sldId="256"/>
            <ac:spMk id="20" creationId="{B4073E7E-C65A-0D45-8F56-91FB9B06175D}"/>
          </ac:spMkLst>
        </pc:spChg>
        <pc:spChg chg="add mod">
          <ac:chgData name="Erin Buchanan" userId="a202a620-6e05-42b1-a3fc-fcfad0b42cdc" providerId="ADAL" clId="{0FA13413-1E53-4348-BC2B-D18461EB779B}" dt="2019-04-03T14:25:09.076" v="1628" actId="20577"/>
          <ac:spMkLst>
            <pc:docMk/>
            <pc:sldMk cId="0" sldId="256"/>
            <ac:spMk id="21" creationId="{950AA3CF-E101-1A49-9C6E-BEA6AFC0E24C}"/>
          </ac:spMkLst>
        </pc:spChg>
        <pc:spChg chg="mod">
          <ac:chgData name="Erin Buchanan" userId="a202a620-6e05-42b1-a3fc-fcfad0b42cdc" providerId="ADAL" clId="{0FA13413-1E53-4348-BC2B-D18461EB779B}" dt="2019-04-03T14:17:39.314" v="1003" actId="20577"/>
          <ac:spMkLst>
            <pc:docMk/>
            <pc:sldMk cId="0" sldId="256"/>
            <ac:spMk id="26" creationId="{00000000-0000-0000-0000-000000000000}"/>
          </ac:spMkLst>
        </pc:spChg>
        <pc:spChg chg="mod">
          <ac:chgData name="Erin Buchanan" userId="a202a620-6e05-42b1-a3fc-fcfad0b42cdc" providerId="ADAL" clId="{0FA13413-1E53-4348-BC2B-D18461EB779B}" dt="2019-04-03T14:05:50.839" v="529" actId="20577"/>
          <ac:spMkLst>
            <pc:docMk/>
            <pc:sldMk cId="0" sldId="256"/>
            <ac:spMk id="39" creationId="{00000000-0000-0000-0000-000000000000}"/>
          </ac:spMkLst>
        </pc:spChg>
        <pc:spChg chg="mod">
          <ac:chgData name="Erin Buchanan" userId="a202a620-6e05-42b1-a3fc-fcfad0b42cdc" providerId="ADAL" clId="{0FA13413-1E53-4348-BC2B-D18461EB779B}" dt="2019-04-03T14:01:10.653" v="0" actId="14100"/>
          <ac:spMkLst>
            <pc:docMk/>
            <pc:sldMk cId="0" sldId="256"/>
            <ac:spMk id="68" creationId="{00000000-0000-0000-0000-000000000000}"/>
          </ac:spMkLst>
        </pc:spChg>
        <pc:spChg chg="del mod">
          <ac:chgData name="Erin Buchanan" userId="a202a620-6e05-42b1-a3fc-fcfad0b42cdc" providerId="ADAL" clId="{0FA13413-1E53-4348-BC2B-D18461EB779B}" dt="2019-04-03T14:24:18.555" v="1567" actId="478"/>
          <ac:spMkLst>
            <pc:docMk/>
            <pc:sldMk cId="0" sldId="256"/>
            <ac:spMk id="76" creationId="{00000000-0000-0000-0000-000000000000}"/>
          </ac:spMkLst>
        </pc:spChg>
        <pc:graphicFrameChg chg="mod modGraphic">
          <ac:chgData name="Erin Buchanan" userId="a202a620-6e05-42b1-a3fc-fcfad0b42cdc" providerId="ADAL" clId="{0FA13413-1E53-4348-BC2B-D18461EB779B}" dt="2019-04-03T14:01:35.608" v="5" actId="120"/>
          <ac:graphicFrameMkLst>
            <pc:docMk/>
            <pc:sldMk cId="0" sldId="256"/>
            <ac:graphicFrameMk id="4" creationId="{37EA598F-BF9B-4EFB-8B8C-04D31C065CBE}"/>
          </ac:graphicFrameMkLst>
        </pc:graphicFrameChg>
        <pc:graphicFrameChg chg="mod modGraphic">
          <ac:chgData name="Erin Buchanan" userId="a202a620-6e05-42b1-a3fc-fcfad0b42cdc" providerId="ADAL" clId="{0FA13413-1E53-4348-BC2B-D18461EB779B}" dt="2019-04-03T14:02:47.980" v="50" actId="122"/>
          <ac:graphicFrameMkLst>
            <pc:docMk/>
            <pc:sldMk cId="0" sldId="256"/>
            <ac:graphicFrameMk id="25" creationId="{81B4A3D4-A63F-4A02-8A49-C620126168CF}"/>
          </ac:graphicFrameMkLst>
        </pc:graphicFrameChg>
        <pc:picChg chg="mod modCrop">
          <ac:chgData name="Erin Buchanan" userId="a202a620-6e05-42b1-a3fc-fcfad0b42cdc" providerId="ADAL" clId="{0FA13413-1E53-4348-BC2B-D18461EB779B}" dt="2019-04-03T14:25:37.199" v="1632" actId="1035"/>
          <ac:picMkLst>
            <pc:docMk/>
            <pc:sldMk cId="0" sldId="256"/>
            <ac:picMk id="6" creationId="{4C641A20-B5DB-6C49-81C2-E6BA97EBB52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43D7A-167B-4D1B-8238-B31E320746FF}" type="datetimeFigureOut">
              <a:rPr lang="en-US"/>
              <a:pPr/>
              <a:t>4/3/19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418D6F-41CF-4BCA-9E68-1D7429ABF81C}" type="slidenum">
              <a:rPr lang="en-US"/>
              <a:pPr/>
              <a:t>‹#›</a:t>
            </a:fld>
            <a:endParaRPr lang="en-US"/>
          </a:p>
        </p:txBody>
      </p:sp>
    </p:spTree>
    <p:extLst>
      <p:ext uri="{BB962C8B-B14F-4D97-AF65-F5344CB8AC3E}">
        <p14:creationId xmlns:p14="http://schemas.microsoft.com/office/powerpoint/2010/main" val="4197650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418D6F-41CF-4BCA-9E68-1D7429ABF81C}" type="slidenum">
              <a:rPr lang="en-US"/>
              <a:pPr/>
              <a:t>1</a:t>
            </a:fld>
            <a:endParaRPr lang="en-US"/>
          </a:p>
        </p:txBody>
      </p:sp>
    </p:spTree>
    <p:extLst>
      <p:ext uri="{BB962C8B-B14F-4D97-AF65-F5344CB8AC3E}">
        <p14:creationId xmlns:p14="http://schemas.microsoft.com/office/powerpoint/2010/main" val="1474287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3379F8-D3CD-4F84-8ABE-D8B7DBD32689}" type="datetimeFigureOut">
              <a:rPr lang="en-US" smtClean="0"/>
              <a:t>4/3/19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9343B-EA5F-4ADD-9460-941A8C1EBC78}" type="slidenum">
              <a:rPr lang="en-US" smtClean="0"/>
              <a:pPr/>
              <a:t>‹#›</a:t>
            </a:fld>
            <a:endParaRPr lang="en-US"/>
          </a:p>
        </p:txBody>
      </p:sp>
    </p:spTree>
    <p:extLst>
      <p:ext uri="{BB962C8B-B14F-4D97-AF65-F5344CB8AC3E}">
        <p14:creationId xmlns:p14="http://schemas.microsoft.com/office/powerpoint/2010/main" val="3614142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379F8-D3CD-4F84-8ABE-D8B7DBD32689}" type="datetimeFigureOut">
              <a:rPr lang="en-US" smtClean="0"/>
              <a:t>4/3/19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52B7B-E9B7-4454-B0E5-3D59F7AA3E32}" type="slidenum">
              <a:rPr lang="en-US" smtClean="0"/>
              <a:pPr/>
              <a:t>‹#›</a:t>
            </a:fld>
            <a:endParaRPr lang="en-US"/>
          </a:p>
        </p:txBody>
      </p:sp>
    </p:spTree>
    <p:extLst>
      <p:ext uri="{BB962C8B-B14F-4D97-AF65-F5344CB8AC3E}">
        <p14:creationId xmlns:p14="http://schemas.microsoft.com/office/powerpoint/2010/main" val="1601214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379F8-D3CD-4F84-8ABE-D8B7DBD32689}" type="datetimeFigureOut">
              <a:rPr lang="en-US" smtClean="0"/>
              <a:t>4/3/19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19E96-6FCD-4F9D-8F89-514B47A9C5CD}" type="slidenum">
              <a:rPr lang="en-US" smtClean="0"/>
              <a:pPr/>
              <a:t>‹#›</a:t>
            </a:fld>
            <a:endParaRPr lang="en-US"/>
          </a:p>
        </p:txBody>
      </p:sp>
    </p:spTree>
    <p:extLst>
      <p:ext uri="{BB962C8B-B14F-4D97-AF65-F5344CB8AC3E}">
        <p14:creationId xmlns:p14="http://schemas.microsoft.com/office/powerpoint/2010/main" val="3537170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379F8-D3CD-4F84-8ABE-D8B7DBD32689}" type="datetimeFigureOut">
              <a:rPr lang="en-US" smtClean="0"/>
              <a:t>4/3/19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59801-7B5A-400E-B335-3A64EBB55A7D}" type="slidenum">
              <a:rPr lang="en-US" smtClean="0"/>
              <a:pPr/>
              <a:t>‹#›</a:t>
            </a:fld>
            <a:endParaRPr lang="en-US"/>
          </a:p>
        </p:txBody>
      </p:sp>
    </p:spTree>
    <p:extLst>
      <p:ext uri="{BB962C8B-B14F-4D97-AF65-F5344CB8AC3E}">
        <p14:creationId xmlns:p14="http://schemas.microsoft.com/office/powerpoint/2010/main" val="1853129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3379F8-D3CD-4F84-8ABE-D8B7DBD32689}" type="datetimeFigureOut">
              <a:rPr lang="en-US" smtClean="0"/>
              <a:t>4/3/19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69C8C-A819-431E-9D13-9C81427D3D78}" type="slidenum">
              <a:rPr lang="en-US" smtClean="0"/>
              <a:pPr/>
              <a:t>‹#›</a:t>
            </a:fld>
            <a:endParaRPr lang="en-US"/>
          </a:p>
        </p:txBody>
      </p:sp>
    </p:spTree>
    <p:extLst>
      <p:ext uri="{BB962C8B-B14F-4D97-AF65-F5344CB8AC3E}">
        <p14:creationId xmlns:p14="http://schemas.microsoft.com/office/powerpoint/2010/main" val="4227817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3379F8-D3CD-4F84-8ABE-D8B7DBD32689}" type="datetimeFigureOut">
              <a:rPr lang="en-US" smtClean="0"/>
              <a:t>4/3/19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EE697-DFC7-48AF-886D-639558809EF2}" type="slidenum">
              <a:rPr lang="en-US" smtClean="0"/>
              <a:pPr/>
              <a:t>‹#›</a:t>
            </a:fld>
            <a:endParaRPr lang="en-US"/>
          </a:p>
        </p:txBody>
      </p:sp>
    </p:spTree>
    <p:extLst>
      <p:ext uri="{BB962C8B-B14F-4D97-AF65-F5344CB8AC3E}">
        <p14:creationId xmlns:p14="http://schemas.microsoft.com/office/powerpoint/2010/main" val="3231061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3379F8-D3CD-4F84-8ABE-D8B7DBD32689}" type="datetimeFigureOut">
              <a:rPr lang="en-US" smtClean="0"/>
              <a:t>4/3/19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5FD30B-62B3-49B3-90D3-C12BFD3E4534}" type="slidenum">
              <a:rPr lang="en-US" smtClean="0"/>
              <a:pPr/>
              <a:t>‹#›</a:t>
            </a:fld>
            <a:endParaRPr lang="en-US"/>
          </a:p>
        </p:txBody>
      </p:sp>
    </p:spTree>
    <p:extLst>
      <p:ext uri="{BB962C8B-B14F-4D97-AF65-F5344CB8AC3E}">
        <p14:creationId xmlns:p14="http://schemas.microsoft.com/office/powerpoint/2010/main" val="1893103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3379F8-D3CD-4F84-8ABE-D8B7DBD32689}" type="datetimeFigureOut">
              <a:rPr lang="en-US" smtClean="0"/>
              <a:t>4/3/19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DFA167-9D40-4397-8A22-C598A3318095}" type="slidenum">
              <a:rPr lang="en-US" smtClean="0"/>
              <a:pPr/>
              <a:t>‹#›</a:t>
            </a:fld>
            <a:endParaRPr lang="en-US"/>
          </a:p>
        </p:txBody>
      </p:sp>
    </p:spTree>
    <p:extLst>
      <p:ext uri="{BB962C8B-B14F-4D97-AF65-F5344CB8AC3E}">
        <p14:creationId xmlns:p14="http://schemas.microsoft.com/office/powerpoint/2010/main" val="252039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3379F8-D3CD-4F84-8ABE-D8B7DBD32689}" type="datetimeFigureOut">
              <a:rPr lang="en-US" smtClean="0"/>
              <a:t>4/3/19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A69EFD-54AA-411B-ABB0-DBDB9944F712}" type="slidenum">
              <a:rPr lang="en-US" smtClean="0"/>
              <a:pPr/>
              <a:t>‹#›</a:t>
            </a:fld>
            <a:endParaRPr lang="en-US"/>
          </a:p>
        </p:txBody>
      </p:sp>
    </p:spTree>
    <p:extLst>
      <p:ext uri="{BB962C8B-B14F-4D97-AF65-F5344CB8AC3E}">
        <p14:creationId xmlns:p14="http://schemas.microsoft.com/office/powerpoint/2010/main" val="4289855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663379F8-D3CD-4F84-8ABE-D8B7DBD32689}" type="datetimeFigureOut">
              <a:rPr lang="en-US" smtClean="0"/>
              <a:t>4/3/19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F056D9-60D3-4E39-BDA5-F9140AF54CEC}" type="slidenum">
              <a:rPr lang="en-US" smtClean="0"/>
              <a:pPr/>
              <a:t>‹#›</a:t>
            </a:fld>
            <a:endParaRPr lang="en-US"/>
          </a:p>
        </p:txBody>
      </p:sp>
    </p:spTree>
    <p:extLst>
      <p:ext uri="{BB962C8B-B14F-4D97-AF65-F5344CB8AC3E}">
        <p14:creationId xmlns:p14="http://schemas.microsoft.com/office/powerpoint/2010/main" val="3065774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663379F8-D3CD-4F84-8ABE-D8B7DBD32689}" type="datetimeFigureOut">
              <a:rPr lang="en-US" smtClean="0"/>
              <a:t>4/3/19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41B3A4-0D33-4155-AF48-49EB80A73D68}" type="slidenum">
              <a:rPr lang="en-US" smtClean="0"/>
              <a:pPr/>
              <a:t>‹#›</a:t>
            </a:fld>
            <a:endParaRPr lang="en-US"/>
          </a:p>
        </p:txBody>
      </p:sp>
    </p:spTree>
    <p:extLst>
      <p:ext uri="{BB962C8B-B14F-4D97-AF65-F5344CB8AC3E}">
        <p14:creationId xmlns:p14="http://schemas.microsoft.com/office/powerpoint/2010/main" val="662082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663379F8-D3CD-4F84-8ABE-D8B7DBD32689}" type="datetimeFigureOut">
              <a:rPr lang="en-US" smtClean="0"/>
              <a:t>4/3/19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5FD8FEC7-2C5D-45DE-84FB-9C36ADEAE2EE}" type="slidenum">
              <a:rPr lang="en-US" smtClean="0"/>
              <a:pPr/>
              <a:t>‹#›</a:t>
            </a:fld>
            <a:endParaRPr lang="en-US"/>
          </a:p>
        </p:txBody>
      </p:sp>
    </p:spTree>
    <p:extLst>
      <p:ext uri="{BB962C8B-B14F-4D97-AF65-F5344CB8AC3E}">
        <p14:creationId xmlns:p14="http://schemas.microsoft.com/office/powerpoint/2010/main" val="16339181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0" name="Rectangle 3"/>
          <p:cNvSpPr>
            <a:spLocks/>
          </p:cNvSpPr>
          <p:nvPr/>
        </p:nvSpPr>
        <p:spPr bwMode="auto">
          <a:xfrm>
            <a:off x="1827152" y="1550516"/>
            <a:ext cx="40082848" cy="3506107"/>
          </a:xfrm>
          <a:prstGeom prst="rect">
            <a:avLst/>
          </a:prstGeom>
          <a:solidFill>
            <a:srgbClr val="4A0010"/>
          </a:solidFill>
          <a:ln>
            <a:solidFill>
              <a:schemeClr val="tx1">
                <a:lumMod val="95000"/>
                <a:lumOff val="5000"/>
              </a:schemeClr>
            </a:solidFill>
          </a:ln>
          <a:extLst/>
        </p:spPr>
        <p:style>
          <a:lnRef idx="1">
            <a:schemeClr val="accent3"/>
          </a:lnRef>
          <a:fillRef idx="2">
            <a:schemeClr val="accent3"/>
          </a:fillRef>
          <a:effectRef idx="1">
            <a:schemeClr val="accent3"/>
          </a:effectRef>
          <a:fontRef idx="minor">
            <a:schemeClr val="dk1"/>
          </a:fontRef>
        </p:style>
        <p:txBody>
          <a:bodyPr lIns="38100" tIns="38100" rIns="38100" bIns="38100" anchor="ctr"/>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6600" b="1" dirty="0">
                <a:solidFill>
                  <a:schemeClr val="bg1"/>
                </a:solidFill>
                <a:latin typeface="Times New Roman"/>
                <a:ea typeface="MS PGothic" panose="020B0600070205080204" pitchFamily="34" charset="-128"/>
                <a:cs typeface="Times New Roman"/>
                <a:sym typeface="Minion Pro" pitchFamily="18" charset="0"/>
              </a:rPr>
              <a:t>Development of Patient Defined Migraine Assessment </a:t>
            </a:r>
            <a:endParaRPr lang="en-US" sz="6600" b="1" dirty="0">
              <a:solidFill>
                <a:schemeClr val="bg1"/>
              </a:solidFill>
              <a:latin typeface="Times New Roman" panose="02020603050405020304" pitchFamily="18" charset="0"/>
              <a:ea typeface="Times New Roman" panose="02020603050405020304" pitchFamily="18" charset="0"/>
            </a:endParaRPr>
          </a:p>
          <a:p>
            <a:pPr algn="ctr" eaLnBrk="1" hangingPunct="1"/>
            <a:r>
              <a:rPr lang="en-US" sz="5400" dirty="0">
                <a:solidFill>
                  <a:schemeClr val="bg1"/>
                </a:solidFill>
                <a:latin typeface="Times New Roman"/>
                <a:ea typeface="MS PGothic" panose="020B0600070205080204" pitchFamily="34" charset="-128"/>
                <a:cs typeface="Times New Roman"/>
                <a:sym typeface="Minion Pro" pitchFamily="18" charset="0"/>
              </a:rPr>
              <a:t>Addie Wikowsky</a:t>
            </a:r>
            <a:r>
              <a:rPr lang="en-US" sz="5400" baseline="30000" dirty="0">
                <a:solidFill>
                  <a:schemeClr val="bg1"/>
                </a:solidFill>
                <a:latin typeface="Times New Roman"/>
                <a:ea typeface="MS PGothic" panose="020B0600070205080204" pitchFamily="34" charset="-128"/>
                <a:cs typeface="Times New Roman"/>
                <a:sym typeface="Minion Pro" pitchFamily="18" charset="0"/>
              </a:rPr>
              <a:t>1</a:t>
            </a:r>
            <a:r>
              <a:rPr lang="en-US" sz="5400" dirty="0">
                <a:solidFill>
                  <a:schemeClr val="bg1"/>
                </a:solidFill>
                <a:latin typeface="Times New Roman"/>
                <a:ea typeface="MS PGothic" panose="020B0600070205080204" pitchFamily="34" charset="-128"/>
                <a:cs typeface="Times New Roman"/>
                <a:sym typeface="Minion Pro" pitchFamily="18" charset="0"/>
              </a:rPr>
              <a:t>, Erin M. Buchanan</a:t>
            </a:r>
            <a:r>
              <a:rPr lang="en-US" sz="5400" baseline="30000" dirty="0">
                <a:solidFill>
                  <a:schemeClr val="bg1"/>
                </a:solidFill>
                <a:latin typeface="Times New Roman"/>
                <a:ea typeface="MS PGothic" panose="020B0600070205080204" pitchFamily="34" charset="-128"/>
                <a:cs typeface="Times New Roman"/>
                <a:sym typeface="Minion Pro" pitchFamily="18" charset="0"/>
              </a:rPr>
              <a:t>2</a:t>
            </a:r>
            <a:r>
              <a:rPr lang="en-US" sz="5400" dirty="0">
                <a:solidFill>
                  <a:schemeClr val="bg1"/>
                </a:solidFill>
                <a:latin typeface="Times New Roman"/>
                <a:ea typeface="MS PGothic" panose="020B0600070205080204" pitchFamily="34" charset="-128"/>
                <a:cs typeface="Times New Roman"/>
                <a:sym typeface="Minion Pro" pitchFamily="18" charset="0"/>
              </a:rPr>
              <a:t>, Ryan Cady</a:t>
            </a:r>
            <a:r>
              <a:rPr lang="en-US" sz="5400" baseline="30000" dirty="0">
                <a:solidFill>
                  <a:schemeClr val="bg1"/>
                </a:solidFill>
                <a:latin typeface="Times New Roman"/>
                <a:ea typeface="MS PGothic" panose="020B0600070205080204" pitchFamily="34" charset="-128"/>
                <a:cs typeface="Times New Roman"/>
                <a:sym typeface="Minion Pro" pitchFamily="18" charset="0"/>
              </a:rPr>
              <a:t>3</a:t>
            </a:r>
            <a:r>
              <a:rPr lang="en-US" sz="5400" dirty="0">
                <a:solidFill>
                  <a:schemeClr val="bg1"/>
                </a:solidFill>
                <a:latin typeface="Times New Roman"/>
                <a:ea typeface="MS PGothic" panose="020B0600070205080204" pitchFamily="34" charset="-128"/>
                <a:cs typeface="Times New Roman"/>
                <a:sym typeface="Minion Pro" pitchFamily="18" charset="0"/>
              </a:rPr>
              <a:t>, Heather Manley</a:t>
            </a:r>
            <a:r>
              <a:rPr lang="en-US" sz="5400" baseline="30000" dirty="0">
                <a:solidFill>
                  <a:schemeClr val="bg1"/>
                </a:solidFill>
                <a:latin typeface="Times New Roman"/>
                <a:ea typeface="MS PGothic" panose="020B0600070205080204" pitchFamily="34" charset="-128"/>
                <a:cs typeface="Times New Roman"/>
                <a:sym typeface="Minion Pro" pitchFamily="18" charset="0"/>
              </a:rPr>
              <a:t>3</a:t>
            </a:r>
            <a:r>
              <a:rPr lang="en-US" sz="5400" dirty="0">
                <a:solidFill>
                  <a:schemeClr val="bg1"/>
                </a:solidFill>
                <a:latin typeface="Times New Roman"/>
                <a:ea typeface="MS PGothic" panose="020B0600070205080204" pitchFamily="34" charset="-128"/>
                <a:cs typeface="Times New Roman"/>
                <a:sym typeface="Minion Pro" pitchFamily="18" charset="0"/>
              </a:rPr>
              <a:t>, Jim Sly</a:t>
            </a:r>
            <a:r>
              <a:rPr lang="en-US" sz="5400" baseline="30000" dirty="0">
                <a:solidFill>
                  <a:schemeClr val="bg1"/>
                </a:solidFill>
                <a:latin typeface="Times New Roman"/>
                <a:ea typeface="MS PGothic" panose="020B0600070205080204" pitchFamily="34" charset="-128"/>
                <a:cs typeface="Times New Roman"/>
                <a:sym typeface="Minion Pro" pitchFamily="18" charset="0"/>
              </a:rPr>
              <a:t>3</a:t>
            </a:r>
            <a:r>
              <a:rPr lang="en-US" sz="5400" dirty="0">
                <a:solidFill>
                  <a:schemeClr val="bg1"/>
                </a:solidFill>
                <a:latin typeface="Times New Roman"/>
                <a:ea typeface="MS PGothic" panose="020B0600070205080204" pitchFamily="34" charset="-128"/>
                <a:cs typeface="Times New Roman"/>
                <a:sym typeface="Minion Pro" pitchFamily="18" charset="0"/>
              </a:rPr>
              <a:t>, Arielle Cunningham</a:t>
            </a:r>
            <a:r>
              <a:rPr lang="en-US" sz="5400" baseline="30000" dirty="0">
                <a:solidFill>
                  <a:schemeClr val="bg1"/>
                </a:solidFill>
                <a:latin typeface="Times New Roman"/>
                <a:ea typeface="MS PGothic" panose="020B0600070205080204" pitchFamily="34" charset="-128"/>
                <a:cs typeface="Times New Roman"/>
                <a:sym typeface="Minion Pro" pitchFamily="18" charset="0"/>
              </a:rPr>
              <a:t>1</a:t>
            </a:r>
            <a:endParaRPr lang="en-US" sz="5400" dirty="0">
              <a:solidFill>
                <a:schemeClr val="bg1"/>
              </a:solidFill>
              <a:latin typeface="Times New Roman"/>
              <a:ea typeface="MS PGothic" panose="020B0600070205080204" pitchFamily="34" charset="-128"/>
              <a:cs typeface="Times New Roman"/>
              <a:sym typeface="Minion Pro" pitchFamily="18" charset="0"/>
            </a:endParaRPr>
          </a:p>
          <a:p>
            <a:pPr algn="ctr" eaLnBrk="1" hangingPunct="1"/>
            <a:r>
              <a:rPr lang="en-US" sz="4800" dirty="0">
                <a:solidFill>
                  <a:schemeClr val="bg1"/>
                </a:solidFill>
                <a:latin typeface="Times New Roman"/>
                <a:ea typeface="MS PGothic" panose="020B0600070205080204" pitchFamily="34" charset="-128"/>
                <a:cs typeface="Times New Roman"/>
                <a:sym typeface="Minion Pro" pitchFamily="18" charset="0"/>
              </a:rPr>
              <a:t>Missouri State University</a:t>
            </a:r>
            <a:r>
              <a:rPr lang="en-US" sz="4800" baseline="30000" dirty="0">
                <a:solidFill>
                  <a:schemeClr val="bg1"/>
                </a:solidFill>
                <a:latin typeface="Times New Roman"/>
                <a:ea typeface="MS PGothic" panose="020B0600070205080204" pitchFamily="34" charset="-128"/>
                <a:cs typeface="Times New Roman"/>
                <a:sym typeface="Minion Pro" pitchFamily="18" charset="0"/>
              </a:rPr>
              <a:t>1</a:t>
            </a:r>
            <a:r>
              <a:rPr lang="en-US" sz="4800" dirty="0">
                <a:solidFill>
                  <a:schemeClr val="bg1"/>
                </a:solidFill>
                <a:latin typeface="Times New Roman"/>
                <a:ea typeface="MS PGothic" panose="020B0600070205080204" pitchFamily="34" charset="-128"/>
                <a:cs typeface="Times New Roman"/>
                <a:sym typeface="Minion Pro" pitchFamily="18" charset="0"/>
              </a:rPr>
              <a:t>, Harrisburg University of Science and Technology</a:t>
            </a:r>
            <a:r>
              <a:rPr lang="en-US" sz="4800" baseline="30000" dirty="0">
                <a:solidFill>
                  <a:schemeClr val="bg1"/>
                </a:solidFill>
                <a:latin typeface="Times New Roman"/>
                <a:ea typeface="MS PGothic" panose="020B0600070205080204" pitchFamily="34" charset="-128"/>
                <a:cs typeface="Times New Roman"/>
                <a:sym typeface="Minion Pro" pitchFamily="18" charset="0"/>
              </a:rPr>
              <a:t>2</a:t>
            </a:r>
            <a:r>
              <a:rPr lang="en-US" sz="4800" dirty="0">
                <a:solidFill>
                  <a:schemeClr val="bg1"/>
                </a:solidFill>
                <a:latin typeface="Times New Roman"/>
                <a:ea typeface="MS PGothic" panose="020B0600070205080204" pitchFamily="34" charset="-128"/>
                <a:cs typeface="Times New Roman"/>
                <a:sym typeface="Minion Pro" pitchFamily="18" charset="0"/>
              </a:rPr>
              <a:t>, </a:t>
            </a:r>
            <a:r>
              <a:rPr lang="en-US" sz="4800" dirty="0" err="1">
                <a:solidFill>
                  <a:schemeClr val="bg1"/>
                </a:solidFill>
                <a:latin typeface="Times New Roman"/>
                <a:ea typeface="MS PGothic" panose="020B0600070205080204" pitchFamily="34" charset="-128"/>
                <a:cs typeface="Times New Roman"/>
                <a:sym typeface="Minion Pro" pitchFamily="18" charset="0"/>
              </a:rPr>
              <a:t>Clinvest</a:t>
            </a:r>
            <a:r>
              <a:rPr lang="en-US" sz="4800" dirty="0">
                <a:solidFill>
                  <a:schemeClr val="bg1"/>
                </a:solidFill>
                <a:latin typeface="Times New Roman"/>
                <a:ea typeface="MS PGothic" panose="020B0600070205080204" pitchFamily="34" charset="-128"/>
                <a:cs typeface="Times New Roman"/>
                <a:sym typeface="Minion Pro" pitchFamily="18" charset="0"/>
              </a:rPr>
              <a:t> Research, LLC</a:t>
            </a:r>
            <a:r>
              <a:rPr lang="en-US" sz="4800" baseline="30000" dirty="0">
                <a:solidFill>
                  <a:schemeClr val="bg1"/>
                </a:solidFill>
                <a:latin typeface="Times New Roman"/>
                <a:ea typeface="MS PGothic" panose="020B0600070205080204" pitchFamily="34" charset="-128"/>
                <a:cs typeface="Times New Roman"/>
                <a:sym typeface="Minion Pro" pitchFamily="18" charset="0"/>
              </a:rPr>
              <a:t>3</a:t>
            </a:r>
            <a:endParaRPr lang="en-US" sz="5400" dirty="0">
              <a:solidFill>
                <a:schemeClr val="bg1"/>
              </a:solidFill>
              <a:latin typeface="Times New Roman"/>
              <a:ea typeface="MS PGothic" panose="020B0600070205080204" pitchFamily="34" charset="-128"/>
              <a:cs typeface="Times New Roman"/>
              <a:sym typeface="Minion Pro" pitchFamily="18" charset="0"/>
            </a:endParaRPr>
          </a:p>
        </p:txBody>
      </p:sp>
      <p:sp>
        <p:nvSpPr>
          <p:cNvPr id="13314" name="Line 4"/>
          <p:cNvSpPr>
            <a:spLocks noChangeShapeType="1"/>
          </p:cNvSpPr>
          <p:nvPr/>
        </p:nvSpPr>
        <p:spPr bwMode="auto">
          <a:xfrm>
            <a:off x="1827213" y="4170363"/>
            <a:ext cx="77787" cy="27452637"/>
          </a:xfrm>
          <a:prstGeom prst="line">
            <a:avLst/>
          </a:prstGeom>
          <a:ln>
            <a:headEnd/>
            <a:tailEnd/>
          </a:ln>
          <a:extLst>
            <a:ext uri="{909E8E84-426E-40dd-AFC4-6F175D3DCCD1}">
              <a14:hiddenFill xmlns=""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lstStyle/>
          <a:p>
            <a:endParaRPr lang="en-US"/>
          </a:p>
        </p:txBody>
      </p:sp>
      <p:sp>
        <p:nvSpPr>
          <p:cNvPr id="13315" name="Line 5"/>
          <p:cNvSpPr>
            <a:spLocks noChangeShapeType="1"/>
          </p:cNvSpPr>
          <p:nvPr/>
        </p:nvSpPr>
        <p:spPr bwMode="auto">
          <a:xfrm>
            <a:off x="41910000" y="5029200"/>
            <a:ext cx="152400" cy="26517600"/>
          </a:xfrm>
          <a:prstGeom prst="line">
            <a:avLst/>
          </a:prstGeom>
          <a:ln>
            <a:headEnd/>
            <a:tailEnd/>
          </a:ln>
          <a:extLst>
            <a:ext uri="{909E8E84-426E-40dd-AFC4-6F175D3DCCD1}">
              <a14:hiddenFill xmlns=""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lstStyle/>
          <a:p>
            <a:endParaRPr lang="en-US"/>
          </a:p>
        </p:txBody>
      </p:sp>
      <p:sp>
        <p:nvSpPr>
          <p:cNvPr id="13316" name="Line 6"/>
          <p:cNvSpPr>
            <a:spLocks noChangeShapeType="1"/>
          </p:cNvSpPr>
          <p:nvPr/>
        </p:nvSpPr>
        <p:spPr bwMode="auto">
          <a:xfrm rot="10800000" flipH="1">
            <a:off x="1905000" y="31546800"/>
            <a:ext cx="40157400" cy="76200"/>
          </a:xfrm>
          <a:prstGeom prst="line">
            <a:avLst/>
          </a:prstGeom>
          <a:ln>
            <a:headEnd/>
            <a:tailEnd/>
          </a:ln>
          <a:extLst>
            <a:ext uri="{909E8E84-426E-40dd-AFC4-6F175D3DCCD1}">
              <a14:hiddenFill xmlns=""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lstStyle/>
          <a:p>
            <a:endParaRPr lang="en-US"/>
          </a:p>
        </p:txBody>
      </p:sp>
      <p:sp>
        <p:nvSpPr>
          <p:cNvPr id="2054" name="Rectangle 7"/>
          <p:cNvSpPr>
            <a:spLocks/>
          </p:cNvSpPr>
          <p:nvPr/>
        </p:nvSpPr>
        <p:spPr bwMode="auto">
          <a:xfrm>
            <a:off x="2161414" y="5105087"/>
            <a:ext cx="11809413" cy="6890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400" b="1" dirty="0">
                <a:solidFill>
                  <a:srgbClr val="4A0010"/>
                </a:solidFill>
                <a:latin typeface="Times New Roman"/>
                <a:ea typeface="MS PGothic" panose="020B0600070205080204" pitchFamily="34" charset="-128"/>
                <a:cs typeface="Times New Roman"/>
                <a:sym typeface="Times New Roman Bold" panose="02020803070505020304" pitchFamily="18" charset="0"/>
              </a:rPr>
              <a:t>Purpose</a:t>
            </a:r>
          </a:p>
          <a:p>
            <a:pPr eaLnBrk="1" hangingPunct="1"/>
            <a:r>
              <a:rPr lang="en-US" sz="3600" dirty="0">
                <a:latin typeface="Times New Roman"/>
                <a:cs typeface="Times New Roman"/>
              </a:rPr>
              <a:t>Migraine is a debilitating condition that impacts a multifaceted set of factors for a person, including physical, productivity, social, and cognitive factors. One concern is that current popular assessment tools for migraine do not adequately view the patient as a whole for their treatment, and traditionally only focus on only physical, pain-related items. Therefore, this project had two goals: first, to establish factors which are most important to patients when appraising the efficacy of headache treatment, and second, to develop a patient-reported outcome measure to evaluate meaningful response to headache treatment regimens, as defined by patients.</a:t>
            </a:r>
          </a:p>
        </p:txBody>
      </p:sp>
      <p:sp>
        <p:nvSpPr>
          <p:cNvPr id="13322" name="Rectangle 14"/>
          <p:cNvSpPr>
            <a:spLocks/>
          </p:cNvSpPr>
          <p:nvPr/>
        </p:nvSpPr>
        <p:spPr bwMode="auto">
          <a:xfrm>
            <a:off x="29184600" y="27355800"/>
            <a:ext cx="13017500" cy="381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rnd">
                <a:solidFill>
                  <a:schemeClr val="tx1"/>
                </a:solidFill>
                <a:round/>
                <a:headEnd/>
                <a:tailEnd/>
              </a14:hiddenLine>
            </a:ext>
          </a:extLst>
        </p:spPr>
        <p:txBody>
          <a:bodyPr lIns="38100" tIns="38100" rIns="38100" bIns="38100"/>
          <a:lstStyle>
            <a:lvl1pPr marL="342900" indent="-342900" eaLnBrk="0" hangingPunct="0">
              <a:defRPr sz="1200">
                <a:solidFill>
                  <a:srgbClr val="000000"/>
                </a:solidFill>
                <a:latin typeface="Gill Sans" pitchFamily="-84" charset="0"/>
                <a:ea typeface="ヒラギノ角ゴ ProN W3" pitchFamily="-84" charset="-128"/>
                <a:sym typeface="Gill Sans" pitchFamily="-84" charset="0"/>
              </a:defRPr>
            </a:lvl1pPr>
            <a:lvl2pPr marL="800100" indent="-34290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eaLnBrk="1" hangingPunct="1">
              <a:buFont typeface="Arial" panose="020B0604020202020204" pitchFamily="34" charset="0"/>
              <a:buChar char="•"/>
            </a:pPr>
            <a:endParaRPr lang="en-US" sz="4000"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endParaRPr lang="en-US" sz="3000" b="1" dirty="0">
              <a:latin typeface="Times New Roman" panose="02020603050405020304" pitchFamily="18" charset="0"/>
              <a:cs typeface="Times New Roman" panose="02020603050405020304" pitchFamily="18" charset="0"/>
            </a:endParaRPr>
          </a:p>
        </p:txBody>
      </p:sp>
      <p:sp>
        <p:nvSpPr>
          <p:cNvPr id="39" name="Rectangle 13"/>
          <p:cNvSpPr>
            <a:spLocks/>
          </p:cNvSpPr>
          <p:nvPr/>
        </p:nvSpPr>
        <p:spPr bwMode="auto">
          <a:xfrm>
            <a:off x="2165596" y="12049088"/>
            <a:ext cx="11665095" cy="19573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400" b="1" dirty="0">
                <a:solidFill>
                  <a:srgbClr val="4A0010"/>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Method</a:t>
            </a:r>
          </a:p>
          <a:p>
            <a:pPr eaLnBrk="1" hangingPunct="1"/>
            <a:r>
              <a:rPr lang="en-US" sz="3600" b="1" i="1" dirty="0">
                <a:solidFill>
                  <a:schemeClr val="tx1"/>
                </a:solidFill>
                <a:latin typeface="Times New Roman"/>
                <a:ea typeface="MS PGothic" panose="020B0600070205080204" pitchFamily="34" charset="-128"/>
                <a:cs typeface="Times New Roman"/>
                <a:sym typeface="Times New Roman Bold" panose="02020803070505020304" pitchFamily="18" charset="0"/>
              </a:rPr>
              <a:t>Phase One</a:t>
            </a:r>
          </a:p>
          <a:p>
            <a:pPr eaLnBrk="1" hangingPunct="1"/>
            <a:r>
              <a:rPr lang="en-US" sz="3600" b="1" i="1" dirty="0">
                <a:solidFill>
                  <a:schemeClr val="tx1"/>
                </a:solidFill>
                <a:latin typeface="Times New Roman"/>
                <a:ea typeface="MS PGothic" panose="020B0600070205080204" pitchFamily="34" charset="-128"/>
                <a:cs typeface="Times New Roman"/>
                <a:sym typeface="Times New Roman Bold" panose="02020803070505020304" pitchFamily="18" charset="0"/>
              </a:rPr>
              <a:t>	</a:t>
            </a:r>
            <a:r>
              <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rPr>
              <a:t>This phase was designed to target our first research goal. An Licensed Professional Counselor on our team, Heather Manley, conducted a structured interview with ten participants. Each participant was compensated $200 for their time. The goal of this interview was to find out what topics were important to them when talking with their doctor about treatment plans. This interview included asking the participants their diagnosis, current and previous preventatives, and known triggers. Data from these interviews were coded so that the researchers can identify common concerns and facets that are important to individuals with migraines. These concerns included: cognitive concerns (concentration or brain fog), social connections (family or friends), emotions (self-worth), and day to day functioning (normal activities or productivity at work and home). Last, a set of provider specific options were coded, such as medication concerns, cost, insurance, and education of self and doctor as peripheral barriers to access of treatment </a:t>
            </a:r>
          </a:p>
          <a:p>
            <a:pPr eaLnBrk="1" hangingPunct="1"/>
            <a:endPar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endParaRPr>
          </a:p>
          <a:p>
            <a:r>
              <a:rPr lang="en-US" sz="3600" b="1" i="1" dirty="0">
                <a:solidFill>
                  <a:schemeClr val="tx1"/>
                </a:solidFill>
                <a:latin typeface="Times New Roman"/>
                <a:ea typeface="MS PGothic" panose="020B0600070205080204" pitchFamily="34" charset="-128"/>
                <a:cs typeface="Times New Roman"/>
                <a:sym typeface="Times New Roman Bold" panose="02020803070505020304" pitchFamily="18" charset="0"/>
              </a:rPr>
              <a:t>Phase Two</a:t>
            </a:r>
            <a:endPar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endParaRPr>
          </a:p>
          <a:p>
            <a:r>
              <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rPr>
              <a:t>	After discussing the ten participants responses from phase one, the researchers brainstormed questions to assess those topic areas. This phase was conducted to develop a questionnaire that could be used to assess response to treatment, and over 200 questions were generated for testing. 100 participants completed the new questionnaire. After receiving those answers, we used exploratory factor analyses (EFAs) on the different themes to examine the items. Questions were removed if they did not relate to their factor or receive a 75% patient approval rating. Then the top six questions were used from each of the remaining lists for re-examination in Phase Three (ongoing). </a:t>
            </a:r>
            <a:endParaRPr lang="en-US" sz="3600" dirty="0">
              <a:latin typeface="Times New Roman"/>
              <a:cs typeface="Times New Roman"/>
            </a:endParaRPr>
          </a:p>
        </p:txBody>
      </p:sp>
      <p:sp>
        <p:nvSpPr>
          <p:cNvPr id="68" name="Rectangle 7"/>
          <p:cNvSpPr>
            <a:spLocks/>
          </p:cNvSpPr>
          <p:nvPr/>
        </p:nvSpPr>
        <p:spPr bwMode="auto">
          <a:xfrm>
            <a:off x="16107166" y="5270493"/>
            <a:ext cx="25622620" cy="6745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400" b="1" dirty="0">
                <a:solidFill>
                  <a:srgbClr val="4A0010"/>
                </a:solidFill>
                <a:latin typeface="Times New Roman"/>
                <a:ea typeface="MS PGothic" panose="020B0600070205080204" pitchFamily="34" charset="-128"/>
                <a:cs typeface="Times New Roman"/>
                <a:sym typeface="Times New Roman Bold" panose="02020803070505020304" pitchFamily="18" charset="0"/>
              </a:rPr>
              <a:t>Results</a:t>
            </a:r>
            <a:endParaRPr lang="en-US" sz="3600" dirty="0">
              <a:solidFill>
                <a:srgbClr val="4A0010"/>
              </a:solidFill>
              <a:latin typeface="Times New Roman" pitchFamily="18" charset="0"/>
              <a:ea typeface="MS PGothic" panose="020B0600070205080204" pitchFamily="34" charset="-128"/>
              <a:cs typeface="Times New Roman" pitchFamily="18" charset="0"/>
              <a:sym typeface="Times New Roman Bold" panose="02020803070505020304" pitchFamily="18" charset="0"/>
            </a:endParaRPr>
          </a:p>
          <a:p>
            <a:pPr eaLnBrk="1" hangingPunct="1"/>
            <a:endParaRPr lang="en-US" sz="4400" b="1" dirty="0">
              <a:latin typeface="Gill Sans"/>
            </a:endParaRPr>
          </a:p>
          <a:p>
            <a:pPr marL="0" marR="0">
              <a:lnSpc>
                <a:spcPct val="115000"/>
              </a:lnSpc>
              <a:spcBef>
                <a:spcPts val="0"/>
              </a:spcBef>
              <a:spcAft>
                <a:spcPts val="0"/>
              </a:spcAft>
            </a:pPr>
            <a:endParaRPr lang="en-US" sz="3600" dirty="0">
              <a:latin typeface="Calibri"/>
              <a:ea typeface="Calibri"/>
              <a:cs typeface="Times New Roman"/>
            </a:endParaRPr>
          </a:p>
          <a:p>
            <a:pPr eaLnBrk="1" hangingPunct="1"/>
            <a:endParaRPr lang="en-US" sz="3600" dirty="0">
              <a:solidFill>
                <a:schemeClr val="tx1"/>
              </a:solidFill>
              <a:latin typeface="Times New Roman Bold" panose="02020803070505020304" pitchFamily="18" charset="0"/>
              <a:ea typeface="MS PGothic" panose="020B0600070205080204" pitchFamily="34" charset="-128"/>
              <a:sym typeface="Times New Roman Bold" panose="02020803070505020304" pitchFamily="18" charset="0"/>
            </a:endParaRPr>
          </a:p>
        </p:txBody>
      </p:sp>
      <p:sp>
        <p:nvSpPr>
          <p:cNvPr id="75" name="Line 4"/>
          <p:cNvSpPr>
            <a:spLocks noChangeShapeType="1"/>
          </p:cNvSpPr>
          <p:nvPr/>
        </p:nvSpPr>
        <p:spPr bwMode="auto">
          <a:xfrm>
            <a:off x="13944600" y="5070340"/>
            <a:ext cx="1587" cy="26538237"/>
          </a:xfrm>
          <a:prstGeom prst="line">
            <a:avLst/>
          </a:prstGeom>
          <a:ln>
            <a:headEnd/>
            <a:tailEnd/>
          </a:ln>
          <a:extLst>
            <a:ext uri="{909E8E84-426E-40dd-AFC4-6F175D3DCCD1}">
              <a14:hiddenFill xmlns=""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lstStyle/>
          <a:p>
            <a:endParaRPr lang="en-US"/>
          </a:p>
        </p:txBody>
      </p:sp>
      <p:sp>
        <p:nvSpPr>
          <p:cNvPr id="26" name="TextBox 25"/>
          <p:cNvSpPr txBox="1"/>
          <p:nvPr/>
        </p:nvSpPr>
        <p:spPr>
          <a:xfrm>
            <a:off x="14353221" y="28575000"/>
            <a:ext cx="13181013" cy="2308324"/>
          </a:xfrm>
          <a:prstGeom prst="rect">
            <a:avLst/>
          </a:prstGeom>
          <a:noFill/>
        </p:spPr>
        <p:txBody>
          <a:bodyPr wrap="square" rtlCol="0">
            <a:spAutoFit/>
          </a:bodyPr>
          <a:lstStyle/>
          <a:p>
            <a:pPr eaLnBrk="1" hangingPunct="1"/>
            <a:r>
              <a:rPr lang="en-US" sz="3600" dirty="0">
                <a:latin typeface="Times New Roman" panose="02020603050405020304" pitchFamily="18" charset="0"/>
                <a:cs typeface="Times New Roman" panose="02020603050405020304" pitchFamily="18" charset="0"/>
              </a:rPr>
              <a:t>Original questions indicates the number of items generated by the team. High loadings indicates items that correlated with their factor at &gt;= .30. After eliminating these questions, the ratings of importance (yes/no) were examined, and items with less than 75% were excluded.</a:t>
            </a:r>
          </a:p>
        </p:txBody>
      </p:sp>
      <p:sp>
        <p:nvSpPr>
          <p:cNvPr id="28" name="TextBox 27"/>
          <p:cNvSpPr txBox="1"/>
          <p:nvPr/>
        </p:nvSpPr>
        <p:spPr>
          <a:xfrm>
            <a:off x="14202601" y="6135469"/>
            <a:ext cx="18255423" cy="646331"/>
          </a:xfrm>
          <a:prstGeom prst="rect">
            <a:avLst/>
          </a:prstGeom>
          <a:noFill/>
        </p:spPr>
        <p:txBody>
          <a:bodyPr wrap="square" rtlCol="0">
            <a:spAutoFit/>
          </a:bodyPr>
          <a:lstStyle/>
          <a:p>
            <a:r>
              <a:rPr lang="en-US" sz="3600" b="1" i="1" dirty="0">
                <a:solidFill>
                  <a:prstClr val="black"/>
                </a:solidFill>
                <a:latin typeface="Times New Roman"/>
                <a:ea typeface="MS PGothic" panose="020B0600070205080204" pitchFamily="34" charset="-128"/>
                <a:cs typeface="Times New Roman"/>
                <a:sym typeface="Times New Roman Bold" panose="02020803070505020304" pitchFamily="18" charset="0"/>
              </a:rPr>
              <a:t>Phase One: Topics Important to Patients and Generated Questions</a:t>
            </a:r>
          </a:p>
        </p:txBody>
      </p:sp>
      <p:pic>
        <p:nvPicPr>
          <p:cNvPr id="5" name="Picture 4" descr="A close up of a sign&#10;&#10;Description automatically generated">
            <a:extLst>
              <a:ext uri="{FF2B5EF4-FFF2-40B4-BE49-F238E27FC236}">
                <a16:creationId xmlns:a16="http://schemas.microsoft.com/office/drawing/2014/main" id="{51C9191F-F693-5A41-A3C8-60BA667CA7D5}"/>
              </a:ext>
            </a:extLst>
          </p:cNvPr>
          <p:cNvPicPr>
            <a:picLocks noChangeAspect="1"/>
          </p:cNvPicPr>
          <p:nvPr/>
        </p:nvPicPr>
        <p:blipFill>
          <a:blip r:embed="rId3"/>
          <a:stretch>
            <a:fillRect/>
          </a:stretch>
        </p:blipFill>
        <p:spPr>
          <a:xfrm>
            <a:off x="1828800" y="3200400"/>
            <a:ext cx="4261011" cy="1869940"/>
          </a:xfrm>
          <a:prstGeom prst="rect">
            <a:avLst/>
          </a:prstGeom>
        </p:spPr>
      </p:pic>
      <p:pic>
        <p:nvPicPr>
          <p:cNvPr id="27" name="Picture 14" descr="dark carrington logo.bmp">
            <a:extLst>
              <a:ext uri="{FF2B5EF4-FFF2-40B4-BE49-F238E27FC236}">
                <a16:creationId xmlns:a16="http://schemas.microsoft.com/office/drawing/2014/main" id="{CA482F15-038C-4140-957B-920E1D0FF95F}"/>
              </a:ext>
            </a:extLst>
          </p:cNvPr>
          <p:cNvPicPr>
            <a:picLocks noChangeAspect="1"/>
          </p:cNvPicPr>
          <p:nvPr/>
        </p:nvPicPr>
        <p:blipFill>
          <a:blip r:embed="rId4" cstate="print"/>
          <a:srcRect/>
          <a:stretch>
            <a:fillRect/>
          </a:stretch>
        </p:blipFill>
        <p:spPr bwMode="auto">
          <a:xfrm>
            <a:off x="1828800" y="1536799"/>
            <a:ext cx="4169927" cy="1663601"/>
          </a:xfrm>
          <a:prstGeom prst="rect">
            <a:avLst/>
          </a:prstGeom>
          <a:solidFill>
            <a:srgbClr val="990033"/>
          </a:solidFill>
          <a:ln w="9525">
            <a:noFill/>
            <a:miter lim="800000"/>
            <a:headEnd/>
            <a:tailEnd/>
          </a:ln>
        </p:spPr>
      </p:pic>
      <p:graphicFrame>
        <p:nvGraphicFramePr>
          <p:cNvPr id="4" name="Table 3">
            <a:extLst>
              <a:ext uri="{FF2B5EF4-FFF2-40B4-BE49-F238E27FC236}">
                <a16:creationId xmlns:a16="http://schemas.microsoft.com/office/drawing/2014/main" id="{37EA598F-BF9B-4EFB-8B8C-04D31C065CBE}"/>
              </a:ext>
            </a:extLst>
          </p:cNvPr>
          <p:cNvGraphicFramePr>
            <a:graphicFrameLocks noGrp="1"/>
          </p:cNvGraphicFramePr>
          <p:nvPr>
            <p:extLst>
              <p:ext uri="{D42A27DB-BD31-4B8C-83A1-F6EECF244321}">
                <p14:modId xmlns:p14="http://schemas.microsoft.com/office/powerpoint/2010/main" val="4216098799"/>
              </p:ext>
            </p:extLst>
          </p:nvPr>
        </p:nvGraphicFramePr>
        <p:xfrm>
          <a:off x="14278802" y="6858000"/>
          <a:ext cx="27445213" cy="13352160"/>
        </p:xfrm>
        <a:graphic>
          <a:graphicData uri="http://schemas.openxmlformats.org/drawingml/2006/table">
            <a:tbl>
              <a:tblPr firstRow="1" firstCol="1" bandRow="1"/>
              <a:tblGrid>
                <a:gridCol w="4373132">
                  <a:extLst>
                    <a:ext uri="{9D8B030D-6E8A-4147-A177-3AD203B41FA5}">
                      <a16:colId xmlns:a16="http://schemas.microsoft.com/office/drawing/2014/main" val="4088979181"/>
                    </a:ext>
                  </a:extLst>
                </a:gridCol>
                <a:gridCol w="1494036">
                  <a:extLst>
                    <a:ext uri="{9D8B030D-6E8A-4147-A177-3AD203B41FA5}">
                      <a16:colId xmlns:a16="http://schemas.microsoft.com/office/drawing/2014/main" val="2642026743"/>
                    </a:ext>
                  </a:extLst>
                </a:gridCol>
                <a:gridCol w="7784714">
                  <a:extLst>
                    <a:ext uri="{9D8B030D-6E8A-4147-A177-3AD203B41FA5}">
                      <a16:colId xmlns:a16="http://schemas.microsoft.com/office/drawing/2014/main" val="63366273"/>
                    </a:ext>
                  </a:extLst>
                </a:gridCol>
                <a:gridCol w="13793331">
                  <a:extLst>
                    <a:ext uri="{9D8B030D-6E8A-4147-A177-3AD203B41FA5}">
                      <a16:colId xmlns:a16="http://schemas.microsoft.com/office/drawing/2014/main" val="2513705711"/>
                    </a:ext>
                  </a:extLst>
                </a:gridCol>
              </a:tblGrid>
              <a:tr h="394975">
                <a:tc>
                  <a:txBody>
                    <a:bodyPr/>
                    <a:lstStyle/>
                    <a:p>
                      <a:pPr marL="0" marR="0" algn="l">
                        <a:spcBef>
                          <a:spcPts val="0"/>
                        </a:spcBef>
                        <a:spcAft>
                          <a:spcPts val="0"/>
                        </a:spcAft>
                      </a:pPr>
                      <a:r>
                        <a:rPr lang="en-US" sz="3200" b="1" dirty="0">
                          <a:solidFill>
                            <a:schemeClr val="bg1"/>
                          </a:solidFill>
                          <a:effectLst/>
                          <a:latin typeface="Times New Roman" panose="02020603050405020304" pitchFamily="18" charset="0"/>
                          <a:ea typeface="Calibri" panose="020F0502020204030204" pitchFamily="34" charset="0"/>
                        </a:rPr>
                        <a:t>Theme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A0010"/>
                    </a:solidFill>
                  </a:tcPr>
                </a:tc>
                <a:tc>
                  <a:txBody>
                    <a:bodyPr/>
                    <a:lstStyle/>
                    <a:p>
                      <a:pPr marL="0" marR="0" algn="l">
                        <a:spcBef>
                          <a:spcPts val="0"/>
                        </a:spcBef>
                        <a:spcAft>
                          <a:spcPts val="0"/>
                        </a:spcAft>
                      </a:pPr>
                      <a:r>
                        <a:rPr lang="en-US" sz="3200" b="1" dirty="0">
                          <a:solidFill>
                            <a:schemeClr val="bg1"/>
                          </a:solidFill>
                          <a:effectLst/>
                          <a:latin typeface="Times New Roman" panose="02020603050405020304" pitchFamily="18" charset="0"/>
                          <a:ea typeface="Calibri" panose="020F0502020204030204" pitchFamily="34" charset="0"/>
                        </a:rPr>
                        <a:t>Freq.</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A0010"/>
                    </a:solidFill>
                  </a:tcPr>
                </a:tc>
                <a:tc>
                  <a:txBody>
                    <a:bodyPr/>
                    <a:lstStyle/>
                    <a:p>
                      <a:pPr marL="0" marR="0" algn="l">
                        <a:spcBef>
                          <a:spcPts val="0"/>
                        </a:spcBef>
                        <a:spcAft>
                          <a:spcPts val="0"/>
                        </a:spcAft>
                      </a:pPr>
                      <a:r>
                        <a:rPr lang="en-US" sz="3200" b="1" dirty="0">
                          <a:solidFill>
                            <a:schemeClr val="bg1"/>
                          </a:solidFill>
                          <a:effectLst/>
                          <a:latin typeface="Times New Roman" panose="02020603050405020304" pitchFamily="18" charset="0"/>
                          <a:ea typeface="Calibri" panose="020F0502020204030204" pitchFamily="34" charset="0"/>
                        </a:rPr>
                        <a:t>Sub-Categories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A0010"/>
                    </a:solidFill>
                  </a:tcPr>
                </a:tc>
                <a:tc>
                  <a:txBody>
                    <a:bodyPr/>
                    <a:lstStyle/>
                    <a:p>
                      <a:pPr marL="0" marR="0" algn="l">
                        <a:spcBef>
                          <a:spcPts val="0"/>
                        </a:spcBef>
                        <a:spcAft>
                          <a:spcPts val="0"/>
                        </a:spcAft>
                      </a:pPr>
                      <a:r>
                        <a:rPr lang="en-US" sz="3200" b="1" dirty="0">
                          <a:solidFill>
                            <a:schemeClr val="bg1"/>
                          </a:solidFill>
                          <a:effectLst/>
                          <a:latin typeface="Times New Roman" panose="02020603050405020304" pitchFamily="18" charset="0"/>
                          <a:ea typeface="Calibri" panose="020F0502020204030204" pitchFamily="34" charset="0"/>
                        </a:rPr>
                        <a:t>Examples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A0010"/>
                    </a:solidFill>
                  </a:tcPr>
                </a:tc>
                <a:extLst>
                  <a:ext uri="{0D108BD9-81ED-4DB2-BD59-A6C34878D82A}">
                    <a16:rowId xmlns:a16="http://schemas.microsoft.com/office/drawing/2014/main" val="2572345329"/>
                  </a:ext>
                </a:extLst>
              </a:tr>
              <a:tr h="1112520">
                <a:tc>
                  <a:txBody>
                    <a:bodyPr/>
                    <a:lstStyle/>
                    <a:p>
                      <a:pPr marL="0" marR="0">
                        <a:spcBef>
                          <a:spcPts val="0"/>
                        </a:spcBef>
                        <a:spcAft>
                          <a:spcPts val="0"/>
                        </a:spcAft>
                      </a:pPr>
                      <a:r>
                        <a:rPr lang="en-US" sz="3200" dirty="0">
                          <a:solidFill>
                            <a:srgbClr val="000000"/>
                          </a:solidFill>
                          <a:effectLst/>
                          <a:latin typeface="Times New Roman" panose="02020603050405020304" pitchFamily="18" charset="0"/>
                          <a:ea typeface="Calibri" panose="020F0502020204030204" pitchFamily="34" charset="0"/>
                        </a:rPr>
                        <a:t>Associated Symptoms</a:t>
                      </a:r>
                      <a:endParaRPr lang="en-US" sz="3200" dirty="0">
                        <a:effectLst/>
                        <a:latin typeface="Times New Roman" panose="02020603050405020304" pitchFamily="18"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marL="0" marR="0" algn="l">
                        <a:spcBef>
                          <a:spcPts val="0"/>
                        </a:spcBef>
                        <a:spcAft>
                          <a:spcPts val="0"/>
                        </a:spcAft>
                      </a:pPr>
                      <a:r>
                        <a:rPr lang="en-US" sz="3200" dirty="0">
                          <a:solidFill>
                            <a:srgbClr val="000000"/>
                          </a:solidFill>
                          <a:effectLst/>
                          <a:latin typeface="Times New Roman" panose="02020603050405020304" pitchFamily="18" charset="0"/>
                          <a:ea typeface="Calibri" panose="020F0502020204030204" pitchFamily="34" charset="0"/>
                        </a:rPr>
                        <a:t>14</a:t>
                      </a:r>
                      <a:endParaRPr lang="en-US" sz="3200" dirty="0">
                        <a:effectLst/>
                        <a:latin typeface="Times New Roman" panose="02020603050405020304" pitchFamily="18"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marL="0" marR="0">
                        <a:spcBef>
                          <a:spcPts val="0"/>
                        </a:spcBef>
                        <a:spcAft>
                          <a:spcPts val="0"/>
                        </a:spcAft>
                      </a:pPr>
                      <a:r>
                        <a:rPr lang="en-US" sz="3200" dirty="0">
                          <a:effectLst/>
                          <a:latin typeface="Times New Roman" panose="02020603050405020304" pitchFamily="18" charset="0"/>
                          <a:ea typeface="Calibri" panose="020F0502020204030204" pitchFamily="34" charset="0"/>
                        </a:rPr>
                        <a:t>Decreasing frequency. Feelings, Symptoms</a:t>
                      </a: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3200" b="0" i="0" u="none" strike="noStrike" dirty="0">
                          <a:solidFill>
                            <a:srgbClr val="000000"/>
                          </a:solidFill>
                          <a:effectLst/>
                          <a:latin typeface="Times New Roman" panose="02020603050405020304" pitchFamily="18" charset="0"/>
                          <a:cs typeface="Times New Roman" panose="02020603050405020304" pitchFamily="18" charset="0"/>
                        </a:rPr>
                        <a:t>My other migraine symptoms such as light/sound sensitivity, or nausea have improved.</a:t>
                      </a:r>
                    </a:p>
                  </a:txBody>
                  <a:tcPr marL="9525" marR="9525" marT="9525" marB="0">
                    <a:lnL>
                      <a:noFill/>
                    </a:lnL>
                    <a:lnR>
                      <a:noFill/>
                    </a:lnR>
                    <a:lnT w="1270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339884538"/>
                  </a:ext>
                </a:extLst>
              </a:tr>
              <a:tr h="1049030">
                <a:tc>
                  <a:txBody>
                    <a:bodyPr/>
                    <a:lstStyle/>
                    <a:p>
                      <a:pPr marL="0" marR="0">
                        <a:spcBef>
                          <a:spcPts val="0"/>
                        </a:spcBef>
                        <a:spcAft>
                          <a:spcPts val="0"/>
                        </a:spcAft>
                      </a:pPr>
                      <a:r>
                        <a:rPr lang="en-US" sz="3200">
                          <a:solidFill>
                            <a:srgbClr val="000000"/>
                          </a:solidFill>
                          <a:effectLst/>
                          <a:latin typeface="Times New Roman" panose="02020603050405020304" pitchFamily="18" charset="0"/>
                          <a:ea typeface="Calibri" panose="020F0502020204030204" pitchFamily="34" charset="0"/>
                        </a:rPr>
                        <a:t>Concentration</a:t>
                      </a:r>
                      <a:endParaRPr lang="en-US" sz="3200">
                        <a:effectLst/>
                        <a:latin typeface="Times New Roman" panose="02020603050405020304" pitchFamily="18" charset="0"/>
                        <a:ea typeface="Calibri" panose="020F0502020204030204" pitchFamily="34" charset="0"/>
                      </a:endParaRPr>
                    </a:p>
                  </a:txBody>
                  <a:tcPr marL="68580" marR="68580" marT="0" marB="0">
                    <a:lnL>
                      <a:noFill/>
                    </a:lnL>
                    <a:lnR>
                      <a:noFill/>
                    </a:lnR>
                    <a:lnT>
                      <a:noFill/>
                    </a:lnT>
                    <a:lnB>
                      <a:noFill/>
                    </a:lnB>
                  </a:tcPr>
                </a:tc>
                <a:tc>
                  <a:txBody>
                    <a:bodyPr/>
                    <a:lstStyle/>
                    <a:p>
                      <a:pPr marL="0" marR="0" algn="l">
                        <a:spcBef>
                          <a:spcPts val="0"/>
                        </a:spcBef>
                        <a:spcAft>
                          <a:spcPts val="0"/>
                        </a:spcAft>
                      </a:pPr>
                      <a:r>
                        <a:rPr lang="en-US" sz="3200" dirty="0">
                          <a:solidFill>
                            <a:srgbClr val="000000"/>
                          </a:solidFill>
                          <a:effectLst/>
                          <a:latin typeface="Times New Roman" panose="02020603050405020304" pitchFamily="18" charset="0"/>
                          <a:ea typeface="Calibri" panose="020F0502020204030204" pitchFamily="34" charset="0"/>
                        </a:rPr>
                        <a:t>6</a:t>
                      </a:r>
                      <a:endParaRPr lang="en-US" sz="3200" dirty="0">
                        <a:effectLst/>
                        <a:latin typeface="Times New Roman" panose="02020603050405020304" pitchFamily="18" charset="0"/>
                        <a:ea typeface="Calibri" panose="020F050202020403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3200" dirty="0">
                          <a:effectLst/>
                          <a:latin typeface="Times New Roman" panose="02020603050405020304" pitchFamily="18" charset="0"/>
                          <a:ea typeface="Calibri" panose="020F0502020204030204" pitchFamily="34" charset="0"/>
                        </a:rPr>
                        <a:t>Focus, Clear head</a:t>
                      </a:r>
                    </a:p>
                  </a:txBody>
                  <a:tcPr marL="68580" marR="68580" marT="0" marB="0">
                    <a:lnL>
                      <a:noFill/>
                    </a:lnL>
                    <a:lnR>
                      <a:noFill/>
                    </a:lnR>
                    <a:lnT>
                      <a:noFill/>
                    </a:lnT>
                    <a:lnB>
                      <a:noFill/>
                    </a:lnB>
                  </a:tcPr>
                </a:tc>
                <a:tc>
                  <a:txBody>
                    <a:bodyPr/>
                    <a:lstStyle/>
                    <a:p>
                      <a:pPr marL="0" marR="0" indent="0">
                        <a:spcBef>
                          <a:spcPts val="0"/>
                        </a:spcBef>
                        <a:spcAft>
                          <a:spcPts val="0"/>
                        </a:spcAft>
                        <a:buFont typeface="Arial" panose="020B0604020202020204" pitchFamily="34" charset="0"/>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During a migraine attack I find it difficult to concentrate on things that are important to me.</a:t>
                      </a:r>
                    </a:p>
                  </a:txBody>
                  <a:tcPr marL="68580" marR="68580" marT="0" marB="0">
                    <a:lnL>
                      <a:noFill/>
                    </a:lnL>
                    <a:lnR>
                      <a:noFill/>
                    </a:lnR>
                    <a:lnT>
                      <a:noFill/>
                    </a:lnT>
                    <a:lnB>
                      <a:noFill/>
                    </a:lnB>
                  </a:tcPr>
                </a:tc>
                <a:extLst>
                  <a:ext uri="{0D108BD9-81ED-4DB2-BD59-A6C34878D82A}">
                    <a16:rowId xmlns:a16="http://schemas.microsoft.com/office/drawing/2014/main" val="2371521703"/>
                  </a:ext>
                </a:extLst>
              </a:tr>
              <a:tr h="1084570">
                <a:tc>
                  <a:txBody>
                    <a:bodyPr/>
                    <a:lstStyle/>
                    <a:p>
                      <a:pPr marL="0" marR="0">
                        <a:spcBef>
                          <a:spcPts val="0"/>
                        </a:spcBef>
                        <a:spcAft>
                          <a:spcPts val="0"/>
                        </a:spcAft>
                      </a:pPr>
                      <a:r>
                        <a:rPr lang="en-US" sz="3200" dirty="0">
                          <a:solidFill>
                            <a:srgbClr val="000000"/>
                          </a:solidFill>
                          <a:effectLst/>
                          <a:latin typeface="Times New Roman" panose="02020603050405020304" pitchFamily="18" charset="0"/>
                          <a:ea typeface="Calibri" panose="020F0502020204030204" pitchFamily="34" charset="0"/>
                        </a:rPr>
                        <a:t>Doctor</a:t>
                      </a:r>
                      <a:endParaRPr lang="en-US" sz="3200" dirty="0">
                        <a:effectLst/>
                        <a:latin typeface="Times New Roman" panose="02020603050405020304" pitchFamily="18" charset="0"/>
                        <a:ea typeface="Calibri" panose="020F0502020204030204" pitchFamily="34" charset="0"/>
                      </a:endParaRPr>
                    </a:p>
                  </a:txBody>
                  <a:tcPr marL="68580" marR="68580" marT="0" marB="0">
                    <a:lnL>
                      <a:noFill/>
                    </a:lnL>
                    <a:lnR>
                      <a:noFill/>
                    </a:lnR>
                    <a:lnT>
                      <a:noFill/>
                    </a:lnT>
                    <a:lnB>
                      <a:noFill/>
                    </a:lnB>
                    <a:solidFill>
                      <a:srgbClr val="D9D9D9"/>
                    </a:solidFill>
                  </a:tcPr>
                </a:tc>
                <a:tc>
                  <a:txBody>
                    <a:bodyPr/>
                    <a:lstStyle/>
                    <a:p>
                      <a:pPr marL="0" marR="0" algn="l">
                        <a:spcBef>
                          <a:spcPts val="0"/>
                        </a:spcBef>
                        <a:spcAft>
                          <a:spcPts val="0"/>
                        </a:spcAft>
                      </a:pPr>
                      <a:r>
                        <a:rPr lang="en-US" sz="3200">
                          <a:solidFill>
                            <a:srgbClr val="000000"/>
                          </a:solidFill>
                          <a:effectLst/>
                          <a:latin typeface="Times New Roman" panose="02020603050405020304" pitchFamily="18" charset="0"/>
                          <a:ea typeface="Calibri" panose="020F0502020204030204" pitchFamily="34" charset="0"/>
                        </a:rPr>
                        <a:t>5</a:t>
                      </a:r>
                      <a:endParaRPr lang="en-US" sz="3200">
                        <a:effectLst/>
                        <a:latin typeface="Times New Roman" panose="02020603050405020304" pitchFamily="18" charset="0"/>
                        <a:ea typeface="Calibri" panose="020F0502020204030204" pitchFamily="34" charset="0"/>
                      </a:endParaRPr>
                    </a:p>
                  </a:txBody>
                  <a:tcPr marL="68580" marR="68580" marT="0" marB="0">
                    <a:lnL>
                      <a:noFill/>
                    </a:lnL>
                    <a:lnR>
                      <a:noFill/>
                    </a:lnR>
                    <a:lnT>
                      <a:noFill/>
                    </a:lnT>
                    <a:lnB>
                      <a:noFill/>
                    </a:lnB>
                    <a:solidFill>
                      <a:srgbClr val="D9D9D9"/>
                    </a:solidFill>
                  </a:tcPr>
                </a:tc>
                <a:tc>
                  <a:txBody>
                    <a:bodyPr/>
                    <a:lstStyle/>
                    <a:p>
                      <a:pPr marL="0" marR="0">
                        <a:spcBef>
                          <a:spcPts val="0"/>
                        </a:spcBef>
                        <a:spcAft>
                          <a:spcPts val="0"/>
                        </a:spcAft>
                      </a:pPr>
                      <a:r>
                        <a:rPr lang="en-US" sz="3200" dirty="0">
                          <a:effectLst/>
                          <a:latin typeface="Times New Roman" panose="02020603050405020304" pitchFamily="18" charset="0"/>
                          <a:ea typeface="Calibri" panose="020F0502020204030204" pitchFamily="34" charset="0"/>
                        </a:rPr>
                        <a:t>Access, More options</a:t>
                      </a:r>
                    </a:p>
                  </a:txBody>
                  <a:tcPr marL="68580" marR="68580" marT="0" marB="0">
                    <a:lnL>
                      <a:noFill/>
                    </a:lnL>
                    <a:lnR>
                      <a:noFill/>
                    </a:lnR>
                    <a:lnT>
                      <a:noFill/>
                    </a:lnT>
                    <a:lnB>
                      <a:noFill/>
                    </a:lnB>
                    <a:solidFill>
                      <a:srgbClr val="D9D9D9"/>
                    </a:solidFill>
                  </a:tcPr>
                </a:tc>
                <a:tc>
                  <a:txBody>
                    <a:bodyPr/>
                    <a:lstStyle/>
                    <a:p>
                      <a:pPr marL="0" marR="0" indent="0">
                        <a:spcBef>
                          <a:spcPts val="0"/>
                        </a:spcBef>
                        <a:spcAft>
                          <a:spcPts val="0"/>
                        </a:spcAft>
                        <a:buFont typeface="Arial" panose="020B0604020202020204" pitchFamily="34" charset="0"/>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My doctor helps me understand the full range of migraine symptoms.</a:t>
                      </a:r>
                    </a:p>
                    <a:p>
                      <a:pPr marL="0" marR="0" indent="0">
                        <a:spcBef>
                          <a:spcPts val="0"/>
                        </a:spcBef>
                        <a:spcAft>
                          <a:spcPts val="0"/>
                        </a:spcAft>
                        <a:buFont typeface="Arial" panose="020B0604020202020204" pitchFamily="34" charset="0"/>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My medical provider is knowledgeable of migraine.</a:t>
                      </a: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234120035"/>
                  </a:ext>
                </a:extLst>
              </a:tr>
              <a:tr h="1026140">
                <a:tc>
                  <a:txBody>
                    <a:bodyPr/>
                    <a:lstStyle/>
                    <a:p>
                      <a:pPr marL="0" marR="0">
                        <a:spcBef>
                          <a:spcPts val="0"/>
                        </a:spcBef>
                        <a:spcAft>
                          <a:spcPts val="0"/>
                        </a:spcAft>
                      </a:pPr>
                      <a:r>
                        <a:rPr lang="en-US" sz="3200" dirty="0">
                          <a:solidFill>
                            <a:srgbClr val="000000"/>
                          </a:solidFill>
                          <a:effectLst/>
                          <a:latin typeface="Times New Roman" panose="02020603050405020304" pitchFamily="18" charset="0"/>
                          <a:ea typeface="Calibri" panose="020F0502020204030204" pitchFamily="34" charset="0"/>
                        </a:rPr>
                        <a:t>Education</a:t>
                      </a:r>
                      <a:endParaRPr lang="en-US" sz="3200" dirty="0">
                        <a:effectLst/>
                        <a:latin typeface="Times New Roman" panose="02020603050405020304" pitchFamily="18" charset="0"/>
                        <a:ea typeface="Calibri" panose="020F0502020204030204" pitchFamily="34" charset="0"/>
                      </a:endParaRPr>
                    </a:p>
                  </a:txBody>
                  <a:tcPr marL="68580" marR="68580" marT="0" marB="0">
                    <a:lnL>
                      <a:noFill/>
                    </a:lnL>
                    <a:lnR>
                      <a:noFill/>
                    </a:lnR>
                    <a:lnT>
                      <a:noFill/>
                    </a:lnT>
                    <a:lnB>
                      <a:noFill/>
                    </a:lnB>
                  </a:tcPr>
                </a:tc>
                <a:tc>
                  <a:txBody>
                    <a:bodyPr/>
                    <a:lstStyle/>
                    <a:p>
                      <a:pPr marL="0" marR="0" algn="l">
                        <a:spcBef>
                          <a:spcPts val="0"/>
                        </a:spcBef>
                        <a:spcAft>
                          <a:spcPts val="0"/>
                        </a:spcAft>
                      </a:pPr>
                      <a:r>
                        <a:rPr lang="en-US" sz="3200" dirty="0">
                          <a:solidFill>
                            <a:srgbClr val="000000"/>
                          </a:solidFill>
                          <a:effectLst/>
                          <a:latin typeface="Times New Roman" panose="02020603050405020304" pitchFamily="18" charset="0"/>
                          <a:ea typeface="Calibri" panose="020F0502020204030204" pitchFamily="34" charset="0"/>
                        </a:rPr>
                        <a:t>19</a:t>
                      </a:r>
                      <a:endParaRPr lang="en-US" sz="3200" dirty="0">
                        <a:effectLst/>
                        <a:latin typeface="Times New Roman" panose="02020603050405020304" pitchFamily="18" charset="0"/>
                        <a:ea typeface="Calibri" panose="020F050202020403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3200" dirty="0">
                          <a:effectLst/>
                          <a:latin typeface="Times New Roman" panose="02020603050405020304" pitchFamily="18" charset="0"/>
                          <a:ea typeface="Calibri" panose="020F0502020204030204" pitchFamily="34" charset="0"/>
                        </a:rPr>
                        <a:t>Patient, Doctor, Family/Friends</a:t>
                      </a:r>
                    </a:p>
                  </a:txBody>
                  <a:tcPr marL="68580" marR="68580" marT="0" marB="0">
                    <a:lnL>
                      <a:noFill/>
                    </a:lnL>
                    <a:lnR>
                      <a:noFill/>
                    </a:lnR>
                    <a:lnT>
                      <a:noFill/>
                    </a:lnT>
                    <a:lnB>
                      <a:noFill/>
                    </a:lnB>
                  </a:tcPr>
                </a:tc>
                <a:tc>
                  <a:txBody>
                    <a:bodyPr/>
                    <a:lstStyle/>
                    <a:p>
                      <a:pPr marL="0" marR="0" indent="0">
                        <a:spcBef>
                          <a:spcPts val="0"/>
                        </a:spcBef>
                        <a:spcAft>
                          <a:spcPts val="0"/>
                        </a:spcAft>
                        <a:buFont typeface="Arial" panose="020B0604020202020204" pitchFamily="34" charset="0"/>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It is easy for me to speak to my provider about my migraine.</a:t>
                      </a:r>
                    </a:p>
                    <a:p>
                      <a:pPr marL="0" marR="0" indent="0">
                        <a:spcBef>
                          <a:spcPts val="0"/>
                        </a:spcBef>
                        <a:spcAft>
                          <a:spcPts val="0"/>
                        </a:spcAft>
                        <a:buFont typeface="Arial" panose="020B0604020202020204" pitchFamily="34" charset="0"/>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My friends understand my migraine symptoms and limitations.</a:t>
                      </a:r>
                    </a:p>
                  </a:txBody>
                  <a:tcPr marL="68580" marR="68580" marT="0" marB="0">
                    <a:lnL>
                      <a:noFill/>
                    </a:lnL>
                    <a:lnR>
                      <a:noFill/>
                    </a:lnR>
                    <a:lnT>
                      <a:noFill/>
                    </a:lnT>
                    <a:lnB>
                      <a:noFill/>
                    </a:lnB>
                  </a:tcPr>
                </a:tc>
                <a:extLst>
                  <a:ext uri="{0D108BD9-81ED-4DB2-BD59-A6C34878D82A}">
                    <a16:rowId xmlns:a16="http://schemas.microsoft.com/office/drawing/2014/main" val="4142297107"/>
                  </a:ext>
                </a:extLst>
              </a:tr>
              <a:tr h="1046500">
                <a:tc>
                  <a:txBody>
                    <a:bodyPr/>
                    <a:lstStyle/>
                    <a:p>
                      <a:pPr marL="0" marR="0">
                        <a:spcBef>
                          <a:spcPts val="0"/>
                        </a:spcBef>
                        <a:spcAft>
                          <a:spcPts val="0"/>
                        </a:spcAft>
                      </a:pPr>
                      <a:r>
                        <a:rPr lang="en-US" sz="3200" dirty="0">
                          <a:effectLst/>
                          <a:latin typeface="Times New Roman" panose="02020603050405020304" pitchFamily="18" charset="0"/>
                          <a:ea typeface="Calibri" panose="020F0502020204030204" pitchFamily="34" charset="0"/>
                        </a:rPr>
                        <a:t>Financial/Insurance</a:t>
                      </a:r>
                    </a:p>
                  </a:txBody>
                  <a:tcPr marL="68580" marR="68580" marT="0" marB="0">
                    <a:lnL>
                      <a:noFill/>
                    </a:lnL>
                    <a:lnR>
                      <a:noFill/>
                    </a:lnR>
                    <a:lnT>
                      <a:noFill/>
                    </a:lnT>
                    <a:lnB>
                      <a:noFill/>
                    </a:lnB>
                    <a:solidFill>
                      <a:srgbClr val="D9D9D9"/>
                    </a:solidFill>
                  </a:tcPr>
                </a:tc>
                <a:tc>
                  <a:txBody>
                    <a:bodyPr/>
                    <a:lstStyle/>
                    <a:p>
                      <a:pPr marL="0" marR="0" algn="l">
                        <a:spcBef>
                          <a:spcPts val="0"/>
                        </a:spcBef>
                        <a:spcAft>
                          <a:spcPts val="0"/>
                        </a:spcAft>
                      </a:pPr>
                      <a:r>
                        <a:rPr lang="en-US" sz="3200" dirty="0">
                          <a:solidFill>
                            <a:srgbClr val="000000"/>
                          </a:solidFill>
                          <a:effectLst/>
                          <a:latin typeface="Times New Roman" panose="02020603050405020304" pitchFamily="18" charset="0"/>
                          <a:ea typeface="Calibri" panose="020F0502020204030204" pitchFamily="34" charset="0"/>
                        </a:rPr>
                        <a:t>16</a:t>
                      </a:r>
                      <a:endParaRPr lang="en-US" sz="3200" dirty="0">
                        <a:effectLst/>
                        <a:latin typeface="Times New Roman" panose="02020603050405020304" pitchFamily="18" charset="0"/>
                        <a:ea typeface="Calibri" panose="020F0502020204030204" pitchFamily="34" charset="0"/>
                      </a:endParaRPr>
                    </a:p>
                  </a:txBody>
                  <a:tcPr marL="68580" marR="68580" marT="0" marB="0">
                    <a:lnL>
                      <a:noFill/>
                    </a:lnL>
                    <a:lnR>
                      <a:noFill/>
                    </a:lnR>
                    <a:lnT>
                      <a:noFill/>
                    </a:lnT>
                    <a:lnB>
                      <a:noFill/>
                    </a:lnB>
                    <a:solidFill>
                      <a:srgbClr val="D9D9D9"/>
                    </a:solidFill>
                  </a:tcPr>
                </a:tc>
                <a:tc>
                  <a:txBody>
                    <a:bodyPr/>
                    <a:lstStyle/>
                    <a:p>
                      <a:pPr marL="0" marR="0">
                        <a:spcBef>
                          <a:spcPts val="0"/>
                        </a:spcBef>
                        <a:spcAft>
                          <a:spcPts val="0"/>
                        </a:spcAft>
                      </a:pPr>
                      <a:r>
                        <a:rPr lang="en-US" sz="3200" dirty="0">
                          <a:effectLst/>
                          <a:latin typeface="Times New Roman" panose="02020603050405020304" pitchFamily="18" charset="0"/>
                          <a:ea typeface="Calibri" panose="020F0502020204030204" pitchFamily="34" charset="0"/>
                        </a:rPr>
                        <a:t>Cost of medication, Coverage</a:t>
                      </a:r>
                    </a:p>
                  </a:txBody>
                  <a:tcPr marL="68580" marR="68580" marT="0" marB="0">
                    <a:lnL>
                      <a:noFill/>
                    </a:lnL>
                    <a:lnR>
                      <a:noFill/>
                    </a:lnR>
                    <a:lnT>
                      <a:noFill/>
                    </a:lnT>
                    <a:lnB>
                      <a:noFill/>
                    </a:lnB>
                    <a:solidFill>
                      <a:srgbClr val="D9D9D9"/>
                    </a:solidFill>
                  </a:tcPr>
                </a:tc>
                <a:tc>
                  <a:txBody>
                    <a:bodyPr/>
                    <a:lstStyle/>
                    <a:p>
                      <a:pPr marL="0" marR="0" indent="0">
                        <a:spcBef>
                          <a:spcPts val="0"/>
                        </a:spcBef>
                        <a:spcAft>
                          <a:spcPts val="0"/>
                        </a:spcAft>
                        <a:buFont typeface="Arial" panose="020B0604020202020204" pitchFamily="34" charset="0"/>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Adequate treatment of my migraine is a financial burden to me.</a:t>
                      </a:r>
                    </a:p>
                    <a:p>
                      <a:pPr marL="0" marR="0" indent="0">
                        <a:spcBef>
                          <a:spcPts val="0"/>
                        </a:spcBef>
                        <a:spcAft>
                          <a:spcPts val="0"/>
                        </a:spcAft>
                        <a:buFont typeface="Arial" panose="020B0604020202020204" pitchFamily="34" charset="0"/>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I often delay treating a migraine with medication due to its cost.</a:t>
                      </a: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002223999"/>
                  </a:ext>
                </a:extLst>
              </a:tr>
              <a:tr h="1026795">
                <a:tc>
                  <a:txBody>
                    <a:bodyPr/>
                    <a:lstStyle/>
                    <a:p>
                      <a:pPr marL="0" marR="0">
                        <a:spcBef>
                          <a:spcPts val="0"/>
                        </a:spcBef>
                        <a:spcAft>
                          <a:spcPts val="0"/>
                        </a:spcAft>
                      </a:pPr>
                      <a:r>
                        <a:rPr lang="en-US" sz="3200">
                          <a:solidFill>
                            <a:srgbClr val="000000"/>
                          </a:solidFill>
                          <a:effectLst/>
                          <a:latin typeface="Times New Roman" panose="02020603050405020304" pitchFamily="18" charset="0"/>
                          <a:ea typeface="Calibri" panose="020F0502020204030204" pitchFamily="34" charset="0"/>
                        </a:rPr>
                        <a:t>Frequency</a:t>
                      </a:r>
                      <a:endParaRPr lang="en-US" sz="3200">
                        <a:effectLst/>
                        <a:latin typeface="Times New Roman" panose="02020603050405020304" pitchFamily="18" charset="0"/>
                        <a:ea typeface="Calibri" panose="020F0502020204030204" pitchFamily="34" charset="0"/>
                      </a:endParaRPr>
                    </a:p>
                  </a:txBody>
                  <a:tcPr marL="68580" marR="68580" marT="0" marB="0">
                    <a:lnL>
                      <a:noFill/>
                    </a:lnL>
                    <a:lnR>
                      <a:noFill/>
                    </a:lnR>
                    <a:lnT>
                      <a:noFill/>
                    </a:lnT>
                    <a:lnB>
                      <a:noFill/>
                    </a:lnB>
                  </a:tcPr>
                </a:tc>
                <a:tc>
                  <a:txBody>
                    <a:bodyPr/>
                    <a:lstStyle/>
                    <a:p>
                      <a:pPr marL="0" marR="0" algn="l">
                        <a:spcBef>
                          <a:spcPts val="0"/>
                        </a:spcBef>
                        <a:spcAft>
                          <a:spcPts val="0"/>
                        </a:spcAft>
                      </a:pPr>
                      <a:r>
                        <a:rPr lang="en-US" sz="3200" dirty="0">
                          <a:solidFill>
                            <a:srgbClr val="000000"/>
                          </a:solidFill>
                          <a:effectLst/>
                          <a:latin typeface="Times New Roman" panose="02020603050405020304" pitchFamily="18" charset="0"/>
                          <a:ea typeface="Calibri" panose="020F0502020204030204" pitchFamily="34" charset="0"/>
                        </a:rPr>
                        <a:t>26</a:t>
                      </a:r>
                      <a:endParaRPr lang="en-US" sz="3200" dirty="0">
                        <a:effectLst/>
                        <a:latin typeface="Times New Roman" panose="02020603050405020304" pitchFamily="18" charset="0"/>
                        <a:ea typeface="Calibri" panose="020F050202020403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3200" dirty="0">
                          <a:effectLst/>
                          <a:latin typeface="Times New Roman" panose="02020603050405020304" pitchFamily="18" charset="0"/>
                          <a:ea typeface="Calibri" panose="020F0502020204030204" pitchFamily="34" charset="0"/>
                        </a:rPr>
                        <a:t>Number of days/headache, Less Pain</a:t>
                      </a:r>
                    </a:p>
                  </a:txBody>
                  <a:tcPr marL="68580" marR="68580" marT="0" marB="0">
                    <a:lnL>
                      <a:noFill/>
                    </a:lnL>
                    <a:lnR>
                      <a:noFill/>
                    </a:lnR>
                    <a:lnT>
                      <a:noFill/>
                    </a:lnT>
                    <a:lnB>
                      <a:noFill/>
                    </a:lnB>
                  </a:tcPr>
                </a:tc>
                <a:tc>
                  <a:txBody>
                    <a:bodyPr/>
                    <a:lstStyle/>
                    <a:p>
                      <a:pPr marL="0" marR="0" lvl="0" indent="0" algn="l" defTabSz="438912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The number of days where I have a very severe migraine has decreased.</a:t>
                      </a:r>
                    </a:p>
                    <a:p>
                      <a:pPr marL="0" marR="0" lvl="0" indent="0" algn="l" defTabSz="438912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I now have fewer migraine attacks.</a:t>
                      </a:r>
                    </a:p>
                  </a:txBody>
                  <a:tcPr marL="68580" marR="68580" marT="0" marB="0">
                    <a:lnL>
                      <a:noFill/>
                    </a:lnL>
                    <a:lnR>
                      <a:noFill/>
                    </a:lnR>
                    <a:lnT>
                      <a:noFill/>
                    </a:lnT>
                    <a:lnB>
                      <a:noFill/>
                    </a:lnB>
                  </a:tcPr>
                </a:tc>
                <a:extLst>
                  <a:ext uri="{0D108BD9-81ED-4DB2-BD59-A6C34878D82A}">
                    <a16:rowId xmlns:a16="http://schemas.microsoft.com/office/drawing/2014/main" val="2819518848"/>
                  </a:ext>
                </a:extLst>
              </a:tr>
              <a:tr h="1066800">
                <a:tc>
                  <a:txBody>
                    <a:bodyPr/>
                    <a:lstStyle/>
                    <a:p>
                      <a:pPr marL="0" marR="0">
                        <a:spcBef>
                          <a:spcPts val="0"/>
                        </a:spcBef>
                        <a:spcAft>
                          <a:spcPts val="0"/>
                        </a:spcAft>
                      </a:pPr>
                      <a:r>
                        <a:rPr lang="en-US" sz="3200" dirty="0">
                          <a:solidFill>
                            <a:srgbClr val="000000"/>
                          </a:solidFill>
                          <a:effectLst/>
                          <a:latin typeface="Times New Roman" panose="02020603050405020304" pitchFamily="18" charset="0"/>
                          <a:ea typeface="Calibri" panose="020F0502020204030204" pitchFamily="34" charset="0"/>
                        </a:rPr>
                        <a:t>Medication/Financial</a:t>
                      </a:r>
                      <a:endParaRPr lang="en-US" sz="3200" dirty="0">
                        <a:effectLst/>
                        <a:latin typeface="Times New Roman" panose="02020603050405020304" pitchFamily="18" charset="0"/>
                        <a:ea typeface="Calibri" panose="020F0502020204030204" pitchFamily="34" charset="0"/>
                      </a:endParaRPr>
                    </a:p>
                  </a:txBody>
                  <a:tcPr marL="68580" marR="68580" marT="0" marB="0">
                    <a:lnL>
                      <a:noFill/>
                    </a:lnL>
                    <a:lnR>
                      <a:noFill/>
                    </a:lnR>
                    <a:lnT>
                      <a:noFill/>
                    </a:lnT>
                    <a:lnB>
                      <a:noFill/>
                    </a:lnB>
                    <a:solidFill>
                      <a:srgbClr val="D9D9D9"/>
                    </a:solidFill>
                  </a:tcPr>
                </a:tc>
                <a:tc>
                  <a:txBody>
                    <a:bodyPr/>
                    <a:lstStyle/>
                    <a:p>
                      <a:pPr marL="0" marR="0" algn="l">
                        <a:spcBef>
                          <a:spcPts val="0"/>
                        </a:spcBef>
                        <a:spcAft>
                          <a:spcPts val="0"/>
                        </a:spcAft>
                      </a:pPr>
                      <a:r>
                        <a:rPr lang="en-US" sz="3200" dirty="0">
                          <a:solidFill>
                            <a:srgbClr val="000000"/>
                          </a:solidFill>
                          <a:effectLst/>
                          <a:latin typeface="Times New Roman" panose="02020603050405020304" pitchFamily="18" charset="0"/>
                          <a:ea typeface="Calibri" panose="020F0502020204030204" pitchFamily="34" charset="0"/>
                        </a:rPr>
                        <a:t>23</a:t>
                      </a:r>
                      <a:endParaRPr lang="en-US" sz="3200" dirty="0">
                        <a:effectLst/>
                        <a:latin typeface="Times New Roman" panose="02020603050405020304" pitchFamily="18" charset="0"/>
                        <a:ea typeface="Calibri" panose="020F0502020204030204" pitchFamily="34" charset="0"/>
                      </a:endParaRPr>
                    </a:p>
                  </a:txBody>
                  <a:tcPr marL="68580" marR="68580" marT="0" marB="0">
                    <a:lnL>
                      <a:noFill/>
                    </a:lnL>
                    <a:lnR>
                      <a:noFill/>
                    </a:lnR>
                    <a:lnT>
                      <a:noFill/>
                    </a:lnT>
                    <a:lnB>
                      <a:noFill/>
                    </a:lnB>
                    <a:solidFill>
                      <a:srgbClr val="D9D9D9"/>
                    </a:solidFill>
                  </a:tcPr>
                </a:tc>
                <a:tc>
                  <a:txBody>
                    <a:bodyPr/>
                    <a:lstStyle/>
                    <a:p>
                      <a:pPr marL="0" marR="0">
                        <a:spcBef>
                          <a:spcPts val="0"/>
                        </a:spcBef>
                        <a:spcAft>
                          <a:spcPts val="0"/>
                        </a:spcAft>
                      </a:pPr>
                      <a:r>
                        <a:rPr lang="en-US" sz="3200" dirty="0">
                          <a:effectLst/>
                          <a:latin typeface="Times New Roman" panose="02020603050405020304" pitchFamily="18" charset="0"/>
                          <a:ea typeface="Calibri" panose="020F0502020204030204" pitchFamily="34" charset="0"/>
                        </a:rPr>
                        <a:t>Confidence in working, More options, Side effects/reliance</a:t>
                      </a:r>
                    </a:p>
                  </a:txBody>
                  <a:tcPr marL="68580" marR="68580" marT="0" marB="0">
                    <a:lnL>
                      <a:noFill/>
                    </a:lnL>
                    <a:lnR>
                      <a:noFill/>
                    </a:lnR>
                    <a:lnT>
                      <a:noFill/>
                    </a:lnT>
                    <a:lnB>
                      <a:noFill/>
                    </a:lnB>
                    <a:solidFill>
                      <a:srgbClr val="D9D9D9"/>
                    </a:solidFill>
                  </a:tcPr>
                </a:tc>
                <a:tc>
                  <a:txBody>
                    <a:bodyPr/>
                    <a:lstStyle/>
                    <a:p>
                      <a:pPr marL="0" marR="0" lvl="0" indent="0" algn="l" defTabSz="438912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There are adequate options available to me for effective migraine medications.</a:t>
                      </a:r>
                    </a:p>
                    <a:p>
                      <a:pPr marL="0" marR="0" indent="0">
                        <a:spcBef>
                          <a:spcPts val="0"/>
                        </a:spcBef>
                        <a:spcAft>
                          <a:spcPts val="0"/>
                        </a:spcAft>
                        <a:buFont typeface="Arial" panose="020B0604020202020204" pitchFamily="34" charset="0"/>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I have confidence that when I take medication to treat a migraine it will work.</a:t>
                      </a: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633073762"/>
                  </a:ext>
                </a:extLst>
              </a:tr>
              <a:tr h="1066800">
                <a:tc>
                  <a:txBody>
                    <a:bodyPr/>
                    <a:lstStyle/>
                    <a:p>
                      <a:pPr marL="0" marR="0">
                        <a:spcBef>
                          <a:spcPts val="0"/>
                        </a:spcBef>
                        <a:spcAft>
                          <a:spcPts val="0"/>
                        </a:spcAft>
                      </a:pPr>
                      <a:r>
                        <a:rPr lang="en-US" sz="3200">
                          <a:solidFill>
                            <a:srgbClr val="000000"/>
                          </a:solidFill>
                          <a:effectLst/>
                          <a:latin typeface="Times New Roman" panose="02020603050405020304" pitchFamily="18" charset="0"/>
                          <a:ea typeface="Calibri" panose="020F0502020204030204" pitchFamily="34" charset="0"/>
                        </a:rPr>
                        <a:t>Normal Functioning</a:t>
                      </a:r>
                      <a:endParaRPr lang="en-US" sz="3200">
                        <a:effectLst/>
                        <a:latin typeface="Times New Roman" panose="02020603050405020304" pitchFamily="18" charset="0"/>
                        <a:ea typeface="Calibri" panose="020F0502020204030204" pitchFamily="34" charset="0"/>
                      </a:endParaRPr>
                    </a:p>
                  </a:txBody>
                  <a:tcPr marL="68580" marR="68580" marT="0" marB="0">
                    <a:lnL>
                      <a:noFill/>
                    </a:lnL>
                    <a:lnR>
                      <a:noFill/>
                    </a:lnR>
                    <a:lnT>
                      <a:noFill/>
                    </a:lnT>
                    <a:lnB>
                      <a:noFill/>
                    </a:lnB>
                  </a:tcPr>
                </a:tc>
                <a:tc>
                  <a:txBody>
                    <a:bodyPr/>
                    <a:lstStyle/>
                    <a:p>
                      <a:pPr marL="0" marR="0" algn="l">
                        <a:spcBef>
                          <a:spcPts val="0"/>
                        </a:spcBef>
                        <a:spcAft>
                          <a:spcPts val="0"/>
                        </a:spcAft>
                      </a:pPr>
                      <a:r>
                        <a:rPr lang="en-US" sz="3200" dirty="0">
                          <a:solidFill>
                            <a:srgbClr val="000000"/>
                          </a:solidFill>
                          <a:effectLst/>
                          <a:latin typeface="Times New Roman" panose="02020603050405020304" pitchFamily="18" charset="0"/>
                          <a:ea typeface="Calibri" panose="020F0502020204030204" pitchFamily="34" charset="0"/>
                        </a:rPr>
                        <a:t>48</a:t>
                      </a:r>
                      <a:endParaRPr lang="en-US" sz="3200" dirty="0">
                        <a:effectLst/>
                        <a:latin typeface="Times New Roman" panose="02020603050405020304" pitchFamily="18" charset="0"/>
                        <a:ea typeface="Calibri" panose="020F050202020403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3200" dirty="0">
                          <a:effectLst/>
                          <a:latin typeface="Times New Roman" panose="02020603050405020304" pitchFamily="18" charset="0"/>
                          <a:ea typeface="Calibri" panose="020F0502020204030204" pitchFamily="34" charset="0"/>
                        </a:rPr>
                        <a:t>Mood, Daily activities, Limitations</a:t>
                      </a:r>
                    </a:p>
                  </a:txBody>
                  <a:tcPr marL="68580" marR="68580" marT="0" marB="0">
                    <a:lnL>
                      <a:noFill/>
                    </a:lnL>
                    <a:lnR>
                      <a:noFill/>
                    </a:lnR>
                    <a:lnT>
                      <a:noFill/>
                    </a:lnT>
                    <a:lnB>
                      <a:noFill/>
                    </a:lnB>
                  </a:tcPr>
                </a:tc>
                <a:tc>
                  <a:txBody>
                    <a:bodyPr/>
                    <a:lstStyle/>
                    <a:p>
                      <a:pPr marL="0" marR="0" indent="0">
                        <a:spcBef>
                          <a:spcPts val="0"/>
                        </a:spcBef>
                        <a:spcAft>
                          <a:spcPts val="0"/>
                        </a:spcAft>
                        <a:buFont typeface="Arial" panose="020B0604020202020204" pitchFamily="34" charset="0"/>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I worry about being able to attend important events in my daily life.</a:t>
                      </a:r>
                    </a:p>
                    <a:p>
                      <a:pPr marL="0" marR="0" indent="0">
                        <a:spcBef>
                          <a:spcPts val="0"/>
                        </a:spcBef>
                        <a:spcAft>
                          <a:spcPts val="0"/>
                        </a:spcAft>
                        <a:buFont typeface="Arial" panose="020B0604020202020204" pitchFamily="34" charset="0"/>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My activity level has increased because my migraine attacks have improved.</a:t>
                      </a:r>
                    </a:p>
                  </a:txBody>
                  <a:tcPr marL="68580" marR="68580" marT="0" marB="0">
                    <a:lnL>
                      <a:noFill/>
                    </a:lnL>
                    <a:lnR>
                      <a:noFill/>
                    </a:lnR>
                    <a:lnT>
                      <a:noFill/>
                    </a:lnT>
                    <a:lnB>
                      <a:noFill/>
                    </a:lnB>
                  </a:tcPr>
                </a:tc>
                <a:extLst>
                  <a:ext uri="{0D108BD9-81ED-4DB2-BD59-A6C34878D82A}">
                    <a16:rowId xmlns:a16="http://schemas.microsoft.com/office/drawing/2014/main" val="4069801627"/>
                  </a:ext>
                </a:extLst>
              </a:tr>
              <a:tr h="1066800">
                <a:tc>
                  <a:txBody>
                    <a:bodyPr/>
                    <a:lstStyle/>
                    <a:p>
                      <a:pPr marL="0" marR="0">
                        <a:spcBef>
                          <a:spcPts val="0"/>
                        </a:spcBef>
                        <a:spcAft>
                          <a:spcPts val="0"/>
                        </a:spcAft>
                      </a:pPr>
                      <a:r>
                        <a:rPr lang="en-US" sz="3200">
                          <a:solidFill>
                            <a:srgbClr val="000000"/>
                          </a:solidFill>
                          <a:effectLst/>
                          <a:latin typeface="Times New Roman" panose="02020603050405020304" pitchFamily="18" charset="0"/>
                          <a:ea typeface="Calibri" panose="020F0502020204030204" pitchFamily="34" charset="0"/>
                        </a:rPr>
                        <a:t>Pain</a:t>
                      </a:r>
                      <a:endParaRPr lang="en-US" sz="3200">
                        <a:effectLst/>
                        <a:latin typeface="Times New Roman" panose="02020603050405020304" pitchFamily="18" charset="0"/>
                        <a:ea typeface="Calibri" panose="020F0502020204030204" pitchFamily="34" charset="0"/>
                      </a:endParaRPr>
                    </a:p>
                  </a:txBody>
                  <a:tcPr marL="68580" marR="68580" marT="0" marB="0">
                    <a:lnL>
                      <a:noFill/>
                    </a:lnL>
                    <a:lnR>
                      <a:noFill/>
                    </a:lnR>
                    <a:lnT>
                      <a:noFill/>
                    </a:lnT>
                    <a:lnB>
                      <a:noFill/>
                    </a:lnB>
                    <a:solidFill>
                      <a:srgbClr val="D9D9D9"/>
                    </a:solidFill>
                  </a:tcPr>
                </a:tc>
                <a:tc>
                  <a:txBody>
                    <a:bodyPr/>
                    <a:lstStyle/>
                    <a:p>
                      <a:pPr marL="0" marR="0" algn="l">
                        <a:spcBef>
                          <a:spcPts val="0"/>
                        </a:spcBef>
                        <a:spcAft>
                          <a:spcPts val="0"/>
                        </a:spcAft>
                      </a:pPr>
                      <a:r>
                        <a:rPr lang="en-US" sz="3200">
                          <a:solidFill>
                            <a:srgbClr val="000000"/>
                          </a:solidFill>
                          <a:effectLst/>
                          <a:latin typeface="Times New Roman" panose="02020603050405020304" pitchFamily="18" charset="0"/>
                          <a:ea typeface="Calibri" panose="020F0502020204030204" pitchFamily="34" charset="0"/>
                        </a:rPr>
                        <a:t>21</a:t>
                      </a:r>
                      <a:endParaRPr lang="en-US" sz="3200">
                        <a:effectLst/>
                        <a:latin typeface="Times New Roman" panose="02020603050405020304" pitchFamily="18" charset="0"/>
                        <a:ea typeface="Calibri" panose="020F0502020204030204" pitchFamily="34" charset="0"/>
                      </a:endParaRPr>
                    </a:p>
                  </a:txBody>
                  <a:tcPr marL="68580" marR="68580" marT="0" marB="0">
                    <a:lnL>
                      <a:noFill/>
                    </a:lnL>
                    <a:lnR>
                      <a:noFill/>
                    </a:lnR>
                    <a:lnT>
                      <a:noFill/>
                    </a:lnT>
                    <a:lnB>
                      <a:noFill/>
                    </a:lnB>
                    <a:solidFill>
                      <a:srgbClr val="D9D9D9"/>
                    </a:solidFill>
                  </a:tcPr>
                </a:tc>
                <a:tc>
                  <a:txBody>
                    <a:bodyPr/>
                    <a:lstStyle/>
                    <a:p>
                      <a:pPr marL="0" marR="0">
                        <a:spcBef>
                          <a:spcPts val="0"/>
                        </a:spcBef>
                        <a:spcAft>
                          <a:spcPts val="0"/>
                        </a:spcAft>
                      </a:pPr>
                      <a:r>
                        <a:rPr lang="en-US" sz="3200" dirty="0">
                          <a:effectLst/>
                          <a:latin typeface="Times New Roman" panose="02020603050405020304" pitchFamily="18" charset="0"/>
                          <a:ea typeface="Calibri" panose="020F0502020204030204" pitchFamily="34" charset="0"/>
                        </a:rPr>
                        <a:t>Less pain, Headache free</a:t>
                      </a:r>
                    </a:p>
                  </a:txBody>
                  <a:tcPr marL="68580" marR="68580" marT="0" marB="0">
                    <a:lnL>
                      <a:noFill/>
                    </a:lnL>
                    <a:lnR>
                      <a:noFill/>
                    </a:lnR>
                    <a:lnT>
                      <a:noFill/>
                    </a:lnT>
                    <a:lnB>
                      <a:noFill/>
                    </a:lnB>
                    <a:solidFill>
                      <a:srgbClr val="D9D9D9"/>
                    </a:solidFill>
                  </a:tcPr>
                </a:tc>
                <a:tc>
                  <a:txBody>
                    <a:bodyPr/>
                    <a:lstStyle/>
                    <a:p>
                      <a:pPr marL="0" marR="0" lvl="0" indent="0" algn="l" defTabSz="438912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I am improving because I have a reduced pain level.</a:t>
                      </a:r>
                    </a:p>
                    <a:p>
                      <a:pPr marL="0" marR="0" lvl="0" indent="0" algn="l" defTabSz="438912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I am having head pain less often.</a:t>
                      </a: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380602058"/>
                  </a:ext>
                </a:extLst>
              </a:tr>
              <a:tr h="1066800">
                <a:tc>
                  <a:txBody>
                    <a:bodyPr/>
                    <a:lstStyle/>
                    <a:p>
                      <a:pPr marL="0" marR="0">
                        <a:spcBef>
                          <a:spcPts val="0"/>
                        </a:spcBef>
                        <a:spcAft>
                          <a:spcPts val="0"/>
                        </a:spcAft>
                      </a:pPr>
                      <a:r>
                        <a:rPr lang="en-US" sz="3200">
                          <a:solidFill>
                            <a:srgbClr val="000000"/>
                          </a:solidFill>
                          <a:effectLst/>
                          <a:latin typeface="Times New Roman" panose="02020603050405020304" pitchFamily="18" charset="0"/>
                          <a:ea typeface="Calibri" panose="020F0502020204030204" pitchFamily="34" charset="0"/>
                        </a:rPr>
                        <a:t>Productivity</a:t>
                      </a:r>
                      <a:endParaRPr lang="en-US" sz="3200">
                        <a:effectLst/>
                        <a:latin typeface="Times New Roman" panose="02020603050405020304" pitchFamily="18" charset="0"/>
                        <a:ea typeface="Calibri" panose="020F0502020204030204" pitchFamily="34" charset="0"/>
                      </a:endParaRPr>
                    </a:p>
                  </a:txBody>
                  <a:tcPr marL="68580" marR="68580" marT="0" marB="0">
                    <a:lnL>
                      <a:noFill/>
                    </a:lnL>
                    <a:lnR>
                      <a:noFill/>
                    </a:lnR>
                    <a:lnT>
                      <a:noFill/>
                    </a:lnT>
                    <a:lnB>
                      <a:noFill/>
                    </a:lnB>
                  </a:tcPr>
                </a:tc>
                <a:tc>
                  <a:txBody>
                    <a:bodyPr/>
                    <a:lstStyle/>
                    <a:p>
                      <a:pPr marL="0" marR="0" algn="l">
                        <a:spcBef>
                          <a:spcPts val="0"/>
                        </a:spcBef>
                        <a:spcAft>
                          <a:spcPts val="0"/>
                        </a:spcAft>
                      </a:pPr>
                      <a:r>
                        <a:rPr lang="en-US" sz="3200" dirty="0">
                          <a:solidFill>
                            <a:srgbClr val="000000"/>
                          </a:solidFill>
                          <a:effectLst/>
                          <a:latin typeface="Times New Roman" panose="02020603050405020304" pitchFamily="18" charset="0"/>
                          <a:ea typeface="Calibri" panose="020F0502020204030204" pitchFamily="34" charset="0"/>
                        </a:rPr>
                        <a:t>26</a:t>
                      </a:r>
                      <a:endParaRPr lang="en-US" sz="3200" dirty="0">
                        <a:effectLst/>
                        <a:latin typeface="Times New Roman" panose="02020603050405020304" pitchFamily="18" charset="0"/>
                        <a:ea typeface="Calibri" panose="020F050202020403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3200" dirty="0">
                          <a:effectLst/>
                          <a:latin typeface="Times New Roman" panose="02020603050405020304" pitchFamily="18" charset="0"/>
                          <a:ea typeface="Calibri" panose="020F0502020204030204" pitchFamily="34" charset="0"/>
                        </a:rPr>
                        <a:t>Home, Work</a:t>
                      </a:r>
                    </a:p>
                  </a:txBody>
                  <a:tcPr marL="68580" marR="68580" marT="0" marB="0">
                    <a:lnL>
                      <a:noFill/>
                    </a:lnL>
                    <a:lnR>
                      <a:noFill/>
                    </a:lnR>
                    <a:lnT>
                      <a:noFill/>
                    </a:lnT>
                    <a:lnB>
                      <a:noFill/>
                    </a:lnB>
                  </a:tcPr>
                </a:tc>
                <a:tc>
                  <a:txBody>
                    <a:bodyPr/>
                    <a:lstStyle/>
                    <a:p>
                      <a:pPr marL="0" marR="0" indent="0">
                        <a:spcBef>
                          <a:spcPts val="0"/>
                        </a:spcBef>
                        <a:spcAft>
                          <a:spcPts val="0"/>
                        </a:spcAft>
                        <a:buFont typeface="Arial" panose="020B0604020202020204" pitchFamily="34" charset="0"/>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I have been able to complete more daily tasks because I have less head pain.</a:t>
                      </a:r>
                    </a:p>
                    <a:p>
                      <a:pPr marL="0" marR="0" indent="0">
                        <a:spcBef>
                          <a:spcPts val="0"/>
                        </a:spcBef>
                        <a:spcAft>
                          <a:spcPts val="0"/>
                        </a:spcAft>
                        <a:buFont typeface="Arial" panose="020B0604020202020204" pitchFamily="34" charset="0"/>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My migraines make me miss too much work.</a:t>
                      </a:r>
                    </a:p>
                  </a:txBody>
                  <a:tcPr marL="68580" marR="68580" marT="0" marB="0">
                    <a:lnL>
                      <a:noFill/>
                    </a:lnL>
                    <a:lnR>
                      <a:noFill/>
                    </a:lnR>
                    <a:lnT>
                      <a:noFill/>
                    </a:lnT>
                    <a:lnB>
                      <a:noFill/>
                    </a:lnB>
                  </a:tcPr>
                </a:tc>
                <a:extLst>
                  <a:ext uri="{0D108BD9-81ED-4DB2-BD59-A6C34878D82A}">
                    <a16:rowId xmlns:a16="http://schemas.microsoft.com/office/drawing/2014/main" val="3971579386"/>
                  </a:ext>
                </a:extLst>
              </a:tr>
              <a:tr h="1066800">
                <a:tc>
                  <a:txBody>
                    <a:bodyPr/>
                    <a:lstStyle/>
                    <a:p>
                      <a:pPr marL="0" marR="0">
                        <a:spcBef>
                          <a:spcPts val="0"/>
                        </a:spcBef>
                        <a:spcAft>
                          <a:spcPts val="0"/>
                        </a:spcAft>
                      </a:pPr>
                      <a:r>
                        <a:rPr lang="en-US" sz="3200">
                          <a:solidFill>
                            <a:srgbClr val="000000"/>
                          </a:solidFill>
                          <a:effectLst/>
                          <a:latin typeface="Times New Roman" panose="02020603050405020304" pitchFamily="18" charset="0"/>
                          <a:ea typeface="Calibri" panose="020F0502020204030204" pitchFamily="34" charset="0"/>
                        </a:rPr>
                        <a:t>Self-Worth</a:t>
                      </a:r>
                      <a:endParaRPr lang="en-US" sz="3200">
                        <a:effectLst/>
                        <a:latin typeface="Times New Roman" panose="02020603050405020304" pitchFamily="18" charset="0"/>
                        <a:ea typeface="Calibri" panose="020F0502020204030204" pitchFamily="34" charset="0"/>
                      </a:endParaRPr>
                    </a:p>
                  </a:txBody>
                  <a:tcPr marL="68580" marR="68580" marT="0" marB="0">
                    <a:lnL>
                      <a:noFill/>
                    </a:lnL>
                    <a:lnR>
                      <a:noFill/>
                    </a:lnR>
                    <a:lnT>
                      <a:noFill/>
                    </a:lnT>
                    <a:lnB>
                      <a:noFill/>
                    </a:lnB>
                    <a:solidFill>
                      <a:srgbClr val="D9D9D9"/>
                    </a:solidFill>
                  </a:tcPr>
                </a:tc>
                <a:tc>
                  <a:txBody>
                    <a:bodyPr/>
                    <a:lstStyle/>
                    <a:p>
                      <a:pPr marL="0" marR="0" algn="l">
                        <a:spcBef>
                          <a:spcPts val="0"/>
                        </a:spcBef>
                        <a:spcAft>
                          <a:spcPts val="0"/>
                        </a:spcAft>
                      </a:pPr>
                      <a:r>
                        <a:rPr lang="en-US" sz="3200" dirty="0">
                          <a:solidFill>
                            <a:srgbClr val="000000"/>
                          </a:solidFill>
                          <a:effectLst/>
                          <a:latin typeface="Times New Roman" panose="02020603050405020304" pitchFamily="18" charset="0"/>
                          <a:ea typeface="Calibri" panose="020F0502020204030204" pitchFamily="34" charset="0"/>
                        </a:rPr>
                        <a:t>14</a:t>
                      </a:r>
                      <a:endParaRPr lang="en-US" sz="3200" dirty="0">
                        <a:effectLst/>
                        <a:latin typeface="Times New Roman" panose="02020603050405020304" pitchFamily="18" charset="0"/>
                        <a:ea typeface="Calibri" panose="020F0502020204030204" pitchFamily="34" charset="0"/>
                      </a:endParaRPr>
                    </a:p>
                  </a:txBody>
                  <a:tcPr marL="68580" marR="68580" marT="0" marB="0">
                    <a:lnL>
                      <a:noFill/>
                    </a:lnL>
                    <a:lnR>
                      <a:noFill/>
                    </a:lnR>
                    <a:lnT>
                      <a:noFill/>
                    </a:lnT>
                    <a:lnB>
                      <a:noFill/>
                    </a:lnB>
                    <a:solidFill>
                      <a:srgbClr val="D9D9D9"/>
                    </a:solidFill>
                  </a:tcPr>
                </a:tc>
                <a:tc>
                  <a:txBody>
                    <a:bodyPr/>
                    <a:lstStyle/>
                    <a:p>
                      <a:pPr marL="0" marR="0">
                        <a:spcBef>
                          <a:spcPts val="0"/>
                        </a:spcBef>
                        <a:spcAft>
                          <a:spcPts val="0"/>
                        </a:spcAft>
                      </a:pPr>
                      <a:r>
                        <a:rPr lang="en-US" sz="3200" dirty="0">
                          <a:effectLst/>
                          <a:latin typeface="Times New Roman" panose="02020603050405020304" pitchFamily="18" charset="0"/>
                          <a:ea typeface="Calibri" panose="020F0502020204030204" pitchFamily="34" charset="0"/>
                        </a:rPr>
                        <a:t>Enjoyment, Feel productive/contributing</a:t>
                      </a:r>
                    </a:p>
                  </a:txBody>
                  <a:tcPr marL="68580" marR="68580" marT="0" marB="0">
                    <a:lnL>
                      <a:noFill/>
                    </a:lnL>
                    <a:lnR>
                      <a:noFill/>
                    </a:lnR>
                    <a:lnT>
                      <a:noFill/>
                    </a:lnT>
                    <a:lnB>
                      <a:noFill/>
                    </a:lnB>
                    <a:solidFill>
                      <a:srgbClr val="D9D9D9"/>
                    </a:solidFill>
                  </a:tcPr>
                </a:tc>
                <a:tc>
                  <a:txBody>
                    <a:bodyPr/>
                    <a:lstStyle/>
                    <a:p>
                      <a:pPr marL="0" marR="0" indent="0">
                        <a:spcBef>
                          <a:spcPts val="0"/>
                        </a:spcBef>
                        <a:spcAft>
                          <a:spcPts val="0"/>
                        </a:spcAft>
                        <a:buFont typeface="Arial" panose="020B0604020202020204" pitchFamily="34" charset="0"/>
                        <a:buNone/>
                      </a:pPr>
                      <a:r>
                        <a:rPr lang="en-US" sz="3200" dirty="0">
                          <a:effectLst/>
                          <a:latin typeface="Times New Roman" panose="02020603050405020304" pitchFamily="18" charset="0"/>
                          <a:ea typeface="Calibri" panose="020F0502020204030204" pitchFamily="34" charset="0"/>
                        </a:rPr>
                        <a:t>My migraine attacks decrease my feelings of self-worth.</a:t>
                      </a:r>
                    </a:p>
                    <a:p>
                      <a:pPr marL="0" marR="0" indent="0">
                        <a:spcBef>
                          <a:spcPts val="0"/>
                        </a:spcBef>
                        <a:spcAft>
                          <a:spcPts val="0"/>
                        </a:spcAft>
                        <a:buFont typeface="Arial" panose="020B0604020202020204" pitchFamily="34" charset="0"/>
                        <a:buNone/>
                      </a:pPr>
                      <a:r>
                        <a:rPr lang="en-US" sz="3200" dirty="0">
                          <a:effectLst/>
                          <a:latin typeface="Times New Roman" panose="02020603050405020304" pitchFamily="18" charset="0"/>
                          <a:ea typeface="Calibri" panose="020F0502020204030204" pitchFamily="34" charset="0"/>
                        </a:rPr>
                        <a:t>Migraine disease interferes with my life enjoyment.</a:t>
                      </a: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952799094"/>
                  </a:ext>
                </a:extLst>
              </a:tr>
              <a:tr h="1184925">
                <a:tc>
                  <a:txBody>
                    <a:bodyPr/>
                    <a:lstStyle/>
                    <a:p>
                      <a:pPr marL="0" marR="0">
                        <a:spcBef>
                          <a:spcPts val="0"/>
                        </a:spcBef>
                        <a:spcAft>
                          <a:spcPts val="0"/>
                        </a:spcAft>
                      </a:pPr>
                      <a:r>
                        <a:rPr lang="en-US" sz="3200" dirty="0">
                          <a:solidFill>
                            <a:srgbClr val="000000"/>
                          </a:solidFill>
                          <a:effectLst/>
                          <a:latin typeface="Times New Roman" panose="02020603050405020304" pitchFamily="18" charset="0"/>
                          <a:ea typeface="Calibri" panose="020F0502020204030204" pitchFamily="34" charset="0"/>
                        </a:rPr>
                        <a:t>Social</a:t>
                      </a:r>
                      <a:endParaRPr lang="en-US" sz="3200" dirty="0">
                        <a:effectLst/>
                        <a:latin typeface="Times New Roman" panose="02020603050405020304" pitchFamily="18"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3200" dirty="0">
                          <a:solidFill>
                            <a:srgbClr val="000000"/>
                          </a:solidFill>
                          <a:effectLst/>
                          <a:latin typeface="Times New Roman" panose="02020603050405020304" pitchFamily="18" charset="0"/>
                          <a:ea typeface="Calibri" panose="020F0502020204030204" pitchFamily="34" charset="0"/>
                        </a:rPr>
                        <a:t>33</a:t>
                      </a:r>
                      <a:endParaRPr lang="en-US" sz="3200" dirty="0">
                        <a:effectLst/>
                        <a:latin typeface="Times New Roman" panose="02020603050405020304" pitchFamily="18"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3200" dirty="0">
                          <a:effectLst/>
                          <a:latin typeface="Times New Roman" panose="02020603050405020304" pitchFamily="18" charset="0"/>
                          <a:ea typeface="Calibri" panose="020F0502020204030204" pitchFamily="34" charset="0"/>
                        </a:rPr>
                        <a:t>Family, Friends, Enjoyment</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buFont typeface="Arial" panose="020B0604020202020204" pitchFamily="34" charset="0"/>
                        <a:buNone/>
                      </a:pPr>
                      <a:r>
                        <a:rPr lang="en-US" sz="3200" dirty="0">
                          <a:effectLst/>
                          <a:latin typeface="Times New Roman" panose="02020603050405020304" pitchFamily="18" charset="0"/>
                          <a:ea typeface="Calibri" panose="020F0502020204030204" pitchFamily="34" charset="0"/>
                        </a:rPr>
                        <a:t>I have been able to schedule events with family and friends, which means I am improving.</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1433416"/>
                  </a:ext>
                </a:extLst>
              </a:tr>
            </a:tbl>
          </a:graphicData>
        </a:graphic>
      </p:graphicFrame>
      <p:graphicFrame>
        <p:nvGraphicFramePr>
          <p:cNvPr id="25" name="Table 24">
            <a:extLst>
              <a:ext uri="{FF2B5EF4-FFF2-40B4-BE49-F238E27FC236}">
                <a16:creationId xmlns:a16="http://schemas.microsoft.com/office/drawing/2014/main" id="{81B4A3D4-A63F-4A02-8A49-C620126168CF}"/>
              </a:ext>
            </a:extLst>
          </p:cNvPr>
          <p:cNvGraphicFramePr>
            <a:graphicFrameLocks noGrp="1"/>
          </p:cNvGraphicFramePr>
          <p:nvPr>
            <p:extLst>
              <p:ext uri="{D42A27DB-BD31-4B8C-83A1-F6EECF244321}">
                <p14:modId xmlns:p14="http://schemas.microsoft.com/office/powerpoint/2010/main" val="1874086500"/>
              </p:ext>
            </p:extLst>
          </p:nvPr>
        </p:nvGraphicFramePr>
        <p:xfrm>
          <a:off x="14304201" y="21298452"/>
          <a:ext cx="13235133" cy="6895546"/>
        </p:xfrm>
        <a:graphic>
          <a:graphicData uri="http://schemas.openxmlformats.org/drawingml/2006/table">
            <a:tbl>
              <a:tblPr firstRow="1" firstCol="1" bandRow="1"/>
              <a:tblGrid>
                <a:gridCol w="5196109">
                  <a:extLst>
                    <a:ext uri="{9D8B030D-6E8A-4147-A177-3AD203B41FA5}">
                      <a16:colId xmlns:a16="http://schemas.microsoft.com/office/drawing/2014/main" val="4088979181"/>
                    </a:ext>
                  </a:extLst>
                </a:gridCol>
                <a:gridCol w="2543995">
                  <a:extLst>
                    <a:ext uri="{9D8B030D-6E8A-4147-A177-3AD203B41FA5}">
                      <a16:colId xmlns:a16="http://schemas.microsoft.com/office/drawing/2014/main" val="2642026743"/>
                    </a:ext>
                  </a:extLst>
                </a:gridCol>
                <a:gridCol w="2543995">
                  <a:extLst>
                    <a:ext uri="{9D8B030D-6E8A-4147-A177-3AD203B41FA5}">
                      <a16:colId xmlns:a16="http://schemas.microsoft.com/office/drawing/2014/main" val="63366273"/>
                    </a:ext>
                  </a:extLst>
                </a:gridCol>
                <a:gridCol w="2951034">
                  <a:extLst>
                    <a:ext uri="{9D8B030D-6E8A-4147-A177-3AD203B41FA5}">
                      <a16:colId xmlns:a16="http://schemas.microsoft.com/office/drawing/2014/main" val="2513705711"/>
                    </a:ext>
                  </a:extLst>
                </a:gridCol>
              </a:tblGrid>
              <a:tr h="985078">
                <a:tc>
                  <a:txBody>
                    <a:bodyPr/>
                    <a:lstStyle/>
                    <a:p>
                      <a:pPr marL="0" marR="0">
                        <a:spcBef>
                          <a:spcPts val="0"/>
                        </a:spcBef>
                        <a:spcAft>
                          <a:spcPts val="0"/>
                        </a:spcAft>
                      </a:pPr>
                      <a:r>
                        <a:rPr lang="en-US" sz="3200" b="1" dirty="0">
                          <a:solidFill>
                            <a:schemeClr val="bg1"/>
                          </a:solidFill>
                          <a:effectLst/>
                          <a:latin typeface="Times New Roman" panose="02020603050405020304" pitchFamily="18" charset="0"/>
                          <a:ea typeface="Calibri" panose="020F0502020204030204" pitchFamily="34" charset="0"/>
                        </a:rPr>
                        <a:t>Theme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A0010"/>
                    </a:solidFill>
                  </a:tcPr>
                </a:tc>
                <a:tc>
                  <a:txBody>
                    <a:bodyPr/>
                    <a:lstStyle/>
                    <a:p>
                      <a:pPr marL="0" marR="0" algn="ctr">
                        <a:spcBef>
                          <a:spcPts val="0"/>
                        </a:spcBef>
                        <a:spcAft>
                          <a:spcPts val="0"/>
                        </a:spcAft>
                      </a:pPr>
                      <a:r>
                        <a:rPr lang="en-US" sz="3200" b="1" dirty="0">
                          <a:solidFill>
                            <a:schemeClr val="bg1"/>
                          </a:solidFill>
                          <a:effectLst/>
                          <a:latin typeface="Times New Roman" panose="02020603050405020304" pitchFamily="18" charset="0"/>
                          <a:ea typeface="Calibri" panose="020F0502020204030204" pitchFamily="34" charset="0"/>
                        </a:rPr>
                        <a:t>Original Questions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A0010"/>
                    </a:solidFill>
                  </a:tcPr>
                </a:tc>
                <a:tc>
                  <a:txBody>
                    <a:bodyPr/>
                    <a:lstStyle/>
                    <a:p>
                      <a:pPr marL="0" marR="0" algn="ctr">
                        <a:spcBef>
                          <a:spcPts val="0"/>
                        </a:spcBef>
                        <a:spcAft>
                          <a:spcPts val="0"/>
                        </a:spcAft>
                      </a:pPr>
                      <a:r>
                        <a:rPr lang="en-US" sz="3200" b="1" dirty="0">
                          <a:solidFill>
                            <a:schemeClr val="bg1"/>
                          </a:solidFill>
                          <a:effectLst/>
                          <a:latin typeface="Times New Roman" panose="02020603050405020304" pitchFamily="18" charset="0"/>
                          <a:ea typeface="Calibri" panose="020F0502020204030204" pitchFamily="34" charset="0"/>
                        </a:rPr>
                        <a:t>High Loadings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A0010"/>
                    </a:solidFill>
                  </a:tcPr>
                </a:tc>
                <a:tc>
                  <a:txBody>
                    <a:bodyPr/>
                    <a:lstStyle/>
                    <a:p>
                      <a:pPr marL="0" marR="0" algn="ctr">
                        <a:spcBef>
                          <a:spcPts val="0"/>
                        </a:spcBef>
                        <a:spcAft>
                          <a:spcPts val="0"/>
                        </a:spcAft>
                      </a:pPr>
                      <a:r>
                        <a:rPr lang="en-US" sz="3200" b="1" dirty="0">
                          <a:solidFill>
                            <a:schemeClr val="bg1"/>
                          </a:solidFill>
                          <a:effectLst/>
                          <a:latin typeface="Times New Roman" panose="02020603050405020304" pitchFamily="18" charset="0"/>
                          <a:ea typeface="Calibri" panose="020F0502020204030204" pitchFamily="34" charset="0"/>
                        </a:rPr>
                        <a:t>Important to Patients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A0010"/>
                    </a:solidFill>
                  </a:tcPr>
                </a:tc>
                <a:extLst>
                  <a:ext uri="{0D108BD9-81ED-4DB2-BD59-A6C34878D82A}">
                    <a16:rowId xmlns:a16="http://schemas.microsoft.com/office/drawing/2014/main" val="2572345329"/>
                  </a:ext>
                </a:extLst>
              </a:tr>
              <a:tr h="492539">
                <a:tc>
                  <a:txBody>
                    <a:bodyPr/>
                    <a:lstStyle/>
                    <a:p>
                      <a:pPr marL="0" marR="0">
                        <a:spcBef>
                          <a:spcPts val="0"/>
                        </a:spcBef>
                        <a:spcAft>
                          <a:spcPts val="0"/>
                        </a:spcAft>
                      </a:pPr>
                      <a:r>
                        <a:rPr lang="en-US" sz="3200" dirty="0">
                          <a:solidFill>
                            <a:srgbClr val="000000"/>
                          </a:solidFill>
                          <a:effectLst/>
                          <a:latin typeface="Times New Roman" panose="02020603050405020304" pitchFamily="18" charset="0"/>
                          <a:ea typeface="Calibri" panose="020F0502020204030204" pitchFamily="34" charset="0"/>
                        </a:rPr>
                        <a:t>Associated Symptoms</a:t>
                      </a:r>
                      <a:endParaRPr lang="en-US" sz="3200" dirty="0">
                        <a:effectLst/>
                        <a:latin typeface="Times New Roman" panose="02020603050405020304" pitchFamily="18"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marL="0" marR="0" algn="ctr">
                        <a:spcBef>
                          <a:spcPts val="0"/>
                        </a:spcBef>
                        <a:spcAft>
                          <a:spcPts val="0"/>
                        </a:spcAft>
                      </a:pPr>
                      <a:r>
                        <a:rPr lang="en-US" sz="3200" dirty="0">
                          <a:effectLst/>
                          <a:latin typeface="Times New Roman" panose="02020603050405020304" pitchFamily="18" charset="0"/>
                          <a:ea typeface="Calibri" panose="020F0502020204030204" pitchFamily="34" charset="0"/>
                        </a:rPr>
                        <a:t>13</a:t>
                      </a: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marL="0" marR="0" algn="ctr">
                        <a:spcBef>
                          <a:spcPts val="0"/>
                        </a:spcBef>
                        <a:spcAft>
                          <a:spcPts val="0"/>
                        </a:spcAft>
                      </a:pPr>
                      <a:r>
                        <a:rPr lang="en-US" sz="3200" dirty="0">
                          <a:effectLst/>
                          <a:latin typeface="Times New Roman" panose="02020603050405020304" pitchFamily="18" charset="0"/>
                          <a:ea typeface="Calibri" panose="020F0502020204030204" pitchFamily="34" charset="0"/>
                        </a:rPr>
                        <a:t>8</a:t>
                      </a: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marL="0" marR="0" indent="0" algn="ctr">
                        <a:spcBef>
                          <a:spcPts val="0"/>
                        </a:spcBef>
                        <a:spcAft>
                          <a:spcPts val="0"/>
                        </a:spcAft>
                        <a:buFont typeface="Arial" panose="020B0604020202020204" pitchFamily="34" charset="0"/>
                        <a:buNone/>
                      </a:pPr>
                      <a:r>
                        <a:rPr lang="en-US" sz="3200" dirty="0">
                          <a:effectLst/>
                          <a:latin typeface="Times New Roman" panose="02020603050405020304" pitchFamily="18" charset="0"/>
                          <a:ea typeface="Calibri" panose="020F0502020204030204" pitchFamily="34" charset="0"/>
                        </a:rPr>
                        <a:t>7</a:t>
                      </a: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339884538"/>
                  </a:ext>
                </a:extLst>
              </a:tr>
              <a:tr h="492539">
                <a:tc>
                  <a:txBody>
                    <a:bodyPr/>
                    <a:lstStyle/>
                    <a:p>
                      <a:pPr marL="0" marR="0">
                        <a:spcBef>
                          <a:spcPts val="0"/>
                        </a:spcBef>
                        <a:spcAft>
                          <a:spcPts val="0"/>
                        </a:spcAft>
                      </a:pPr>
                      <a:r>
                        <a:rPr lang="en-US" sz="3200" dirty="0">
                          <a:solidFill>
                            <a:srgbClr val="000000"/>
                          </a:solidFill>
                          <a:effectLst/>
                          <a:latin typeface="Times New Roman" panose="02020603050405020304" pitchFamily="18" charset="0"/>
                          <a:ea typeface="Calibri" panose="020F0502020204030204" pitchFamily="34" charset="0"/>
                        </a:rPr>
                        <a:t>Concentration</a:t>
                      </a:r>
                      <a:endParaRPr lang="en-US" sz="3200" dirty="0">
                        <a:effectLst/>
                        <a:latin typeface="Times New Roman" panose="02020603050405020304" pitchFamily="18" charset="0"/>
                        <a:ea typeface="Calibri" panose="020F0502020204030204" pitchFamily="34" charset="0"/>
                      </a:endParaRPr>
                    </a:p>
                  </a:txBody>
                  <a:tcPr marL="68580" marR="68580" marT="0" marB="0">
                    <a:lnL>
                      <a:noFill/>
                    </a:lnL>
                    <a:lnR>
                      <a:noFill/>
                    </a:lnR>
                    <a:lnT>
                      <a:noFill/>
                    </a:lnT>
                    <a:lnB>
                      <a:noFill/>
                    </a:lnB>
                  </a:tcPr>
                </a:tc>
                <a:tc>
                  <a:txBody>
                    <a:bodyPr/>
                    <a:lstStyle/>
                    <a:p>
                      <a:pPr marL="0" marR="0" algn="ctr">
                        <a:spcBef>
                          <a:spcPts val="0"/>
                        </a:spcBef>
                        <a:spcAft>
                          <a:spcPts val="0"/>
                        </a:spcAft>
                      </a:pPr>
                      <a:r>
                        <a:rPr lang="en-US" sz="3200" dirty="0">
                          <a:effectLst/>
                          <a:latin typeface="Times New Roman" panose="02020603050405020304" pitchFamily="18" charset="0"/>
                          <a:ea typeface="Calibri" panose="020F0502020204030204" pitchFamily="34" charset="0"/>
                        </a:rPr>
                        <a:t>9</a:t>
                      </a:r>
                    </a:p>
                  </a:txBody>
                  <a:tcPr marL="68580" marR="68580" marT="0" marB="0">
                    <a:lnL>
                      <a:noFill/>
                    </a:lnL>
                    <a:lnR>
                      <a:noFill/>
                    </a:lnR>
                    <a:lnT>
                      <a:noFill/>
                    </a:lnT>
                    <a:lnB>
                      <a:noFill/>
                    </a:lnB>
                  </a:tcPr>
                </a:tc>
                <a:tc>
                  <a:txBody>
                    <a:bodyPr/>
                    <a:lstStyle/>
                    <a:p>
                      <a:pPr marL="0" marR="0" algn="ctr">
                        <a:spcBef>
                          <a:spcPts val="0"/>
                        </a:spcBef>
                        <a:spcAft>
                          <a:spcPts val="0"/>
                        </a:spcAft>
                      </a:pPr>
                      <a:r>
                        <a:rPr lang="en-US" sz="3200" dirty="0">
                          <a:effectLst/>
                          <a:latin typeface="Times New Roman" panose="02020603050405020304" pitchFamily="18" charset="0"/>
                          <a:ea typeface="Calibri" panose="020F0502020204030204" pitchFamily="34" charset="0"/>
                        </a:rPr>
                        <a:t>7</a:t>
                      </a:r>
                    </a:p>
                  </a:txBody>
                  <a:tcPr marL="68580" marR="68580" marT="0" marB="0">
                    <a:lnL>
                      <a:noFill/>
                    </a:lnL>
                    <a:lnR>
                      <a:noFill/>
                    </a:lnR>
                    <a:lnT>
                      <a:noFill/>
                    </a:lnT>
                    <a:lnB>
                      <a:noFill/>
                    </a:lnB>
                  </a:tcPr>
                </a:tc>
                <a:tc>
                  <a:txBody>
                    <a:bodyPr/>
                    <a:lstStyle/>
                    <a:p>
                      <a:pPr marL="0" marR="0" indent="0" algn="ctr">
                        <a:spcBef>
                          <a:spcPts val="0"/>
                        </a:spcBef>
                        <a:spcAft>
                          <a:spcPts val="0"/>
                        </a:spcAft>
                        <a:buFont typeface="Arial" panose="020B0604020202020204" pitchFamily="34" charset="0"/>
                        <a:buNone/>
                      </a:pPr>
                      <a:r>
                        <a:rPr lang="en-US" sz="3200" dirty="0">
                          <a:effectLst/>
                          <a:latin typeface="Times New Roman" panose="02020603050405020304" pitchFamily="18" charset="0"/>
                          <a:ea typeface="Calibri" panose="020F0502020204030204" pitchFamily="34" charset="0"/>
                        </a:rPr>
                        <a:t>6</a:t>
                      </a:r>
                    </a:p>
                  </a:txBody>
                  <a:tcPr marL="68580" marR="68580" marT="0" marB="0">
                    <a:lnL>
                      <a:noFill/>
                    </a:lnL>
                    <a:lnR>
                      <a:noFill/>
                    </a:lnR>
                    <a:lnT>
                      <a:noFill/>
                    </a:lnT>
                    <a:lnB>
                      <a:noFill/>
                    </a:lnB>
                  </a:tcPr>
                </a:tc>
                <a:extLst>
                  <a:ext uri="{0D108BD9-81ED-4DB2-BD59-A6C34878D82A}">
                    <a16:rowId xmlns:a16="http://schemas.microsoft.com/office/drawing/2014/main" val="2371521703"/>
                  </a:ext>
                </a:extLst>
              </a:tr>
              <a:tr h="492539">
                <a:tc>
                  <a:txBody>
                    <a:bodyPr/>
                    <a:lstStyle/>
                    <a:p>
                      <a:pPr marL="0" marR="0">
                        <a:spcBef>
                          <a:spcPts val="0"/>
                        </a:spcBef>
                        <a:spcAft>
                          <a:spcPts val="0"/>
                        </a:spcAft>
                      </a:pPr>
                      <a:r>
                        <a:rPr lang="en-US" sz="3200" dirty="0">
                          <a:solidFill>
                            <a:srgbClr val="000000"/>
                          </a:solidFill>
                          <a:effectLst/>
                          <a:latin typeface="Times New Roman" panose="02020603050405020304" pitchFamily="18" charset="0"/>
                          <a:ea typeface="Calibri" panose="020F0502020204030204" pitchFamily="34" charset="0"/>
                        </a:rPr>
                        <a:t>Doctor</a:t>
                      </a:r>
                      <a:endParaRPr lang="en-US" sz="3200" dirty="0">
                        <a:effectLst/>
                        <a:latin typeface="Times New Roman" panose="02020603050405020304" pitchFamily="18" charset="0"/>
                        <a:ea typeface="Calibri" panose="020F0502020204030204" pitchFamily="34" charset="0"/>
                      </a:endParaRPr>
                    </a:p>
                  </a:txBody>
                  <a:tcPr marL="68580" marR="68580" marT="0" marB="0">
                    <a:lnL>
                      <a:noFill/>
                    </a:lnL>
                    <a:lnR>
                      <a:noFill/>
                    </a:lnR>
                    <a:lnT>
                      <a:noFill/>
                    </a:lnT>
                    <a:lnB>
                      <a:noFill/>
                    </a:lnB>
                    <a:solidFill>
                      <a:srgbClr val="D9D9D9"/>
                    </a:solidFill>
                  </a:tcPr>
                </a:tc>
                <a:tc>
                  <a:txBody>
                    <a:bodyPr/>
                    <a:lstStyle/>
                    <a:p>
                      <a:pPr marL="0" marR="0" algn="ctr">
                        <a:spcBef>
                          <a:spcPts val="0"/>
                        </a:spcBef>
                        <a:spcAft>
                          <a:spcPts val="0"/>
                        </a:spcAft>
                      </a:pPr>
                      <a:r>
                        <a:rPr lang="en-US" sz="3200" dirty="0">
                          <a:effectLst/>
                          <a:latin typeface="Times New Roman" panose="02020603050405020304" pitchFamily="18" charset="0"/>
                          <a:ea typeface="Calibri" panose="020F0502020204030204" pitchFamily="34" charset="0"/>
                        </a:rPr>
                        <a:t>13</a:t>
                      </a:r>
                    </a:p>
                  </a:txBody>
                  <a:tcPr marL="68580" marR="68580" marT="0" marB="0">
                    <a:lnL>
                      <a:noFill/>
                    </a:lnL>
                    <a:lnR>
                      <a:noFill/>
                    </a:lnR>
                    <a:lnT>
                      <a:noFill/>
                    </a:lnT>
                    <a:lnB>
                      <a:noFill/>
                    </a:lnB>
                    <a:solidFill>
                      <a:srgbClr val="D9D9D9"/>
                    </a:solidFill>
                  </a:tcPr>
                </a:tc>
                <a:tc>
                  <a:txBody>
                    <a:bodyPr/>
                    <a:lstStyle/>
                    <a:p>
                      <a:pPr marL="0" marR="0" algn="ctr">
                        <a:spcBef>
                          <a:spcPts val="0"/>
                        </a:spcBef>
                        <a:spcAft>
                          <a:spcPts val="0"/>
                        </a:spcAft>
                      </a:pPr>
                      <a:r>
                        <a:rPr lang="en-US" sz="3200" dirty="0">
                          <a:effectLst/>
                          <a:latin typeface="Times New Roman" panose="02020603050405020304" pitchFamily="18" charset="0"/>
                          <a:ea typeface="Calibri" panose="020F0502020204030204" pitchFamily="34" charset="0"/>
                        </a:rPr>
                        <a:t>13</a:t>
                      </a:r>
                    </a:p>
                  </a:txBody>
                  <a:tcPr marL="68580" marR="68580" marT="0" marB="0">
                    <a:lnL>
                      <a:noFill/>
                    </a:lnL>
                    <a:lnR>
                      <a:noFill/>
                    </a:lnR>
                    <a:lnT>
                      <a:noFill/>
                    </a:lnT>
                    <a:lnB>
                      <a:noFill/>
                    </a:lnB>
                    <a:solidFill>
                      <a:srgbClr val="D9D9D9"/>
                    </a:solidFill>
                  </a:tcPr>
                </a:tc>
                <a:tc>
                  <a:txBody>
                    <a:bodyPr/>
                    <a:lstStyle/>
                    <a:p>
                      <a:pPr marL="0" marR="0" indent="0" algn="ctr">
                        <a:spcBef>
                          <a:spcPts val="0"/>
                        </a:spcBef>
                        <a:spcAft>
                          <a:spcPts val="0"/>
                        </a:spcAft>
                        <a:buFont typeface="Arial" panose="020B0604020202020204" pitchFamily="34" charset="0"/>
                        <a:buNone/>
                      </a:pPr>
                      <a:r>
                        <a:rPr lang="en-US" sz="3200" dirty="0">
                          <a:effectLst/>
                          <a:latin typeface="Times New Roman" panose="02020603050405020304" pitchFamily="18" charset="0"/>
                          <a:ea typeface="Calibri" panose="020F0502020204030204" pitchFamily="34" charset="0"/>
                        </a:rPr>
                        <a:t>13</a:t>
                      </a: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234120035"/>
                  </a:ext>
                </a:extLst>
              </a:tr>
              <a:tr h="492539">
                <a:tc>
                  <a:txBody>
                    <a:bodyPr/>
                    <a:lstStyle/>
                    <a:p>
                      <a:pPr marL="0" marR="0">
                        <a:spcBef>
                          <a:spcPts val="0"/>
                        </a:spcBef>
                        <a:spcAft>
                          <a:spcPts val="0"/>
                        </a:spcAft>
                      </a:pPr>
                      <a:r>
                        <a:rPr lang="en-US" sz="3200" dirty="0">
                          <a:solidFill>
                            <a:srgbClr val="000000"/>
                          </a:solidFill>
                          <a:effectLst/>
                          <a:latin typeface="Times New Roman" panose="02020603050405020304" pitchFamily="18" charset="0"/>
                          <a:ea typeface="Calibri" panose="020F0502020204030204" pitchFamily="34" charset="0"/>
                        </a:rPr>
                        <a:t>Education</a:t>
                      </a:r>
                      <a:endParaRPr lang="en-US" sz="3200" dirty="0">
                        <a:effectLst/>
                        <a:latin typeface="Times New Roman" panose="02020603050405020304" pitchFamily="18" charset="0"/>
                        <a:ea typeface="Calibri" panose="020F0502020204030204" pitchFamily="34" charset="0"/>
                      </a:endParaRPr>
                    </a:p>
                  </a:txBody>
                  <a:tcPr marL="68580" marR="68580" marT="0" marB="0">
                    <a:lnL>
                      <a:noFill/>
                    </a:lnL>
                    <a:lnR>
                      <a:noFill/>
                    </a:lnR>
                    <a:lnT>
                      <a:noFill/>
                    </a:lnT>
                    <a:lnB>
                      <a:noFill/>
                    </a:lnB>
                  </a:tcPr>
                </a:tc>
                <a:tc>
                  <a:txBody>
                    <a:bodyPr/>
                    <a:lstStyle/>
                    <a:p>
                      <a:pPr marL="0" marR="0" algn="ctr">
                        <a:spcBef>
                          <a:spcPts val="0"/>
                        </a:spcBef>
                        <a:spcAft>
                          <a:spcPts val="0"/>
                        </a:spcAft>
                      </a:pPr>
                      <a:r>
                        <a:rPr lang="en-US" sz="3200" dirty="0">
                          <a:effectLst/>
                          <a:latin typeface="Times New Roman" panose="02020603050405020304" pitchFamily="18" charset="0"/>
                          <a:ea typeface="Calibri" panose="020F0502020204030204" pitchFamily="34" charset="0"/>
                        </a:rPr>
                        <a:t>15</a:t>
                      </a:r>
                    </a:p>
                  </a:txBody>
                  <a:tcPr marL="68580" marR="68580" marT="0" marB="0">
                    <a:lnL>
                      <a:noFill/>
                    </a:lnL>
                    <a:lnR>
                      <a:noFill/>
                    </a:lnR>
                    <a:lnT>
                      <a:noFill/>
                    </a:lnT>
                    <a:lnB>
                      <a:noFill/>
                    </a:lnB>
                  </a:tcPr>
                </a:tc>
                <a:tc>
                  <a:txBody>
                    <a:bodyPr/>
                    <a:lstStyle/>
                    <a:p>
                      <a:pPr marL="0" marR="0" algn="ctr">
                        <a:spcBef>
                          <a:spcPts val="0"/>
                        </a:spcBef>
                        <a:spcAft>
                          <a:spcPts val="0"/>
                        </a:spcAft>
                      </a:pPr>
                      <a:r>
                        <a:rPr lang="en-US" sz="3200" dirty="0">
                          <a:effectLst/>
                          <a:latin typeface="Times New Roman" panose="02020603050405020304" pitchFamily="18" charset="0"/>
                          <a:ea typeface="Calibri" panose="020F0502020204030204" pitchFamily="34" charset="0"/>
                        </a:rPr>
                        <a:t>10</a:t>
                      </a:r>
                    </a:p>
                  </a:txBody>
                  <a:tcPr marL="68580" marR="68580" marT="0" marB="0">
                    <a:lnL>
                      <a:noFill/>
                    </a:lnL>
                    <a:lnR>
                      <a:noFill/>
                    </a:lnR>
                    <a:lnT>
                      <a:noFill/>
                    </a:lnT>
                    <a:lnB>
                      <a:noFill/>
                    </a:lnB>
                  </a:tcPr>
                </a:tc>
                <a:tc>
                  <a:txBody>
                    <a:bodyPr/>
                    <a:lstStyle/>
                    <a:p>
                      <a:pPr marL="0" marR="0" indent="0" algn="ctr">
                        <a:spcBef>
                          <a:spcPts val="0"/>
                        </a:spcBef>
                        <a:spcAft>
                          <a:spcPts val="0"/>
                        </a:spcAft>
                        <a:buFont typeface="Arial" panose="020B0604020202020204" pitchFamily="34" charset="0"/>
                        <a:buNone/>
                      </a:pPr>
                      <a:r>
                        <a:rPr lang="en-US" sz="3200" dirty="0">
                          <a:effectLst/>
                          <a:latin typeface="Times New Roman" panose="02020603050405020304" pitchFamily="18" charset="0"/>
                          <a:ea typeface="Calibri" panose="020F0502020204030204" pitchFamily="34" charset="0"/>
                        </a:rPr>
                        <a:t>10</a:t>
                      </a:r>
                    </a:p>
                  </a:txBody>
                  <a:tcPr marL="68580" marR="68580" marT="0" marB="0">
                    <a:lnL>
                      <a:noFill/>
                    </a:lnL>
                    <a:lnR>
                      <a:noFill/>
                    </a:lnR>
                    <a:lnT>
                      <a:noFill/>
                    </a:lnT>
                    <a:lnB>
                      <a:noFill/>
                    </a:lnB>
                  </a:tcPr>
                </a:tc>
                <a:extLst>
                  <a:ext uri="{0D108BD9-81ED-4DB2-BD59-A6C34878D82A}">
                    <a16:rowId xmlns:a16="http://schemas.microsoft.com/office/drawing/2014/main" val="4142297107"/>
                  </a:ext>
                </a:extLst>
              </a:tr>
              <a:tr h="492539">
                <a:tc>
                  <a:txBody>
                    <a:bodyPr/>
                    <a:lstStyle/>
                    <a:p>
                      <a:pPr marL="0" marR="0">
                        <a:spcBef>
                          <a:spcPts val="0"/>
                        </a:spcBef>
                        <a:spcAft>
                          <a:spcPts val="0"/>
                        </a:spcAft>
                      </a:pPr>
                      <a:r>
                        <a:rPr lang="en-US" sz="3200" dirty="0">
                          <a:effectLst/>
                          <a:latin typeface="Times New Roman" panose="02020603050405020304" pitchFamily="18" charset="0"/>
                          <a:ea typeface="Calibri" panose="020F0502020204030204" pitchFamily="34" charset="0"/>
                        </a:rPr>
                        <a:t>Financial/Insurance</a:t>
                      </a:r>
                    </a:p>
                  </a:txBody>
                  <a:tcPr marL="68580" marR="68580" marT="0" marB="0">
                    <a:lnL>
                      <a:noFill/>
                    </a:lnL>
                    <a:lnR>
                      <a:noFill/>
                    </a:lnR>
                    <a:lnT>
                      <a:noFill/>
                    </a:lnT>
                    <a:lnB>
                      <a:noFill/>
                    </a:lnB>
                    <a:solidFill>
                      <a:srgbClr val="D9D9D9"/>
                    </a:solidFill>
                  </a:tcPr>
                </a:tc>
                <a:tc>
                  <a:txBody>
                    <a:bodyPr/>
                    <a:lstStyle/>
                    <a:p>
                      <a:pPr marL="0" marR="0" algn="ctr">
                        <a:spcBef>
                          <a:spcPts val="0"/>
                        </a:spcBef>
                        <a:spcAft>
                          <a:spcPts val="0"/>
                        </a:spcAft>
                      </a:pPr>
                      <a:r>
                        <a:rPr lang="en-US" sz="3200" dirty="0">
                          <a:effectLst/>
                          <a:latin typeface="Times New Roman" panose="02020603050405020304" pitchFamily="18" charset="0"/>
                          <a:ea typeface="Calibri" panose="020F0502020204030204" pitchFamily="34" charset="0"/>
                        </a:rPr>
                        <a:t>17</a:t>
                      </a:r>
                    </a:p>
                  </a:txBody>
                  <a:tcPr marL="68580" marR="68580" marT="0" marB="0">
                    <a:lnL>
                      <a:noFill/>
                    </a:lnL>
                    <a:lnR>
                      <a:noFill/>
                    </a:lnR>
                    <a:lnT>
                      <a:noFill/>
                    </a:lnT>
                    <a:lnB>
                      <a:noFill/>
                    </a:lnB>
                    <a:solidFill>
                      <a:srgbClr val="D9D9D9"/>
                    </a:solidFill>
                  </a:tcPr>
                </a:tc>
                <a:tc>
                  <a:txBody>
                    <a:bodyPr/>
                    <a:lstStyle/>
                    <a:p>
                      <a:pPr marL="0" marR="0" algn="ctr">
                        <a:spcBef>
                          <a:spcPts val="0"/>
                        </a:spcBef>
                        <a:spcAft>
                          <a:spcPts val="0"/>
                        </a:spcAft>
                      </a:pPr>
                      <a:r>
                        <a:rPr lang="en-US" sz="3200" dirty="0">
                          <a:effectLst/>
                          <a:latin typeface="Times New Roman" panose="02020603050405020304" pitchFamily="18" charset="0"/>
                          <a:ea typeface="Calibri" panose="020F0502020204030204" pitchFamily="34" charset="0"/>
                        </a:rPr>
                        <a:t>16</a:t>
                      </a:r>
                    </a:p>
                  </a:txBody>
                  <a:tcPr marL="68580" marR="68580" marT="0" marB="0">
                    <a:lnL>
                      <a:noFill/>
                    </a:lnL>
                    <a:lnR>
                      <a:noFill/>
                    </a:lnR>
                    <a:lnT>
                      <a:noFill/>
                    </a:lnT>
                    <a:lnB>
                      <a:noFill/>
                    </a:lnB>
                    <a:solidFill>
                      <a:srgbClr val="D9D9D9"/>
                    </a:solidFill>
                  </a:tcPr>
                </a:tc>
                <a:tc>
                  <a:txBody>
                    <a:bodyPr/>
                    <a:lstStyle/>
                    <a:p>
                      <a:pPr marL="0" marR="0" indent="0" algn="ctr">
                        <a:spcBef>
                          <a:spcPts val="0"/>
                        </a:spcBef>
                        <a:spcAft>
                          <a:spcPts val="0"/>
                        </a:spcAft>
                        <a:buFont typeface="Arial" panose="020B0604020202020204" pitchFamily="34" charset="0"/>
                        <a:buNone/>
                      </a:pPr>
                      <a:r>
                        <a:rPr lang="en-US" sz="3200" dirty="0">
                          <a:effectLst/>
                          <a:latin typeface="Times New Roman" panose="02020603050405020304" pitchFamily="18" charset="0"/>
                          <a:ea typeface="Calibri" panose="020F0502020204030204" pitchFamily="34" charset="0"/>
                        </a:rPr>
                        <a:t>15</a:t>
                      </a: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002223999"/>
                  </a:ext>
                </a:extLst>
              </a:tr>
              <a:tr h="492539">
                <a:tc>
                  <a:txBody>
                    <a:bodyPr/>
                    <a:lstStyle/>
                    <a:p>
                      <a:pPr marL="0" marR="0">
                        <a:spcBef>
                          <a:spcPts val="0"/>
                        </a:spcBef>
                        <a:spcAft>
                          <a:spcPts val="0"/>
                        </a:spcAft>
                      </a:pPr>
                      <a:r>
                        <a:rPr lang="en-US" sz="3200" dirty="0">
                          <a:solidFill>
                            <a:srgbClr val="000000"/>
                          </a:solidFill>
                          <a:effectLst/>
                          <a:latin typeface="Times New Roman" panose="02020603050405020304" pitchFamily="18" charset="0"/>
                          <a:ea typeface="Calibri" panose="020F0502020204030204" pitchFamily="34" charset="0"/>
                        </a:rPr>
                        <a:t>Frequency</a:t>
                      </a:r>
                      <a:endParaRPr lang="en-US" sz="3200" dirty="0">
                        <a:effectLst/>
                        <a:latin typeface="Times New Roman" panose="02020603050405020304" pitchFamily="18" charset="0"/>
                        <a:ea typeface="Calibri" panose="020F0502020204030204" pitchFamily="34" charset="0"/>
                      </a:endParaRPr>
                    </a:p>
                  </a:txBody>
                  <a:tcPr marL="68580" marR="68580" marT="0" marB="0">
                    <a:lnL>
                      <a:noFill/>
                    </a:lnL>
                    <a:lnR>
                      <a:noFill/>
                    </a:lnR>
                    <a:lnT>
                      <a:noFill/>
                    </a:lnT>
                    <a:lnB>
                      <a:noFill/>
                    </a:lnB>
                  </a:tcPr>
                </a:tc>
                <a:tc>
                  <a:txBody>
                    <a:bodyPr/>
                    <a:lstStyle/>
                    <a:p>
                      <a:pPr marL="0" marR="0" algn="ctr">
                        <a:spcBef>
                          <a:spcPts val="0"/>
                        </a:spcBef>
                        <a:spcAft>
                          <a:spcPts val="0"/>
                        </a:spcAft>
                      </a:pPr>
                      <a:r>
                        <a:rPr lang="en-US" sz="3200" dirty="0">
                          <a:effectLst/>
                          <a:latin typeface="Times New Roman" panose="02020603050405020304" pitchFamily="18" charset="0"/>
                          <a:ea typeface="Calibri" panose="020F0502020204030204" pitchFamily="34" charset="0"/>
                        </a:rPr>
                        <a:t>19</a:t>
                      </a:r>
                    </a:p>
                  </a:txBody>
                  <a:tcPr marL="68580" marR="68580" marT="0" marB="0">
                    <a:lnL>
                      <a:noFill/>
                    </a:lnL>
                    <a:lnR>
                      <a:noFill/>
                    </a:lnR>
                    <a:lnT>
                      <a:noFill/>
                    </a:lnT>
                    <a:lnB>
                      <a:noFill/>
                    </a:lnB>
                  </a:tcPr>
                </a:tc>
                <a:tc>
                  <a:txBody>
                    <a:bodyPr/>
                    <a:lstStyle/>
                    <a:p>
                      <a:pPr marL="0" marR="0" algn="ctr">
                        <a:spcBef>
                          <a:spcPts val="0"/>
                        </a:spcBef>
                        <a:spcAft>
                          <a:spcPts val="0"/>
                        </a:spcAft>
                      </a:pPr>
                      <a:r>
                        <a:rPr lang="en-US" sz="3200" dirty="0">
                          <a:effectLst/>
                          <a:latin typeface="Times New Roman" panose="02020603050405020304" pitchFamily="18" charset="0"/>
                          <a:ea typeface="Calibri" panose="020F0502020204030204" pitchFamily="34" charset="0"/>
                        </a:rPr>
                        <a:t>17</a:t>
                      </a:r>
                    </a:p>
                  </a:txBody>
                  <a:tcPr marL="68580" marR="68580" marT="0" marB="0">
                    <a:lnL>
                      <a:noFill/>
                    </a:lnL>
                    <a:lnR>
                      <a:noFill/>
                    </a:lnR>
                    <a:lnT>
                      <a:noFill/>
                    </a:lnT>
                    <a:lnB>
                      <a:noFill/>
                    </a:lnB>
                  </a:tcPr>
                </a:tc>
                <a:tc>
                  <a:txBody>
                    <a:bodyPr/>
                    <a:lstStyle/>
                    <a:p>
                      <a:pPr marL="0" marR="0" indent="0" algn="ctr">
                        <a:spcBef>
                          <a:spcPts val="0"/>
                        </a:spcBef>
                        <a:spcAft>
                          <a:spcPts val="0"/>
                        </a:spcAft>
                        <a:buFont typeface="Arial" panose="020B0604020202020204" pitchFamily="34" charset="0"/>
                        <a:buNone/>
                      </a:pPr>
                      <a:r>
                        <a:rPr lang="en-US" sz="3200" dirty="0">
                          <a:effectLst/>
                          <a:latin typeface="Times New Roman" panose="02020603050405020304" pitchFamily="18" charset="0"/>
                          <a:ea typeface="Calibri" panose="020F0502020204030204" pitchFamily="34" charset="0"/>
                        </a:rPr>
                        <a:t>17</a:t>
                      </a:r>
                    </a:p>
                  </a:txBody>
                  <a:tcPr marL="68580" marR="68580" marT="0" marB="0">
                    <a:lnL>
                      <a:noFill/>
                    </a:lnL>
                    <a:lnR>
                      <a:noFill/>
                    </a:lnR>
                    <a:lnT>
                      <a:noFill/>
                    </a:lnT>
                    <a:lnB>
                      <a:noFill/>
                    </a:lnB>
                  </a:tcPr>
                </a:tc>
                <a:extLst>
                  <a:ext uri="{0D108BD9-81ED-4DB2-BD59-A6C34878D82A}">
                    <a16:rowId xmlns:a16="http://schemas.microsoft.com/office/drawing/2014/main" val="2819518848"/>
                  </a:ext>
                </a:extLst>
              </a:tr>
              <a:tr h="492539">
                <a:tc>
                  <a:txBody>
                    <a:bodyPr/>
                    <a:lstStyle/>
                    <a:p>
                      <a:pPr marL="0" marR="0">
                        <a:spcBef>
                          <a:spcPts val="0"/>
                        </a:spcBef>
                        <a:spcAft>
                          <a:spcPts val="0"/>
                        </a:spcAft>
                      </a:pPr>
                      <a:r>
                        <a:rPr lang="en-US" sz="3200" dirty="0">
                          <a:solidFill>
                            <a:srgbClr val="000000"/>
                          </a:solidFill>
                          <a:effectLst/>
                          <a:latin typeface="Times New Roman" panose="02020603050405020304" pitchFamily="18" charset="0"/>
                          <a:ea typeface="Calibri" panose="020F0502020204030204" pitchFamily="34" charset="0"/>
                        </a:rPr>
                        <a:t>Medication/Financial</a:t>
                      </a:r>
                      <a:endParaRPr lang="en-US" sz="3200" dirty="0">
                        <a:effectLst/>
                        <a:latin typeface="Times New Roman" panose="02020603050405020304" pitchFamily="18" charset="0"/>
                        <a:ea typeface="Calibri" panose="020F0502020204030204" pitchFamily="34" charset="0"/>
                      </a:endParaRPr>
                    </a:p>
                  </a:txBody>
                  <a:tcPr marL="68580" marR="68580" marT="0" marB="0">
                    <a:lnL>
                      <a:noFill/>
                    </a:lnL>
                    <a:lnR>
                      <a:noFill/>
                    </a:lnR>
                    <a:lnT>
                      <a:noFill/>
                    </a:lnT>
                    <a:lnB>
                      <a:noFill/>
                    </a:lnB>
                    <a:solidFill>
                      <a:srgbClr val="D9D9D9"/>
                    </a:solidFill>
                  </a:tcPr>
                </a:tc>
                <a:tc>
                  <a:txBody>
                    <a:bodyPr/>
                    <a:lstStyle/>
                    <a:p>
                      <a:pPr marL="0" marR="0" algn="ctr">
                        <a:spcBef>
                          <a:spcPts val="0"/>
                        </a:spcBef>
                        <a:spcAft>
                          <a:spcPts val="0"/>
                        </a:spcAft>
                      </a:pPr>
                      <a:r>
                        <a:rPr lang="en-US" sz="3200" dirty="0">
                          <a:effectLst/>
                          <a:latin typeface="Times New Roman" panose="02020603050405020304" pitchFamily="18" charset="0"/>
                          <a:ea typeface="Calibri" panose="020F0502020204030204" pitchFamily="34" charset="0"/>
                        </a:rPr>
                        <a:t>22</a:t>
                      </a:r>
                    </a:p>
                  </a:txBody>
                  <a:tcPr marL="68580" marR="68580" marT="0" marB="0">
                    <a:lnL>
                      <a:noFill/>
                    </a:lnL>
                    <a:lnR>
                      <a:noFill/>
                    </a:lnR>
                    <a:lnT>
                      <a:noFill/>
                    </a:lnT>
                    <a:lnB>
                      <a:noFill/>
                    </a:lnB>
                    <a:solidFill>
                      <a:srgbClr val="D9D9D9"/>
                    </a:solidFill>
                  </a:tcPr>
                </a:tc>
                <a:tc>
                  <a:txBody>
                    <a:bodyPr/>
                    <a:lstStyle/>
                    <a:p>
                      <a:pPr marL="0" marR="0" algn="ctr">
                        <a:spcBef>
                          <a:spcPts val="0"/>
                        </a:spcBef>
                        <a:spcAft>
                          <a:spcPts val="0"/>
                        </a:spcAft>
                      </a:pPr>
                      <a:r>
                        <a:rPr lang="en-US" sz="3200" dirty="0">
                          <a:effectLst/>
                          <a:latin typeface="Times New Roman" panose="02020603050405020304" pitchFamily="18" charset="0"/>
                          <a:ea typeface="Calibri" panose="020F0502020204030204" pitchFamily="34" charset="0"/>
                        </a:rPr>
                        <a:t>14</a:t>
                      </a:r>
                    </a:p>
                  </a:txBody>
                  <a:tcPr marL="68580" marR="68580" marT="0" marB="0">
                    <a:lnL>
                      <a:noFill/>
                    </a:lnL>
                    <a:lnR>
                      <a:noFill/>
                    </a:lnR>
                    <a:lnT>
                      <a:noFill/>
                    </a:lnT>
                    <a:lnB>
                      <a:noFill/>
                    </a:lnB>
                    <a:solidFill>
                      <a:srgbClr val="D9D9D9"/>
                    </a:solidFill>
                  </a:tcPr>
                </a:tc>
                <a:tc>
                  <a:txBody>
                    <a:bodyPr/>
                    <a:lstStyle/>
                    <a:p>
                      <a:pPr marL="0" marR="0" indent="0" algn="ctr">
                        <a:spcBef>
                          <a:spcPts val="0"/>
                        </a:spcBef>
                        <a:spcAft>
                          <a:spcPts val="0"/>
                        </a:spcAft>
                        <a:buFont typeface="Arial" panose="020B0604020202020204" pitchFamily="34" charset="0"/>
                        <a:buNone/>
                      </a:pPr>
                      <a:r>
                        <a:rPr lang="en-US" sz="3200" dirty="0">
                          <a:effectLst/>
                          <a:latin typeface="Times New Roman" panose="02020603050405020304" pitchFamily="18" charset="0"/>
                          <a:ea typeface="Calibri" panose="020F0502020204030204" pitchFamily="34" charset="0"/>
                        </a:rPr>
                        <a:t>13</a:t>
                      </a: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633073762"/>
                  </a:ext>
                </a:extLst>
              </a:tr>
              <a:tr h="492539">
                <a:tc>
                  <a:txBody>
                    <a:bodyPr/>
                    <a:lstStyle/>
                    <a:p>
                      <a:pPr marL="0" marR="0">
                        <a:spcBef>
                          <a:spcPts val="0"/>
                        </a:spcBef>
                        <a:spcAft>
                          <a:spcPts val="0"/>
                        </a:spcAft>
                      </a:pPr>
                      <a:r>
                        <a:rPr lang="en-US" sz="3200">
                          <a:solidFill>
                            <a:srgbClr val="000000"/>
                          </a:solidFill>
                          <a:effectLst/>
                          <a:latin typeface="Times New Roman" panose="02020603050405020304" pitchFamily="18" charset="0"/>
                          <a:ea typeface="Calibri" panose="020F0502020204030204" pitchFamily="34" charset="0"/>
                        </a:rPr>
                        <a:t>Normal Functioning</a:t>
                      </a:r>
                      <a:endParaRPr lang="en-US" sz="3200">
                        <a:effectLst/>
                        <a:latin typeface="Times New Roman" panose="02020603050405020304" pitchFamily="18" charset="0"/>
                        <a:ea typeface="Calibri" panose="020F0502020204030204" pitchFamily="34" charset="0"/>
                      </a:endParaRPr>
                    </a:p>
                  </a:txBody>
                  <a:tcPr marL="68580" marR="68580" marT="0" marB="0">
                    <a:lnL>
                      <a:noFill/>
                    </a:lnL>
                    <a:lnR>
                      <a:noFill/>
                    </a:lnR>
                    <a:lnT>
                      <a:noFill/>
                    </a:lnT>
                    <a:lnB>
                      <a:noFill/>
                    </a:lnB>
                  </a:tcPr>
                </a:tc>
                <a:tc>
                  <a:txBody>
                    <a:bodyPr/>
                    <a:lstStyle/>
                    <a:p>
                      <a:pPr marL="0" marR="0" algn="ctr">
                        <a:spcBef>
                          <a:spcPts val="0"/>
                        </a:spcBef>
                        <a:spcAft>
                          <a:spcPts val="0"/>
                        </a:spcAft>
                      </a:pPr>
                      <a:r>
                        <a:rPr lang="en-US" sz="3200" dirty="0">
                          <a:effectLst/>
                          <a:latin typeface="Times New Roman" panose="02020603050405020304" pitchFamily="18" charset="0"/>
                          <a:ea typeface="Calibri" panose="020F0502020204030204" pitchFamily="34" charset="0"/>
                        </a:rPr>
                        <a:t>27</a:t>
                      </a:r>
                    </a:p>
                  </a:txBody>
                  <a:tcPr marL="68580" marR="68580" marT="0" marB="0">
                    <a:lnL>
                      <a:noFill/>
                    </a:lnL>
                    <a:lnR>
                      <a:noFill/>
                    </a:lnR>
                    <a:lnT>
                      <a:noFill/>
                    </a:lnT>
                    <a:lnB>
                      <a:noFill/>
                    </a:lnB>
                  </a:tcPr>
                </a:tc>
                <a:tc>
                  <a:txBody>
                    <a:bodyPr/>
                    <a:lstStyle/>
                    <a:p>
                      <a:pPr marL="0" marR="0" algn="ctr">
                        <a:spcBef>
                          <a:spcPts val="0"/>
                        </a:spcBef>
                        <a:spcAft>
                          <a:spcPts val="0"/>
                        </a:spcAft>
                      </a:pPr>
                      <a:r>
                        <a:rPr lang="en-US" sz="3200" dirty="0">
                          <a:effectLst/>
                          <a:latin typeface="Times New Roman" panose="02020603050405020304" pitchFamily="18" charset="0"/>
                          <a:ea typeface="Calibri" panose="020F0502020204030204" pitchFamily="34" charset="0"/>
                        </a:rPr>
                        <a:t>27</a:t>
                      </a:r>
                    </a:p>
                  </a:txBody>
                  <a:tcPr marL="68580" marR="68580" marT="0" marB="0">
                    <a:lnL>
                      <a:noFill/>
                    </a:lnL>
                    <a:lnR>
                      <a:noFill/>
                    </a:lnR>
                    <a:lnT>
                      <a:noFill/>
                    </a:lnT>
                    <a:lnB>
                      <a:noFill/>
                    </a:lnB>
                  </a:tcPr>
                </a:tc>
                <a:tc>
                  <a:txBody>
                    <a:bodyPr/>
                    <a:lstStyle/>
                    <a:p>
                      <a:pPr marL="0" marR="0" indent="0" algn="ctr">
                        <a:spcBef>
                          <a:spcPts val="0"/>
                        </a:spcBef>
                        <a:spcAft>
                          <a:spcPts val="0"/>
                        </a:spcAft>
                        <a:buFont typeface="Arial" panose="020B0604020202020204" pitchFamily="34" charset="0"/>
                        <a:buNone/>
                      </a:pPr>
                      <a:r>
                        <a:rPr lang="en-US" sz="3200" dirty="0">
                          <a:effectLst/>
                          <a:latin typeface="Times New Roman" panose="02020603050405020304" pitchFamily="18" charset="0"/>
                          <a:ea typeface="Calibri" panose="020F0502020204030204" pitchFamily="34" charset="0"/>
                        </a:rPr>
                        <a:t>19</a:t>
                      </a:r>
                    </a:p>
                  </a:txBody>
                  <a:tcPr marL="68580" marR="68580" marT="0" marB="0">
                    <a:lnL>
                      <a:noFill/>
                    </a:lnL>
                    <a:lnR>
                      <a:noFill/>
                    </a:lnR>
                    <a:lnT>
                      <a:noFill/>
                    </a:lnT>
                    <a:lnB>
                      <a:noFill/>
                    </a:lnB>
                  </a:tcPr>
                </a:tc>
                <a:extLst>
                  <a:ext uri="{0D108BD9-81ED-4DB2-BD59-A6C34878D82A}">
                    <a16:rowId xmlns:a16="http://schemas.microsoft.com/office/drawing/2014/main" val="4069801627"/>
                  </a:ext>
                </a:extLst>
              </a:tr>
              <a:tr h="492539">
                <a:tc>
                  <a:txBody>
                    <a:bodyPr/>
                    <a:lstStyle/>
                    <a:p>
                      <a:pPr marL="0" marR="0">
                        <a:spcBef>
                          <a:spcPts val="0"/>
                        </a:spcBef>
                        <a:spcAft>
                          <a:spcPts val="0"/>
                        </a:spcAft>
                      </a:pPr>
                      <a:r>
                        <a:rPr lang="en-US" sz="3200" dirty="0">
                          <a:solidFill>
                            <a:srgbClr val="000000"/>
                          </a:solidFill>
                          <a:effectLst/>
                          <a:latin typeface="Times New Roman" panose="02020603050405020304" pitchFamily="18" charset="0"/>
                          <a:ea typeface="Calibri" panose="020F0502020204030204" pitchFamily="34" charset="0"/>
                        </a:rPr>
                        <a:t>Pain</a:t>
                      </a:r>
                      <a:endParaRPr lang="en-US" sz="3200" dirty="0">
                        <a:effectLst/>
                        <a:latin typeface="Times New Roman" panose="02020603050405020304" pitchFamily="18" charset="0"/>
                        <a:ea typeface="Calibri" panose="020F0502020204030204" pitchFamily="34" charset="0"/>
                      </a:endParaRPr>
                    </a:p>
                  </a:txBody>
                  <a:tcPr marL="68580" marR="68580" marT="0" marB="0">
                    <a:lnL>
                      <a:noFill/>
                    </a:lnL>
                    <a:lnR>
                      <a:noFill/>
                    </a:lnR>
                    <a:lnT>
                      <a:noFill/>
                    </a:lnT>
                    <a:lnB>
                      <a:noFill/>
                    </a:lnB>
                    <a:solidFill>
                      <a:srgbClr val="D9D9D9"/>
                    </a:solidFill>
                  </a:tcPr>
                </a:tc>
                <a:tc>
                  <a:txBody>
                    <a:bodyPr/>
                    <a:lstStyle/>
                    <a:p>
                      <a:pPr marL="0" marR="0" algn="ctr">
                        <a:spcBef>
                          <a:spcPts val="0"/>
                        </a:spcBef>
                        <a:spcAft>
                          <a:spcPts val="0"/>
                        </a:spcAft>
                      </a:pPr>
                      <a:r>
                        <a:rPr lang="en-US" sz="3200" dirty="0">
                          <a:effectLst/>
                          <a:latin typeface="Times New Roman" panose="02020603050405020304" pitchFamily="18" charset="0"/>
                          <a:ea typeface="Calibri" panose="020F0502020204030204" pitchFamily="34" charset="0"/>
                        </a:rPr>
                        <a:t>17</a:t>
                      </a:r>
                    </a:p>
                  </a:txBody>
                  <a:tcPr marL="68580" marR="68580" marT="0" marB="0">
                    <a:lnL>
                      <a:noFill/>
                    </a:lnL>
                    <a:lnR>
                      <a:noFill/>
                    </a:lnR>
                    <a:lnT>
                      <a:noFill/>
                    </a:lnT>
                    <a:lnB>
                      <a:noFill/>
                    </a:lnB>
                    <a:solidFill>
                      <a:srgbClr val="D9D9D9"/>
                    </a:solidFill>
                  </a:tcPr>
                </a:tc>
                <a:tc>
                  <a:txBody>
                    <a:bodyPr/>
                    <a:lstStyle/>
                    <a:p>
                      <a:pPr marL="0" marR="0" algn="ctr">
                        <a:spcBef>
                          <a:spcPts val="0"/>
                        </a:spcBef>
                        <a:spcAft>
                          <a:spcPts val="0"/>
                        </a:spcAft>
                      </a:pPr>
                      <a:r>
                        <a:rPr lang="en-US" sz="3200" dirty="0">
                          <a:effectLst/>
                          <a:latin typeface="Times New Roman" panose="02020603050405020304" pitchFamily="18" charset="0"/>
                          <a:ea typeface="Calibri" panose="020F0502020204030204" pitchFamily="34" charset="0"/>
                        </a:rPr>
                        <a:t>13</a:t>
                      </a:r>
                    </a:p>
                  </a:txBody>
                  <a:tcPr marL="68580" marR="68580" marT="0" marB="0">
                    <a:lnL>
                      <a:noFill/>
                    </a:lnL>
                    <a:lnR>
                      <a:noFill/>
                    </a:lnR>
                    <a:lnT>
                      <a:noFill/>
                    </a:lnT>
                    <a:lnB>
                      <a:noFill/>
                    </a:lnB>
                    <a:solidFill>
                      <a:srgbClr val="D9D9D9"/>
                    </a:solidFill>
                  </a:tcPr>
                </a:tc>
                <a:tc>
                  <a:txBody>
                    <a:bodyPr/>
                    <a:lstStyle/>
                    <a:p>
                      <a:pPr marL="0" marR="0" indent="0" algn="ctr">
                        <a:spcBef>
                          <a:spcPts val="0"/>
                        </a:spcBef>
                        <a:spcAft>
                          <a:spcPts val="0"/>
                        </a:spcAft>
                        <a:buFont typeface="Arial" panose="020B0604020202020204" pitchFamily="34" charset="0"/>
                        <a:buNone/>
                      </a:pPr>
                      <a:r>
                        <a:rPr lang="en-US" sz="3200" dirty="0">
                          <a:effectLst/>
                          <a:latin typeface="Times New Roman" panose="02020603050405020304" pitchFamily="18" charset="0"/>
                          <a:ea typeface="Calibri" panose="020F0502020204030204" pitchFamily="34" charset="0"/>
                        </a:rPr>
                        <a:t>13</a:t>
                      </a: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380602058"/>
                  </a:ext>
                </a:extLst>
              </a:tr>
              <a:tr h="492539">
                <a:tc>
                  <a:txBody>
                    <a:bodyPr/>
                    <a:lstStyle/>
                    <a:p>
                      <a:pPr marL="0" marR="0">
                        <a:spcBef>
                          <a:spcPts val="0"/>
                        </a:spcBef>
                        <a:spcAft>
                          <a:spcPts val="0"/>
                        </a:spcAft>
                      </a:pPr>
                      <a:r>
                        <a:rPr lang="en-US" sz="3200" dirty="0">
                          <a:solidFill>
                            <a:srgbClr val="000000"/>
                          </a:solidFill>
                          <a:effectLst/>
                          <a:latin typeface="Times New Roman" panose="02020603050405020304" pitchFamily="18" charset="0"/>
                          <a:ea typeface="Calibri" panose="020F0502020204030204" pitchFamily="34" charset="0"/>
                        </a:rPr>
                        <a:t>Productivity</a:t>
                      </a:r>
                      <a:endParaRPr lang="en-US" sz="3200" dirty="0">
                        <a:effectLst/>
                        <a:latin typeface="Times New Roman" panose="02020603050405020304" pitchFamily="18" charset="0"/>
                        <a:ea typeface="Calibri" panose="020F0502020204030204" pitchFamily="34" charset="0"/>
                      </a:endParaRPr>
                    </a:p>
                  </a:txBody>
                  <a:tcPr marL="68580" marR="68580" marT="0" marB="0">
                    <a:lnL>
                      <a:noFill/>
                    </a:lnL>
                    <a:lnR>
                      <a:noFill/>
                    </a:lnR>
                    <a:lnT>
                      <a:noFill/>
                    </a:lnT>
                    <a:lnB>
                      <a:noFill/>
                    </a:lnB>
                  </a:tcPr>
                </a:tc>
                <a:tc>
                  <a:txBody>
                    <a:bodyPr/>
                    <a:lstStyle/>
                    <a:p>
                      <a:pPr marL="0" marR="0" algn="ctr">
                        <a:spcBef>
                          <a:spcPts val="0"/>
                        </a:spcBef>
                        <a:spcAft>
                          <a:spcPts val="0"/>
                        </a:spcAft>
                      </a:pPr>
                      <a:r>
                        <a:rPr lang="en-US" sz="3200" dirty="0">
                          <a:effectLst/>
                          <a:latin typeface="Times New Roman" panose="02020603050405020304" pitchFamily="18" charset="0"/>
                          <a:ea typeface="Calibri" panose="020F0502020204030204" pitchFamily="34" charset="0"/>
                        </a:rPr>
                        <a:t>24</a:t>
                      </a:r>
                    </a:p>
                  </a:txBody>
                  <a:tcPr marL="68580" marR="68580" marT="0" marB="0">
                    <a:lnL>
                      <a:noFill/>
                    </a:lnL>
                    <a:lnR>
                      <a:noFill/>
                    </a:lnR>
                    <a:lnT>
                      <a:noFill/>
                    </a:lnT>
                    <a:lnB>
                      <a:noFill/>
                    </a:lnB>
                  </a:tcPr>
                </a:tc>
                <a:tc>
                  <a:txBody>
                    <a:bodyPr/>
                    <a:lstStyle/>
                    <a:p>
                      <a:pPr marL="0" marR="0" algn="ctr">
                        <a:spcBef>
                          <a:spcPts val="0"/>
                        </a:spcBef>
                        <a:spcAft>
                          <a:spcPts val="0"/>
                        </a:spcAft>
                      </a:pPr>
                      <a:r>
                        <a:rPr lang="en-US" sz="3200" dirty="0">
                          <a:effectLst/>
                          <a:latin typeface="Times New Roman" panose="02020603050405020304" pitchFamily="18" charset="0"/>
                          <a:ea typeface="Calibri" panose="020F0502020204030204" pitchFamily="34" charset="0"/>
                        </a:rPr>
                        <a:t>17</a:t>
                      </a:r>
                    </a:p>
                  </a:txBody>
                  <a:tcPr marL="68580" marR="68580" marT="0" marB="0">
                    <a:lnL>
                      <a:noFill/>
                    </a:lnL>
                    <a:lnR>
                      <a:noFill/>
                    </a:lnR>
                    <a:lnT>
                      <a:noFill/>
                    </a:lnT>
                    <a:lnB>
                      <a:noFill/>
                    </a:lnB>
                  </a:tcPr>
                </a:tc>
                <a:tc>
                  <a:txBody>
                    <a:bodyPr/>
                    <a:lstStyle/>
                    <a:p>
                      <a:pPr marL="0" marR="0" indent="0" algn="ctr">
                        <a:spcBef>
                          <a:spcPts val="0"/>
                        </a:spcBef>
                        <a:spcAft>
                          <a:spcPts val="0"/>
                        </a:spcAft>
                        <a:buFont typeface="Arial" panose="020B0604020202020204" pitchFamily="34" charset="0"/>
                        <a:buNone/>
                      </a:pPr>
                      <a:r>
                        <a:rPr lang="en-US" sz="3200" dirty="0">
                          <a:effectLst/>
                          <a:latin typeface="Times New Roman" panose="02020603050405020304" pitchFamily="18" charset="0"/>
                          <a:ea typeface="Calibri" panose="020F0502020204030204" pitchFamily="34" charset="0"/>
                        </a:rPr>
                        <a:t>10</a:t>
                      </a:r>
                    </a:p>
                  </a:txBody>
                  <a:tcPr marL="68580" marR="68580" marT="0" marB="0">
                    <a:lnL>
                      <a:noFill/>
                    </a:lnL>
                    <a:lnR>
                      <a:noFill/>
                    </a:lnR>
                    <a:lnT>
                      <a:noFill/>
                    </a:lnT>
                    <a:lnB>
                      <a:noFill/>
                    </a:lnB>
                  </a:tcPr>
                </a:tc>
                <a:extLst>
                  <a:ext uri="{0D108BD9-81ED-4DB2-BD59-A6C34878D82A}">
                    <a16:rowId xmlns:a16="http://schemas.microsoft.com/office/drawing/2014/main" val="3971579386"/>
                  </a:ext>
                </a:extLst>
              </a:tr>
              <a:tr h="492539">
                <a:tc>
                  <a:txBody>
                    <a:bodyPr/>
                    <a:lstStyle/>
                    <a:p>
                      <a:pPr marL="0" marR="0">
                        <a:spcBef>
                          <a:spcPts val="0"/>
                        </a:spcBef>
                        <a:spcAft>
                          <a:spcPts val="0"/>
                        </a:spcAft>
                      </a:pPr>
                      <a:r>
                        <a:rPr lang="en-US" sz="3200" dirty="0">
                          <a:solidFill>
                            <a:srgbClr val="000000"/>
                          </a:solidFill>
                          <a:effectLst/>
                          <a:latin typeface="Times New Roman" panose="02020603050405020304" pitchFamily="18" charset="0"/>
                          <a:ea typeface="Calibri" panose="020F0502020204030204" pitchFamily="34" charset="0"/>
                        </a:rPr>
                        <a:t>Self-Worth</a:t>
                      </a:r>
                      <a:endParaRPr lang="en-US" sz="3200" dirty="0">
                        <a:effectLst/>
                        <a:latin typeface="Times New Roman" panose="02020603050405020304" pitchFamily="18" charset="0"/>
                        <a:ea typeface="Calibri" panose="020F0502020204030204" pitchFamily="34" charset="0"/>
                      </a:endParaRPr>
                    </a:p>
                  </a:txBody>
                  <a:tcPr marL="68580" marR="68580" marT="0" marB="0">
                    <a:lnL>
                      <a:noFill/>
                    </a:lnL>
                    <a:lnR>
                      <a:noFill/>
                    </a:lnR>
                    <a:lnT>
                      <a:noFill/>
                    </a:lnT>
                    <a:lnB>
                      <a:noFill/>
                    </a:lnB>
                    <a:solidFill>
                      <a:srgbClr val="D9D9D9"/>
                    </a:solidFill>
                  </a:tcPr>
                </a:tc>
                <a:tc>
                  <a:txBody>
                    <a:bodyPr/>
                    <a:lstStyle/>
                    <a:p>
                      <a:pPr marL="0" marR="0" algn="ctr">
                        <a:spcBef>
                          <a:spcPts val="0"/>
                        </a:spcBef>
                        <a:spcAft>
                          <a:spcPts val="0"/>
                        </a:spcAft>
                      </a:pPr>
                      <a:r>
                        <a:rPr lang="en-US" sz="3200" dirty="0">
                          <a:effectLst/>
                          <a:latin typeface="Times New Roman" panose="02020603050405020304" pitchFamily="18" charset="0"/>
                          <a:ea typeface="Calibri" panose="020F0502020204030204" pitchFamily="34" charset="0"/>
                        </a:rPr>
                        <a:t>14</a:t>
                      </a:r>
                    </a:p>
                  </a:txBody>
                  <a:tcPr marL="68580" marR="68580" marT="0" marB="0">
                    <a:lnL>
                      <a:noFill/>
                    </a:lnL>
                    <a:lnR>
                      <a:noFill/>
                    </a:lnR>
                    <a:lnT>
                      <a:noFill/>
                    </a:lnT>
                    <a:lnB>
                      <a:noFill/>
                    </a:lnB>
                    <a:solidFill>
                      <a:srgbClr val="D9D9D9"/>
                    </a:solidFill>
                  </a:tcPr>
                </a:tc>
                <a:tc>
                  <a:txBody>
                    <a:bodyPr/>
                    <a:lstStyle/>
                    <a:p>
                      <a:pPr marL="0" marR="0" algn="ctr">
                        <a:spcBef>
                          <a:spcPts val="0"/>
                        </a:spcBef>
                        <a:spcAft>
                          <a:spcPts val="0"/>
                        </a:spcAft>
                      </a:pPr>
                      <a:r>
                        <a:rPr lang="en-US" sz="3200" dirty="0">
                          <a:effectLst/>
                          <a:latin typeface="Times New Roman" panose="02020603050405020304" pitchFamily="18" charset="0"/>
                          <a:ea typeface="Calibri" panose="020F0502020204030204" pitchFamily="34" charset="0"/>
                        </a:rPr>
                        <a:t>12</a:t>
                      </a:r>
                    </a:p>
                  </a:txBody>
                  <a:tcPr marL="68580" marR="68580" marT="0" marB="0">
                    <a:lnL>
                      <a:noFill/>
                    </a:lnL>
                    <a:lnR>
                      <a:noFill/>
                    </a:lnR>
                    <a:lnT>
                      <a:noFill/>
                    </a:lnT>
                    <a:lnB>
                      <a:noFill/>
                    </a:lnB>
                    <a:solidFill>
                      <a:srgbClr val="D9D9D9"/>
                    </a:solidFill>
                  </a:tcPr>
                </a:tc>
                <a:tc>
                  <a:txBody>
                    <a:bodyPr/>
                    <a:lstStyle/>
                    <a:p>
                      <a:pPr marL="0" marR="0" indent="0" algn="ctr">
                        <a:spcBef>
                          <a:spcPts val="0"/>
                        </a:spcBef>
                        <a:spcAft>
                          <a:spcPts val="0"/>
                        </a:spcAft>
                        <a:buFont typeface="Arial" panose="020B0604020202020204" pitchFamily="34" charset="0"/>
                        <a:buNone/>
                      </a:pPr>
                      <a:r>
                        <a:rPr lang="en-US" sz="3200" dirty="0">
                          <a:effectLst/>
                          <a:latin typeface="Times New Roman" panose="02020603050405020304" pitchFamily="18" charset="0"/>
                          <a:ea typeface="Calibri" panose="020F0502020204030204" pitchFamily="34" charset="0"/>
                        </a:rPr>
                        <a:t>6</a:t>
                      </a: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952799094"/>
                  </a:ext>
                </a:extLst>
              </a:tr>
              <a:tr h="492539">
                <a:tc>
                  <a:txBody>
                    <a:bodyPr/>
                    <a:lstStyle/>
                    <a:p>
                      <a:pPr marL="0" marR="0">
                        <a:spcBef>
                          <a:spcPts val="0"/>
                        </a:spcBef>
                        <a:spcAft>
                          <a:spcPts val="0"/>
                        </a:spcAft>
                      </a:pPr>
                      <a:r>
                        <a:rPr lang="en-US" sz="3200" dirty="0">
                          <a:solidFill>
                            <a:srgbClr val="000000"/>
                          </a:solidFill>
                          <a:effectLst/>
                          <a:latin typeface="Times New Roman" panose="02020603050405020304" pitchFamily="18" charset="0"/>
                          <a:ea typeface="Calibri" panose="020F0502020204030204" pitchFamily="34" charset="0"/>
                        </a:rPr>
                        <a:t>Social</a:t>
                      </a:r>
                      <a:endParaRPr lang="en-US" sz="3200" dirty="0">
                        <a:effectLst/>
                        <a:latin typeface="Times New Roman" panose="02020603050405020304" pitchFamily="18"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200" dirty="0">
                          <a:effectLst/>
                          <a:latin typeface="Times New Roman" panose="02020603050405020304" pitchFamily="18" charset="0"/>
                          <a:ea typeface="Calibri" panose="020F0502020204030204" pitchFamily="34" charset="0"/>
                        </a:rPr>
                        <a:t>20</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200" dirty="0">
                          <a:effectLst/>
                          <a:latin typeface="Times New Roman" panose="02020603050405020304" pitchFamily="18" charset="0"/>
                          <a:ea typeface="Calibri" panose="020F0502020204030204" pitchFamily="34" charset="0"/>
                        </a:rPr>
                        <a:t>16</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buFont typeface="Arial" panose="020B0604020202020204" pitchFamily="34" charset="0"/>
                        <a:buNone/>
                      </a:pPr>
                      <a:r>
                        <a:rPr lang="en-US" sz="3200" dirty="0">
                          <a:effectLst/>
                          <a:latin typeface="Times New Roman" panose="02020603050405020304" pitchFamily="18" charset="0"/>
                          <a:ea typeface="Calibri" panose="020F0502020204030204" pitchFamily="34" charset="0"/>
                        </a:rPr>
                        <a:t>8</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1433416"/>
                  </a:ext>
                </a:extLst>
              </a:tr>
            </a:tbl>
          </a:graphicData>
        </a:graphic>
      </p:graphicFrame>
      <p:pic>
        <p:nvPicPr>
          <p:cNvPr id="6" name="Picture 5" descr="A close up of a logo&#10;&#10;Description automatically generated">
            <a:extLst>
              <a:ext uri="{FF2B5EF4-FFF2-40B4-BE49-F238E27FC236}">
                <a16:creationId xmlns:a16="http://schemas.microsoft.com/office/drawing/2014/main" id="{4C641A20-B5DB-6C49-81C2-E6BA97EBB523}"/>
              </a:ext>
            </a:extLst>
          </p:cNvPr>
          <p:cNvPicPr>
            <a:picLocks noChangeAspect="1"/>
          </p:cNvPicPr>
          <p:nvPr/>
        </p:nvPicPr>
        <p:blipFill rotWithShape="1">
          <a:blip r:embed="rId5"/>
          <a:srcRect l="6602" t="10943" b="10592"/>
          <a:stretch/>
        </p:blipFill>
        <p:spPr>
          <a:xfrm>
            <a:off x="38435107" y="1752600"/>
            <a:ext cx="3288908" cy="3089097"/>
          </a:xfrm>
          <a:prstGeom prst="rect">
            <a:avLst/>
          </a:prstGeom>
          <a:solidFill>
            <a:schemeClr val="bg1"/>
          </a:solidFill>
        </p:spPr>
      </p:pic>
      <p:sp>
        <p:nvSpPr>
          <p:cNvPr id="19" name="TextBox 18">
            <a:extLst>
              <a:ext uri="{FF2B5EF4-FFF2-40B4-BE49-F238E27FC236}">
                <a16:creationId xmlns:a16="http://schemas.microsoft.com/office/drawing/2014/main" id="{DE3DDAFA-409E-9B44-BC49-346A9188D9EE}"/>
              </a:ext>
            </a:extLst>
          </p:cNvPr>
          <p:cNvSpPr txBox="1"/>
          <p:nvPr/>
        </p:nvSpPr>
        <p:spPr>
          <a:xfrm>
            <a:off x="14278802" y="20461069"/>
            <a:ext cx="13263709" cy="646331"/>
          </a:xfrm>
          <a:prstGeom prst="rect">
            <a:avLst/>
          </a:prstGeom>
          <a:noFill/>
        </p:spPr>
        <p:txBody>
          <a:bodyPr wrap="square" rtlCol="0">
            <a:spAutoFit/>
          </a:bodyPr>
          <a:lstStyle/>
          <a:p>
            <a:r>
              <a:rPr lang="en-US" sz="3600" b="1" i="1" dirty="0">
                <a:solidFill>
                  <a:prstClr val="black"/>
                </a:solidFill>
                <a:latin typeface="Times New Roman"/>
                <a:ea typeface="MS PGothic" panose="020B0600070205080204" pitchFamily="34" charset="-128"/>
                <a:cs typeface="Times New Roman"/>
                <a:sym typeface="Times New Roman Bold" panose="02020803070505020304" pitchFamily="18" charset="0"/>
              </a:rPr>
              <a:t>Phase Two: Questions Examined with EFA</a:t>
            </a:r>
          </a:p>
        </p:txBody>
      </p:sp>
      <p:sp>
        <p:nvSpPr>
          <p:cNvPr id="21" name="TextBox 20">
            <a:extLst>
              <a:ext uri="{FF2B5EF4-FFF2-40B4-BE49-F238E27FC236}">
                <a16:creationId xmlns:a16="http://schemas.microsoft.com/office/drawing/2014/main" id="{950AA3CF-E101-1A49-9C6E-BEA6AFC0E24C}"/>
              </a:ext>
            </a:extLst>
          </p:cNvPr>
          <p:cNvSpPr txBox="1"/>
          <p:nvPr/>
        </p:nvSpPr>
        <p:spPr>
          <a:xfrm>
            <a:off x="27914920" y="20584257"/>
            <a:ext cx="13804332" cy="10187404"/>
          </a:xfrm>
          <a:prstGeom prst="rect">
            <a:avLst/>
          </a:prstGeom>
          <a:noFill/>
        </p:spPr>
        <p:txBody>
          <a:bodyPr wrap="square" rtlCol="0">
            <a:spAutoFit/>
          </a:bodyPr>
          <a:lstStyle/>
          <a:p>
            <a:pPr algn="ctr" eaLnBrk="1" hangingPunct="1"/>
            <a:r>
              <a:rPr lang="en-US" sz="4400" b="1" dirty="0">
                <a:solidFill>
                  <a:srgbClr val="4A0010"/>
                </a:solidFill>
                <a:latin typeface="Times New Roman"/>
                <a:ea typeface="MS PGothic" panose="020B0600070205080204" pitchFamily="34" charset="-128"/>
                <a:cs typeface="Times New Roman"/>
                <a:sym typeface="Times New Roman Bold" panose="02020803070505020304" pitchFamily="18" charset="0"/>
              </a:rPr>
              <a:t>Discussion</a:t>
            </a:r>
          </a:p>
          <a:p>
            <a:pPr eaLnBrk="1" hangingPunct="1"/>
            <a:r>
              <a:rPr lang="en-US" sz="3600" dirty="0">
                <a:solidFill>
                  <a:schemeClr val="tx1"/>
                </a:solidFill>
                <a:latin typeface="Times New Roman" charset="0"/>
                <a:ea typeface="Times New Roman" charset="0"/>
                <a:cs typeface="Times New Roman" charset="0"/>
                <a:sym typeface="Times New Roman Bold" panose="02020803070505020304" pitchFamily="18" charset="0"/>
              </a:rPr>
              <a:t>This research indicates the need for a multifaceted questionnaire to adequately examine the factors related to migraine – and the development of such a scale would be beneficial to patients and doctors in understanding long term care. While traditionally viewed as a manageable disease, this research highlights the necessary need to view migraine as more than just head pain and to consider the psychological impacts on all aspects of a patient’s life.  The last phase of this project will lead to a final short-form migraine questionnaire that can be used to assess response to treatment in the doctor’s office or at home for the patient. Potential applications include developing a phone app that would allow migraine sufferers to track their migraines, symptoms, and thoughts across days to share with their physician. </a:t>
            </a:r>
          </a:p>
          <a:p>
            <a:pPr eaLnBrk="1" hangingPunct="1"/>
            <a:endParaRPr lang="en-US" sz="3600" dirty="0">
              <a:solidFill>
                <a:schemeClr val="tx1"/>
              </a:solidFill>
              <a:latin typeface="Times New Roman" charset="0"/>
              <a:ea typeface="Times New Roman" charset="0"/>
              <a:cs typeface="Times New Roman" charset="0"/>
              <a:sym typeface="Times New Roman Bold" panose="02020803070505020304" pitchFamily="18" charset="0"/>
            </a:endParaRPr>
          </a:p>
          <a:p>
            <a:r>
              <a:rPr lang="en-US" sz="3600" b="1" dirty="0">
                <a:latin typeface="Times New Roman" pitchFamily="18" charset="0"/>
                <a:cs typeface="Times New Roman" pitchFamily="18" charset="0"/>
              </a:rPr>
              <a:t>Contact: </a:t>
            </a:r>
            <a:r>
              <a:rPr lang="en-US" sz="3600" dirty="0">
                <a:latin typeface="Times New Roman" pitchFamily="18" charset="0"/>
                <a:cs typeface="Times New Roman" pitchFamily="18" charset="0"/>
              </a:rPr>
              <a:t>Dr. Erin M. Buchanan (</a:t>
            </a:r>
            <a:r>
              <a:rPr lang="en-US" sz="3600" dirty="0" err="1">
                <a:latin typeface="Times New Roman" pitchFamily="18" charset="0"/>
                <a:cs typeface="Times New Roman" pitchFamily="18" charset="0"/>
              </a:rPr>
              <a:t>EBuchanan@HarrisburgU.edu</a:t>
            </a:r>
            <a:r>
              <a:rPr lang="en-US" sz="3600" dirty="0">
                <a:latin typeface="Times New Roman" pitchFamily="18" charset="0"/>
                <a:cs typeface="Times New Roman" pitchFamily="18" charset="0"/>
              </a:rPr>
              <a:t>) </a:t>
            </a:r>
          </a:p>
          <a:p>
            <a:endParaRPr lang="en-US" sz="3600" b="1" dirty="0">
              <a:latin typeface="Times New Roman" pitchFamily="18" charset="0"/>
              <a:cs typeface="Times New Roman" pitchFamily="18" charset="0"/>
            </a:endParaRPr>
          </a:p>
          <a:p>
            <a:r>
              <a:rPr lang="en-US" sz="3600" b="1" dirty="0">
                <a:latin typeface="Times New Roman" pitchFamily="18" charset="0"/>
                <a:cs typeface="Times New Roman" pitchFamily="18" charset="0"/>
              </a:rPr>
              <a:t>This project was graciously supported by a grant from the National Headache Foundation.</a:t>
            </a:r>
            <a:r>
              <a:rPr lang="en-US" sz="3600" dirty="0">
                <a:latin typeface="Times New Roman" pitchFamily="18" charset="0"/>
                <a:cs typeface="Times New Roman" pitchFamily="18" charset="0"/>
              </a:rPr>
              <a:t> </a:t>
            </a:r>
          </a:p>
        </p:txBody>
      </p:sp>
    </p:spTree>
  </p:cSld>
  <p:clrMapOvr>
    <a:masterClrMapping/>
  </p:clrMapOvr>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4182</TotalTime>
  <Pages>0</Pages>
  <Words>818</Words>
  <Characters>0</Characters>
  <Application>Microsoft Macintosh PowerPoint</Application>
  <PresentationFormat>Custom</PresentationFormat>
  <Lines>0</Lines>
  <Paragraphs>136</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Gill Sans</vt:lpstr>
      <vt:lpstr>Times New Roman</vt:lpstr>
      <vt:lpstr>Times New Roman Bold</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erin</dc:creator>
  <cp:lastModifiedBy>Buchanan, Erin M</cp:lastModifiedBy>
  <cp:revision>371</cp:revision>
  <cp:lastPrinted>2016-11-15T16:57:56Z</cp:lastPrinted>
  <dcterms:modified xsi:type="dcterms:W3CDTF">2019-04-03T14:25:45Z</dcterms:modified>
</cp:coreProperties>
</file>