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25F06-6005-AF46-9511-54B5A613CC3B}" v="1" dt="2019-04-01T16:30:38.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171" autoAdjust="0"/>
  </p:normalViewPr>
  <p:slideViewPr>
    <p:cSldViewPr>
      <p:cViewPr>
        <p:scale>
          <a:sx n="40" d="100"/>
          <a:sy n="40" d="100"/>
        </p:scale>
        <p:origin x="264" y="-29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DFB25F06-6005-AF46-9511-54B5A613CC3B}"/>
    <pc:docChg chg="modSld">
      <pc:chgData name="Erin Buchanan" userId="a202a620-6e05-42b1-a3fc-fcfad0b42cdc" providerId="ADAL" clId="{DFB25F06-6005-AF46-9511-54B5A613CC3B}" dt="2019-04-01T16:30:57.597" v="25" actId="1037"/>
      <pc:docMkLst>
        <pc:docMk/>
      </pc:docMkLst>
      <pc:sldChg chg="modSp">
        <pc:chgData name="Erin Buchanan" userId="a202a620-6e05-42b1-a3fc-fcfad0b42cdc" providerId="ADAL" clId="{DFB25F06-6005-AF46-9511-54B5A613CC3B}" dt="2019-04-01T16:30:57.597" v="25" actId="1037"/>
        <pc:sldMkLst>
          <pc:docMk/>
          <pc:sldMk cId="0" sldId="256"/>
        </pc:sldMkLst>
        <pc:spChg chg="mod">
          <ac:chgData name="Erin Buchanan" userId="a202a620-6e05-42b1-a3fc-fcfad0b42cdc" providerId="ADAL" clId="{DFB25F06-6005-AF46-9511-54B5A613CC3B}" dt="2019-04-01T16:30:17.738" v="12" actId="1038"/>
          <ac:spMkLst>
            <pc:docMk/>
            <pc:sldMk cId="0" sldId="256"/>
            <ac:spMk id="15" creationId="{00000000-0000-0000-0000-000000000000}"/>
          </ac:spMkLst>
        </pc:spChg>
        <pc:spChg chg="mod">
          <ac:chgData name="Erin Buchanan" userId="a202a620-6e05-42b1-a3fc-fcfad0b42cdc" providerId="ADAL" clId="{DFB25F06-6005-AF46-9511-54B5A613CC3B}" dt="2019-04-01T16:30:25.315" v="13" actId="1038"/>
          <ac:spMkLst>
            <pc:docMk/>
            <pc:sldMk cId="0" sldId="256"/>
            <ac:spMk id="24" creationId="{00000000-0000-0000-0000-000000000000}"/>
          </ac:spMkLst>
        </pc:spChg>
        <pc:spChg chg="mod">
          <ac:chgData name="Erin Buchanan" userId="a202a620-6e05-42b1-a3fc-fcfad0b42cdc" providerId="ADAL" clId="{DFB25F06-6005-AF46-9511-54B5A613CC3B}" dt="2019-04-01T16:30:57.597" v="25" actId="1037"/>
          <ac:spMkLst>
            <pc:docMk/>
            <pc:sldMk cId="0" sldId="256"/>
            <ac:spMk id="26" creationId="{00000000-0000-0000-0000-000000000000}"/>
          </ac:spMkLst>
        </pc:spChg>
        <pc:spChg chg="mod">
          <ac:chgData name="Erin Buchanan" userId="a202a620-6e05-42b1-a3fc-fcfad0b42cdc" providerId="ADAL" clId="{DFB25F06-6005-AF46-9511-54B5A613CC3B}" dt="2019-04-01T16:30:12.970" v="10" actId="1038"/>
          <ac:spMkLst>
            <pc:docMk/>
            <pc:sldMk cId="0" sldId="256"/>
            <ac:spMk id="35" creationId="{00000000-0000-0000-0000-000000000000}"/>
          </ac:spMkLst>
        </pc:spChg>
        <pc:spChg chg="mod">
          <ac:chgData name="Erin Buchanan" userId="a202a620-6e05-42b1-a3fc-fcfad0b42cdc" providerId="ADAL" clId="{DFB25F06-6005-AF46-9511-54B5A613CC3B}" dt="2019-04-01T16:28:39.774" v="0" actId="20577"/>
          <ac:spMkLst>
            <pc:docMk/>
            <pc:sldMk cId="0" sldId="256"/>
            <ac:spMk id="39" creationId="{00000000-0000-0000-0000-000000000000}"/>
          </ac:spMkLst>
        </pc:spChg>
        <pc:spChg chg="mod">
          <ac:chgData name="Erin Buchanan" userId="a202a620-6e05-42b1-a3fc-fcfad0b42cdc" providerId="ADAL" clId="{DFB25F06-6005-AF46-9511-54B5A613CC3B}" dt="2019-04-01T16:30:50.555" v="20" actId="14100"/>
          <ac:spMkLst>
            <pc:docMk/>
            <pc:sldMk cId="0" sldId="256"/>
            <ac:spMk id="51" creationId="{00000000-0000-0000-0000-000000000000}"/>
          </ac:spMkLst>
        </pc:spChg>
        <pc:graphicFrameChg chg="mod">
          <ac:chgData name="Erin Buchanan" userId="a202a620-6e05-42b1-a3fc-fcfad0b42cdc" providerId="ADAL" clId="{DFB25F06-6005-AF46-9511-54B5A613CC3B}" dt="2019-04-01T16:30:01.626" v="8" actId="1038"/>
          <ac:graphicFrameMkLst>
            <pc:docMk/>
            <pc:sldMk cId="0" sldId="256"/>
            <ac:graphicFrameMk id="7" creationId="{00000000-0000-0000-0000-000000000000}"/>
          </ac:graphicFrameMkLst>
        </pc:graphicFrameChg>
        <pc:graphicFrameChg chg="mod">
          <ac:chgData name="Erin Buchanan" userId="a202a620-6e05-42b1-a3fc-fcfad0b42cdc" providerId="ADAL" clId="{DFB25F06-6005-AF46-9511-54B5A613CC3B}" dt="2019-04-01T16:29:53.096" v="4" actId="1038"/>
          <ac:graphicFrameMkLst>
            <pc:docMk/>
            <pc:sldMk cId="0" sldId="256"/>
            <ac:graphicFrameMk id="23" creationId="{00000000-0000-0000-0000-000000000000}"/>
          </ac:graphicFrameMkLst>
        </pc:graphicFrameChg>
        <pc:graphicFrameChg chg="mod">
          <ac:chgData name="Erin Buchanan" userId="a202a620-6e05-42b1-a3fc-fcfad0b42cdc" providerId="ADAL" clId="{DFB25F06-6005-AF46-9511-54B5A613CC3B}" dt="2019-04-01T16:29:58.003" v="6" actId="1038"/>
          <ac:graphicFrameMkLst>
            <pc:docMk/>
            <pc:sldMk cId="0" sldId="256"/>
            <ac:graphicFrameMk id="33" creationId="{00000000-0000-0000-0000-000000000000}"/>
          </ac:graphicFrameMkLst>
        </pc:graphicFrameChg>
        <pc:picChg chg="mod">
          <ac:chgData name="Erin Buchanan" userId="a202a620-6e05-42b1-a3fc-fcfad0b42cdc" providerId="ADAL" clId="{DFB25F06-6005-AF46-9511-54B5A613CC3B}" dt="2019-04-01T16:30:38.457" v="17" actId="167"/>
          <ac:picMkLst>
            <pc:docMk/>
            <pc:sldMk cId="0" sldId="256"/>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4/1/19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4/1/19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4/1/19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4/1/19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4/1/19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4/1/19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4/1/19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4/1/19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erinbuchanan@missouristate.edu" TargetMode="External"/><Relationship Id="rId4" Type="http://schemas.openxmlformats.org/officeDocument/2006/relationships/hyperlink" Target="mailto:Padfield94@live.missouristate.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00400" y="6400800"/>
            <a:ext cx="13309600" cy="9982200"/>
          </a:xfrm>
          <a:prstGeom prst="rect">
            <a:avLst/>
          </a:prstGeom>
        </p:spPr>
      </p:pic>
      <p:sp>
        <p:nvSpPr>
          <p:cNvPr id="13330" name="Rectangle 3"/>
          <p:cNvSpPr>
            <a:spLocks/>
          </p:cNvSpPr>
          <p:nvPr/>
        </p:nvSpPr>
        <p:spPr bwMode="auto">
          <a:xfrm>
            <a:off x="1827152" y="1550516"/>
            <a:ext cx="40082848" cy="3506107"/>
          </a:xfrm>
          <a:prstGeom prst="rect">
            <a:avLst/>
          </a:prstGeom>
          <a:solidFill>
            <a:schemeClr val="accent6">
              <a:lumMod val="50000"/>
            </a:schemeClr>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b="1" dirty="0">
                <a:solidFill>
                  <a:schemeClr val="bg1"/>
                </a:solidFill>
                <a:latin typeface="Times New Roman"/>
                <a:ea typeface="MS PGothic" panose="020B0600070205080204" pitchFamily="34" charset="-128"/>
                <a:cs typeface="Times New Roman"/>
                <a:sym typeface="Minion Pro" pitchFamily="18" charset="0"/>
              </a:rPr>
              <a:t>Moral Foundations of U.S. Political News Organizations</a:t>
            </a:r>
            <a:endParaRPr lang="en-US" sz="6000" b="1" dirty="0">
              <a:solidFill>
                <a:schemeClr val="bg1"/>
              </a:solidFill>
              <a:latin typeface="Times New Roman" panose="02020603050405020304" pitchFamily="18" charset="0"/>
              <a:ea typeface="Times New Roman" panose="02020603050405020304" pitchFamily="18" charset="0"/>
            </a:endParaRPr>
          </a:p>
          <a:p>
            <a:pPr algn="ctr" eaLnBrk="1" hangingPunct="1"/>
            <a:r>
              <a:rPr lang="en-US" sz="6000" dirty="0">
                <a:solidFill>
                  <a:schemeClr val="bg1"/>
                </a:solidFill>
                <a:latin typeface="Times New Roman"/>
                <a:ea typeface="MS PGothic" panose="020B0600070205080204" pitchFamily="34" charset="-128"/>
                <a:cs typeface="Times New Roman"/>
                <a:sym typeface="Minion Pro" pitchFamily="18" charset="0"/>
              </a:rPr>
              <a:t>William E. Padfield and Erin M. Buchanan</a:t>
            </a:r>
          </a:p>
          <a:p>
            <a:pPr algn="ctr" eaLnBrk="1" hangingPunct="1"/>
            <a:r>
              <a:rPr lang="en-US" sz="6000" dirty="0">
                <a:solidFill>
                  <a:schemeClr val="bg1"/>
                </a:solidFill>
                <a:latin typeface="Times New Roman"/>
                <a:ea typeface="MS PGothic" panose="020B0600070205080204" pitchFamily="34" charset="-128"/>
                <a:cs typeface="Times New Roman"/>
                <a:sym typeface="Minion Pro" pitchFamily="18" charset="0"/>
              </a:rPr>
              <a:t>Missouri State University</a:t>
            </a: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33600" y="5285224"/>
            <a:ext cx="13258800" cy="6890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Abstract</a:t>
            </a:r>
          </a:p>
          <a:p>
            <a:pPr eaLnBrk="1" hangingPunct="1"/>
            <a:r>
              <a:rPr lang="en-US" sz="3600" dirty="0">
                <a:latin typeface="Times New Roman"/>
                <a:cs typeface="Times New Roman"/>
              </a:rPr>
              <a:t>The media ecosystem has grown, and political opinions have diverged such that there are competing conceptions of objective truth. Commentators often point to political biases in news coverage as a catalyst for this political divide. The Moral Foundations Dictionary (MFD) facilitates identification of ideological leanings in text through frequency of the occurrence of certain words. Through web scraping, the researchers extracted articles from popular news sources’ websites, calculated MFD word frequencies, and identified words’ respective valences. This process attempts to uncover news outlets’ positive or negative endorsements of certain moral dimensions concomitant with a particular ideology. The researchers gathered political articles from four sources. They were unable to reveal significant differences in moral or political endorsements, but they solidified the method for future research.</a:t>
            </a: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4400" b="1" dirty="0">
              <a:latin typeface="Times New Roman"/>
              <a:cs typeface="Times New Roman"/>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133600" y="13759746"/>
            <a:ext cx="13258800" cy="19158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Sources</a:t>
            </a:r>
          </a:p>
          <a:p>
            <a:pPr eaLnBrk="1" hangingPunct="1"/>
            <a:r>
              <a:rPr lang="en-US" sz="32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prstClr val="black"/>
                </a:solidFill>
                <a:latin typeface="Times New Roman"/>
                <a:ea typeface="Calibri"/>
                <a:cs typeface="Times New Roman"/>
              </a:rPr>
              <a:t>Political news articles from four U.S. sources - two preferred by liberals and two by conservatives (Mitchell, et al., 2014). The sources were </a:t>
            </a:r>
            <a:r>
              <a:rPr lang="en-US" sz="3600" i="1" dirty="0">
                <a:solidFill>
                  <a:prstClr val="black"/>
                </a:solidFill>
                <a:latin typeface="Times New Roman"/>
                <a:ea typeface="Calibri"/>
                <a:cs typeface="Times New Roman"/>
              </a:rPr>
              <a:t>The New York Times, NPR, Fox News, and </a:t>
            </a:r>
            <a:r>
              <a:rPr lang="en-US" sz="3600" i="1" dirty="0" err="1">
                <a:solidFill>
                  <a:prstClr val="black"/>
                </a:solidFill>
                <a:latin typeface="Times New Roman"/>
                <a:ea typeface="Calibri"/>
                <a:cs typeface="Times New Roman"/>
              </a:rPr>
              <a:t>Breitbart</a:t>
            </a:r>
            <a:r>
              <a:rPr lang="en-US" sz="3600" i="1" dirty="0">
                <a:solidFill>
                  <a:prstClr val="black"/>
                </a:solidFill>
                <a:latin typeface="Times New Roman"/>
                <a:ea typeface="Calibri"/>
                <a:cs typeface="Times New Roman"/>
              </a:rPr>
              <a:t>.</a:t>
            </a:r>
            <a:endParaRPr lang="en-US" sz="3600" dirty="0">
              <a:solidFill>
                <a:prstClr val="black"/>
              </a:solidFill>
              <a:latin typeface="Times New Roman"/>
              <a:ea typeface="Calibri"/>
              <a:cs typeface="Times New Roman"/>
            </a:endParaRPr>
          </a:p>
          <a:p>
            <a:pPr>
              <a:lnSpc>
                <a:spcPct val="60000"/>
              </a:lnSpc>
            </a:pP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Procedure</a:t>
            </a:r>
            <a:endParaRPr lang="en-US" sz="3600" dirty="0">
              <a:latin typeface="Times New Roman"/>
              <a:cs typeface="Times New Roman"/>
            </a:endParaRP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Body text of articles was scraped using the </a:t>
            </a:r>
            <a:r>
              <a:rPr lang="en-US" sz="3600" i="1" dirty="0" err="1">
                <a:solidFill>
                  <a:schemeClr val="tx1"/>
                </a:solidFill>
                <a:latin typeface="Times New Roman"/>
                <a:ea typeface="MS PGothic" panose="020B0600070205080204" pitchFamily="34" charset="-128"/>
                <a:cs typeface="Times New Roman"/>
                <a:sym typeface="Times New Roman Bold" panose="02020803070505020304" pitchFamily="18" charset="0"/>
              </a:rPr>
              <a:t>rvest</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library in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R.</a:t>
            </a: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Using the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tm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and </a:t>
            </a:r>
            <a:r>
              <a:rPr lang="en-US" sz="3600" i="1" dirty="0" err="1">
                <a:solidFill>
                  <a:schemeClr val="tx1"/>
                </a:solidFill>
                <a:latin typeface="Times New Roman"/>
                <a:ea typeface="MS PGothic" panose="020B0600070205080204" pitchFamily="34" charset="-128"/>
                <a:cs typeface="Times New Roman"/>
                <a:sym typeface="Times New Roman Bold" panose="02020803070505020304" pitchFamily="18" charset="0"/>
              </a:rPr>
              <a:t>ngram</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packages, text was stemmed and processed to remove blanks, duplicates, punctuation, and capitalization.</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The same procedure was applied to the words in the </a:t>
            </a:r>
            <a:r>
              <a:rPr lang="en-US" sz="3600" dirty="0" err="1">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et al. (2013) dataset of affective ratings for 13,915 English lemmas.</a:t>
            </a: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Problem: Graham, et al.’s (2009) MFD does not account for valence </a:t>
            </a:r>
            <a:r>
              <a:rPr lang="mr-IN"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it assumes any word occurrence is positive endorsement. Also, it cannot be as specific as the Moral Foundations Questionnaire (MFQ; Graham, et. al., 2011). See example for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harm/care</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foundation:</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MFQ item: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It can never be right to kill another human being.</a:t>
            </a: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marL="1600200" lvl="2"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Participant rates agreement on six-point scale.</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MFD words: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benefit</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cruel, guard</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kill</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valence is intuitive, but unaccounted for by MFD analyses. Other foundations (such as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purity/sanctity</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are even less clear-cut.</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Solution: incorporate valence (pleasantness) ratings from </a:t>
            </a:r>
            <a:r>
              <a:rPr lang="en-US" sz="3600" dirty="0" err="1">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et al. (2013).</a:t>
            </a: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Article words were matched up with MFD counterparts and percent occurrence, which was multiplied by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z</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-scored valence creating a weighted sum for each moral foundation.</a:t>
            </a:r>
            <a:endPar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Analysis </a:t>
            </a:r>
            <a:endParaRPr lang="en-US" sz="3600" dirty="0">
              <a:latin typeface="Times New Roman" charset="0"/>
              <a:ea typeface="Times New Roman" charset="0"/>
              <a:cs typeface="Times New Roman" charset="0"/>
            </a:endParaRPr>
          </a:p>
          <a:p>
            <a:pPr marL="457200" indent="-457200">
              <a:buFont typeface="Arial" charset="0"/>
              <a:buChar char="•"/>
            </a:pPr>
            <a:r>
              <a:rPr lang="en-US" sz="3600" dirty="0">
                <a:latin typeface="Times New Roman" charset="0"/>
                <a:ea typeface="Times New Roman" charset="0"/>
                <a:cs typeface="Times New Roman" charset="0"/>
              </a:rPr>
              <a:t>A multilevel model controlling for correlated error of political lean and source was used to analyze the data. </a:t>
            </a:r>
          </a:p>
          <a:p>
            <a:pPr marL="457200" indent="-457200">
              <a:buFont typeface="Arial" charset="0"/>
              <a:buChar char="•"/>
            </a:pPr>
            <a:r>
              <a:rPr lang="en-US" sz="3600" dirty="0">
                <a:latin typeface="Times New Roman" charset="0"/>
                <a:ea typeface="Times New Roman" charset="0"/>
                <a:cs typeface="Times New Roman" charset="0"/>
              </a:rPr>
              <a:t>Independent variable was political lean with news source as a random intercept predicting weighted percentage of each foundation.</a:t>
            </a:r>
          </a:p>
          <a:p>
            <a:pPr marL="457200" indent="-457200">
              <a:buFont typeface="Arial" charset="0"/>
              <a:buChar char="•"/>
            </a:pPr>
            <a:r>
              <a:rPr lang="en-US" sz="3600" dirty="0">
                <a:latin typeface="Times New Roman" charset="0"/>
                <a:ea typeface="Times New Roman" charset="0"/>
                <a:cs typeface="Times New Roman" charset="0"/>
              </a:rPr>
              <a:t>Overall valence, types (unique words), tokens (total words), and readability for each source were calculated as well.</a:t>
            </a:r>
            <a:endParaRPr lang="en-US" sz="3600" dirty="0">
              <a:latin typeface="Times New Roman"/>
              <a:cs typeface="Times New Roman"/>
            </a:endParaRPr>
          </a:p>
        </p:txBody>
      </p:sp>
      <p:sp>
        <p:nvSpPr>
          <p:cNvPr id="68" name="Rectangle 7"/>
          <p:cNvSpPr>
            <a:spLocks/>
          </p:cNvSpPr>
          <p:nvPr/>
        </p:nvSpPr>
        <p:spPr bwMode="auto">
          <a:xfrm>
            <a:off x="16107166" y="5270493"/>
            <a:ext cx="11522820" cy="674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6" name="TextBox 75"/>
          <p:cNvSpPr txBox="1"/>
          <p:nvPr/>
        </p:nvSpPr>
        <p:spPr>
          <a:xfrm>
            <a:off x="28651200" y="30327600"/>
            <a:ext cx="13182600" cy="1708160"/>
          </a:xfrm>
          <a:prstGeom prst="rect">
            <a:avLst/>
          </a:prstGeom>
          <a:noFill/>
        </p:spPr>
        <p:txBody>
          <a:bodyPr wrap="square" rtlCol="0">
            <a:spAutoFit/>
          </a:bodyPr>
          <a:lstStyle/>
          <a:p>
            <a:r>
              <a:rPr lang="en-US" sz="3500" b="1" dirty="0">
                <a:latin typeface="Times New Roman" pitchFamily="18" charset="0"/>
                <a:cs typeface="Times New Roman" pitchFamily="18" charset="0"/>
              </a:rPr>
              <a:t>Contact: </a:t>
            </a:r>
            <a:r>
              <a:rPr lang="en-US" sz="3500" dirty="0">
                <a:latin typeface="Times New Roman" pitchFamily="18" charset="0"/>
                <a:cs typeface="Times New Roman" pitchFamily="18" charset="0"/>
              </a:rPr>
              <a:t>William E. Padfield (</a:t>
            </a:r>
            <a:r>
              <a:rPr lang="en-US" sz="3500" dirty="0">
                <a:latin typeface="Times New Roman" pitchFamily="18" charset="0"/>
                <a:cs typeface="Times New Roman" pitchFamily="18" charset="0"/>
                <a:hlinkClick r:id="rId4"/>
              </a:rPr>
              <a:t>Padfield94@live.missouristate.edu</a:t>
            </a:r>
            <a:r>
              <a:rPr lang="en-US" sz="3500" dirty="0">
                <a:latin typeface="Times New Roman" pitchFamily="18" charset="0"/>
                <a:cs typeface="Times New Roman" pitchFamily="18" charset="0"/>
              </a:rPr>
              <a:t>) or Dr. Erin M. Buchanan (</a:t>
            </a:r>
            <a:r>
              <a:rPr lang="en-US" sz="3500" dirty="0">
                <a:latin typeface="Times New Roman" pitchFamily="18" charset="0"/>
                <a:cs typeface="Times New Roman" pitchFamily="18" charset="0"/>
                <a:hlinkClick r:id="rId5"/>
              </a:rPr>
              <a:t>erinbuchanan@missouristate.edu</a:t>
            </a:r>
            <a:r>
              <a:rPr lang="en-US" sz="3500" dirty="0">
                <a:latin typeface="Times New Roman" pitchFamily="18" charset="0"/>
                <a:cs typeface="Times New Roman" pitchFamily="18" charset="0"/>
              </a:rPr>
              <a:t>) </a:t>
            </a:r>
          </a:p>
          <a:p>
            <a:endParaRPr lang="en-US" sz="3500" b="1" dirty="0">
              <a:latin typeface="Times New Roman" pitchFamily="18" charset="0"/>
              <a:cs typeface="Times New Roman" pitchFamily="18" charset="0"/>
            </a:endParaRPr>
          </a:p>
        </p:txBody>
      </p:sp>
      <p:sp>
        <p:nvSpPr>
          <p:cNvPr id="75" name="Line 4"/>
          <p:cNvSpPr>
            <a:spLocks noChangeShapeType="1"/>
          </p:cNvSpPr>
          <p:nvPr/>
        </p:nvSpPr>
        <p:spPr bwMode="auto">
          <a:xfrm>
            <a:off x="15621000" y="5029200"/>
            <a:ext cx="1587" cy="26538237"/>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79" name="Line 4"/>
          <p:cNvSpPr>
            <a:spLocks noChangeShapeType="1"/>
          </p:cNvSpPr>
          <p:nvPr/>
        </p:nvSpPr>
        <p:spPr bwMode="auto">
          <a:xfrm>
            <a:off x="28422600" y="5029200"/>
            <a:ext cx="77787" cy="26614437"/>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6" name="TextBox 25"/>
          <p:cNvSpPr txBox="1"/>
          <p:nvPr/>
        </p:nvSpPr>
        <p:spPr>
          <a:xfrm>
            <a:off x="28727400" y="19888200"/>
            <a:ext cx="12954000" cy="10187406"/>
          </a:xfrm>
          <a:prstGeom prst="rect">
            <a:avLst/>
          </a:prstGeom>
          <a:noFill/>
        </p:spPr>
        <p:txBody>
          <a:bodyPr wrap="square" rtlCol="0">
            <a:spAutoFit/>
          </a:bodyPr>
          <a:lstStyle/>
          <a:p>
            <a:pPr algn="ctr" eaLnBrk="1" hangingPunct="1"/>
            <a:r>
              <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Discussion</a:t>
            </a:r>
          </a:p>
          <a:p>
            <a:pPr eaLnBrk="1" hangingPunct="1"/>
            <a:endParaRPr lang="en-US" sz="3600" dirty="0">
              <a:solidFill>
                <a:schemeClr val="tx1"/>
              </a:solidFill>
              <a:latin typeface="Times New Roman" charset="0"/>
              <a:ea typeface="Times New Roman" charset="0"/>
              <a:cs typeface="Times New Roman" charset="0"/>
              <a:sym typeface="Times New Roman Bold" panose="02020803070505020304" pitchFamily="18" charset="0"/>
            </a:endParaRPr>
          </a:p>
          <a:p>
            <a:pPr eaLnBrk="1" hangingPunct="1"/>
            <a:r>
              <a:rPr lang="en-US" sz="3600" dirty="0">
                <a:solidFill>
                  <a:schemeClr val="tx1"/>
                </a:solidFill>
                <a:latin typeface="Times New Roman" charset="0"/>
                <a:ea typeface="Times New Roman" charset="0"/>
                <a:cs typeface="Times New Roman" charset="0"/>
                <a:sym typeface="Times New Roman Bold" panose="02020803070505020304" pitchFamily="18" charset="0"/>
              </a:rPr>
              <a:t>The researchers found little compelling evidence of an effect of partisan lean on MFD endorsement. Upon speculation, the researchers identified one possible reason for why the results failed to reveal such an effect: the selection of the amorphous topic of “political news” may have led to the scraping of large numbers of articles with little to no moral-centric content. Rather, many articles have contained, for example, simple reporting on procedural matters that would leave little room for the use of words from the Moral Foundations Dictionary. </a:t>
            </a:r>
          </a:p>
          <a:p>
            <a:pPr eaLnBrk="1" hangingPunct="1"/>
            <a:endParaRPr lang="en-US" sz="3600" dirty="0">
              <a:solidFill>
                <a:schemeClr val="tx1"/>
              </a:solidFill>
              <a:latin typeface="Times New Roman" charset="0"/>
              <a:ea typeface="Times New Roman" charset="0"/>
              <a:cs typeface="Times New Roman" charset="0"/>
              <a:sym typeface="Times New Roman Bold" panose="02020803070505020304" pitchFamily="18" charset="0"/>
            </a:endParaRPr>
          </a:p>
          <a:p>
            <a:pPr eaLnBrk="1" hangingPunct="1"/>
            <a:r>
              <a:rPr lang="en-US" sz="3600" dirty="0">
                <a:solidFill>
                  <a:schemeClr val="tx1"/>
                </a:solidFill>
                <a:latin typeface="Times New Roman" charset="0"/>
                <a:ea typeface="Times New Roman" charset="0"/>
                <a:cs typeface="Times New Roman" charset="0"/>
                <a:sym typeface="Times New Roman Bold" panose="02020803070505020304" pitchFamily="18" charset="0"/>
              </a:rPr>
              <a:t>Given the exploratory nature of this study, the researchers were able to fine-tune the methodology for use in future research. To this end, current research is underway that focuses on specific topics with moral relevance, including Brett </a:t>
            </a:r>
            <a:r>
              <a:rPr lang="en-US" sz="3600" dirty="0" err="1">
                <a:solidFill>
                  <a:schemeClr val="tx1"/>
                </a:solidFill>
                <a:latin typeface="Times New Roman" charset="0"/>
                <a:ea typeface="Times New Roman" charset="0"/>
                <a:cs typeface="Times New Roman" charset="0"/>
                <a:sym typeface="Times New Roman Bold" panose="02020803070505020304" pitchFamily="18" charset="0"/>
              </a:rPr>
              <a:t>Kavanaugh’s</a:t>
            </a:r>
            <a:r>
              <a:rPr lang="en-US" sz="3600" dirty="0">
                <a:solidFill>
                  <a:schemeClr val="tx1"/>
                </a:solidFill>
                <a:latin typeface="Times New Roman" charset="0"/>
                <a:ea typeface="Times New Roman" charset="0"/>
                <a:cs typeface="Times New Roman" charset="0"/>
                <a:sym typeface="Times New Roman Bold" panose="02020803070505020304" pitchFamily="18" charset="0"/>
              </a:rPr>
              <a:t> Supreme Court nomination and the most recent government shutdown. Articles are being scraped from a wider range of sources as well.</a:t>
            </a:r>
          </a:p>
        </p:txBody>
      </p:sp>
      <p:sp>
        <p:nvSpPr>
          <p:cNvPr id="28" name="TextBox 27"/>
          <p:cNvSpPr txBox="1"/>
          <p:nvPr/>
        </p:nvSpPr>
        <p:spPr>
          <a:xfrm>
            <a:off x="15773400" y="6019800"/>
            <a:ext cx="12496800" cy="830997"/>
          </a:xfrm>
          <a:prstGeom prst="rect">
            <a:avLst/>
          </a:prstGeom>
          <a:noFill/>
        </p:spPr>
        <p:txBody>
          <a:bodyPr wrap="square" rtlCol="0">
            <a:spAutoFit/>
          </a:bodyPr>
          <a:lstStyle/>
          <a:p>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Descriptive Statistics </a:t>
            </a:r>
            <a:r>
              <a:rPr lang="mr-IN"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a:t>
            </a:r>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 Moral Foundations</a:t>
            </a:r>
            <a:endPar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15849600" y="10744200"/>
            <a:ext cx="12344400" cy="3970318"/>
          </a:xfrm>
          <a:prstGeom prst="rect">
            <a:avLst/>
          </a:prstGeom>
          <a:noFill/>
        </p:spPr>
        <p:txBody>
          <a:bodyPr wrap="square" rtlCol="0">
            <a:spAutoFit/>
          </a:bodyPr>
          <a:lstStyle/>
          <a:p>
            <a:r>
              <a:rPr lang="en-US" sz="3600" i="1" dirty="0">
                <a:latin typeface="Times New Roman" charset="0"/>
                <a:ea typeface="Times New Roman" charset="0"/>
                <a:cs typeface="Times New Roman" charset="0"/>
              </a:rPr>
              <a:t>Note. </a:t>
            </a:r>
            <a:r>
              <a:rPr lang="en-US" sz="3600" dirty="0">
                <a:latin typeface="Times New Roman" charset="0"/>
                <a:ea typeface="Times New Roman" charset="0"/>
                <a:cs typeface="Times New Roman" charset="0"/>
              </a:rPr>
              <a:t>For mean and standard deviation values, ‘C’ and ‘L’ refer to ‘conservative’ and ‘liberal’ respectively. Given the values obtained, it became clear usage of MFD words was quite similar across the foundations regardless of political lean.</a:t>
            </a:r>
          </a:p>
          <a:p>
            <a:endParaRPr lang="en-US" sz="3600" i="1" dirty="0">
              <a:latin typeface="Times New Roman" charset="0"/>
              <a:ea typeface="Times New Roman" charset="0"/>
              <a:cs typeface="Times New Roman" charset="0"/>
            </a:endParaRPr>
          </a:p>
          <a:p>
            <a:r>
              <a:rPr lang="en-US" sz="3600" b="1" i="1" dirty="0">
                <a:latin typeface="Times New Roman" charset="0"/>
                <a:ea typeface="Times New Roman" charset="0"/>
                <a:cs typeface="Times New Roman" charset="0"/>
              </a:rPr>
              <a:t>Multilevel Model </a:t>
            </a:r>
            <a:r>
              <a:rPr lang="mr-IN" sz="3600" b="1" i="1" dirty="0">
                <a:latin typeface="Times New Roman" charset="0"/>
                <a:ea typeface="Times New Roman" charset="0"/>
                <a:cs typeface="Times New Roman" charset="0"/>
              </a:rPr>
              <a:t>–</a:t>
            </a:r>
            <a:r>
              <a:rPr lang="en-US" sz="3600" b="1" i="1" dirty="0">
                <a:latin typeface="Times New Roman" charset="0"/>
                <a:ea typeface="Times New Roman" charset="0"/>
                <a:cs typeface="Times New Roman" charset="0"/>
              </a:rPr>
              <a:t> Moral Foundations</a:t>
            </a:r>
            <a:endParaRPr lang="en-US" sz="3600" dirty="0">
              <a:latin typeface="Times New Roman" charset="0"/>
              <a:ea typeface="Times New Roman" charset="0"/>
              <a:cs typeface="Times New Roman" charset="0"/>
            </a:endParaRPr>
          </a:p>
          <a:p>
            <a:endParaRPr lang="en-US" sz="3600" b="1" i="1" dirty="0">
              <a:latin typeface="Times New Roman" charset="0"/>
              <a:ea typeface="Times New Roman" charset="0"/>
              <a:cs typeface="Times New Roman" charset="0"/>
            </a:endParaRPr>
          </a:p>
        </p:txBody>
      </p:sp>
      <p:sp>
        <p:nvSpPr>
          <p:cNvPr id="50" name="TextBox 49"/>
          <p:cNvSpPr txBox="1"/>
          <p:nvPr/>
        </p:nvSpPr>
        <p:spPr>
          <a:xfrm>
            <a:off x="28733749" y="5243428"/>
            <a:ext cx="12496800" cy="830997"/>
          </a:xfrm>
          <a:prstGeom prst="rect">
            <a:avLst/>
          </a:prstGeom>
          <a:noFill/>
        </p:spPr>
        <p:txBody>
          <a:bodyPr wrap="square" rtlCol="0">
            <a:spAutoFit/>
          </a:bodyPr>
          <a:lstStyle/>
          <a:p>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Graph </a:t>
            </a:r>
            <a:r>
              <a:rPr lang="mr-IN"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a:t>
            </a:r>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 Mean Weighted Valence by Foundation</a:t>
            </a:r>
            <a:endPar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51" name="TextBox 50"/>
          <p:cNvSpPr txBox="1"/>
          <p:nvPr/>
        </p:nvSpPr>
        <p:spPr>
          <a:xfrm>
            <a:off x="28651199" y="16306800"/>
            <a:ext cx="12876213" cy="3970318"/>
          </a:xfrm>
          <a:prstGeom prst="rect">
            <a:avLst/>
          </a:prstGeom>
          <a:noFill/>
        </p:spPr>
        <p:txBody>
          <a:bodyPr wrap="square" rtlCol="0">
            <a:spAutoFit/>
          </a:bodyPr>
          <a:lstStyle/>
          <a:p>
            <a:r>
              <a:rPr lang="en-US" sz="36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 This graph is a visualization of the mean weighted valence scores and standard deviations for the five moral foundations. Each foundation appeared to receive slightly positively-</a:t>
            </a:r>
            <a:r>
              <a:rPr lang="en-US" sz="3600" dirty="0" err="1">
                <a:solidFill>
                  <a:prstClr val="black"/>
                </a:solidFill>
                <a:latin typeface="Times New Roman"/>
                <a:ea typeface="MS PGothic" panose="020B0600070205080204" pitchFamily="34" charset="-128"/>
                <a:cs typeface="Times New Roman"/>
                <a:sym typeface="Times New Roman Bold" panose="02020803070505020304" pitchFamily="18" charset="0"/>
              </a:rPr>
              <a:t>valenced</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 endorsements across political lean. None, however, seem to be appreciably different from one another despite the political lean of the sources.</a:t>
            </a:r>
          </a:p>
          <a:p>
            <a:endParaRPr lang="en-US" sz="3600" dirty="0"/>
          </a:p>
        </p:txBody>
      </p:sp>
      <p:graphicFrame>
        <p:nvGraphicFramePr>
          <p:cNvPr id="7" name="Table 6"/>
          <p:cNvGraphicFramePr>
            <a:graphicFrameLocks noGrp="1"/>
          </p:cNvGraphicFramePr>
          <p:nvPr>
            <p:extLst>
              <p:ext uri="{D42A27DB-BD31-4B8C-83A1-F6EECF244321}">
                <p14:modId xmlns:p14="http://schemas.microsoft.com/office/powerpoint/2010/main" val="2338025215"/>
              </p:ext>
            </p:extLst>
          </p:nvPr>
        </p:nvGraphicFramePr>
        <p:xfrm>
          <a:off x="15843319" y="6781800"/>
          <a:ext cx="12198281" cy="3840480"/>
        </p:xfrm>
        <a:graphic>
          <a:graphicData uri="http://schemas.openxmlformats.org/drawingml/2006/table">
            <a:tbl>
              <a:tblPr firstRow="1" bandRow="1">
                <a:tableStyleId>{5C22544A-7EE6-4342-B048-85BDC9FD1C3A}</a:tableStyleId>
              </a:tblPr>
              <a:tblGrid>
                <a:gridCol w="5037370">
                  <a:extLst>
                    <a:ext uri="{9D8B030D-6E8A-4147-A177-3AD203B41FA5}">
                      <a16:colId xmlns:a16="http://schemas.microsoft.com/office/drawing/2014/main" val="20000"/>
                    </a:ext>
                  </a:extLst>
                </a:gridCol>
                <a:gridCol w="1441364">
                  <a:extLst>
                    <a:ext uri="{9D8B030D-6E8A-4147-A177-3AD203B41FA5}">
                      <a16:colId xmlns:a16="http://schemas.microsoft.com/office/drawing/2014/main" val="20001"/>
                    </a:ext>
                  </a:extLst>
                </a:gridCol>
                <a:gridCol w="2430099">
                  <a:extLst>
                    <a:ext uri="{9D8B030D-6E8A-4147-A177-3AD203B41FA5}">
                      <a16:colId xmlns:a16="http://schemas.microsoft.com/office/drawing/2014/main" val="20002"/>
                    </a:ext>
                  </a:extLst>
                </a:gridCol>
                <a:gridCol w="1257730">
                  <a:extLst>
                    <a:ext uri="{9D8B030D-6E8A-4147-A177-3AD203B41FA5}">
                      <a16:colId xmlns:a16="http://schemas.microsoft.com/office/drawing/2014/main" val="20003"/>
                    </a:ext>
                  </a:extLst>
                </a:gridCol>
                <a:gridCol w="2031718">
                  <a:extLst>
                    <a:ext uri="{9D8B030D-6E8A-4147-A177-3AD203B41FA5}">
                      <a16:colId xmlns:a16="http://schemas.microsoft.com/office/drawing/2014/main" val="20004"/>
                    </a:ext>
                  </a:extLst>
                </a:gridCol>
              </a:tblGrid>
              <a:tr h="181734">
                <a:tc>
                  <a:txBody>
                    <a:bodyPr/>
                    <a:lstStyle/>
                    <a:p>
                      <a:r>
                        <a:rPr lang="en-US" sz="3600" dirty="0">
                          <a:solidFill>
                            <a:schemeClr val="tx1"/>
                          </a:solidFill>
                          <a:latin typeface="Times New Roman" charset="0"/>
                          <a:ea typeface="Times New Roman" charset="0"/>
                          <a:cs typeface="Times New Roman" charset="0"/>
                        </a:rPr>
                        <a:t>Foundation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a:t>
                      </a:r>
                      <a:r>
                        <a:rPr lang="en-US" sz="3600" i="1" baseline="-25000" dirty="0">
                          <a:solidFill>
                            <a:schemeClr val="tx1"/>
                          </a:solidFill>
                          <a:latin typeface="Times New Roman" charset="0"/>
                          <a:ea typeface="Times New Roman" charset="0"/>
                          <a:cs typeface="Times New Roman" charset="0"/>
                        </a:rPr>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SD</a:t>
                      </a:r>
                      <a:r>
                        <a:rPr lang="en-US" sz="3600" i="1" baseline="-25000" dirty="0">
                          <a:solidFill>
                            <a:schemeClr val="tx1"/>
                          </a:solidFill>
                          <a:latin typeface="Times New Roman" charset="0"/>
                          <a:ea typeface="Times New Roman" charset="0"/>
                          <a:cs typeface="Times New Roman" charset="0"/>
                        </a:rPr>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a:t>
                      </a:r>
                      <a:r>
                        <a:rPr lang="en-US" sz="3600" i="1" baseline="-25000" dirty="0">
                          <a:solidFill>
                            <a:schemeClr val="tx1"/>
                          </a:solidFill>
                          <a:latin typeface="Times New Roman" charset="0"/>
                          <a:ea typeface="Times New Roman" charset="0"/>
                          <a:cs typeface="Times New Roman" charset="0"/>
                        </a:rPr>
                        <a:t>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SD</a:t>
                      </a:r>
                      <a:r>
                        <a:rPr lang="en-US" sz="3600" i="1" baseline="-25000" dirty="0">
                          <a:solidFill>
                            <a:schemeClr val="tx1"/>
                          </a:solidFill>
                          <a:latin typeface="Times New Roman" charset="0"/>
                          <a:ea typeface="Times New Roman" charset="0"/>
                          <a:cs typeface="Times New Roman" charset="0"/>
                        </a:rPr>
                        <a:t>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238">
                <a:tc>
                  <a:txBody>
                    <a:bodyPr/>
                    <a:lstStyle/>
                    <a:p>
                      <a:r>
                        <a:rPr lang="en-US" sz="3600" dirty="0">
                          <a:solidFill>
                            <a:schemeClr val="tx1"/>
                          </a:solidFill>
                          <a:latin typeface="Times New Roman" charset="0"/>
                          <a:ea typeface="Times New Roman" charset="0"/>
                          <a:cs typeface="Times New Roman" charset="0"/>
                        </a:rPr>
                        <a:t>Harm/Care</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0.50</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2.21</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0.49</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2.21</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66238">
                <a:tc>
                  <a:txBody>
                    <a:bodyPr/>
                    <a:lstStyle/>
                    <a:p>
                      <a:r>
                        <a:rPr lang="en-US" sz="3600" dirty="0">
                          <a:solidFill>
                            <a:schemeClr val="tx1"/>
                          </a:solidFill>
                          <a:latin typeface="Times New Roman" charset="0"/>
                          <a:ea typeface="Times New Roman" charset="0"/>
                          <a:cs typeface="Times New Roman" charset="0"/>
                        </a:rPr>
                        <a:t>Fairness/Reciprocity</a:t>
                      </a:r>
                    </a:p>
                  </a:txBody>
                  <a:tcPr>
                    <a:noFill/>
                  </a:tcPr>
                </a:tc>
                <a:tc>
                  <a:txBody>
                    <a:bodyPr/>
                    <a:lstStyle/>
                    <a:p>
                      <a:pPr algn="ctr"/>
                      <a:r>
                        <a:rPr lang="en-US" sz="3600" i="0" dirty="0">
                          <a:solidFill>
                            <a:schemeClr val="tx1"/>
                          </a:solidFill>
                          <a:latin typeface="Times New Roman" charset="0"/>
                          <a:ea typeface="Times New Roman" charset="0"/>
                          <a:cs typeface="Times New Roman" charset="0"/>
                        </a:rPr>
                        <a:t>1.13</a:t>
                      </a:r>
                    </a:p>
                  </a:txBody>
                  <a:tcPr>
                    <a:noFill/>
                  </a:tcPr>
                </a:tc>
                <a:tc>
                  <a:txBody>
                    <a:bodyPr/>
                    <a:lstStyle/>
                    <a:p>
                      <a:pPr algn="ctr"/>
                      <a:r>
                        <a:rPr lang="en-US" sz="3600" i="0" dirty="0">
                          <a:solidFill>
                            <a:schemeClr val="tx1"/>
                          </a:solidFill>
                          <a:latin typeface="Times New Roman" charset="0"/>
                          <a:ea typeface="Times New Roman" charset="0"/>
                          <a:cs typeface="Times New Roman" charset="0"/>
                        </a:rPr>
                        <a:t>1.38</a:t>
                      </a:r>
                    </a:p>
                  </a:txBody>
                  <a:tcPr>
                    <a:noFill/>
                  </a:tcPr>
                </a:tc>
                <a:tc>
                  <a:txBody>
                    <a:bodyPr/>
                    <a:lstStyle/>
                    <a:p>
                      <a:pPr algn="ctr"/>
                      <a:r>
                        <a:rPr lang="en-US" sz="3600" dirty="0">
                          <a:solidFill>
                            <a:schemeClr val="tx1"/>
                          </a:solidFill>
                          <a:latin typeface="Times New Roman" charset="0"/>
                          <a:ea typeface="Times New Roman" charset="0"/>
                          <a:cs typeface="Times New Roman" charset="0"/>
                        </a:rPr>
                        <a:t>1.11</a:t>
                      </a:r>
                    </a:p>
                  </a:txBody>
                  <a:tcPr>
                    <a:noFill/>
                  </a:tcPr>
                </a:tc>
                <a:tc>
                  <a:txBody>
                    <a:bodyPr/>
                    <a:lstStyle/>
                    <a:p>
                      <a:pPr algn="ctr"/>
                      <a:r>
                        <a:rPr lang="en-US" sz="3600" dirty="0">
                          <a:solidFill>
                            <a:schemeClr val="tx1"/>
                          </a:solidFill>
                          <a:latin typeface="Times New Roman" charset="0"/>
                          <a:ea typeface="Times New Roman" charset="0"/>
                          <a:cs typeface="Times New Roman" charset="0"/>
                        </a:rPr>
                        <a:t>1.38</a:t>
                      </a:r>
                    </a:p>
                  </a:txBody>
                  <a:tcPr>
                    <a:noFill/>
                  </a:tcPr>
                </a:tc>
                <a:extLst>
                  <a:ext uri="{0D108BD9-81ED-4DB2-BD59-A6C34878D82A}">
                    <a16:rowId xmlns:a16="http://schemas.microsoft.com/office/drawing/2014/main" val="10002"/>
                  </a:ext>
                </a:extLst>
              </a:tr>
              <a:tr h="366238">
                <a:tc>
                  <a:txBody>
                    <a:bodyPr/>
                    <a:lstStyle/>
                    <a:p>
                      <a:r>
                        <a:rPr lang="en-US" sz="3600" b="0" baseline="0" dirty="0" err="1">
                          <a:solidFill>
                            <a:schemeClr val="tx1"/>
                          </a:solidFill>
                          <a:latin typeface="Times New Roman" charset="0"/>
                          <a:ea typeface="Times New Roman" charset="0"/>
                          <a:cs typeface="Times New Roman" charset="0"/>
                        </a:rPr>
                        <a:t>Ingroup</a:t>
                      </a:r>
                      <a:r>
                        <a:rPr lang="en-US" sz="3600" b="0" baseline="0" dirty="0">
                          <a:solidFill>
                            <a:schemeClr val="tx1"/>
                          </a:solidFill>
                          <a:latin typeface="Times New Roman" charset="0"/>
                          <a:ea typeface="Times New Roman" charset="0"/>
                          <a:cs typeface="Times New Roman" charset="0"/>
                        </a:rPr>
                        <a:t>/Loyalty </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1.28</a:t>
                      </a: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1.63</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1.34</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1.63</a:t>
                      </a:r>
                    </a:p>
                  </a:txBody>
                  <a:tcPr>
                    <a:noFill/>
                  </a:tcPr>
                </a:tc>
                <a:extLst>
                  <a:ext uri="{0D108BD9-81ED-4DB2-BD59-A6C34878D82A}">
                    <a16:rowId xmlns:a16="http://schemas.microsoft.com/office/drawing/2014/main" val="10003"/>
                  </a:ext>
                </a:extLst>
              </a:tr>
              <a:tr h="366238">
                <a:tc>
                  <a:txBody>
                    <a:bodyPr/>
                    <a:lstStyle/>
                    <a:p>
                      <a:r>
                        <a:rPr lang="en-US" sz="3600" b="0" dirty="0">
                          <a:solidFill>
                            <a:schemeClr val="tx1"/>
                          </a:solidFill>
                          <a:latin typeface="Times New Roman" charset="0"/>
                          <a:ea typeface="Times New Roman" charset="0"/>
                          <a:cs typeface="Times New Roman" charset="0"/>
                        </a:rPr>
                        <a:t>Authority</a:t>
                      </a:r>
                      <a:r>
                        <a:rPr lang="en-US" sz="3600" b="0" baseline="0" dirty="0">
                          <a:solidFill>
                            <a:schemeClr val="tx1"/>
                          </a:solidFill>
                          <a:latin typeface="Times New Roman" charset="0"/>
                          <a:ea typeface="Times New Roman" charset="0"/>
                          <a:cs typeface="Times New Roman" charset="0"/>
                        </a:rPr>
                        <a:t>/Respect</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0.72</a:t>
                      </a: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1.62</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1.06</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1.62</a:t>
                      </a:r>
                    </a:p>
                  </a:txBody>
                  <a:tcPr>
                    <a:noFill/>
                  </a:tcPr>
                </a:tc>
                <a:extLst>
                  <a:ext uri="{0D108BD9-81ED-4DB2-BD59-A6C34878D82A}">
                    <a16:rowId xmlns:a16="http://schemas.microsoft.com/office/drawing/2014/main" val="10004"/>
                  </a:ext>
                </a:extLst>
              </a:tr>
              <a:tr h="366238">
                <a:tc>
                  <a:txBody>
                    <a:bodyPr/>
                    <a:lstStyle/>
                    <a:p>
                      <a:r>
                        <a:rPr lang="en-US" sz="3600" b="0" dirty="0">
                          <a:solidFill>
                            <a:schemeClr val="tx1"/>
                          </a:solidFill>
                          <a:latin typeface="Times New Roman" charset="0"/>
                          <a:ea typeface="Times New Roman" charset="0"/>
                          <a:cs typeface="Times New Roman" charset="0"/>
                        </a:rPr>
                        <a:t>Purity/Sanctity</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1.11</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1.48</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1.27</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1.48</a:t>
                      </a:r>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104729952"/>
              </p:ext>
            </p:extLst>
          </p:nvPr>
        </p:nvGraphicFramePr>
        <p:xfrm>
          <a:off x="15925801" y="14249400"/>
          <a:ext cx="12191999" cy="3840480"/>
        </p:xfrm>
        <a:graphic>
          <a:graphicData uri="http://schemas.openxmlformats.org/drawingml/2006/table">
            <a:tbl>
              <a:tblPr firstRow="1" bandRow="1">
                <a:tableStyleId>{5C22544A-7EE6-4342-B048-85BDC9FD1C3A}</a:tableStyleId>
              </a:tblPr>
              <a:tblGrid>
                <a:gridCol w="4097370">
                  <a:extLst>
                    <a:ext uri="{9D8B030D-6E8A-4147-A177-3AD203B41FA5}">
                      <a16:colId xmlns:a16="http://schemas.microsoft.com/office/drawing/2014/main" val="20000"/>
                    </a:ext>
                  </a:extLst>
                </a:gridCol>
                <a:gridCol w="2934294">
                  <a:extLst>
                    <a:ext uri="{9D8B030D-6E8A-4147-A177-3AD203B41FA5}">
                      <a16:colId xmlns:a16="http://schemas.microsoft.com/office/drawing/2014/main" val="20001"/>
                    </a:ext>
                  </a:extLst>
                </a:gridCol>
                <a:gridCol w="2934294">
                  <a:extLst>
                    <a:ext uri="{9D8B030D-6E8A-4147-A177-3AD203B41FA5}">
                      <a16:colId xmlns:a16="http://schemas.microsoft.com/office/drawing/2014/main" val="20002"/>
                    </a:ext>
                  </a:extLst>
                </a:gridCol>
                <a:gridCol w="2226041">
                  <a:extLst>
                    <a:ext uri="{9D8B030D-6E8A-4147-A177-3AD203B41FA5}">
                      <a16:colId xmlns:a16="http://schemas.microsoft.com/office/drawing/2014/main" val="20003"/>
                    </a:ext>
                  </a:extLst>
                </a:gridCol>
              </a:tblGrid>
              <a:tr h="181734">
                <a:tc>
                  <a:txBody>
                    <a:bodyPr/>
                    <a:lstStyle/>
                    <a:p>
                      <a:r>
                        <a:rPr lang="en-US" sz="3600" dirty="0">
                          <a:solidFill>
                            <a:schemeClr val="tx1"/>
                          </a:solidFill>
                          <a:latin typeface="Times New Roman" charset="0"/>
                          <a:ea typeface="Times New Roman" charset="0"/>
                          <a:cs typeface="Times New Roman" charset="0"/>
                        </a:rPr>
                        <a:t>Foundation</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t</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p</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238">
                <a:tc>
                  <a:txBody>
                    <a:bodyPr/>
                    <a:lstStyle/>
                    <a:p>
                      <a:r>
                        <a:rPr lang="en-US" sz="3600" dirty="0">
                          <a:solidFill>
                            <a:schemeClr val="tx1"/>
                          </a:solidFill>
                          <a:latin typeface="Times New Roman" charset="0"/>
                          <a:ea typeface="Times New Roman" charset="0"/>
                          <a:cs typeface="Times New Roman" charset="0"/>
                        </a:rPr>
                        <a:t>Harm/Care</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-0.21</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.850</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0.01</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66238">
                <a:tc>
                  <a:txBody>
                    <a:bodyPr/>
                    <a:lstStyle/>
                    <a:p>
                      <a:r>
                        <a:rPr lang="en-US" sz="3600" dirty="0">
                          <a:solidFill>
                            <a:schemeClr val="tx1"/>
                          </a:solidFill>
                          <a:latin typeface="Times New Roman" charset="0"/>
                          <a:ea typeface="Times New Roman" charset="0"/>
                          <a:cs typeface="Times New Roman" charset="0"/>
                        </a:rPr>
                        <a:t>Fairness/Reciprocity</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-0.42</a:t>
                      </a:r>
                    </a:p>
                  </a:txBody>
                  <a:tcPr>
                    <a:noFill/>
                  </a:tcPr>
                </a:tc>
                <a:tc>
                  <a:txBody>
                    <a:bodyPr/>
                    <a:lstStyle/>
                    <a:p>
                      <a:pPr algn="ctr"/>
                      <a:r>
                        <a:rPr lang="en-US" sz="3600" dirty="0">
                          <a:solidFill>
                            <a:schemeClr val="tx1"/>
                          </a:solidFill>
                          <a:latin typeface="Times New Roman" charset="0"/>
                          <a:ea typeface="Times New Roman" charset="0"/>
                          <a:cs typeface="Times New Roman" charset="0"/>
                        </a:rPr>
                        <a:t>.715</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0.02</a:t>
                      </a:r>
                    </a:p>
                  </a:txBody>
                  <a:tcPr>
                    <a:noFill/>
                  </a:tcPr>
                </a:tc>
                <a:extLst>
                  <a:ext uri="{0D108BD9-81ED-4DB2-BD59-A6C34878D82A}">
                    <a16:rowId xmlns:a16="http://schemas.microsoft.com/office/drawing/2014/main" val="10002"/>
                  </a:ext>
                </a:extLst>
              </a:tr>
              <a:tr h="366238">
                <a:tc>
                  <a:txBody>
                    <a:bodyPr/>
                    <a:lstStyle/>
                    <a:p>
                      <a:r>
                        <a:rPr lang="en-US" sz="3600" b="0" dirty="0" err="1">
                          <a:solidFill>
                            <a:schemeClr val="tx1"/>
                          </a:solidFill>
                          <a:latin typeface="Times New Roman" charset="0"/>
                          <a:ea typeface="Times New Roman" charset="0"/>
                          <a:cs typeface="Times New Roman" charset="0"/>
                        </a:rPr>
                        <a:t>Ingroup</a:t>
                      </a:r>
                      <a:r>
                        <a:rPr lang="en-US" sz="3600" b="0" dirty="0">
                          <a:solidFill>
                            <a:schemeClr val="tx1"/>
                          </a:solidFill>
                          <a:latin typeface="Times New Roman" charset="0"/>
                          <a:ea typeface="Times New Roman" charset="0"/>
                          <a:cs typeface="Times New Roman" charset="0"/>
                        </a:rPr>
                        <a:t>/Loyalty</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0.30</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.789</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-0.04</a:t>
                      </a:r>
                    </a:p>
                  </a:txBody>
                  <a:tcPr>
                    <a:noFill/>
                  </a:tcPr>
                </a:tc>
                <a:extLst>
                  <a:ext uri="{0D108BD9-81ED-4DB2-BD59-A6C34878D82A}">
                    <a16:rowId xmlns:a16="http://schemas.microsoft.com/office/drawing/2014/main" val="10003"/>
                  </a:ext>
                </a:extLst>
              </a:tr>
              <a:tr h="366238">
                <a:tc>
                  <a:txBody>
                    <a:bodyPr/>
                    <a:lstStyle/>
                    <a:p>
                      <a:r>
                        <a:rPr lang="en-US" sz="3600" b="0" dirty="0">
                          <a:solidFill>
                            <a:schemeClr val="tx1"/>
                          </a:solidFill>
                          <a:latin typeface="Times New Roman" charset="0"/>
                          <a:ea typeface="Times New Roman" charset="0"/>
                          <a:cs typeface="Times New Roman" charset="0"/>
                        </a:rPr>
                        <a:t>Authority/Respect</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3.17</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.087</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-0.20</a:t>
                      </a:r>
                    </a:p>
                  </a:txBody>
                  <a:tcPr>
                    <a:noFill/>
                  </a:tcPr>
                </a:tc>
                <a:extLst>
                  <a:ext uri="{0D108BD9-81ED-4DB2-BD59-A6C34878D82A}">
                    <a16:rowId xmlns:a16="http://schemas.microsoft.com/office/drawing/2014/main" val="10004"/>
                  </a:ext>
                </a:extLst>
              </a:tr>
              <a:tr h="366238">
                <a:tc>
                  <a:txBody>
                    <a:bodyPr/>
                    <a:lstStyle/>
                    <a:p>
                      <a:r>
                        <a:rPr lang="en-US" sz="3600" b="0" dirty="0">
                          <a:solidFill>
                            <a:schemeClr val="tx1"/>
                          </a:solidFill>
                          <a:latin typeface="Times New Roman" charset="0"/>
                          <a:ea typeface="Times New Roman" charset="0"/>
                          <a:cs typeface="Times New Roman" charset="0"/>
                        </a:rPr>
                        <a:t>Purity/Sanctity</a:t>
                      </a: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2.37</a:t>
                      </a: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.141</a:t>
                      </a: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-0.09</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5" name="TextBox 34"/>
          <p:cNvSpPr txBox="1"/>
          <p:nvPr/>
        </p:nvSpPr>
        <p:spPr>
          <a:xfrm>
            <a:off x="15925800" y="18135600"/>
            <a:ext cx="12344400" cy="4524316"/>
          </a:xfrm>
          <a:prstGeom prst="rect">
            <a:avLst/>
          </a:prstGeom>
          <a:noFill/>
        </p:spPr>
        <p:txBody>
          <a:bodyPr wrap="square" rtlCol="0">
            <a:spAutoFit/>
          </a:bodyPr>
          <a:lstStyle/>
          <a:p>
            <a:r>
              <a:rPr lang="en-US" sz="3600" i="1" dirty="0">
                <a:latin typeface="Times New Roman" charset="0"/>
                <a:ea typeface="Times New Roman" charset="0"/>
                <a:cs typeface="Times New Roman" charset="0"/>
              </a:rPr>
              <a:t>Note. </a:t>
            </a:r>
            <a:r>
              <a:rPr lang="en-US" sz="3600" dirty="0">
                <a:latin typeface="Times New Roman" charset="0"/>
                <a:ea typeface="Times New Roman" charset="0"/>
                <a:cs typeface="Times New Roman" charset="0"/>
              </a:rPr>
              <a:t>The MLM did not indicate the presence of any significant or practical effect of political lean for any of the moral foundations. The strongest effect was observed for </a:t>
            </a:r>
            <a:r>
              <a:rPr lang="en-US" sz="3600" i="1" dirty="0">
                <a:latin typeface="Times New Roman" charset="0"/>
                <a:ea typeface="Times New Roman" charset="0"/>
                <a:cs typeface="Times New Roman" charset="0"/>
              </a:rPr>
              <a:t>authority/respect</a:t>
            </a:r>
            <a:r>
              <a:rPr lang="en-US" sz="3600" dirty="0">
                <a:latin typeface="Times New Roman" charset="0"/>
                <a:ea typeface="Times New Roman" charset="0"/>
                <a:cs typeface="Times New Roman" charset="0"/>
              </a:rPr>
              <a:t>, but in the opposite direction from what was expected. The sign of the weighted mean score indicates directionality of endorsement for that moral foundation.</a:t>
            </a:r>
          </a:p>
          <a:p>
            <a:endParaRPr lang="en-US" sz="3600" dirty="0">
              <a:latin typeface="Times New Roman" charset="0"/>
              <a:ea typeface="Times New Roman" charset="0"/>
              <a:cs typeface="Times New Roman" charset="0"/>
            </a:endParaRPr>
          </a:p>
          <a:p>
            <a:r>
              <a:rPr lang="en-US" sz="3600" b="1" i="1" dirty="0">
                <a:latin typeface="Times New Roman" charset="0"/>
                <a:ea typeface="Times New Roman" charset="0"/>
                <a:cs typeface="Times New Roman" charset="0"/>
              </a:rPr>
              <a:t>Descriptive Statistics - Sources</a:t>
            </a:r>
          </a:p>
        </p:txBody>
      </p:sp>
      <p:graphicFrame>
        <p:nvGraphicFramePr>
          <p:cNvPr id="23" name="Table 22"/>
          <p:cNvGraphicFramePr>
            <a:graphicFrameLocks noGrp="1"/>
          </p:cNvGraphicFramePr>
          <p:nvPr>
            <p:extLst>
              <p:ext uri="{D42A27DB-BD31-4B8C-83A1-F6EECF244321}">
                <p14:modId xmlns:p14="http://schemas.microsoft.com/office/powerpoint/2010/main" val="190839424"/>
              </p:ext>
            </p:extLst>
          </p:nvPr>
        </p:nvGraphicFramePr>
        <p:xfrm>
          <a:off x="16002002" y="22765988"/>
          <a:ext cx="12115798" cy="7256812"/>
        </p:xfrm>
        <a:graphic>
          <a:graphicData uri="http://schemas.openxmlformats.org/drawingml/2006/table">
            <a:tbl>
              <a:tblPr firstRow="1" bandRow="1">
                <a:tableStyleId>{5C22544A-7EE6-4342-B048-85BDC9FD1C3A}</a:tableStyleId>
              </a:tblPr>
              <a:tblGrid>
                <a:gridCol w="3023887">
                  <a:extLst>
                    <a:ext uri="{9D8B030D-6E8A-4147-A177-3AD203B41FA5}">
                      <a16:colId xmlns:a16="http://schemas.microsoft.com/office/drawing/2014/main" val="20000"/>
                    </a:ext>
                  </a:extLst>
                </a:gridCol>
                <a:gridCol w="1658905">
                  <a:extLst>
                    <a:ext uri="{9D8B030D-6E8A-4147-A177-3AD203B41FA5}">
                      <a16:colId xmlns:a16="http://schemas.microsoft.com/office/drawing/2014/main" val="20001"/>
                    </a:ext>
                  </a:extLst>
                </a:gridCol>
                <a:gridCol w="2119498">
                  <a:extLst>
                    <a:ext uri="{9D8B030D-6E8A-4147-A177-3AD203B41FA5}">
                      <a16:colId xmlns:a16="http://schemas.microsoft.com/office/drawing/2014/main" val="20002"/>
                    </a:ext>
                  </a:extLst>
                </a:gridCol>
                <a:gridCol w="1894325">
                  <a:extLst>
                    <a:ext uri="{9D8B030D-6E8A-4147-A177-3AD203B41FA5}">
                      <a16:colId xmlns:a16="http://schemas.microsoft.com/office/drawing/2014/main" val="20003"/>
                    </a:ext>
                  </a:extLst>
                </a:gridCol>
                <a:gridCol w="3419183">
                  <a:extLst>
                    <a:ext uri="{9D8B030D-6E8A-4147-A177-3AD203B41FA5}">
                      <a16:colId xmlns:a16="http://schemas.microsoft.com/office/drawing/2014/main" val="20004"/>
                    </a:ext>
                  </a:extLst>
                </a:gridCol>
              </a:tblGrid>
              <a:tr h="1905000">
                <a:tc>
                  <a:txBody>
                    <a:bodyPr/>
                    <a:lstStyle/>
                    <a:p>
                      <a:r>
                        <a:rPr lang="en-US" sz="3600" dirty="0">
                          <a:solidFill>
                            <a:schemeClr val="tx1"/>
                          </a:solidFill>
                          <a:latin typeface="Times New Roman" charset="0"/>
                          <a:ea typeface="Times New Roman" charset="0"/>
                          <a:cs typeface="Times New Roman" charset="0"/>
                        </a:rPr>
                        <a:t>Source</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a:t>
                      </a:r>
                      <a:r>
                        <a:rPr lang="en-US" sz="3600" i="1" baseline="0" dirty="0">
                          <a:solidFill>
                            <a:schemeClr val="tx1"/>
                          </a:solidFill>
                          <a:latin typeface="Times New Roman" charset="0"/>
                          <a:ea typeface="Times New Roman" charset="0"/>
                          <a:cs typeface="Times New Roman" charset="0"/>
                        </a:rPr>
                        <a:t> Valence (SD)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 Tokens (SD)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a:t>
                      </a:r>
                      <a:r>
                        <a:rPr lang="en-US" sz="3600" i="1" baseline="0" dirty="0">
                          <a:solidFill>
                            <a:schemeClr val="tx1"/>
                          </a:solidFill>
                          <a:latin typeface="Times New Roman" charset="0"/>
                          <a:ea typeface="Times New Roman" charset="0"/>
                          <a:cs typeface="Times New Roman" charset="0"/>
                        </a:rPr>
                        <a:t> </a:t>
                      </a:r>
                      <a:r>
                        <a:rPr lang="en-US" sz="3600" i="1" dirty="0">
                          <a:solidFill>
                            <a:schemeClr val="tx1"/>
                          </a:solidFill>
                          <a:latin typeface="Times New Roman" charset="0"/>
                          <a:ea typeface="Times New Roman" charset="0"/>
                          <a:cs typeface="Times New Roman" charset="0"/>
                        </a:rPr>
                        <a:t>Types (SD)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 Readability (SD)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337953">
                <a:tc>
                  <a:txBody>
                    <a:bodyPr/>
                    <a:lstStyle/>
                    <a:p>
                      <a:r>
                        <a:rPr lang="en-US" sz="3600" i="1" dirty="0">
                          <a:solidFill>
                            <a:schemeClr val="tx1"/>
                          </a:solidFill>
                          <a:latin typeface="Times New Roman" charset="0"/>
                          <a:ea typeface="Times New Roman" charset="0"/>
                          <a:cs typeface="Times New Roman" charset="0"/>
                        </a:rPr>
                        <a:t>The</a:t>
                      </a:r>
                      <a:r>
                        <a:rPr lang="en-US" sz="3600" i="1" baseline="0" dirty="0">
                          <a:solidFill>
                            <a:schemeClr val="tx1"/>
                          </a:solidFill>
                          <a:latin typeface="Times New Roman" charset="0"/>
                          <a:ea typeface="Times New Roman" charset="0"/>
                          <a:cs typeface="Times New Roman" charset="0"/>
                        </a:rPr>
                        <a:t> New York Times</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0.30 (0.31)</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1114.73 (511.86)</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454.27</a:t>
                      </a:r>
                      <a:r>
                        <a:rPr lang="en-US" sz="3600" baseline="0" dirty="0">
                          <a:solidFill>
                            <a:schemeClr val="tx1"/>
                          </a:solidFill>
                          <a:latin typeface="Times New Roman" charset="0"/>
                          <a:ea typeface="Times New Roman" charset="0"/>
                          <a:cs typeface="Times New Roman" charset="0"/>
                        </a:rPr>
                        <a:t> (154.58)</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16.32 (3.29)</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337953">
                <a:tc>
                  <a:txBody>
                    <a:bodyPr/>
                    <a:lstStyle/>
                    <a:p>
                      <a:r>
                        <a:rPr lang="en-US" sz="3600" i="1" dirty="0">
                          <a:solidFill>
                            <a:schemeClr val="tx1"/>
                          </a:solidFill>
                          <a:latin typeface="Times New Roman" charset="0"/>
                          <a:ea typeface="Times New Roman" charset="0"/>
                          <a:cs typeface="Times New Roman" charset="0"/>
                        </a:rPr>
                        <a:t>NPR</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0.28 (0.23)</a:t>
                      </a:r>
                    </a:p>
                  </a:txBody>
                  <a:tcPr>
                    <a:noFill/>
                  </a:tcPr>
                </a:tc>
                <a:tc>
                  <a:txBody>
                    <a:bodyPr/>
                    <a:lstStyle/>
                    <a:p>
                      <a:pPr algn="ctr"/>
                      <a:r>
                        <a:rPr lang="en-US" sz="3600" dirty="0">
                          <a:solidFill>
                            <a:schemeClr val="tx1"/>
                          </a:solidFill>
                          <a:latin typeface="Times New Roman" charset="0"/>
                          <a:ea typeface="Times New Roman" charset="0"/>
                          <a:cs typeface="Times New Roman" charset="0"/>
                        </a:rPr>
                        <a:t>435.94</a:t>
                      </a:r>
                      <a:r>
                        <a:rPr lang="en-US" sz="3600" baseline="0" dirty="0">
                          <a:solidFill>
                            <a:schemeClr val="tx1"/>
                          </a:solidFill>
                          <a:latin typeface="Times New Roman" charset="0"/>
                          <a:ea typeface="Times New Roman" charset="0"/>
                          <a:cs typeface="Times New Roman" charset="0"/>
                        </a:rPr>
                        <a:t> (642.63)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a:solidFill>
                            <a:schemeClr val="tx1"/>
                          </a:solidFill>
                          <a:latin typeface="Times New Roman" charset="0"/>
                          <a:ea typeface="Times New Roman" charset="0"/>
                          <a:cs typeface="Times New Roman" charset="0"/>
                        </a:rPr>
                        <a:t>191.96</a:t>
                      </a:r>
                      <a:r>
                        <a:rPr lang="en-US" sz="3600" baseline="0" dirty="0">
                          <a:solidFill>
                            <a:schemeClr val="tx1"/>
                          </a:solidFill>
                          <a:latin typeface="Times New Roman" charset="0"/>
                          <a:ea typeface="Times New Roman" charset="0"/>
                          <a:cs typeface="Times New Roman" charset="0"/>
                        </a:rPr>
                        <a:t> (192.29)</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a:solidFill>
                            <a:schemeClr val="tx1"/>
                          </a:solidFill>
                          <a:latin typeface="Times New Roman" charset="0"/>
                          <a:ea typeface="Times New Roman" charset="0"/>
                          <a:cs typeface="Times New Roman" charset="0"/>
                        </a:rPr>
                        <a:t>13.80 (3.92)</a:t>
                      </a:r>
                    </a:p>
                  </a:txBody>
                  <a:tcPr>
                    <a:noFill/>
                  </a:tcPr>
                </a:tc>
                <a:extLst>
                  <a:ext uri="{0D108BD9-81ED-4DB2-BD59-A6C34878D82A}">
                    <a16:rowId xmlns:a16="http://schemas.microsoft.com/office/drawing/2014/main" val="10002"/>
                  </a:ext>
                </a:extLst>
              </a:tr>
              <a:tr h="1337953">
                <a:tc>
                  <a:txBody>
                    <a:bodyPr/>
                    <a:lstStyle/>
                    <a:p>
                      <a:r>
                        <a:rPr lang="en-US" sz="3600" b="0" i="1" dirty="0">
                          <a:solidFill>
                            <a:schemeClr val="tx1"/>
                          </a:solidFill>
                          <a:latin typeface="Times New Roman" charset="0"/>
                          <a:ea typeface="Times New Roman" charset="0"/>
                          <a:cs typeface="Times New Roman" charset="0"/>
                        </a:rPr>
                        <a:t>Fox</a:t>
                      </a:r>
                      <a:r>
                        <a:rPr lang="en-US" sz="3600" b="0" i="1" baseline="0" dirty="0">
                          <a:solidFill>
                            <a:schemeClr val="tx1"/>
                          </a:solidFill>
                          <a:latin typeface="Times New Roman" charset="0"/>
                          <a:ea typeface="Times New Roman" charset="0"/>
                          <a:cs typeface="Times New Roman" charset="0"/>
                        </a:rPr>
                        <a:t> News</a:t>
                      </a:r>
                      <a:endParaRPr lang="en-US" sz="3600" b="0" i="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a:solidFill>
                            <a:schemeClr val="tx1"/>
                          </a:solidFill>
                          <a:latin typeface="Times New Roman" charset="0"/>
                          <a:ea typeface="Times New Roman" charset="0"/>
                          <a:cs typeface="Times New Roman" charset="0"/>
                        </a:rPr>
                        <a:t>0.29 (0.17)</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590.02</a:t>
                      </a:r>
                      <a:r>
                        <a:rPr lang="en-US" sz="3600" b="0" baseline="0" dirty="0">
                          <a:solidFill>
                            <a:schemeClr val="tx1"/>
                          </a:solidFill>
                          <a:latin typeface="Times New Roman" charset="0"/>
                          <a:ea typeface="Times New Roman" charset="0"/>
                          <a:cs typeface="Times New Roman" charset="0"/>
                        </a:rPr>
                        <a:t> (528.60)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a:solidFill>
                            <a:schemeClr val="tx1"/>
                          </a:solidFill>
                          <a:latin typeface="Times New Roman" charset="0"/>
                          <a:ea typeface="Times New Roman" charset="0"/>
                          <a:cs typeface="Times New Roman" charset="0"/>
                        </a:rPr>
                        <a:t>283.57</a:t>
                      </a:r>
                      <a:r>
                        <a:rPr lang="en-US" sz="3600" b="0" baseline="0" dirty="0">
                          <a:solidFill>
                            <a:schemeClr val="tx1"/>
                          </a:solidFill>
                          <a:latin typeface="Times New Roman" charset="0"/>
                          <a:ea typeface="Times New Roman" charset="0"/>
                          <a:cs typeface="Times New Roman" charset="0"/>
                        </a:rPr>
                        <a:t> (189.00)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a:solidFill>
                            <a:schemeClr val="tx1"/>
                          </a:solidFill>
                          <a:latin typeface="Times New Roman" charset="0"/>
                          <a:ea typeface="Times New Roman" charset="0"/>
                          <a:cs typeface="Times New Roman" charset="0"/>
                        </a:rPr>
                        <a:t>16.92 (7.16)</a:t>
                      </a:r>
                    </a:p>
                  </a:txBody>
                  <a:tcPr>
                    <a:noFill/>
                  </a:tcPr>
                </a:tc>
                <a:extLst>
                  <a:ext uri="{0D108BD9-81ED-4DB2-BD59-A6C34878D82A}">
                    <a16:rowId xmlns:a16="http://schemas.microsoft.com/office/drawing/2014/main" val="10003"/>
                  </a:ext>
                </a:extLst>
              </a:tr>
              <a:tr h="1337953">
                <a:tc>
                  <a:txBody>
                    <a:bodyPr/>
                    <a:lstStyle/>
                    <a:p>
                      <a:r>
                        <a:rPr lang="en-US" sz="3600" b="0" i="1" dirty="0" err="1">
                          <a:solidFill>
                            <a:schemeClr val="tx1"/>
                          </a:solidFill>
                          <a:latin typeface="Times New Roman" charset="0"/>
                          <a:ea typeface="Times New Roman" charset="0"/>
                          <a:cs typeface="Times New Roman" charset="0"/>
                        </a:rPr>
                        <a:t>Breitbart</a:t>
                      </a:r>
                      <a:endParaRPr lang="en-US" sz="3600" b="0" i="1"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0.29 (0.18)</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502.45</a:t>
                      </a:r>
                      <a:r>
                        <a:rPr lang="en-US" sz="3600" b="0" baseline="0" dirty="0">
                          <a:solidFill>
                            <a:schemeClr val="tx1"/>
                          </a:solidFill>
                          <a:latin typeface="Times New Roman" charset="0"/>
                          <a:ea typeface="Times New Roman" charset="0"/>
                          <a:cs typeface="Times New Roman" charset="0"/>
                        </a:rPr>
                        <a:t> (347.90)</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243.36</a:t>
                      </a:r>
                      <a:r>
                        <a:rPr lang="en-US" sz="3600" b="0" baseline="0" dirty="0">
                          <a:solidFill>
                            <a:schemeClr val="tx1"/>
                          </a:solidFill>
                          <a:latin typeface="Times New Roman" charset="0"/>
                          <a:ea typeface="Times New Roman" charset="0"/>
                          <a:cs typeface="Times New Roman" charset="0"/>
                        </a:rPr>
                        <a:t> (120.76)</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18.42 (8.01)</a:t>
                      </a:r>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4" name="TextBox 23"/>
          <p:cNvSpPr txBox="1"/>
          <p:nvPr/>
        </p:nvSpPr>
        <p:spPr>
          <a:xfrm>
            <a:off x="15849600" y="30175200"/>
            <a:ext cx="12344400" cy="1200329"/>
          </a:xfrm>
          <a:prstGeom prst="rect">
            <a:avLst/>
          </a:prstGeom>
          <a:noFill/>
        </p:spPr>
        <p:txBody>
          <a:bodyPr wrap="square" rtlCol="0">
            <a:spAutoFit/>
          </a:bodyPr>
          <a:lstStyle/>
          <a:p>
            <a:r>
              <a:rPr lang="en-US" sz="3600" i="1" dirty="0">
                <a:latin typeface="Times New Roman" charset="0"/>
                <a:ea typeface="Times New Roman" charset="0"/>
                <a:cs typeface="Times New Roman" charset="0"/>
              </a:rPr>
              <a:t>Note. </a:t>
            </a:r>
            <a:r>
              <a:rPr lang="en-US" sz="3600" dirty="0">
                <a:latin typeface="Times New Roman" charset="0"/>
                <a:ea typeface="Times New Roman" charset="0"/>
                <a:cs typeface="Times New Roman" charset="0"/>
              </a:rPr>
              <a:t>Valence is </a:t>
            </a:r>
            <a:r>
              <a:rPr lang="en-US" sz="3600" i="1" dirty="0">
                <a:latin typeface="Times New Roman" charset="0"/>
                <a:ea typeface="Times New Roman" charset="0"/>
                <a:cs typeface="Times New Roman" charset="0"/>
              </a:rPr>
              <a:t>z</a:t>
            </a:r>
            <a:r>
              <a:rPr lang="en-US" sz="3600" dirty="0">
                <a:latin typeface="Times New Roman" charset="0"/>
                <a:ea typeface="Times New Roman" charset="0"/>
                <a:cs typeface="Times New Roman" charset="0"/>
              </a:rPr>
              <a:t>-scored. Readability statistics were calculated using the Flesch-Kincaid Grade Level readability formula.</a:t>
            </a:r>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4126</TotalTime>
  <Pages>0</Pages>
  <Words>740</Words>
  <Characters>0</Characters>
  <Application>Microsoft Macintosh PowerPoint</Application>
  <PresentationFormat>Custom</PresentationFormat>
  <Lines>0</Lines>
  <Paragraphs>121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Gill Sans</vt:lpstr>
      <vt:lpstr>Times New Roman</vt:lpstr>
      <vt:lpstr>Times New Roman 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Buchanan, Erin M</cp:lastModifiedBy>
  <cp:revision>360</cp:revision>
  <cp:lastPrinted>2016-11-15T16:57:56Z</cp:lastPrinted>
  <dcterms:modified xsi:type="dcterms:W3CDTF">2019-04-01T16:31:00Z</dcterms:modified>
</cp:coreProperties>
</file>