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custDataLst>
    <p:tags r:id="rId5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8581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7163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5743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4325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2906" algn="l" defTabSz="1097163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291488" algn="l" defTabSz="1097163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840069" algn="l" defTabSz="1097163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388649" algn="l" defTabSz="1097163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adon" initials="cay" lastIdx="1" clrIdx="0"/>
  <p:cmAuthor id="1" name="sh90291@live.missouristate.edu" initials="s" lastIdx="1" clrIdx="1">
    <p:extLst/>
  </p:cmAuthor>
  <p:cmAuthor id="2" name="Young-Jones, Adena D" initials="YAD" lastIdx="7" clrIdx="2">
    <p:extLst>
      <p:ext uri="{19B8F6BF-5375-455C-9EA6-DF929625EA0E}">
        <p15:presenceInfo xmlns:p15="http://schemas.microsoft.com/office/powerpoint/2012/main" userId="S-1-5-21-319684956-3210497419-1358138691-93945" providerId="AD"/>
      </p:ext>
    </p:extLst>
  </p:cmAuthor>
  <p:cmAuthor id="3" name="Austin Nale" initials="AN" lastIdx="1" clrIdx="3">
    <p:extLst>
      <p:ext uri="{19B8F6BF-5375-455C-9EA6-DF929625EA0E}">
        <p15:presenceInfo xmlns:p15="http://schemas.microsoft.com/office/powerpoint/2012/main" userId="8663fe746d946d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2F9391"/>
    <a:srgbClr val="993366"/>
    <a:srgbClr val="A75BC9"/>
    <a:srgbClr val="AB57FF"/>
    <a:srgbClr val="9C46C2"/>
    <a:srgbClr val="216666"/>
    <a:srgbClr val="660066"/>
    <a:srgbClr val="29817F"/>
    <a:srgbClr val="84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50000" autoAdjust="0"/>
  </p:normalViewPr>
  <p:slideViewPr>
    <p:cSldViewPr>
      <p:cViewPr varScale="1">
        <p:scale>
          <a:sx n="24" d="100"/>
          <a:sy n="24" d="100"/>
        </p:scale>
        <p:origin x="2262" y="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26447-84CE-4DCB-B961-5B7096FE08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3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6A9977-315E-4D77-B535-7BBF7477F7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858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71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574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4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2906" algn="l" defTabSz="10971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488" algn="l" defTabSz="10971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069" algn="l" defTabSz="10971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8649" algn="l" defTabSz="10971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A9977-315E-4D77-B535-7BBF7477F7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0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/>
            </a:lvl1pPr>
            <a:lvl2pPr marL="548628" indent="0" algn="ctr">
              <a:buNone/>
              <a:defRPr/>
            </a:lvl2pPr>
            <a:lvl3pPr marL="1097257" indent="0" algn="ctr">
              <a:buNone/>
              <a:defRPr/>
            </a:lvl3pPr>
            <a:lvl4pPr marL="1645885" indent="0" algn="ctr">
              <a:buNone/>
              <a:defRPr/>
            </a:lvl4pPr>
            <a:lvl5pPr marL="2194513" indent="0" algn="ctr">
              <a:buNone/>
              <a:defRPr/>
            </a:lvl5pPr>
            <a:lvl6pPr marL="2743141" indent="0" algn="ctr">
              <a:buNone/>
              <a:defRPr/>
            </a:lvl6pPr>
            <a:lvl7pPr marL="3291770" indent="0" algn="ctr">
              <a:buNone/>
              <a:defRPr/>
            </a:lvl7pPr>
            <a:lvl8pPr marL="3840398" indent="0" algn="ctr">
              <a:buNone/>
              <a:defRPr/>
            </a:lvl8pPr>
            <a:lvl9pPr marL="438902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CFC0D-B5FB-4E05-8F31-DD3579BEB6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E1CB7-3ABD-4B63-8444-0192FFE383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480" y="2926080"/>
            <a:ext cx="9326880" cy="2633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840" y="2926080"/>
            <a:ext cx="27797760" cy="2633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EC56A-A7CF-4D99-A873-8191BF8377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A27FE-DE59-4B73-B0D0-2EE18D2F1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120"/>
            <a:ext cx="37307520" cy="653796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220"/>
            <a:ext cx="37307520" cy="7200900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28" indent="0">
              <a:buNone/>
              <a:defRPr sz="2200"/>
            </a:lvl2pPr>
            <a:lvl3pPr marL="1097257" indent="0">
              <a:buNone/>
              <a:defRPr sz="1900"/>
            </a:lvl3pPr>
            <a:lvl4pPr marL="1645885" indent="0">
              <a:buNone/>
              <a:defRPr sz="1700"/>
            </a:lvl4pPr>
            <a:lvl5pPr marL="2194513" indent="0">
              <a:buNone/>
              <a:defRPr sz="1700"/>
            </a:lvl5pPr>
            <a:lvl6pPr marL="2743141" indent="0">
              <a:buNone/>
              <a:defRPr sz="1700"/>
            </a:lvl6pPr>
            <a:lvl7pPr marL="3291770" indent="0">
              <a:buNone/>
              <a:defRPr sz="1700"/>
            </a:lvl7pPr>
            <a:lvl8pPr marL="3840398" indent="0">
              <a:buNone/>
              <a:defRPr sz="1700"/>
            </a:lvl8pPr>
            <a:lvl9pPr marL="4389026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BEFB-9ECD-41E9-A91E-29DC647672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9509760"/>
            <a:ext cx="18562320" cy="1975104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37040" y="9509760"/>
            <a:ext cx="18562320" cy="1975104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00643-1B67-4980-8FD6-E54320ED4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0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0"/>
            <a:ext cx="19392900" cy="307086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28" indent="0">
              <a:buNone/>
              <a:defRPr sz="2400" b="1"/>
            </a:lvl2pPr>
            <a:lvl3pPr marL="1097257" indent="0">
              <a:buNone/>
              <a:defRPr sz="2200" b="1"/>
            </a:lvl3pPr>
            <a:lvl4pPr marL="1645885" indent="0">
              <a:buNone/>
              <a:defRPr sz="1900" b="1"/>
            </a:lvl4pPr>
            <a:lvl5pPr marL="2194513" indent="0">
              <a:buNone/>
              <a:defRPr sz="1900" b="1"/>
            </a:lvl5pPr>
            <a:lvl6pPr marL="2743141" indent="0">
              <a:buNone/>
              <a:defRPr sz="1900" b="1"/>
            </a:lvl6pPr>
            <a:lvl7pPr marL="3291770" indent="0">
              <a:buNone/>
              <a:defRPr sz="1900" b="1"/>
            </a:lvl7pPr>
            <a:lvl8pPr marL="3840398" indent="0">
              <a:buNone/>
              <a:defRPr sz="1900" b="1"/>
            </a:lvl8pPr>
            <a:lvl9pPr marL="4389026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0" cy="1896618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0" y="7368540"/>
            <a:ext cx="19400520" cy="307086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28" indent="0">
              <a:buNone/>
              <a:defRPr sz="2400" b="1"/>
            </a:lvl2pPr>
            <a:lvl3pPr marL="1097257" indent="0">
              <a:buNone/>
              <a:defRPr sz="2200" b="1"/>
            </a:lvl3pPr>
            <a:lvl4pPr marL="1645885" indent="0">
              <a:buNone/>
              <a:defRPr sz="1900" b="1"/>
            </a:lvl4pPr>
            <a:lvl5pPr marL="2194513" indent="0">
              <a:buNone/>
              <a:defRPr sz="1900" b="1"/>
            </a:lvl5pPr>
            <a:lvl6pPr marL="2743141" indent="0">
              <a:buNone/>
              <a:defRPr sz="1900" b="1"/>
            </a:lvl6pPr>
            <a:lvl7pPr marL="3291770" indent="0">
              <a:buNone/>
              <a:defRPr sz="1900" b="1"/>
            </a:lvl7pPr>
            <a:lvl8pPr marL="3840398" indent="0">
              <a:buNone/>
              <a:defRPr sz="1900" b="1"/>
            </a:lvl8pPr>
            <a:lvl9pPr marL="4389026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0" y="10439400"/>
            <a:ext cx="19400520" cy="1896618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EBBBF-FA0C-455A-AD0C-09185CBDC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3CF4A-3CD3-4779-8477-B1306B126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617F6-2E52-450C-89B0-1A491F4BAC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14439900" cy="557784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0"/>
            <a:ext cx="24536400" cy="2809494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0" y="6888480"/>
            <a:ext cx="14439900" cy="22517100"/>
          </a:xfrm>
        </p:spPr>
        <p:txBody>
          <a:bodyPr/>
          <a:lstStyle>
            <a:lvl1pPr marL="0" indent="0">
              <a:buNone/>
              <a:defRPr sz="1700"/>
            </a:lvl1pPr>
            <a:lvl2pPr marL="548628" indent="0">
              <a:buNone/>
              <a:defRPr sz="1400"/>
            </a:lvl2pPr>
            <a:lvl3pPr marL="1097257" indent="0">
              <a:buNone/>
              <a:defRPr sz="1200"/>
            </a:lvl3pPr>
            <a:lvl4pPr marL="1645885" indent="0">
              <a:buNone/>
              <a:defRPr sz="1100"/>
            </a:lvl4pPr>
            <a:lvl5pPr marL="2194513" indent="0">
              <a:buNone/>
              <a:defRPr sz="1100"/>
            </a:lvl5pPr>
            <a:lvl6pPr marL="2743141" indent="0">
              <a:buNone/>
              <a:defRPr sz="1100"/>
            </a:lvl6pPr>
            <a:lvl7pPr marL="3291770" indent="0">
              <a:buNone/>
              <a:defRPr sz="1100"/>
            </a:lvl7pPr>
            <a:lvl8pPr marL="3840398" indent="0">
              <a:buNone/>
              <a:defRPr sz="1100"/>
            </a:lvl8pPr>
            <a:lvl9pPr marL="438902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CF08D-25A7-447C-8DFD-590779595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0" y="23042880"/>
            <a:ext cx="26334720" cy="272034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0" y="2941320"/>
            <a:ext cx="26334720" cy="19751040"/>
          </a:xfrm>
        </p:spPr>
        <p:txBody>
          <a:bodyPr/>
          <a:lstStyle>
            <a:lvl1pPr marL="0" indent="0">
              <a:buNone/>
              <a:defRPr sz="3800"/>
            </a:lvl1pPr>
            <a:lvl2pPr marL="548628" indent="0">
              <a:buNone/>
              <a:defRPr sz="3400"/>
            </a:lvl2pPr>
            <a:lvl3pPr marL="1097257" indent="0">
              <a:buNone/>
              <a:defRPr sz="2900"/>
            </a:lvl3pPr>
            <a:lvl4pPr marL="1645885" indent="0">
              <a:buNone/>
              <a:defRPr sz="2400"/>
            </a:lvl4pPr>
            <a:lvl5pPr marL="2194513" indent="0">
              <a:buNone/>
              <a:defRPr sz="2400"/>
            </a:lvl5pPr>
            <a:lvl6pPr marL="2743141" indent="0">
              <a:buNone/>
              <a:defRPr sz="2400"/>
            </a:lvl6pPr>
            <a:lvl7pPr marL="3291770" indent="0">
              <a:buNone/>
              <a:defRPr sz="2400"/>
            </a:lvl7pPr>
            <a:lvl8pPr marL="3840398" indent="0">
              <a:buNone/>
              <a:defRPr sz="2400"/>
            </a:lvl8pPr>
            <a:lvl9pPr marL="4389026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0" y="25763220"/>
            <a:ext cx="26334720" cy="3863340"/>
          </a:xfrm>
        </p:spPr>
        <p:txBody>
          <a:bodyPr/>
          <a:lstStyle>
            <a:lvl1pPr marL="0" indent="0">
              <a:buNone/>
              <a:defRPr sz="1700"/>
            </a:lvl1pPr>
            <a:lvl2pPr marL="548628" indent="0">
              <a:buNone/>
              <a:defRPr sz="1400"/>
            </a:lvl2pPr>
            <a:lvl3pPr marL="1097257" indent="0">
              <a:buNone/>
              <a:defRPr sz="1200"/>
            </a:lvl3pPr>
            <a:lvl4pPr marL="1645885" indent="0">
              <a:buNone/>
              <a:defRPr sz="1100"/>
            </a:lvl4pPr>
            <a:lvl5pPr marL="2194513" indent="0">
              <a:buNone/>
              <a:defRPr sz="1100"/>
            </a:lvl5pPr>
            <a:lvl6pPr marL="2743141" indent="0">
              <a:buNone/>
              <a:defRPr sz="1100"/>
            </a:lvl6pPr>
            <a:lvl7pPr marL="3291770" indent="0">
              <a:buNone/>
              <a:defRPr sz="1100"/>
            </a:lvl7pPr>
            <a:lvl8pPr marL="3840398" indent="0">
              <a:buNone/>
              <a:defRPr sz="1100"/>
            </a:lvl8pPr>
            <a:lvl9pPr marL="438902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94FC8-DEC4-4717-AC24-0E38F2FD1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840" y="2926080"/>
            <a:ext cx="3730752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840" y="9509760"/>
            <a:ext cx="37307520" cy="1975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840" y="29992320"/>
            <a:ext cx="91440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l" defTabSz="4389026">
              <a:defRPr sz="6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160" y="29992320"/>
            <a:ext cx="138988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026">
              <a:defRPr sz="6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360" y="29992320"/>
            <a:ext cx="91440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026">
              <a:defRPr sz="6700"/>
            </a:lvl1pPr>
          </a:lstStyle>
          <a:p>
            <a:fld id="{A0DCB021-5B91-4819-A8C7-9D94603857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2pPr>
      <a:lvl3pPr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3pPr>
      <a:lvl4pPr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4pPr>
      <a:lvl5pPr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5pPr>
      <a:lvl6pPr marL="548628"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6pPr>
      <a:lvl7pPr marL="1097257"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7pPr>
      <a:lvl8pPr marL="1645885"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8pPr>
      <a:lvl9pPr marL="2194513" algn="ctr" defTabSz="438902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2"/>
          </a:solidFill>
          <a:latin typeface="Times New Roman" pitchFamily="18" charset="0"/>
        </a:defRPr>
      </a:lvl9pPr>
    </p:titleStyle>
    <p:bodyStyle>
      <a:lvl1pPr marL="1645885" indent="-1645885" algn="l" defTabSz="4389026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6084" indent="-1371571" algn="l" defTabSz="4389026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283" indent="-1097257" algn="l" defTabSz="4389026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795" indent="-1097257" algn="l" defTabSz="4389026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308" indent="-1097257" algn="l" defTabSz="4389026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423936" indent="-1097257" algn="l" defTabSz="4389026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972565" indent="-1097257" algn="l" defTabSz="4389026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521193" indent="-1097257" algn="l" defTabSz="4389026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2069821" indent="-1097257" algn="l" defTabSz="4389026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8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85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13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41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70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98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26" algn="l" defTabSz="10972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9748" y="108628"/>
            <a:ext cx="6095999" cy="5245643"/>
          </a:xfrm>
          <a:prstGeom prst="rect">
            <a:avLst/>
          </a:prstGeom>
          <a:solidFill>
            <a:schemeClr val="bg1"/>
          </a:solidFill>
          <a:ln w="469900" cmpd="thinThick">
            <a:noFill/>
            <a:round/>
            <a:headEnd/>
            <a:tailEnd/>
          </a:ln>
          <a:effectLst/>
        </p:spPr>
        <p:txBody>
          <a:bodyPr wrap="none"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6077398" y="255021"/>
            <a:ext cx="32276183" cy="534300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08000" cmpd="thickThin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lIns="109728" tIns="54864" rIns="109728" bIns="54864" anchor="ctr">
            <a:spAutoFit/>
          </a:bodyPr>
          <a:lstStyle/>
          <a:p>
            <a:pPr defTabSz="480698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8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Negating the Nerves: </a:t>
            </a:r>
            <a:br>
              <a:rPr lang="en-US" sz="88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Reducing Test Anxiety with Expressive Writing</a:t>
            </a:r>
          </a:p>
          <a:p>
            <a:pPr>
              <a:buFontTx/>
              <a:buChar char="-"/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DJ Heim, Mason Gaspard, Taylor Cook, Erin Walker, Austin </a:t>
            </a:r>
            <a:r>
              <a:rPr lang="en-US" sz="6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Nale</a:t>
            </a:r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, Bailey Hart, Carly </a:t>
            </a:r>
            <a:r>
              <a:rPr lang="en-US" sz="6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Yadon</a:t>
            </a:r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,</a:t>
            </a:r>
          </a:p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Erin Buchanan, Shannon Hayden, and Adena Young-Jones</a:t>
            </a:r>
          </a:p>
          <a:p>
            <a:endParaRPr lang="en-US" sz="3000" i="1" dirty="0">
              <a:latin typeface="Garamond" pitchFamily="18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76198" y="188076"/>
            <a:ext cx="43705797" cy="32730324"/>
          </a:xfrm>
          <a:prstGeom prst="rect">
            <a:avLst/>
          </a:prstGeom>
          <a:noFill/>
          <a:ln w="508000" cmpd="thickThin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9728" tIns="54864" rIns="109728" bIns="54864" anchor="ctr"/>
          <a:lstStyle/>
          <a:p>
            <a:endParaRPr lang="en-US" sz="3383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0" y="5516077"/>
            <a:ext cx="43891200" cy="76200"/>
          </a:xfrm>
          <a:prstGeom prst="line">
            <a:avLst/>
          </a:prstGeom>
          <a:noFill/>
          <a:ln w="469900" cmpd="thinThick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9728" tIns="54864" rIns="109728" bIns="54864" anchor="ctr"/>
          <a:lstStyle/>
          <a:p>
            <a:endParaRPr lang="en-US" sz="3383"/>
          </a:p>
        </p:txBody>
      </p:sp>
      <p:sp>
        <p:nvSpPr>
          <p:cNvPr id="2385" name="Rectangle 337"/>
          <p:cNvSpPr>
            <a:spLocks noChangeArrowheads="1"/>
          </p:cNvSpPr>
          <p:nvPr/>
        </p:nvSpPr>
        <p:spPr bwMode="auto">
          <a:xfrm>
            <a:off x="21834769" y="-315696"/>
            <a:ext cx="221664" cy="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 anchor="ctr">
            <a:spAutoFit/>
          </a:bodyPr>
          <a:lstStyle/>
          <a:p>
            <a:endParaRPr lang="en-US" sz="3383"/>
          </a:p>
        </p:txBody>
      </p:sp>
      <p:sp>
        <p:nvSpPr>
          <p:cNvPr id="2404" name="Rectangle 356"/>
          <p:cNvSpPr>
            <a:spLocks noChangeArrowheads="1"/>
          </p:cNvSpPr>
          <p:nvPr/>
        </p:nvSpPr>
        <p:spPr bwMode="auto">
          <a:xfrm>
            <a:off x="21834769" y="15389124"/>
            <a:ext cx="221664" cy="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 anchor="ctr">
            <a:spAutoFit/>
          </a:bodyPr>
          <a:lstStyle/>
          <a:p>
            <a:endParaRPr lang="en-US" sz="3383"/>
          </a:p>
        </p:txBody>
      </p:sp>
      <p:sp>
        <p:nvSpPr>
          <p:cNvPr id="2865" name="Rectangle 817"/>
          <p:cNvSpPr>
            <a:spLocks noChangeArrowheads="1"/>
          </p:cNvSpPr>
          <p:nvPr/>
        </p:nvSpPr>
        <p:spPr bwMode="auto">
          <a:xfrm>
            <a:off x="21834769" y="13748920"/>
            <a:ext cx="221664" cy="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 anchor="ctr">
            <a:spAutoFit/>
          </a:bodyPr>
          <a:lstStyle/>
          <a:p>
            <a:endParaRPr lang="en-US" sz="3383"/>
          </a:p>
        </p:txBody>
      </p:sp>
      <p:sp>
        <p:nvSpPr>
          <p:cNvPr id="2873" name="Rectangle 825"/>
          <p:cNvSpPr>
            <a:spLocks noChangeArrowheads="1"/>
          </p:cNvSpPr>
          <p:nvPr/>
        </p:nvSpPr>
        <p:spPr bwMode="auto">
          <a:xfrm>
            <a:off x="21834769" y="-315696"/>
            <a:ext cx="221664" cy="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 anchor="ctr">
            <a:spAutoFit/>
          </a:bodyPr>
          <a:lstStyle/>
          <a:p>
            <a:endParaRPr lang="en-US" sz="3383"/>
          </a:p>
        </p:txBody>
      </p:sp>
      <p:sp>
        <p:nvSpPr>
          <p:cNvPr id="10455" name="Rectangle 5335"/>
          <p:cNvSpPr>
            <a:spLocks noChangeArrowheads="1"/>
          </p:cNvSpPr>
          <p:nvPr/>
        </p:nvSpPr>
        <p:spPr bwMode="auto">
          <a:xfrm>
            <a:off x="21834769" y="-315696"/>
            <a:ext cx="221664" cy="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 anchor="ctr">
            <a:spAutoFit/>
          </a:bodyPr>
          <a:lstStyle/>
          <a:p>
            <a:endParaRPr lang="en-US" sz="3383"/>
          </a:p>
        </p:txBody>
      </p:sp>
      <p:pic>
        <p:nvPicPr>
          <p:cNvPr id="33" name="Picture 32" descr="bear head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395" y="1038523"/>
            <a:ext cx="4252786" cy="3717571"/>
          </a:xfrm>
          <a:prstGeom prst="rect">
            <a:avLst/>
          </a:prstGeom>
        </p:spPr>
      </p:pic>
      <p:sp>
        <p:nvSpPr>
          <p:cNvPr id="51" name="Rectangle 198"/>
          <p:cNvSpPr>
            <a:spLocks noChangeArrowheads="1"/>
          </p:cNvSpPr>
          <p:nvPr/>
        </p:nvSpPr>
        <p:spPr bwMode="auto">
          <a:xfrm>
            <a:off x="79511" y="6018719"/>
            <a:ext cx="12801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 u="sng" dirty="0">
                <a:solidFill>
                  <a:srgbClr val="216666"/>
                </a:solidFill>
                <a:latin typeface="Trebuchet MS" pitchFamily="34" charset="0"/>
                <a:cs typeface="Calibri" pitchFamily="34" charset="0"/>
              </a:rPr>
              <a:t>Purpose</a:t>
            </a:r>
            <a:endParaRPr lang="en-US" sz="7200" b="1" u="sng" dirty="0">
              <a:solidFill>
                <a:srgbClr val="216666"/>
              </a:solidFill>
              <a:latin typeface="Trebuchet MS" pitchFamily="34" charset="0"/>
              <a:cs typeface="Calibri" pitchFamily="34" charset="0"/>
            </a:endParaRPr>
          </a:p>
        </p:txBody>
      </p:sp>
      <p:sp>
        <p:nvSpPr>
          <p:cNvPr id="52" name="Rectangle 198"/>
          <p:cNvSpPr>
            <a:spLocks noChangeArrowheads="1"/>
          </p:cNvSpPr>
          <p:nvPr/>
        </p:nvSpPr>
        <p:spPr bwMode="auto">
          <a:xfrm>
            <a:off x="16289775" y="5977965"/>
            <a:ext cx="1185142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spAutoFit/>
          </a:bodyPr>
          <a:lstStyle/>
          <a:p>
            <a:r>
              <a:rPr lang="en-US" sz="6600" b="1" u="sng" dirty="0">
                <a:solidFill>
                  <a:srgbClr val="216666"/>
                </a:solidFill>
                <a:latin typeface="Trebuchet MS" pitchFamily="34" charset="0"/>
                <a:cs typeface="Calibri" pitchFamily="34" charset="0"/>
              </a:rPr>
              <a:t>Results</a:t>
            </a:r>
          </a:p>
        </p:txBody>
      </p:sp>
      <p:sp>
        <p:nvSpPr>
          <p:cNvPr id="53" name="Rectangle 198"/>
          <p:cNvSpPr>
            <a:spLocks noChangeArrowheads="1"/>
          </p:cNvSpPr>
          <p:nvPr/>
        </p:nvSpPr>
        <p:spPr bwMode="auto">
          <a:xfrm>
            <a:off x="30776158" y="6018719"/>
            <a:ext cx="1238069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spAutoFit/>
          </a:bodyPr>
          <a:lstStyle/>
          <a:p>
            <a:r>
              <a:rPr lang="en-US" sz="6600" b="1" u="sng" dirty="0">
                <a:solidFill>
                  <a:srgbClr val="216666"/>
                </a:solidFill>
                <a:latin typeface="Trebuchet MS" pitchFamily="34" charset="0"/>
                <a:cs typeface="Calibri" pitchFamily="34" charset="0"/>
              </a:rPr>
              <a:t>Method</a:t>
            </a:r>
            <a:endParaRPr lang="en-US" sz="7200" b="1" u="sng" dirty="0">
              <a:solidFill>
                <a:srgbClr val="216666"/>
              </a:solidFill>
              <a:latin typeface="Trebuchet MS" pitchFamily="34" charset="0"/>
              <a:cs typeface="Calibri" pitchFamily="34" charset="0"/>
            </a:endParaRPr>
          </a:p>
        </p:txBody>
      </p:sp>
      <p:sp>
        <p:nvSpPr>
          <p:cNvPr id="79" name="Rectangle 198"/>
          <p:cNvSpPr>
            <a:spLocks noChangeArrowheads="1"/>
          </p:cNvSpPr>
          <p:nvPr/>
        </p:nvSpPr>
        <p:spPr bwMode="auto">
          <a:xfrm>
            <a:off x="30957046" y="18381109"/>
            <a:ext cx="127254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spAutoFit/>
          </a:bodyPr>
          <a:lstStyle/>
          <a:p>
            <a:r>
              <a:rPr lang="en-US" sz="6600" b="1" u="sng" dirty="0">
                <a:solidFill>
                  <a:srgbClr val="2F9391"/>
                </a:solidFill>
                <a:latin typeface="Trebuchet MS" pitchFamily="34" charset="0"/>
                <a:cs typeface="Calibri" pitchFamily="34" charset="0"/>
              </a:rPr>
              <a:t>Discussion</a:t>
            </a:r>
            <a:endParaRPr lang="en-US" sz="7200" b="1" u="sng" dirty="0">
              <a:solidFill>
                <a:srgbClr val="2F9391"/>
              </a:solidFill>
              <a:latin typeface="Trebuchet MS" pitchFamily="34" charset="0"/>
              <a:cs typeface="Calibri" pitchFamily="34" charset="0"/>
            </a:endParaRPr>
          </a:p>
        </p:txBody>
      </p:sp>
      <p:pic>
        <p:nvPicPr>
          <p:cNvPr id="36" name="Picture 35" descr="Missouri_State_University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1" y="947853"/>
            <a:ext cx="3827909" cy="419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8252400" y="2742"/>
            <a:ext cx="0" cy="5757086"/>
          </a:xfrm>
          <a:prstGeom prst="line">
            <a:avLst/>
          </a:prstGeom>
          <a:noFill/>
          <a:ln w="469900" cmpd="thinThick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9728" tIns="54864" rIns="109728" bIns="54864" anchor="ctr"/>
          <a:lstStyle/>
          <a:p>
            <a:endParaRPr lang="en-US" sz="3383"/>
          </a:p>
        </p:txBody>
      </p:sp>
      <p:sp>
        <p:nvSpPr>
          <p:cNvPr id="12" name="TextBox 11"/>
          <p:cNvSpPr txBox="1"/>
          <p:nvPr/>
        </p:nvSpPr>
        <p:spPr>
          <a:xfrm>
            <a:off x="734663" y="21917324"/>
            <a:ext cx="12066937" cy="10410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274320" tIns="182880" rIns="274320" bIns="182880" rtlCol="0" anchor="ctr" anchorCtr="0">
            <a:spAutoFit/>
          </a:bodyPr>
          <a:lstStyle/>
          <a:p>
            <a:pPr marL="571500" indent="-5715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0000"/>
                </a:solidFill>
              </a:rPr>
              <a:t>Test anxiety is a pervasive impediment, extending indiscriminately—though varying—across cultures (</a:t>
            </a:r>
            <a:r>
              <a:rPr lang="en-US" sz="4100" dirty="0" err="1">
                <a:solidFill>
                  <a:srgbClr val="000000"/>
                </a:solidFill>
              </a:rPr>
              <a:t>Bodas</a:t>
            </a:r>
            <a:r>
              <a:rPr lang="en-US" sz="4100" dirty="0">
                <a:solidFill>
                  <a:srgbClr val="000000"/>
                </a:solidFill>
              </a:rPr>
              <a:t>, 2005).</a:t>
            </a:r>
          </a:p>
          <a:p>
            <a:pPr marL="571500" indent="-5715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000000"/>
                </a:solidFill>
              </a:rPr>
              <a:t>Symptoms </a:t>
            </a:r>
            <a:r>
              <a:rPr lang="en-US" sz="4100" dirty="0">
                <a:solidFill>
                  <a:srgbClr val="000000"/>
                </a:solidFill>
              </a:rPr>
              <a:t>of test anxiety are both psychological (i.e., unhealthy worrying hindering one’s ability to perform as they hoped) and physiological (e.g., increased heart rate, tremors, nausea; </a:t>
            </a:r>
            <a:r>
              <a:rPr lang="en-US" sz="4100" dirty="0" err="1">
                <a:solidFill>
                  <a:srgbClr val="000000"/>
                </a:solidFill>
              </a:rPr>
              <a:t>Stober</a:t>
            </a:r>
            <a:r>
              <a:rPr lang="en-US" sz="4100" dirty="0">
                <a:solidFill>
                  <a:srgbClr val="000000"/>
                </a:solidFill>
              </a:rPr>
              <a:t>, 2004). </a:t>
            </a:r>
          </a:p>
          <a:p>
            <a:pPr marL="571500" indent="-5715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000000"/>
                </a:solidFill>
              </a:rPr>
              <a:t>Individuals </a:t>
            </a:r>
            <a:r>
              <a:rPr lang="en-US" sz="4100" dirty="0">
                <a:solidFill>
                  <a:srgbClr val="000000"/>
                </a:solidFill>
              </a:rPr>
              <a:t>with high test anxiety are more likely to have weaker emotional working memory (Shi et al., 2014</a:t>
            </a:r>
            <a:r>
              <a:rPr lang="en-US" sz="4100" dirty="0" smtClean="0">
                <a:solidFill>
                  <a:srgbClr val="000000"/>
                </a:solidFill>
              </a:rPr>
              <a:t>), </a:t>
            </a:r>
            <a:r>
              <a:rPr lang="en-US" sz="4100" dirty="0">
                <a:solidFill>
                  <a:srgbClr val="000000"/>
                </a:solidFill>
              </a:rPr>
              <a:t>which is negatively correlated with exam grade (Ackerman &amp; </a:t>
            </a:r>
            <a:r>
              <a:rPr lang="en-US" sz="4100" dirty="0" err="1">
                <a:solidFill>
                  <a:srgbClr val="000000"/>
                </a:solidFill>
              </a:rPr>
              <a:t>Heggestad</a:t>
            </a:r>
            <a:r>
              <a:rPr lang="en-US" sz="4100" dirty="0">
                <a:solidFill>
                  <a:srgbClr val="000000"/>
                </a:solidFill>
              </a:rPr>
              <a:t>, 1997).</a:t>
            </a:r>
          </a:p>
          <a:p>
            <a:pPr marL="571500" indent="-5715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4100" dirty="0"/>
              <a:t>Mindfulness meditation (Oman et al., 2008) and expressive writing (Ramirez &amp; </a:t>
            </a:r>
            <a:r>
              <a:rPr lang="en-US" sz="4100" dirty="0" err="1"/>
              <a:t>Beilock</a:t>
            </a:r>
            <a:r>
              <a:rPr lang="en-US" sz="4100" dirty="0"/>
              <a:t>, 2011) have been shown to reduce test anxiety and improve academic performance.</a:t>
            </a:r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6183892" y="0"/>
            <a:ext cx="24760" cy="5714618"/>
          </a:xfrm>
          <a:prstGeom prst="line">
            <a:avLst/>
          </a:prstGeom>
          <a:noFill/>
          <a:ln w="469900" cmpd="thinThick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9728" tIns="54864" rIns="109728" bIns="54864" anchor="ctr"/>
          <a:lstStyle/>
          <a:p>
            <a:endParaRPr lang="en-US" sz="3383"/>
          </a:p>
        </p:txBody>
      </p:sp>
      <p:sp>
        <p:nvSpPr>
          <p:cNvPr id="17" name="TextBox 16"/>
          <p:cNvSpPr txBox="1"/>
          <p:nvPr/>
        </p:nvSpPr>
        <p:spPr>
          <a:xfrm>
            <a:off x="31524069" y="19661622"/>
            <a:ext cx="11591355" cy="123572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274320" tIns="182880" rIns="274320" bIns="182880" rtlCol="0" anchor="ctr" anchorCtr="0">
            <a:spAutoFit/>
          </a:bodyPr>
          <a:lstStyle/>
          <a:p>
            <a:pPr algn="just"/>
            <a:r>
              <a:rPr lang="en-US" sz="4100" dirty="0"/>
              <a:t>Our results reveal that there is a slight increase in positive mood for the expressive writing condition comparing pre- to post-intervention. Contrarily, there is a slight decrease in positive mood for the control and mindful conditions. A possible explanation for could be that students could not perceive a difference between the mindful and control condition due to lack of exposure to mindfulness practices. The control condition consisted of sitting at a desk doing nothing for ten minutes, which could increase boredom, and </a:t>
            </a:r>
            <a:r>
              <a:rPr lang="en-US" sz="4100" dirty="0" smtClean="0"/>
              <a:t>therefore, </a:t>
            </a:r>
            <a:r>
              <a:rPr lang="en-US" sz="4100" dirty="0"/>
              <a:t>decrease positive mood. The results also show that </a:t>
            </a:r>
            <a:r>
              <a:rPr lang="en-US" sz="4100" dirty="0" smtClean="0"/>
              <a:t>negative </a:t>
            </a:r>
            <a:r>
              <a:rPr lang="en-US" sz="4100" dirty="0"/>
              <a:t>mood decreases after the </a:t>
            </a:r>
            <a:r>
              <a:rPr lang="en-US" sz="4100" dirty="0" smtClean="0"/>
              <a:t>intervention in all conditions. </a:t>
            </a:r>
            <a:r>
              <a:rPr lang="en-US" sz="4100" dirty="0"/>
              <a:t>Additionally, none of the interventions had a substantial effect on exam grades. Future studies should focus on employing a more comprehensive method for measuring mood, target different topics of expressive writing as interventions, and increase the sample size.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208257" y="7297775"/>
            <a:ext cx="17867725" cy="25030091"/>
          </a:xfrm>
          <a:prstGeom prst="rect">
            <a:avLst/>
          </a:prstGeom>
          <a:solidFill>
            <a:schemeClr val="accent3"/>
          </a:solidFill>
          <a:ln w="95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9728" tIns="54864" rIns="109728" bIns="54864" rtlCol="0" anchor="ctr"/>
          <a:lstStyle/>
          <a:p>
            <a:pPr algn="ctr"/>
            <a:endParaRPr lang="en-US" sz="3383"/>
          </a:p>
        </p:txBody>
      </p:sp>
      <p:sp>
        <p:nvSpPr>
          <p:cNvPr id="40" name="Rectangle 198"/>
          <p:cNvSpPr>
            <a:spLocks noChangeArrowheads="1"/>
          </p:cNvSpPr>
          <p:nvPr/>
        </p:nvSpPr>
        <p:spPr bwMode="auto">
          <a:xfrm>
            <a:off x="601793" y="20550382"/>
            <a:ext cx="1176454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spAutoFit/>
          </a:bodyPr>
          <a:lstStyle/>
          <a:p>
            <a:r>
              <a:rPr lang="en-US" sz="6600" b="1" u="sng" dirty="0">
                <a:solidFill>
                  <a:srgbClr val="216666"/>
                </a:solidFill>
                <a:latin typeface="Trebuchet MS" pitchFamily="34" charset="0"/>
                <a:cs typeface="Calibri" pitchFamily="34" charset="0"/>
              </a:rPr>
              <a:t>Background Literature</a:t>
            </a:r>
            <a:endParaRPr lang="en-US" sz="5400" b="1" u="sng" dirty="0">
              <a:solidFill>
                <a:srgbClr val="216666"/>
              </a:solidFill>
              <a:latin typeface="Trebuchet MS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749" y="7321732"/>
            <a:ext cx="11889817" cy="12988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274320" tIns="182880" rIns="274320" bIns="182880" rtlCol="0" anchor="ctr" anchorCtr="0">
            <a:spAutoFit/>
          </a:bodyPr>
          <a:lstStyle/>
          <a:p>
            <a:pPr algn="just"/>
            <a:r>
              <a:rPr lang="en-US" sz="4100" dirty="0"/>
              <a:t>Test anxiety is “the set of phenomenological, physiological, and behavioral responses that accompany concern about possible failure on an exam” (</a:t>
            </a:r>
            <a:r>
              <a:rPr lang="en-US" sz="4100" dirty="0" err="1"/>
              <a:t>Zeidner</a:t>
            </a:r>
            <a:r>
              <a:rPr lang="en-US" sz="4100" dirty="0"/>
              <a:t>, 1998). This construct adversely affects the ability to adequately retain academically-relevant information, which can reduce both GPAs and psychological well-being (American College Health Association, 2013). A majority of students report that coursework has at least some influence on their level of stress (</a:t>
            </a:r>
            <a:r>
              <a:rPr lang="en-US" sz="4100" dirty="0" err="1"/>
              <a:t>mtvU</a:t>
            </a:r>
            <a:r>
              <a:rPr lang="en-US" sz="4100" dirty="0"/>
              <a:t>-Associated Press/Edison Media, 2008), and the incidence of academic stress appears to be increasing annually (</a:t>
            </a:r>
            <a:r>
              <a:rPr lang="en-US" sz="4100" dirty="0" err="1"/>
              <a:t>mtvU</a:t>
            </a:r>
            <a:r>
              <a:rPr lang="en-US" sz="4100" dirty="0"/>
              <a:t>-Associated Press/Edison Media, 2009). Past studies suggest that contemplative practices may help alleviate stress attributed to upcoming tests. </a:t>
            </a:r>
            <a:r>
              <a:rPr lang="en-US" sz="4100" dirty="0">
                <a:solidFill>
                  <a:srgbClr val="000000"/>
                </a:solidFill>
              </a:rPr>
              <a:t>In particular, expressive writing has emerged as a method with promise in the goal of ameliorating test stress (Ming-Li, 2014; Ramirez &amp; </a:t>
            </a:r>
            <a:r>
              <a:rPr lang="en-US" sz="4100" dirty="0" err="1">
                <a:solidFill>
                  <a:srgbClr val="000000"/>
                </a:solidFill>
              </a:rPr>
              <a:t>Beilock</a:t>
            </a:r>
            <a:r>
              <a:rPr lang="en-US" sz="4100" dirty="0">
                <a:solidFill>
                  <a:srgbClr val="000000"/>
                </a:solidFill>
              </a:rPr>
              <a:t> 2011). </a:t>
            </a:r>
            <a:r>
              <a:rPr lang="en-US" sz="4100" dirty="0"/>
              <a:t>This study expands knowledge of test anxiety and introspective practices that aim to address it.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70599" y="7321732"/>
            <a:ext cx="11698296" cy="109799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274320" tIns="182880" rIns="274320" bIns="182880" rtlCol="0" anchor="ctr" anchorCtr="0">
            <a:spAutoFit/>
          </a:bodyPr>
          <a:lstStyle/>
          <a:p>
            <a:pPr algn="just">
              <a:spcAft>
                <a:spcPts val="1500"/>
              </a:spcAft>
            </a:pPr>
            <a:r>
              <a:rPr lang="en-US" sz="4100" dirty="0">
                <a:solidFill>
                  <a:srgbClr val="000000"/>
                </a:solidFill>
              </a:rPr>
              <a:t>University students (</a:t>
            </a:r>
            <a:r>
              <a:rPr lang="en-US" sz="4100" i="1" dirty="0">
                <a:solidFill>
                  <a:srgbClr val="000000"/>
                </a:solidFill>
              </a:rPr>
              <a:t>N</a:t>
            </a:r>
            <a:r>
              <a:rPr lang="en-US" sz="4100" dirty="0">
                <a:solidFill>
                  <a:srgbClr val="000000"/>
                </a:solidFill>
              </a:rPr>
              <a:t> = 219) enrolled in an upper level psychology course arrived 30 minutes prior to their scheduled final exam. Participants responded to three scales: </a:t>
            </a:r>
          </a:p>
          <a:p>
            <a:pPr marL="1668745" lvl="2" indent="-571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Mindful Attention Awareness Scale (MAAS)</a:t>
            </a:r>
          </a:p>
          <a:p>
            <a:pPr marL="1668745" lvl="2" indent="-571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14-Item Resilience Scale (RS-14) </a:t>
            </a:r>
          </a:p>
          <a:p>
            <a:pPr marL="1668745" lvl="2" indent="-571488" algn="just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Cognitive Test Anxiety Scale (CTA)</a:t>
            </a:r>
          </a:p>
          <a:p>
            <a:pPr algn="just">
              <a:spcAft>
                <a:spcPts val="1500"/>
              </a:spcAft>
            </a:pPr>
            <a:r>
              <a:rPr lang="en-US" sz="4100" dirty="0">
                <a:solidFill>
                  <a:srgbClr val="000000"/>
                </a:solidFill>
              </a:rPr>
              <a:t>After completing the packet, students attended an examination preparation activity and were randomly assigned to one of the three groups and responded to the PANAS (pre and post intervention):</a:t>
            </a:r>
          </a:p>
          <a:p>
            <a:pPr marL="1668745" lvl="2" indent="-571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Guided Mindfulness Recording</a:t>
            </a:r>
          </a:p>
          <a:p>
            <a:pPr marL="1668745" lvl="2" indent="-571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Expressive Free Write Task</a:t>
            </a:r>
          </a:p>
          <a:p>
            <a:pPr marL="1668745" lvl="2" indent="-571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Control Writing Activity 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8231CA0-6F10-41D7-A7A9-C37F5CC7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721" y="16020515"/>
            <a:ext cx="16688010" cy="753348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4CB76-8A55-4579-B2C5-6EED35125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721" y="7391400"/>
            <a:ext cx="16883081" cy="8106749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2CDE1-C8AD-4438-8D3B-4F06BB201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721" y="24396162"/>
            <a:ext cx="16205499" cy="7836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0800000" flipV="1">
            <a:off x="30603804" y="32112889"/>
            <a:ext cx="1272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Correspondence: Adena Young-Jones (</a:t>
            </a:r>
            <a:r>
              <a:rPr lang="en-US" sz="2400" u="sng" dirty="0"/>
              <a:t>Ayoung@MissouriState.edu)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Blank Presentation">
  <a:themeElements>
    <a:clrScheme name="MS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7F7F7F"/>
      </a:accent2>
      <a:accent3>
        <a:srgbClr val="FFFFFF"/>
      </a:accent3>
      <a:accent4>
        <a:srgbClr val="000000"/>
      </a:accent4>
      <a:accent5>
        <a:srgbClr val="922A2A"/>
      </a:accent5>
      <a:accent6>
        <a:srgbClr val="C00000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69900" cmpd="thinThick">
          <a:solidFill>
            <a:srgbClr val="216666"/>
          </a:solidFill>
          <a:round/>
          <a:headEnd/>
          <a:tailEnd/>
        </a:ln>
        <a:effectLst/>
      </a:spPr>
      <a:bodyPr wrap="none" lIns="109728" tIns="54864" rIns="109728" bIns="54864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11545</TotalTime>
  <Words>541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Times New Roman</vt:lpstr>
      <vt:lpstr>Trebuchet MS</vt:lpstr>
      <vt:lpstr>Blank Presentation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Edward L. DeLosh</dc:creator>
  <cp:lastModifiedBy>Young-Jones, Adena D</cp:lastModifiedBy>
  <cp:revision>559</cp:revision>
  <cp:lastPrinted>2013-04-16T03:39:48Z</cp:lastPrinted>
  <dcterms:created xsi:type="dcterms:W3CDTF">1999-04-14T16:07:00Z</dcterms:created>
  <dcterms:modified xsi:type="dcterms:W3CDTF">2019-02-26T19:48:14Z</dcterms:modified>
</cp:coreProperties>
</file>