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60800" cy="14630400"/>
  <p:notesSz cx="6858000" cy="9144000"/>
  <p:defaultTextStyle>
    <a:defPPr>
      <a:defRPr lang="en-US"/>
    </a:defPPr>
    <a:lvl1pPr marL="0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>
          <p15:clr>
            <a:srgbClr val="A4A3A4"/>
          </p15:clr>
        </p15:guide>
        <p15:guide id="2" pos="122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49"/>
    <p:restoredTop sz="94712"/>
  </p:normalViewPr>
  <p:slideViewPr>
    <p:cSldViewPr snapToGrid="0" snapToObjects="1" showGuides="1">
      <p:cViewPr>
        <p:scale>
          <a:sx n="96" d="100"/>
          <a:sy n="96" d="100"/>
        </p:scale>
        <p:origin x="-4280" y="-2664"/>
      </p:cViewPr>
      <p:guideLst>
        <p:guide orient="horz" pos="3226"/>
        <p:guide pos="122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F8D79-777B-A84B-87D5-6C16B4CA505D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6FBF3-87CE-AA41-AEF8-CF9F1D74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1254008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2508016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3762024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5016033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6270041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7524049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8778057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10032065" algn="l" defTabSz="1254008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BF3-87CE-AA41-AEF8-CF9F1D744B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7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4544908"/>
            <a:ext cx="24871680" cy="3136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9120" y="8290560"/>
            <a:ext cx="20482560" cy="3738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5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08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16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778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4042" y="1249681"/>
            <a:ext cx="21066758" cy="26632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760" y="1249681"/>
            <a:ext cx="62712602" cy="266327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5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8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402" y="9401388"/>
            <a:ext cx="24871680" cy="2905760"/>
          </a:xfrm>
        </p:spPr>
        <p:txBody>
          <a:bodyPr anchor="t"/>
          <a:lstStyle>
            <a:lvl1pPr algn="l">
              <a:defRPr sz="11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402" y="6200989"/>
            <a:ext cx="24871680" cy="3200399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54008" indent="0">
              <a:buNone/>
              <a:defRPr sz="4900">
                <a:solidFill>
                  <a:schemeClr val="tx1">
                    <a:tint val="75000"/>
                  </a:schemeClr>
                </a:solidFill>
              </a:defRPr>
            </a:lvl2pPr>
            <a:lvl3pPr marL="250801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62024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4pPr>
            <a:lvl5pPr marL="5016033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5pPr>
            <a:lvl6pPr marL="6270041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6pPr>
            <a:lvl7pPr marL="752404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7pPr>
            <a:lvl8pPr marL="8778057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8pPr>
            <a:lvl9pPr marL="10032065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762" y="7281335"/>
            <a:ext cx="41889680" cy="20601094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1122" y="7281335"/>
            <a:ext cx="41889680" cy="20601094"/>
          </a:xfrm>
        </p:spPr>
        <p:txBody>
          <a:bodyPr/>
          <a:lstStyle>
            <a:lvl1pPr>
              <a:defRPr sz="7700"/>
            </a:lvl1pPr>
            <a:lvl2pPr>
              <a:defRPr sz="66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585894"/>
            <a:ext cx="26334720" cy="2438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274908"/>
            <a:ext cx="12928602" cy="1364826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4639734"/>
            <a:ext cx="12928602" cy="8429414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4082" y="3274908"/>
            <a:ext cx="12933680" cy="1364826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54008" indent="0">
              <a:buNone/>
              <a:defRPr sz="5500" b="1"/>
            </a:lvl2pPr>
            <a:lvl3pPr marL="2508016" indent="0">
              <a:buNone/>
              <a:defRPr sz="4900" b="1"/>
            </a:lvl3pPr>
            <a:lvl4pPr marL="3762024" indent="0">
              <a:buNone/>
              <a:defRPr sz="4400" b="1"/>
            </a:lvl4pPr>
            <a:lvl5pPr marL="5016033" indent="0">
              <a:buNone/>
              <a:defRPr sz="4400" b="1"/>
            </a:lvl5pPr>
            <a:lvl6pPr marL="6270041" indent="0">
              <a:buNone/>
              <a:defRPr sz="4400" b="1"/>
            </a:lvl6pPr>
            <a:lvl7pPr marL="7524049" indent="0">
              <a:buNone/>
              <a:defRPr sz="4400" b="1"/>
            </a:lvl7pPr>
            <a:lvl8pPr marL="8778057" indent="0">
              <a:buNone/>
              <a:defRPr sz="4400" b="1"/>
            </a:lvl8pPr>
            <a:lvl9pPr marL="10032065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4082" y="4639734"/>
            <a:ext cx="12933680" cy="8429414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9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1" y="582507"/>
            <a:ext cx="9626602" cy="247904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40160" y="582508"/>
            <a:ext cx="16357600" cy="12486641"/>
          </a:xfrm>
        </p:spPr>
        <p:txBody>
          <a:bodyPr/>
          <a:lstStyle>
            <a:lvl1pPr>
              <a:defRPr sz="8800"/>
            </a:lvl1pPr>
            <a:lvl2pPr>
              <a:defRPr sz="77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1" y="3061548"/>
            <a:ext cx="9626602" cy="10007601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322" y="10241280"/>
            <a:ext cx="17556480" cy="1209041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5322" y="1307253"/>
            <a:ext cx="17556480" cy="8778240"/>
          </a:xfrm>
        </p:spPr>
        <p:txBody>
          <a:bodyPr/>
          <a:lstStyle>
            <a:lvl1pPr marL="0" indent="0">
              <a:buNone/>
              <a:defRPr sz="8800"/>
            </a:lvl1pPr>
            <a:lvl2pPr marL="1254008" indent="0">
              <a:buNone/>
              <a:defRPr sz="7700"/>
            </a:lvl2pPr>
            <a:lvl3pPr marL="2508016" indent="0">
              <a:buNone/>
              <a:defRPr sz="6600"/>
            </a:lvl3pPr>
            <a:lvl4pPr marL="3762024" indent="0">
              <a:buNone/>
              <a:defRPr sz="5500"/>
            </a:lvl4pPr>
            <a:lvl5pPr marL="5016033" indent="0">
              <a:buNone/>
              <a:defRPr sz="5500"/>
            </a:lvl5pPr>
            <a:lvl6pPr marL="6270041" indent="0">
              <a:buNone/>
              <a:defRPr sz="5500"/>
            </a:lvl6pPr>
            <a:lvl7pPr marL="7524049" indent="0">
              <a:buNone/>
              <a:defRPr sz="5500"/>
            </a:lvl7pPr>
            <a:lvl8pPr marL="8778057" indent="0">
              <a:buNone/>
              <a:defRPr sz="5500"/>
            </a:lvl8pPr>
            <a:lvl9pPr marL="10032065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322" y="11450321"/>
            <a:ext cx="17556480" cy="1717039"/>
          </a:xfrm>
        </p:spPr>
        <p:txBody>
          <a:bodyPr/>
          <a:lstStyle>
            <a:lvl1pPr marL="0" indent="0">
              <a:buNone/>
              <a:defRPr sz="3800"/>
            </a:lvl1pPr>
            <a:lvl2pPr marL="1254008" indent="0">
              <a:buNone/>
              <a:defRPr sz="3300"/>
            </a:lvl2pPr>
            <a:lvl3pPr marL="2508016" indent="0">
              <a:buNone/>
              <a:defRPr sz="2700"/>
            </a:lvl3pPr>
            <a:lvl4pPr marL="3762024" indent="0">
              <a:buNone/>
              <a:defRPr sz="2500"/>
            </a:lvl4pPr>
            <a:lvl5pPr marL="5016033" indent="0">
              <a:buNone/>
              <a:defRPr sz="2500"/>
            </a:lvl5pPr>
            <a:lvl6pPr marL="6270041" indent="0">
              <a:buNone/>
              <a:defRPr sz="2500"/>
            </a:lvl6pPr>
            <a:lvl7pPr marL="7524049" indent="0">
              <a:buNone/>
              <a:defRPr sz="2500"/>
            </a:lvl7pPr>
            <a:lvl8pPr marL="8778057" indent="0">
              <a:buNone/>
              <a:defRPr sz="2500"/>
            </a:lvl8pPr>
            <a:lvl9pPr marL="10032065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585894"/>
            <a:ext cx="26334720" cy="2438400"/>
          </a:xfrm>
          <a:prstGeom prst="rect">
            <a:avLst/>
          </a:prstGeom>
        </p:spPr>
        <p:txBody>
          <a:bodyPr vert="horz" lIns="250802" tIns="125401" rIns="250802" bIns="1254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3413761"/>
            <a:ext cx="26334720" cy="9655388"/>
          </a:xfrm>
          <a:prstGeom prst="rect">
            <a:avLst/>
          </a:prstGeom>
        </p:spPr>
        <p:txBody>
          <a:bodyPr vert="horz" lIns="250802" tIns="125401" rIns="250802" bIns="1254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0" y="13560215"/>
            <a:ext cx="6827520" cy="778933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A7BA7-6238-724F-87AB-109926DF9DAF}" type="datetimeFigureOut">
              <a:rPr lang="en-US" smtClean="0"/>
              <a:t>8/29/16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7440" y="13560215"/>
            <a:ext cx="9265920" cy="778933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70240" y="13560215"/>
            <a:ext cx="6827520" cy="778933"/>
          </a:xfrm>
          <a:prstGeom prst="rect">
            <a:avLst/>
          </a:prstGeom>
        </p:spPr>
        <p:txBody>
          <a:bodyPr vert="horz" lIns="250802" tIns="125401" rIns="250802" bIns="125401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4A75D-0E23-B241-B27C-7BB75AB98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54008" rtl="0" eaLnBrk="1" latinLnBrk="0" hangingPunct="1">
        <a:spcBef>
          <a:spcPct val="0"/>
        </a:spcBef>
        <a:buNone/>
        <a:defRPr sz="1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1254008" rtl="0" eaLnBrk="1" latinLnBrk="0" hangingPunct="1">
        <a:spcBef>
          <a:spcPct val="20000"/>
        </a:spcBef>
        <a:buFont typeface="Arial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763" indent="-783755" algn="l" defTabSz="1254008" rtl="0" eaLnBrk="1" latinLnBrk="0" hangingPunct="1">
        <a:spcBef>
          <a:spcPct val="20000"/>
        </a:spcBef>
        <a:buFont typeface="Arial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indent="-627004" algn="l" defTabSz="1254008" rtl="0" eaLnBrk="1" latinLnBrk="0" hangingPunct="1">
        <a:spcBef>
          <a:spcPct val="20000"/>
        </a:spcBef>
        <a:buFont typeface="Arial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627004" algn="l" defTabSz="1254008" rtl="0" eaLnBrk="1" latinLnBrk="0" hangingPunct="1">
        <a:spcBef>
          <a:spcPct val="20000"/>
        </a:spcBef>
        <a:buFont typeface="Arial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43037" indent="-627004" algn="l" defTabSz="1254008" rtl="0" eaLnBrk="1" latinLnBrk="0" hangingPunct="1">
        <a:spcBef>
          <a:spcPct val="20000"/>
        </a:spcBef>
        <a:buFont typeface="Arial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897045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151053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05061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659069" indent="-627004" algn="l" defTabSz="1254008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54008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2508016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3pPr>
      <a:lvl4pPr marL="3762024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4pPr>
      <a:lvl5pPr marL="5016033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5pPr>
      <a:lvl6pPr marL="6270041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524049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778057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10032065" algn="l" defTabSz="1254008" rtl="0" eaLnBrk="1" latinLnBrk="0" hangingPunct="1"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/>
          </p:cNvSpPr>
          <p:nvPr/>
        </p:nvSpPr>
        <p:spPr bwMode="auto">
          <a:xfrm>
            <a:off x="195871" y="323798"/>
            <a:ext cx="20956070" cy="191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8996" tIns="104498" rIns="208996" bIns="104498" anchor="ctr">
            <a:prstTxWarp prst="textNoShape">
              <a:avLst/>
            </a:prstTxWarp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Infectious Complications Following Radical Cystectomy: A Structural Equation Model</a:t>
            </a:r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5" name="Picture 4" descr="Temple 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404" y="334930"/>
            <a:ext cx="7863066" cy="2376392"/>
          </a:xfrm>
          <a:prstGeom prst="rect">
            <a:avLst/>
          </a:prstGeom>
        </p:spPr>
      </p:pic>
      <p:sp>
        <p:nvSpPr>
          <p:cNvPr id="6" name="Title 1"/>
          <p:cNvSpPr>
            <a:spLocks/>
          </p:cNvSpPr>
          <p:nvPr/>
        </p:nvSpPr>
        <p:spPr bwMode="auto">
          <a:xfrm>
            <a:off x="189468" y="2083481"/>
            <a:ext cx="20333862" cy="11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08996" tIns="104498" rIns="208996" bIns="104498" anchor="ctr">
            <a:prstTxWarp prst="textNoShape">
              <a:avLst/>
            </a:prstTxWarp>
          </a:bodyPr>
          <a:lstStyle/>
          <a:p>
            <a:r>
              <a:rPr lang="en-US" sz="5600" i="1" dirty="0" smtClean="0">
                <a:latin typeface="Calibri" pitchFamily="-123" charset="0"/>
              </a:rPr>
              <a:t>S. Scott Shipman, Erin M. Buchanan, </a:t>
            </a:r>
            <a:r>
              <a:rPr lang="en-US" sz="5600" i="1" dirty="0">
                <a:latin typeface="Calibri" pitchFamily="-123" charset="0"/>
              </a:rPr>
              <a:t>Adam C. </a:t>
            </a:r>
            <a:r>
              <a:rPr lang="en-US" sz="5600" i="1" dirty="0" smtClean="0">
                <a:latin typeface="Calibri" pitchFamily="-123" charset="0"/>
              </a:rPr>
              <a:t>Reese</a:t>
            </a:r>
            <a:endParaRPr lang="en-US" sz="5600" i="1" dirty="0">
              <a:latin typeface="Calibri" pitchFamily="-123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73235" y="3116891"/>
            <a:ext cx="28165716" cy="0"/>
          </a:xfrm>
          <a:prstGeom prst="line">
            <a:avLst/>
          </a:prstGeom>
          <a:noFill/>
          <a:ln w="101600">
            <a:solidFill>
              <a:srgbClr val="AA002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dirty="0">
              <a:ln>
                <a:solidFill>
                  <a:srgbClr val="F2C32F"/>
                </a:solidFill>
              </a:ln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024" y="9250789"/>
            <a:ext cx="8818012" cy="49859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AA002C"/>
                </a:solidFill>
                <a:latin typeface="Geneva"/>
                <a:cs typeface="Geneva"/>
              </a:rPr>
              <a:t>Methods</a:t>
            </a:r>
          </a:p>
          <a:p>
            <a:pPr marL="571500" indent="-571500">
              <a:buFont typeface="Arial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Analysis of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2013 data from the ACS NSQIP PUF dataset recipients of radical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cystectomies.</a:t>
            </a:r>
          </a:p>
          <a:p>
            <a:pPr marL="571500" indent="-571500">
              <a:buFont typeface="Arial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1580 subjects met inclusion criteria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Exploratory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Factor Analysis (EFA) and theory based selection was used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to identify the complications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variable.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tems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were removed if they did not load significantly onto their factor or caused Heywood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cases. 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The SEM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model included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other factors, such as global health,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and proximal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pre-operative infectious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comorbidities.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63921" y="3310422"/>
            <a:ext cx="18288000" cy="21852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AA002C"/>
                </a:solidFill>
                <a:latin typeface="Geneva" charset="0"/>
                <a:ea typeface="Geneva" charset="0"/>
                <a:cs typeface="Geneva" charset="0"/>
              </a:rPr>
              <a:t>Results</a:t>
            </a:r>
          </a:p>
          <a:p>
            <a:pPr marL="571500" indent="-571500">
              <a:buFont typeface="Arial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Factor Analysis generated a latent complications variable (Figure 1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model showed significant loadings for all variables excluding gender differences on the proximal factor, and fit indices indicated the model was well fit: RMSEA (.03), SRMR (.03), TLI (.91), CFI (.94). </a:t>
            </a:r>
          </a:p>
          <a:p>
            <a:pPr marL="571500" indent="-571500">
              <a:buFont typeface="Arial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SEM exhibited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two significant pathways to infectious complications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igure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).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00189" y="11161285"/>
            <a:ext cx="18288000" cy="29854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AA002C"/>
                </a:solidFill>
                <a:latin typeface="Geneva"/>
                <a:cs typeface="Geneva"/>
              </a:rPr>
              <a:t>Conclusions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current study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identified two important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pathways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to consider during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risk assessment.  Two variables emerged as successful predictors of post-surgical infectious complications.  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The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global health variable was specifically linked specifically  to the likelihood of infectious complications. The strongest predictor of infectious outcomes was determined to be the proximal pre-operative infectious commodity variable.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 patient endorses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items on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one or more of the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pathways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, physicians may decide to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utilize prophylactic measures for radical cystectomy patients. 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Additionally, physicians may adopt a more strenuous observation following surgery.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6" b="3006"/>
          <a:stretch/>
        </p:blipFill>
        <p:spPr>
          <a:xfrm>
            <a:off x="21416938" y="5584156"/>
            <a:ext cx="7244747" cy="5379273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36102"/>
              </p:ext>
            </p:extLst>
          </p:nvPr>
        </p:nvGraphicFramePr>
        <p:xfrm>
          <a:off x="13529044" y="5594513"/>
          <a:ext cx="5001003" cy="536891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667001"/>
                <a:gridCol w="1473392"/>
                <a:gridCol w="1860610"/>
              </a:tblGrid>
              <a:tr h="253153">
                <a:tc>
                  <a:txBody>
                    <a:bodyPr/>
                    <a:lstStyle/>
                    <a:p>
                      <a:pPr algn="ctr"/>
                      <a:endParaRPr lang="en-US" sz="165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Factor 1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Factor 2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nsupinfec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0.05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0.06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nwndinfd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0.02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0.12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norgspcssi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0.00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1" dirty="0">
                          <a:effectLst/>
                        </a:rPr>
                        <a:t>0.39</a:t>
                      </a:r>
                      <a:endParaRPr lang="en-US" sz="1650" b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ndehis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0.07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0.14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551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noupneumo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0.31</a:t>
                      </a:r>
                      <a:endParaRPr lang="en-US" sz="165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0.09</a:t>
                      </a:r>
                      <a:endParaRPr lang="en-US" sz="165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nreintub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0.89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-0.01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551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npulembol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0.02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0.12</a:t>
                      </a:r>
                      <a:endParaRPr lang="en-US" sz="165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nfailwean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0.67</a:t>
                      </a:r>
                      <a:endParaRPr lang="en-US" sz="165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0.02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nrenainsf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0.13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0.22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noprenafl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0.30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0.09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nurninfec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-0.10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1" dirty="0">
                          <a:effectLst/>
                        </a:rPr>
                        <a:t>0.41</a:t>
                      </a:r>
                      <a:endParaRPr lang="en-US" sz="1650" b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ncnscva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-0.04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0.11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ncnscoma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0.20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-0.10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ncdarrest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0.44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-0.15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ncdmi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0.15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0.04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nothbleed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0.09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0.07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nothdvt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0.12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0.08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2531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nothsysep</a:t>
                      </a:r>
                      <a:endParaRPr lang="en-US" sz="165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>
                          <a:effectLst/>
                        </a:rPr>
                        <a:t>-0.03</a:t>
                      </a:r>
                      <a:endParaRPr lang="en-US" sz="165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1" dirty="0">
                          <a:effectLst/>
                        </a:rPr>
                        <a:t>0.83</a:t>
                      </a:r>
                      <a:endParaRPr lang="en-US" sz="1650" b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3551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 err="1">
                          <a:effectLst/>
                        </a:rPr>
                        <a:t>nothseshock</a:t>
                      </a:r>
                      <a:endParaRPr lang="en-US" sz="1650" dirty="0"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dirty="0">
                          <a:effectLst/>
                        </a:rPr>
                        <a:t>0.36</a:t>
                      </a:r>
                      <a:endParaRPr lang="en-US" sz="165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1" dirty="0">
                          <a:effectLst/>
                        </a:rPr>
                        <a:t>0.45</a:t>
                      </a:r>
                      <a:endParaRPr lang="en-US" sz="1650" b="1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10382028" y="5610795"/>
            <a:ext cx="2645899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Figure 1.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Exploratory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Factor Analysis Loadings to Determine Complications Factor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64025" y="3245514"/>
            <a:ext cx="8818011" cy="57861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u="sng" dirty="0">
                <a:solidFill>
                  <a:srgbClr val="AA002C"/>
                </a:solidFill>
                <a:latin typeface="Geneva"/>
                <a:cs typeface="Geneva"/>
              </a:rPr>
              <a:t>Background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Post-operative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infections are the most common adverse event following surgery.  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Radical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cystectomies present greater risk of complications compared to other urological surgeries.  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In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present literature, structural equation modeling has been absent in predictive models for surgical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outcomes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The goal of this study was to examine a proposed model of post-surgical complications for radical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cystectomies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.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The aim of this model will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be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to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assist physicians concerned about post-operative infections in patients undergoing radical cystectomy.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8972055" y="5590157"/>
            <a:ext cx="2196803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Figure 2.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Numerical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labels are standardized loadings, and the dashed line indicates a non-significant path. </a:t>
            </a:r>
          </a:p>
        </p:txBody>
      </p:sp>
    </p:spTree>
    <p:extLst>
      <p:ext uri="{BB962C8B-B14F-4D97-AF65-F5344CB8AC3E}">
        <p14:creationId xmlns:p14="http://schemas.microsoft.com/office/powerpoint/2010/main" val="41115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436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Geneva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Reese</dc:creator>
  <cp:lastModifiedBy>Erin M. Buchanan</cp:lastModifiedBy>
  <cp:revision>24</cp:revision>
  <dcterms:created xsi:type="dcterms:W3CDTF">2015-05-03T18:39:53Z</dcterms:created>
  <dcterms:modified xsi:type="dcterms:W3CDTF">2016-08-29T13:08:23Z</dcterms:modified>
</cp:coreProperties>
</file>