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 id="2147483931" r:id="rId2"/>
    <p:sldMasterId id="2147483967" r:id="rId3"/>
    <p:sldMasterId id="2147484135" r:id="rId4"/>
  </p:sldMasterIdLst>
  <p:notesMasterIdLst>
    <p:notesMasterId r:id="rId25"/>
  </p:notesMasterIdLst>
  <p:handoutMasterIdLst>
    <p:handoutMasterId r:id="rId26"/>
  </p:handoutMasterIdLst>
  <p:sldIdLst>
    <p:sldId id="256" r:id="rId5"/>
    <p:sldId id="278" r:id="rId6"/>
    <p:sldId id="280" r:id="rId7"/>
    <p:sldId id="272" r:id="rId8"/>
    <p:sldId id="273" r:id="rId9"/>
    <p:sldId id="259" r:id="rId10"/>
    <p:sldId id="260" r:id="rId11"/>
    <p:sldId id="281" r:id="rId12"/>
    <p:sldId id="261" r:id="rId13"/>
    <p:sldId id="269" r:id="rId14"/>
    <p:sldId id="268" r:id="rId15"/>
    <p:sldId id="270" r:id="rId16"/>
    <p:sldId id="263" r:id="rId17"/>
    <p:sldId id="282" r:id="rId18"/>
    <p:sldId id="274" r:id="rId19"/>
    <p:sldId id="264" r:id="rId20"/>
    <p:sldId id="283" r:id="rId21"/>
    <p:sldId id="284" r:id="rId22"/>
    <p:sldId id="265" r:id="rId23"/>
    <p:sldId id="285" r:id="rId24"/>
  </p:sldIdLst>
  <p:sldSz cx="12192000" cy="6858000"/>
  <p:notesSz cx="6858000" cy="88915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74828" autoAdjust="0"/>
  </p:normalViewPr>
  <p:slideViewPr>
    <p:cSldViewPr snapToGrid="0">
      <p:cViewPr varScale="1">
        <p:scale>
          <a:sx n="113" d="100"/>
          <a:sy n="113" d="100"/>
        </p:scale>
        <p:origin x="1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612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46124"/>
          </a:xfrm>
          <a:prstGeom prst="rect">
            <a:avLst/>
          </a:prstGeom>
        </p:spPr>
        <p:txBody>
          <a:bodyPr vert="horz" lIns="91440" tIns="45720" rIns="91440" bIns="45720" rtlCol="0"/>
          <a:lstStyle>
            <a:lvl1pPr algn="r">
              <a:defRPr sz="1200"/>
            </a:lvl1pPr>
          </a:lstStyle>
          <a:p>
            <a:fld id="{BC8E8AC2-DE25-4FFD-8135-2198ECE32CFB}" type="datetimeFigureOut">
              <a:rPr lang="en-US" smtClean="0"/>
              <a:t>4/22/16</a:t>
            </a:fld>
            <a:endParaRPr lang="en-US"/>
          </a:p>
        </p:txBody>
      </p:sp>
      <p:sp>
        <p:nvSpPr>
          <p:cNvPr id="4" name="Footer Placeholder 3"/>
          <p:cNvSpPr>
            <a:spLocks noGrp="1"/>
          </p:cNvSpPr>
          <p:nvPr>
            <p:ph type="ftr" sz="quarter" idx="2"/>
          </p:nvPr>
        </p:nvSpPr>
        <p:spPr>
          <a:xfrm>
            <a:off x="0" y="8445466"/>
            <a:ext cx="2971800" cy="44612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445466"/>
            <a:ext cx="2971800" cy="446123"/>
          </a:xfrm>
          <a:prstGeom prst="rect">
            <a:avLst/>
          </a:prstGeom>
        </p:spPr>
        <p:txBody>
          <a:bodyPr vert="horz" lIns="91440" tIns="45720" rIns="91440" bIns="45720" rtlCol="0" anchor="b"/>
          <a:lstStyle>
            <a:lvl1pPr algn="r">
              <a:defRPr sz="1200"/>
            </a:lvl1pPr>
          </a:lstStyle>
          <a:p>
            <a:fld id="{6FC242ED-0D24-4DA4-869C-3C8D7E1C6CEA}" type="slidenum">
              <a:rPr lang="en-US" smtClean="0"/>
              <a:t>‹#›</a:t>
            </a:fld>
            <a:endParaRPr lang="en-US"/>
          </a:p>
        </p:txBody>
      </p:sp>
    </p:spTree>
    <p:extLst>
      <p:ext uri="{BB962C8B-B14F-4D97-AF65-F5344CB8AC3E}">
        <p14:creationId xmlns:p14="http://schemas.microsoft.com/office/powerpoint/2010/main" val="2712043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4612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46124"/>
          </a:xfrm>
          <a:prstGeom prst="rect">
            <a:avLst/>
          </a:prstGeom>
        </p:spPr>
        <p:txBody>
          <a:bodyPr vert="horz" lIns="91440" tIns="45720" rIns="91440" bIns="45720" rtlCol="0"/>
          <a:lstStyle>
            <a:lvl1pPr algn="r">
              <a:defRPr sz="1200"/>
            </a:lvl1pPr>
          </a:lstStyle>
          <a:p>
            <a:fld id="{AF3E341E-A15C-42B8-8ADB-B12E738CD3CE}" type="datetimeFigureOut">
              <a:rPr lang="en-US" smtClean="0"/>
              <a:t>4/22/16</a:t>
            </a:fld>
            <a:endParaRPr lang="en-US"/>
          </a:p>
        </p:txBody>
      </p:sp>
      <p:sp>
        <p:nvSpPr>
          <p:cNvPr id="4" name="Slide Image Placeholder 3"/>
          <p:cNvSpPr>
            <a:spLocks noGrp="1" noRot="1" noChangeAspect="1"/>
          </p:cNvSpPr>
          <p:nvPr>
            <p:ph type="sldImg" idx="2"/>
          </p:nvPr>
        </p:nvSpPr>
        <p:spPr>
          <a:xfrm>
            <a:off x="762000" y="1111250"/>
            <a:ext cx="5334000" cy="3000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279077"/>
            <a:ext cx="5486400" cy="3501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445466"/>
            <a:ext cx="2971800" cy="44612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445466"/>
            <a:ext cx="2971800" cy="446123"/>
          </a:xfrm>
          <a:prstGeom prst="rect">
            <a:avLst/>
          </a:prstGeom>
        </p:spPr>
        <p:txBody>
          <a:bodyPr vert="horz" lIns="91440" tIns="45720" rIns="91440" bIns="45720" rtlCol="0" anchor="b"/>
          <a:lstStyle>
            <a:lvl1pPr algn="r">
              <a:defRPr sz="1200"/>
            </a:lvl1pPr>
          </a:lstStyle>
          <a:p>
            <a:fld id="{4929BAFE-F8C0-4B0F-AE0D-D07E039AEF3B}" type="slidenum">
              <a:rPr lang="en-US" smtClean="0"/>
              <a:t>‹#›</a:t>
            </a:fld>
            <a:endParaRPr lang="en-US"/>
          </a:p>
        </p:txBody>
      </p:sp>
    </p:spTree>
    <p:extLst>
      <p:ext uri="{BB962C8B-B14F-4D97-AF65-F5344CB8AC3E}">
        <p14:creationId xmlns:p14="http://schemas.microsoft.com/office/powerpoint/2010/main" val="121484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 will be briefly discussing research on the influence</a:t>
            </a:r>
            <a:r>
              <a:rPr lang="en-US" baseline="0" dirty="0" smtClean="0"/>
              <a:t> of features of the target language—or the language we wish to learn—on the ease of learning this language as it relates to our native language.</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a:t>
            </a:fld>
            <a:endParaRPr lang="en-US"/>
          </a:p>
        </p:txBody>
      </p:sp>
    </p:spTree>
    <p:extLst>
      <p:ext uri="{BB962C8B-B14F-4D97-AF65-F5344CB8AC3E}">
        <p14:creationId xmlns:p14="http://schemas.microsoft.com/office/powerpoint/2010/main" val="458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that, the</a:t>
            </a:r>
            <a:r>
              <a:rPr lang="en-US" baseline="0" dirty="0" smtClean="0"/>
              <a:t> questions became increasingly difficult, beginning with the loss of pictures.  Now, participants had to rely on their memory to correctly answer the same question.  </a:t>
            </a:r>
          </a:p>
        </p:txBody>
      </p:sp>
      <p:sp>
        <p:nvSpPr>
          <p:cNvPr id="4" name="Slide Number Placeholder 3"/>
          <p:cNvSpPr>
            <a:spLocks noGrp="1"/>
          </p:cNvSpPr>
          <p:nvPr>
            <p:ph type="sldNum" sz="quarter" idx="10"/>
          </p:nvPr>
        </p:nvSpPr>
        <p:spPr/>
        <p:txBody>
          <a:bodyPr/>
          <a:lstStyle/>
          <a:p>
            <a:fld id="{4929BAFE-F8C0-4B0F-AE0D-D07E039AEF3B}" type="slidenum">
              <a:rPr lang="en-US" smtClean="0"/>
              <a:t>10</a:t>
            </a:fld>
            <a:endParaRPr lang="en-US"/>
          </a:p>
        </p:txBody>
      </p:sp>
    </p:spTree>
    <p:extLst>
      <p:ext uri="{BB962C8B-B14F-4D97-AF65-F5344CB8AC3E}">
        <p14:creationId xmlns:p14="http://schemas.microsoft.com/office/powerpoint/2010/main" val="2862973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strong set of</a:t>
            </a:r>
            <a:r>
              <a:rPr lang="en-US" baseline="0" dirty="0" smtClean="0"/>
              <a:t> words were grasped, participants were asked to match words to the correct English word.  This required participants to rely less on their ability to simply recognize the correct word.  For instance, here they must now recognize that </a:t>
            </a:r>
            <a:r>
              <a:rPr lang="en-US" baseline="0" dirty="0" err="1" smtClean="0"/>
              <a:t>ragazzo</a:t>
            </a:r>
            <a:r>
              <a:rPr lang="en-US" baseline="0" dirty="0" smtClean="0"/>
              <a:t> and </a:t>
            </a:r>
            <a:r>
              <a:rPr lang="en-US" baseline="0" dirty="0" err="1" smtClean="0"/>
              <a:t>ragazza</a:t>
            </a:r>
            <a:r>
              <a:rPr lang="en-US" baseline="0" dirty="0" smtClean="0"/>
              <a:t> are Italian words with different meanings despite the small difference.</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11</a:t>
            </a:fld>
            <a:endParaRPr lang="en-US"/>
          </a:p>
        </p:txBody>
      </p:sp>
    </p:spTree>
    <p:extLst>
      <p:ext uri="{BB962C8B-B14F-4D97-AF65-F5344CB8AC3E}">
        <p14:creationId xmlns:p14="http://schemas.microsoft.com/office/powerpoint/2010/main" val="228353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all of the knowledge gained thus far, participants concluded by translating short phrases and sentences.  Most of these contained a word or two that had not been seen before, but with some contextual clues could be guessed.  </a:t>
            </a:r>
          </a:p>
          <a:p>
            <a:r>
              <a:rPr lang="en-US" baseline="0" dirty="0" smtClean="0"/>
              <a:t>For instance, “a woman a man” were all words that had been seen before, but the word “and” had not.  However, this should be easy to guess.  This follows the input hypothesis.  Technically, this is outside of the level of participants, but it is easily grasped.</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12</a:t>
            </a:fld>
            <a:endParaRPr lang="en-US"/>
          </a:p>
        </p:txBody>
      </p:sp>
    </p:spTree>
    <p:extLst>
      <p:ext uri="{BB962C8B-B14F-4D97-AF65-F5344CB8AC3E}">
        <p14:creationId xmlns:p14="http://schemas.microsoft.com/office/powerpoint/2010/main" val="155885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ever worked with Qualtrics,</a:t>
            </a:r>
            <a:r>
              <a:rPr lang="en-US" baseline="0" dirty="0" smtClean="0"/>
              <a:t> you know that the Excel file it imports to is a mess.  We began by cleaning up this file manually.</a:t>
            </a:r>
          </a:p>
          <a:p>
            <a:r>
              <a:rPr lang="en-US" baseline="0" dirty="0" smtClean="0"/>
              <a:t>For instance, Qualtrics creates different weights for more complicated questions.  Each matching question required 8-10 columns of data.  We reduced this scoring to one average column per matching question so that the weight would not be greater than that of multiple choice.</a:t>
            </a:r>
          </a:p>
          <a:p>
            <a:r>
              <a:rPr lang="en-US" baseline="0" dirty="0" smtClean="0"/>
              <a:t>We also had to manually score each sentence translation.  We allowed partial credit on these as well.</a:t>
            </a:r>
            <a:endParaRPr lang="en-US" dirty="0" smtClean="0"/>
          </a:p>
          <a:p>
            <a:endParaRPr lang="en-US" dirty="0" smtClean="0"/>
          </a:p>
          <a:p>
            <a:endParaRPr lang="en-US" dirty="0" smtClean="0"/>
          </a:p>
          <a:p>
            <a:r>
              <a:rPr lang="en-US" dirty="0" smtClean="0"/>
              <a:t>One participant had more than 5% of their data missing, and did not have their data replaced. </a:t>
            </a:r>
          </a:p>
          <a:p>
            <a:r>
              <a:rPr lang="en-US" dirty="0" smtClean="0"/>
              <a:t>3 participants</a:t>
            </a:r>
            <a:r>
              <a:rPr lang="en-US" baseline="0" dirty="0" smtClean="0"/>
              <a:t> omitted </a:t>
            </a:r>
            <a:r>
              <a:rPr lang="en-US" dirty="0" smtClean="0"/>
              <a:t>out for missing to many of those first 4 MC questions</a:t>
            </a:r>
            <a:endParaRPr lang="en-US" dirty="0"/>
          </a:p>
          <a:p>
            <a:r>
              <a:rPr lang="en-US" dirty="0" smtClean="0"/>
              <a:t>11</a:t>
            </a:r>
            <a:r>
              <a:rPr lang="en-US" baseline="0" dirty="0" smtClean="0"/>
              <a:t> outliers were identified, but we allowed them to remain in the analysis WHY&gt;</a:t>
            </a:r>
            <a:endParaRPr lang="en-US" dirty="0" smtClean="0"/>
          </a:p>
        </p:txBody>
      </p:sp>
      <p:sp>
        <p:nvSpPr>
          <p:cNvPr id="4" name="Slide Number Placeholder 3"/>
          <p:cNvSpPr>
            <a:spLocks noGrp="1"/>
          </p:cNvSpPr>
          <p:nvPr>
            <p:ph type="sldNum" sz="quarter" idx="10"/>
          </p:nvPr>
        </p:nvSpPr>
        <p:spPr/>
        <p:txBody>
          <a:bodyPr/>
          <a:lstStyle/>
          <a:p>
            <a:fld id="{4929BAFE-F8C0-4B0F-AE0D-D07E039AEF3B}" type="slidenum">
              <a:rPr lang="en-US" smtClean="0"/>
              <a:t>13</a:t>
            </a:fld>
            <a:endParaRPr lang="en-US"/>
          </a:p>
        </p:txBody>
      </p:sp>
    </p:spTree>
    <p:extLst>
      <p:ext uri="{BB962C8B-B14F-4D97-AF65-F5344CB8AC3E}">
        <p14:creationId xmlns:p14="http://schemas.microsoft.com/office/powerpoint/2010/main" val="261058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chose to run a multilevel model that allowed for the skill level of each participant</a:t>
            </a:r>
            <a:r>
              <a:rPr lang="en-US" baseline="0" dirty="0" smtClean="0"/>
              <a:t> to differ.</a:t>
            </a:r>
          </a:p>
          <a:p>
            <a:r>
              <a:rPr lang="en-US" baseline="0" dirty="0" smtClean="0"/>
              <a:t>Our independent variables were the target language and the type of question being asked.</a:t>
            </a:r>
          </a:p>
          <a:p>
            <a:r>
              <a:rPr lang="en-US" baseline="0" dirty="0" smtClean="0"/>
              <a:t>Our dependent variable was the accuracy of the answer to that question, with 0% being completely wrong, 100% being completely correct, and everything in between being partial credit.</a:t>
            </a:r>
            <a:endParaRPr lang="en-US" dirty="0" smtClean="0"/>
          </a:p>
          <a:p>
            <a:endParaRPr lang="en-US" dirty="0" smtClean="0"/>
          </a:p>
          <a:p>
            <a:endParaRPr lang="en-US" dirty="0" smtClean="0"/>
          </a:p>
          <a:p>
            <a:r>
              <a:rPr lang="en-US" dirty="0" smtClean="0"/>
              <a:t>MLM controlling for participant</a:t>
            </a:r>
          </a:p>
          <a:p>
            <a:r>
              <a:rPr lang="en-US" dirty="0" smtClean="0"/>
              <a:t>Random intercept= allows</a:t>
            </a:r>
            <a:r>
              <a:rPr lang="en-US" baseline="0" dirty="0" smtClean="0"/>
              <a:t> for participant level to differ… some people are just better than others.</a:t>
            </a:r>
          </a:p>
          <a:p>
            <a:r>
              <a:rPr lang="en-US" baseline="0" dirty="0" smtClean="0"/>
              <a:t>No average </a:t>
            </a:r>
            <a:r>
              <a:rPr lang="en-US" dirty="0" smtClean="0"/>
              <a:t>score for multiple choice. Every question went in there, but I controlled</a:t>
            </a:r>
            <a:r>
              <a:rPr lang="en-US" baseline="0" dirty="0" smtClean="0"/>
              <a:t> for the fact that every participant was in there multiple times. Why? Power.</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14</a:t>
            </a:fld>
            <a:endParaRPr lang="en-US"/>
          </a:p>
        </p:txBody>
      </p:sp>
    </p:spTree>
    <p:extLst>
      <p:ext uri="{BB962C8B-B14F-4D97-AF65-F5344CB8AC3E}">
        <p14:creationId xmlns:p14="http://schemas.microsoft.com/office/powerpoint/2010/main" val="106765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b="0" i="0" kern="1200" dirty="0" smtClean="0">
                <a:solidFill>
                  <a:schemeClr val="tx1"/>
                </a:solidFill>
                <a:effectLst/>
                <a:latin typeface="+mn-lt"/>
                <a:ea typeface="+mn-ea"/>
                <a:cs typeface="+mn-cs"/>
              </a:rPr>
              <a:t>Here, we see</a:t>
            </a:r>
            <a:r>
              <a:rPr lang="sv-SE" sz="1200" b="0" i="0" kern="1200" baseline="0" dirty="0" smtClean="0">
                <a:solidFill>
                  <a:schemeClr val="tx1"/>
                </a:solidFill>
                <a:effectLst/>
                <a:latin typeface="+mn-lt"/>
                <a:ea typeface="+mn-ea"/>
                <a:cs typeface="+mn-cs"/>
              </a:rPr>
              <a:t> that the type of question alone did not produce any significant difference in accuracy, but that the target language itself did.</a:t>
            </a:r>
          </a:p>
          <a:p>
            <a:r>
              <a:rPr lang="sv-SE" sz="1200" b="0" i="0" kern="1200" baseline="0" dirty="0" smtClean="0">
                <a:solidFill>
                  <a:schemeClr val="tx1"/>
                </a:solidFill>
                <a:effectLst/>
                <a:latin typeface="+mn-lt"/>
                <a:ea typeface="+mn-ea"/>
                <a:cs typeface="+mn-cs"/>
              </a:rPr>
              <a:t>Interestingly, there are also significant interaction effects between the type of question and the target language.  Because of this, we examined all three types of questions separately in significant effects models.</a:t>
            </a:r>
            <a:endParaRPr lang="sv-SE" sz="1200" b="0" i="0" kern="1200" dirty="0" smtClean="0">
              <a:solidFill>
                <a:schemeClr val="tx1"/>
              </a:solidFill>
              <a:effectLst/>
              <a:latin typeface="+mn-lt"/>
              <a:ea typeface="+mn-ea"/>
              <a:cs typeface="+mn-cs"/>
            </a:endParaRPr>
          </a:p>
          <a:p>
            <a:endParaRPr lang="sv-SE" sz="1200" b="0" i="0" kern="1200" dirty="0" smtClean="0">
              <a:solidFill>
                <a:schemeClr val="tx1"/>
              </a:solidFill>
              <a:effectLst/>
              <a:latin typeface="+mn-lt"/>
              <a:ea typeface="+mn-ea"/>
              <a:cs typeface="+mn-cs"/>
            </a:endParaRPr>
          </a:p>
          <a:p>
            <a:endParaRPr lang="sv-SE" sz="1200" b="0" i="0" kern="1200" dirty="0" smtClean="0">
              <a:solidFill>
                <a:schemeClr val="tx1"/>
              </a:solidFill>
              <a:effectLst/>
              <a:latin typeface="+mn-lt"/>
              <a:ea typeface="+mn-ea"/>
              <a:cs typeface="+mn-cs"/>
            </a:endParaRPr>
          </a:p>
          <a:p>
            <a:endParaRPr lang="sv-SE" sz="1200" b="0" i="0" kern="1200" dirty="0" smtClean="0">
              <a:solidFill>
                <a:schemeClr val="tx1"/>
              </a:solidFill>
              <a:effectLst/>
              <a:latin typeface="+mn-lt"/>
              <a:ea typeface="+mn-ea"/>
              <a:cs typeface="+mn-cs"/>
            </a:endParaRPr>
          </a:p>
          <a:p>
            <a:r>
              <a:rPr lang="sv-SE" sz="1200" b="0" i="0" kern="1200" dirty="0" smtClean="0">
                <a:solidFill>
                  <a:schemeClr val="tx1"/>
                </a:solidFill>
                <a:effectLst/>
                <a:latin typeface="+mn-lt"/>
                <a:ea typeface="+mn-ea"/>
                <a:cs typeface="+mn-cs"/>
              </a:rPr>
              <a:t>Why no compare match with translate? Because we would have to recode</a:t>
            </a:r>
            <a:r>
              <a:rPr lang="sv-SE" sz="1200" b="0" i="0" kern="1200" baseline="0" dirty="0" smtClean="0">
                <a:solidFill>
                  <a:schemeClr val="tx1"/>
                </a:solidFill>
                <a:effectLst/>
                <a:latin typeface="+mn-lt"/>
                <a:ea typeface="+mn-ea"/>
                <a:cs typeface="+mn-cs"/>
              </a:rPr>
              <a:t> it. Also, significant interaction so why bother.</a:t>
            </a:r>
          </a:p>
          <a:p>
            <a:r>
              <a:rPr lang="sv-SE" sz="1200" b="0" i="0" kern="1200" baseline="0" dirty="0" smtClean="0">
                <a:solidFill>
                  <a:schemeClr val="tx1"/>
                </a:solidFill>
                <a:effectLst/>
                <a:latin typeface="+mn-lt"/>
                <a:ea typeface="+mn-ea"/>
                <a:cs typeface="+mn-cs"/>
              </a:rPr>
              <a:t>Because both interaction effects were significant, we examined all three of the levels of type of question in the simple effects models.  We broke this down by type of ques</a:t>
            </a:r>
          </a:p>
          <a:p>
            <a:r>
              <a:rPr lang="sv-SE" sz="1200" b="0" i="0" kern="1200" baseline="0" dirty="0" smtClean="0">
                <a:solidFill>
                  <a:schemeClr val="tx1"/>
                </a:solidFill>
                <a:effectLst/>
                <a:latin typeface="+mn-lt"/>
                <a:ea typeface="+mn-ea"/>
                <a:cs typeface="+mn-cs"/>
              </a:rPr>
              <a:t>tion.</a:t>
            </a:r>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Is this predicting better than just the average? Yes. The slopes are significant.</a:t>
            </a:r>
          </a:p>
          <a:p>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15</a:t>
            </a:fld>
            <a:endParaRPr lang="en-US"/>
          </a:p>
        </p:txBody>
      </p:sp>
    </p:spTree>
    <p:extLst>
      <p:ext uri="{BB962C8B-B14F-4D97-AF65-F5344CB8AC3E}">
        <p14:creationId xmlns:p14="http://schemas.microsoft.com/office/powerpoint/2010/main" val="402956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go into the numerical</a:t>
            </a:r>
            <a:r>
              <a:rPr lang="en-US" baseline="0" dirty="0" smtClean="0"/>
              <a:t> results of the interaction effects, I wanted to graphically showcase our results.</a:t>
            </a:r>
          </a:p>
          <a:p>
            <a:r>
              <a:rPr lang="en-US" baseline="0" dirty="0" smtClean="0"/>
              <a:t>On the recognition and matching, participants scored significantly better on questions where Swedish was the target language.  </a:t>
            </a:r>
          </a:p>
          <a:p>
            <a:r>
              <a:rPr lang="en-US" baseline="0" dirty="0" smtClean="0"/>
              <a:t>However, this effect did not continue into the more difficult sentence translation questions, where the scores are almost the same.</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16</a:t>
            </a:fld>
            <a:endParaRPr lang="en-US"/>
          </a:p>
        </p:txBody>
      </p:sp>
    </p:spTree>
    <p:extLst>
      <p:ext uri="{BB962C8B-B14F-4D97-AF65-F5344CB8AC3E}">
        <p14:creationId xmlns:p14="http://schemas.microsoft.com/office/powerpoint/2010/main" val="335651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Thus, our research did support the interference hypothesis.  Participants exhibited positive transfer when learning Swedish, as we expected. Conversely, we saw the more notable negative transfer when learning Italian.</a:t>
            </a:r>
          </a:p>
          <a:p>
            <a:r>
              <a:rPr lang="en-US" baseline="0" dirty="0" smtClean="0"/>
              <a:t>Unfortunately, this transfer was not strong enough to provide help or burden participants when trying to translate sentences.  With such little time—only about 20 minutes per language—there was just no way to solidify enough of the language information to memory and be able to use that context to predict the meanings of new words.  </a:t>
            </a:r>
          </a:p>
          <a:p>
            <a:endParaRPr lang="en-US" baseline="0" dirty="0" smtClean="0"/>
          </a:p>
          <a:p>
            <a:endParaRPr lang="en-US" baseline="0" dirty="0" smtClean="0"/>
          </a:p>
          <a:p>
            <a:endParaRPr lang="en-US" baseline="0" dirty="0" smtClean="0"/>
          </a:p>
          <a:p>
            <a:endParaRPr lang="en-US" baseline="0" dirty="0" smtClean="0"/>
          </a:p>
          <a:p>
            <a:r>
              <a:rPr lang="en-US" baseline="0" dirty="0" smtClean="0"/>
              <a:t>Small amount of time to learn… these are not solidified into memory.</a:t>
            </a:r>
          </a:p>
        </p:txBody>
      </p:sp>
      <p:sp>
        <p:nvSpPr>
          <p:cNvPr id="4" name="Slide Number Placeholder 3"/>
          <p:cNvSpPr>
            <a:spLocks noGrp="1"/>
          </p:cNvSpPr>
          <p:nvPr>
            <p:ph type="sldNum" sz="quarter" idx="10"/>
          </p:nvPr>
        </p:nvSpPr>
        <p:spPr/>
        <p:txBody>
          <a:bodyPr/>
          <a:lstStyle/>
          <a:p>
            <a:fld id="{4929BAFE-F8C0-4B0F-AE0D-D07E039AEF3B}" type="slidenum">
              <a:rPr lang="en-US" smtClean="0"/>
              <a:t>17</a:t>
            </a:fld>
            <a:endParaRPr lang="en-US"/>
          </a:p>
        </p:txBody>
      </p:sp>
    </p:spTree>
    <p:extLst>
      <p:ext uri="{BB962C8B-B14F-4D97-AF65-F5344CB8AC3E}">
        <p14:creationId xmlns:p14="http://schemas.microsoft.com/office/powerpoint/2010/main" val="2441891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imperative that we continue this type</a:t>
            </a:r>
            <a:r>
              <a:rPr lang="en-US" baseline="0" dirty="0" smtClean="0"/>
              <a:t> of foreign language learning research as the world becomes more connected.  We must continue to find ways to efficiently and effectively learn multiple languages if we wish to have the ability to interact with other cultures.</a:t>
            </a:r>
          </a:p>
          <a:p>
            <a:r>
              <a:rPr lang="en-US" baseline="0" dirty="0" smtClean="0"/>
              <a:t>In the future, I hope to see this pilot study furthered with participants being given more time to learn languages—such as 24 hours per language or continued into a longitudinal design over the course of a few years.</a:t>
            </a:r>
          </a:p>
          <a:p>
            <a:r>
              <a:rPr lang="en-US" baseline="0" dirty="0" smtClean="0"/>
              <a:t>I would also like to see other languages tested to prove that there is no anomaly in Swedish or Italian, such as learning Norwegian and Romanian.  </a:t>
            </a:r>
          </a:p>
          <a:p>
            <a:r>
              <a:rPr lang="en-US" baseline="0" dirty="0" smtClean="0"/>
              <a:t>Lastly, I would like to see the native language change from English to Spanish or German to test the generalizability to multiple native languages.</a:t>
            </a:r>
          </a:p>
        </p:txBody>
      </p:sp>
      <p:sp>
        <p:nvSpPr>
          <p:cNvPr id="4" name="Slide Number Placeholder 3"/>
          <p:cNvSpPr>
            <a:spLocks noGrp="1"/>
          </p:cNvSpPr>
          <p:nvPr>
            <p:ph type="sldNum" sz="quarter" idx="10"/>
          </p:nvPr>
        </p:nvSpPr>
        <p:spPr/>
        <p:txBody>
          <a:bodyPr/>
          <a:lstStyle/>
          <a:p>
            <a:fld id="{4929BAFE-F8C0-4B0F-AE0D-D07E039AEF3B}" type="slidenum">
              <a:rPr lang="en-US" smtClean="0"/>
              <a:t>18</a:t>
            </a:fld>
            <a:endParaRPr lang="en-US"/>
          </a:p>
        </p:txBody>
      </p:sp>
    </p:spTree>
    <p:extLst>
      <p:ext uri="{BB962C8B-B14F-4D97-AF65-F5344CB8AC3E}">
        <p14:creationId xmlns:p14="http://schemas.microsoft.com/office/powerpoint/2010/main" val="3696920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I would like to open the</a:t>
            </a:r>
            <a:r>
              <a:rPr lang="en-US" baseline="0" dirty="0" smtClean="0"/>
              <a:t> floor for questions or comments.  If you wish to reach me for more information, you can contact me via either email.</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19</a:t>
            </a:fld>
            <a:endParaRPr lang="en-US"/>
          </a:p>
        </p:txBody>
      </p:sp>
    </p:spTree>
    <p:extLst>
      <p:ext uri="{BB962C8B-B14F-4D97-AF65-F5344CB8AC3E}">
        <p14:creationId xmlns:p14="http://schemas.microsoft.com/office/powerpoint/2010/main" val="76059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build the foundation for language learning.  The most famous theory is</a:t>
            </a:r>
            <a:r>
              <a:rPr lang="en-US" baseline="0" dirty="0" smtClean="0"/>
              <a:t> Universal Grammar, hypothesized by Chomsky.  He claims we are born with the special ability for language. This is why most languages are similar in key ways.</a:t>
            </a:r>
          </a:p>
          <a:p>
            <a:r>
              <a:rPr lang="en-US" baseline="0" dirty="0" err="1" smtClean="0"/>
              <a:t>Krashen’s</a:t>
            </a:r>
            <a:r>
              <a:rPr lang="en-US" baseline="0" dirty="0" smtClean="0"/>
              <a:t> first model, the input hypothesis model, is 1 of 5 theorized in 1981.  He states that learning a second language occurs best when you are presented with new stimuli that are just slightly above your current level of the language.</a:t>
            </a:r>
          </a:p>
          <a:p>
            <a:r>
              <a:rPr lang="en-US" baseline="0" dirty="0" smtClean="0"/>
              <a:t>His second model continues by differentiating between acquisition, which occurs automatically and mostly when we are children; versus true learning that requires a conscious effort—which is what many of us are stuck trying to do as adults.</a:t>
            </a:r>
            <a:endParaRPr lang="en-US" dirty="0" smtClean="0"/>
          </a:p>
          <a:p>
            <a:endParaRPr lang="en-US" dirty="0" smtClean="0"/>
          </a:p>
          <a:p>
            <a:endParaRPr lang="en-US" dirty="0" smtClean="0"/>
          </a:p>
          <a:p>
            <a:r>
              <a:rPr lang="en-US" dirty="0" smtClean="0"/>
              <a:t>Chomsky-</a:t>
            </a:r>
            <a:r>
              <a:rPr lang="en-US" baseline="0" dirty="0" smtClean="0"/>
              <a:t> support- We do not tend to make mistakes that violate the rules of grammar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i</a:t>
            </a:r>
            <a:r>
              <a:rPr lang="en-US" dirty="0" smtClean="0"/>
              <a:t> + 1; where </a:t>
            </a:r>
            <a:r>
              <a:rPr lang="en-US" dirty="0" err="1" smtClean="0"/>
              <a:t>i</a:t>
            </a:r>
            <a:r>
              <a:rPr lang="en-US" dirty="0" smtClean="0"/>
              <a:t> is the current level of knowledge of the target language</a:t>
            </a:r>
          </a:p>
          <a:p>
            <a:endParaRPr lang="en-US" dirty="0" smtClean="0"/>
          </a:p>
          <a:p>
            <a:endParaRPr lang="en-US" dirty="0" smtClean="0"/>
          </a:p>
          <a:p>
            <a:r>
              <a:rPr lang="en-US" dirty="0" smtClean="0"/>
              <a:t>Chomsky, N. 1968: Language and mind. New York: Harcourt Brace Jovanovich.</a:t>
            </a:r>
          </a:p>
          <a:p>
            <a:r>
              <a:rPr lang="en-US" dirty="0" err="1" smtClean="0"/>
              <a:t>Krashen</a:t>
            </a:r>
            <a:r>
              <a:rPr lang="en-US" dirty="0" smtClean="0"/>
              <a:t>,</a:t>
            </a:r>
            <a:r>
              <a:rPr lang="en-US" baseline="0" dirty="0" smtClean="0"/>
              <a:t> S. 1981: Second language acquisition and second language learning. Oxford: </a:t>
            </a:r>
            <a:r>
              <a:rPr lang="en-US" baseline="0" dirty="0" err="1" smtClean="0"/>
              <a:t>Pergamon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2</a:t>
            </a:fld>
            <a:endParaRPr lang="en-US"/>
          </a:p>
        </p:txBody>
      </p:sp>
    </p:spTree>
    <p:extLst>
      <p:ext uri="{BB962C8B-B14F-4D97-AF65-F5344CB8AC3E}">
        <p14:creationId xmlns:p14="http://schemas.microsoft.com/office/powerpoint/2010/main" val="3291126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the recognition and matching questions contained significant differences at the p &lt; .01 level, with the mean scores for Italian being 84.4% for both and for Swedish being 93.7% and 89.8%, respectively. In academic terms, this is a difference of a letter grade.</a:t>
            </a:r>
          </a:p>
          <a:p>
            <a:r>
              <a:rPr lang="en-US" baseline="0" dirty="0" smtClean="0"/>
              <a:t>This was not the case for sentence translations where the means were 85.6% for Swedish and 84.3% for Italian.</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20</a:t>
            </a:fld>
            <a:endParaRPr lang="en-US"/>
          </a:p>
        </p:txBody>
      </p:sp>
    </p:spTree>
    <p:extLst>
      <p:ext uri="{BB962C8B-B14F-4D97-AF65-F5344CB8AC3E}">
        <p14:creationId xmlns:p14="http://schemas.microsoft.com/office/powerpoint/2010/main" val="870851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it</a:t>
            </a:r>
            <a:r>
              <a:rPr lang="en-US" baseline="0" dirty="0" smtClean="0"/>
              <a:t> seems that we acquire target languages in the same pattern that we do our native languages.</a:t>
            </a:r>
          </a:p>
          <a:p>
            <a:r>
              <a:rPr lang="en-US" baseline="0" dirty="0" smtClean="0"/>
              <a:t>For example, </a:t>
            </a:r>
            <a:r>
              <a:rPr lang="en-US" baseline="0" dirty="0" err="1" smtClean="0"/>
              <a:t>Dulay</a:t>
            </a:r>
            <a:r>
              <a:rPr lang="en-US" baseline="0" dirty="0" smtClean="0"/>
              <a:t> found that Chinese and Spanish students learned 13 groups of English morphemes in the same pattern that natives tend to learn English morphemes.  This extends beyond the acquisition of morphemes and includes learning patterns of grammar structure and patterns of common mistakes such as “I </a:t>
            </a:r>
            <a:r>
              <a:rPr lang="en-US" baseline="0" dirty="0" err="1" smtClean="0"/>
              <a:t>hurted</a:t>
            </a:r>
            <a:r>
              <a:rPr lang="en-US" baseline="0" dirty="0" smtClean="0"/>
              <a:t> myself” or “I is going to the store”.</a:t>
            </a:r>
          </a:p>
          <a:p>
            <a:endParaRPr lang="en-US" dirty="0" smtClean="0"/>
          </a:p>
          <a:p>
            <a:r>
              <a:rPr lang="en-US" dirty="0" err="1" smtClean="0"/>
              <a:t>Dulay</a:t>
            </a:r>
            <a:r>
              <a:rPr lang="en-US" dirty="0" smtClean="0"/>
              <a:t>, H., Burt,</a:t>
            </a:r>
            <a:r>
              <a:rPr lang="en-US" baseline="0" dirty="0" smtClean="0"/>
              <a:t> M., and </a:t>
            </a:r>
            <a:r>
              <a:rPr lang="en-US" baseline="0" dirty="0" err="1" smtClean="0"/>
              <a:t>Krashen</a:t>
            </a:r>
            <a:r>
              <a:rPr lang="en-US" baseline="0" dirty="0" smtClean="0"/>
              <a:t>, S. 1982: Language two. New York: Oxford University Press.</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3</a:t>
            </a:fld>
            <a:endParaRPr lang="en-US"/>
          </a:p>
        </p:txBody>
      </p:sp>
    </p:spTree>
    <p:extLst>
      <p:ext uri="{BB962C8B-B14F-4D97-AF65-F5344CB8AC3E}">
        <p14:creationId xmlns:p14="http://schemas.microsoft.com/office/powerpoint/2010/main" val="2122726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brings</a:t>
            </a:r>
            <a:r>
              <a:rPr lang="en-US" baseline="0" dirty="0" smtClean="0"/>
              <a:t> us to our current research with the interference hypothesis.  </a:t>
            </a:r>
            <a:endParaRPr lang="en-US" baseline="0" dirty="0" smtClean="0"/>
          </a:p>
          <a:p>
            <a:endParaRPr lang="en-US" baseline="0" dirty="0" smtClean="0"/>
          </a:p>
          <a:p>
            <a:endParaRPr lang="en-US" baseline="0" dirty="0" smtClean="0"/>
          </a:p>
          <a:p>
            <a:r>
              <a:rPr lang="en-US" dirty="0" smtClean="0"/>
              <a:t>Although </a:t>
            </a:r>
            <a:r>
              <a:rPr lang="en-US" dirty="0" smtClean="0"/>
              <a:t>most researchers discuss that becoming fluent in a language similar to our</a:t>
            </a:r>
            <a:r>
              <a:rPr lang="en-US" baseline="0" dirty="0" smtClean="0"/>
              <a:t> native is more difficult than learning a new language that is very different, this may be debatable.  In the long run, this may involve “turning off” those ideas of how surface structures function.  However, when just beginning to learn a language, these similarities may prove to be very helpful for quick learning of very simple pieces of the language.</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4</a:t>
            </a:fld>
            <a:endParaRPr lang="en-US"/>
          </a:p>
        </p:txBody>
      </p:sp>
    </p:spTree>
    <p:extLst>
      <p:ext uri="{BB962C8B-B14F-4D97-AF65-F5344CB8AC3E}">
        <p14:creationId xmlns:p14="http://schemas.microsoft.com/office/powerpoint/2010/main" val="173590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asked native English</a:t>
            </a:r>
            <a:r>
              <a:rPr lang="en-US" baseline="0" dirty="0" smtClean="0"/>
              <a:t> speakers to learn a small amount of two languages: Italian and Swedish.</a:t>
            </a:r>
          </a:p>
          <a:p>
            <a:r>
              <a:rPr lang="en-US" baseline="0" dirty="0" smtClean="0"/>
              <a:t>English is a Germanic language similar to Dutch and German, as these are all Western Germanic.</a:t>
            </a:r>
          </a:p>
          <a:p>
            <a:r>
              <a:rPr lang="en-US" baseline="0" dirty="0" smtClean="0"/>
              <a:t>Swedish, similarly, is a Germanic language, but differs in that it is a little more similar to Norwegian and Danish, as these are all Northern Germanic.</a:t>
            </a:r>
          </a:p>
          <a:p>
            <a:r>
              <a:rPr lang="en-US" baseline="0" dirty="0" smtClean="0"/>
              <a:t>Conversely, Italian is a romance language similar to French and Spanish, as these are all Italic, but is not very similar at all to English.</a:t>
            </a:r>
            <a:endParaRPr lang="en-US" dirty="0" smtClean="0"/>
          </a:p>
          <a:p>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5</a:t>
            </a:fld>
            <a:endParaRPr lang="en-US"/>
          </a:p>
        </p:txBody>
      </p:sp>
    </p:spTree>
    <p:extLst>
      <p:ext uri="{BB962C8B-B14F-4D97-AF65-F5344CB8AC3E}">
        <p14:creationId xmlns:p14="http://schemas.microsoft.com/office/powerpoint/2010/main" val="3241513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Our participants</a:t>
            </a:r>
            <a:r>
              <a:rPr lang="en-US" baseline="0" dirty="0" smtClean="0"/>
              <a:t> came from a pool of students enrolled in the introductory psychology course at our university.  They signed up online and received course credit for their efforts.</a:t>
            </a:r>
          </a:p>
          <a:p>
            <a:pPr lvl="1"/>
            <a:r>
              <a:rPr lang="en-US" baseline="0" dirty="0" smtClean="0"/>
              <a:t>We did have a larger population of females and the mean age was fairly young—less than 20 years old.  However, this is a fairly common issue for university studies.</a:t>
            </a:r>
            <a:endParaRPr lang="en-US" dirty="0" smtClean="0"/>
          </a:p>
          <a:p>
            <a:pPr lvl="1"/>
            <a:endParaRPr lang="en-US" dirty="0" smtClean="0"/>
          </a:p>
          <a:p>
            <a:pPr lvl="1"/>
            <a:endParaRPr lang="en-US" dirty="0" smtClean="0"/>
          </a:p>
          <a:p>
            <a:pPr lvl="1"/>
            <a:r>
              <a:rPr lang="en-US" dirty="0" smtClean="0"/>
              <a:t>Many spoke Spanish, but no one excluded due to bilingual abilities</a:t>
            </a:r>
          </a:p>
          <a:p>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6</a:t>
            </a:fld>
            <a:endParaRPr lang="en-US"/>
          </a:p>
        </p:txBody>
      </p:sp>
    </p:spTree>
    <p:extLst>
      <p:ext uri="{BB962C8B-B14F-4D97-AF65-F5344CB8AC3E}">
        <p14:creationId xmlns:p14="http://schemas.microsoft.com/office/powerpoint/2010/main" val="2491735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Participants first answered some basic demographics</a:t>
            </a:r>
            <a:r>
              <a:rPr lang="en-US" baseline="0" dirty="0" smtClean="0"/>
              <a:t> questions about their age and gender.  We also asked about previous experience with Swedish, Italian, Latin, or any bilingual abilities that could potentially produce artifacts in our results.  No participants showed signs of this experience.</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7</a:t>
            </a:fld>
            <a:endParaRPr lang="en-US"/>
          </a:p>
        </p:txBody>
      </p:sp>
    </p:spTree>
    <p:extLst>
      <p:ext uri="{BB962C8B-B14F-4D97-AF65-F5344CB8AC3E}">
        <p14:creationId xmlns:p14="http://schemas.microsoft.com/office/powerpoint/2010/main" val="2216723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Lessons required participants to answer multiple questions about the languages beginning with simple recognition and gradually increasing in difficulty until participants were asked to translate short sentences.</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 lessons were exactly the same, with questions being given in the</a:t>
            </a:r>
            <a:r>
              <a:rPr lang="en-US" baseline="0" dirty="0" smtClean="0"/>
              <a:t> exact same order and with the same answer choices available.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As I show you examples, you will be able to compare the Italian version of the question on the left with the Swedish version on the right.</a:t>
            </a:r>
            <a:endParaRPr lang="en-US" dirty="0" smtClean="0"/>
          </a:p>
          <a:p>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8</a:t>
            </a:fld>
            <a:endParaRPr lang="en-US"/>
          </a:p>
        </p:txBody>
      </p:sp>
    </p:spTree>
    <p:extLst>
      <p:ext uri="{BB962C8B-B14F-4D97-AF65-F5344CB8AC3E}">
        <p14:creationId xmlns:p14="http://schemas.microsoft.com/office/powerpoint/2010/main" val="2793259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questions</a:t>
            </a:r>
            <a:r>
              <a:rPr lang="en-US" baseline="0" dirty="0" smtClean="0"/>
              <a:t> were asked to form a basis of the language.  These were very simple questions formatted like the one here.  By reading each option, participants gain knowledge of four new words and can commit these words to memory by translating from English to the target language, or from picture to the target language.</a:t>
            </a:r>
          </a:p>
          <a:p>
            <a:r>
              <a:rPr lang="en-US" baseline="0" dirty="0" smtClean="0"/>
              <a:t>These questions were used for screening during analysis. </a:t>
            </a:r>
            <a:r>
              <a:rPr lang="en-US" dirty="0" smtClean="0"/>
              <a:t>If a participant could not master at least 3 of these 4 questions, they were considered as not actively participating in,</a:t>
            </a:r>
            <a:r>
              <a:rPr lang="en-US" baseline="0" dirty="0" smtClean="0"/>
              <a:t> or misunderstanding, </a:t>
            </a:r>
            <a:r>
              <a:rPr lang="en-US" dirty="0" smtClean="0"/>
              <a:t>this study.</a:t>
            </a:r>
            <a:endParaRPr lang="en-US" dirty="0"/>
          </a:p>
        </p:txBody>
      </p:sp>
      <p:sp>
        <p:nvSpPr>
          <p:cNvPr id="4" name="Slide Number Placeholder 3"/>
          <p:cNvSpPr>
            <a:spLocks noGrp="1"/>
          </p:cNvSpPr>
          <p:nvPr>
            <p:ph type="sldNum" sz="quarter" idx="10"/>
          </p:nvPr>
        </p:nvSpPr>
        <p:spPr/>
        <p:txBody>
          <a:bodyPr/>
          <a:lstStyle/>
          <a:p>
            <a:fld id="{4929BAFE-F8C0-4B0F-AE0D-D07E039AEF3B}" type="slidenum">
              <a:rPr lang="en-US" smtClean="0"/>
              <a:t>9</a:t>
            </a:fld>
            <a:endParaRPr lang="en-US"/>
          </a:p>
        </p:txBody>
      </p:sp>
    </p:spTree>
    <p:extLst>
      <p:ext uri="{BB962C8B-B14F-4D97-AF65-F5344CB8AC3E}">
        <p14:creationId xmlns:p14="http://schemas.microsoft.com/office/powerpoint/2010/main" val="248870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87329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33312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268854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879572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045324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760524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37735739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F7112-27F5-4B75-B0B1-2C69DDA0E058}"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1A172-5F29-4D36-BE27-44016D10E05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1796575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2F7112-27F5-4B75-B0B1-2C69DDA0E058}"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1A172-5F29-4D36-BE27-44016D10E05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0358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7112-27F5-4B75-B0B1-2C69DDA0E058}"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227247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40104237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962611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74955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512219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172781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4022344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3811090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996823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38098459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F7112-27F5-4B75-B0B1-2C69DDA0E058}"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1A172-5F29-4D36-BE27-44016D10E05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85759784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2F7112-27F5-4B75-B0B1-2C69DDA0E058}"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1A172-5F29-4D36-BE27-44016D10E05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68893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7112-27F5-4B75-B0B1-2C69DDA0E058}"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23619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0423320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21943464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430627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76889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756260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535970986"/>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823171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5853799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2792942"/>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F7112-27F5-4B75-B0B1-2C69DDA0E058}"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1A172-5F29-4D36-BE27-44016D10E05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7626638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2F7112-27F5-4B75-B0B1-2C69DDA0E058}"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1A172-5F29-4D36-BE27-44016D10E05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819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399432691"/>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7112-27F5-4B75-B0B1-2C69DDA0E058}"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425556456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2844986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3077507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405455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F7112-27F5-4B75-B0B1-2C69DDA0E058}" type="datetimeFigureOut">
              <a:rPr lang="en-US" smtClean="0"/>
              <a:t>4/22/16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1997840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F7112-27F5-4B75-B0B1-2C69DDA0E058}" type="datetimeFigureOut">
              <a:rPr lang="en-US" smtClean="0"/>
              <a:t>4/22/16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1A172-5F29-4D36-BE27-44016D10E05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765439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2F7112-27F5-4B75-B0B1-2C69DDA0E058}" type="datetimeFigureOut">
              <a:rPr lang="en-US" smtClean="0"/>
              <a:t>4/22/16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D1A172-5F29-4D36-BE27-44016D10E059}"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82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7112-27F5-4B75-B0B1-2C69DDA0E058}" type="datetimeFigureOut">
              <a:rPr lang="en-US" smtClean="0"/>
              <a:t>4/22/16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81662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6636252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F7112-27F5-4B75-B0B1-2C69DDA0E058}" type="datetimeFigureOut">
              <a:rPr lang="en-US" smtClean="0"/>
              <a:t>4/22/16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1A172-5F29-4D36-BE27-44016D10E059}" type="slidenum">
              <a:rPr lang="en-US" smtClean="0"/>
              <a:t>‹#›</a:t>
            </a:fld>
            <a:endParaRPr lang="en-US"/>
          </a:p>
        </p:txBody>
      </p:sp>
    </p:spTree>
    <p:extLst>
      <p:ext uri="{BB962C8B-B14F-4D97-AF65-F5344CB8AC3E}">
        <p14:creationId xmlns:p14="http://schemas.microsoft.com/office/powerpoint/2010/main" val="2367698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1.jp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2F7112-27F5-4B75-B0B1-2C69DDA0E058}" type="datetimeFigureOut">
              <a:rPr lang="en-US" smtClean="0"/>
              <a:t>4/22/16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1D1A172-5F29-4D36-BE27-44016D10E059}" type="slidenum">
              <a:rPr lang="en-US" smtClean="0"/>
              <a:t>‹#›</a:t>
            </a:fld>
            <a:endParaRPr lang="en-US"/>
          </a:p>
        </p:txBody>
      </p:sp>
    </p:spTree>
    <p:extLst>
      <p:ext uri="{BB962C8B-B14F-4D97-AF65-F5344CB8AC3E}">
        <p14:creationId xmlns:p14="http://schemas.microsoft.com/office/powerpoint/2010/main" val="1690972194"/>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2F7112-27F5-4B75-B0B1-2C69DDA0E058}" type="datetimeFigureOut">
              <a:rPr lang="en-US" smtClean="0"/>
              <a:t>4/22/16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1D1A172-5F29-4D36-BE27-44016D10E059}" type="slidenum">
              <a:rPr lang="en-US" smtClean="0"/>
              <a:t>‹#›</a:t>
            </a:fld>
            <a:endParaRPr lang="en-US"/>
          </a:p>
        </p:txBody>
      </p:sp>
    </p:spTree>
    <p:extLst>
      <p:ext uri="{BB962C8B-B14F-4D97-AF65-F5344CB8AC3E}">
        <p14:creationId xmlns:p14="http://schemas.microsoft.com/office/powerpoint/2010/main" val="1947121323"/>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2F7112-27F5-4B75-B0B1-2C69DDA0E058}" type="datetimeFigureOut">
              <a:rPr lang="en-US" smtClean="0"/>
              <a:t>4/22/16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1D1A172-5F29-4D36-BE27-44016D10E059}" type="slidenum">
              <a:rPr lang="en-US" smtClean="0"/>
              <a:t>‹#›</a:t>
            </a:fld>
            <a:endParaRPr lang="en-US"/>
          </a:p>
        </p:txBody>
      </p:sp>
    </p:spTree>
    <p:extLst>
      <p:ext uri="{BB962C8B-B14F-4D97-AF65-F5344CB8AC3E}">
        <p14:creationId xmlns:p14="http://schemas.microsoft.com/office/powerpoint/2010/main" val="3823176716"/>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73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642F7112-27F5-4B75-B0B1-2C69DDA0E058}" type="datetimeFigureOut">
              <a:rPr lang="en-US" smtClean="0"/>
              <a:t>4/22/16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1D1A172-5F29-4D36-BE27-44016D10E059}" type="slidenum">
              <a:rPr lang="en-US" smtClean="0"/>
              <a:t>‹#›</a:t>
            </a:fld>
            <a:endParaRPr lang="en-US"/>
          </a:p>
        </p:txBody>
      </p:sp>
    </p:spTree>
    <p:extLst>
      <p:ext uri="{BB962C8B-B14F-4D97-AF65-F5344CB8AC3E}">
        <p14:creationId xmlns:p14="http://schemas.microsoft.com/office/powerpoint/2010/main" val="2831278937"/>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85000"/>
                    <a:lumOff val="15000"/>
                  </a:schemeClr>
                </a:solidFill>
              </a:rPr>
              <a:t> Learning a Foreign </a:t>
            </a:r>
            <a:r>
              <a:rPr lang="en-US" dirty="0" smtClean="0">
                <a:solidFill>
                  <a:schemeClr val="tx1">
                    <a:lumMod val="85000"/>
                    <a:lumOff val="15000"/>
                  </a:schemeClr>
                </a:solidFill>
              </a:rPr>
              <a:t>Language</a:t>
            </a:r>
            <a:r>
              <a:rPr lang="en-US" dirty="0">
                <a:solidFill>
                  <a:schemeClr val="tx1">
                    <a:lumMod val="85000"/>
                    <a:lumOff val="15000"/>
                  </a:schemeClr>
                </a:solidFill>
              </a:rPr>
              <a:t>: Can Features Influence Learning?</a:t>
            </a:r>
          </a:p>
        </p:txBody>
      </p:sp>
      <p:sp>
        <p:nvSpPr>
          <p:cNvPr id="3" name="Subtitle 2"/>
          <p:cNvSpPr>
            <a:spLocks noGrp="1"/>
          </p:cNvSpPr>
          <p:nvPr>
            <p:ph type="subTitle" idx="1"/>
          </p:nvPr>
        </p:nvSpPr>
        <p:spPr>
          <a:xfrm>
            <a:off x="1524000" y="4361162"/>
            <a:ext cx="9144000" cy="1655762"/>
          </a:xfrm>
        </p:spPr>
        <p:txBody>
          <a:bodyPr>
            <a:normAutofit/>
          </a:bodyPr>
          <a:lstStyle/>
          <a:p>
            <a:r>
              <a:rPr lang="en-US" b="1" dirty="0" smtClean="0">
                <a:solidFill>
                  <a:schemeClr val="tx1">
                    <a:lumMod val="85000"/>
                    <a:lumOff val="15000"/>
                  </a:schemeClr>
                </a:solidFill>
              </a:rPr>
              <a:t>Rebecca E. </a:t>
            </a:r>
            <a:r>
              <a:rPr lang="en-US" b="1" dirty="0" err="1" smtClean="0">
                <a:solidFill>
                  <a:schemeClr val="tx1">
                    <a:lumMod val="85000"/>
                    <a:lumOff val="15000"/>
                  </a:schemeClr>
                </a:solidFill>
              </a:rPr>
              <a:t>Knoph</a:t>
            </a:r>
            <a:endParaRPr lang="en-US" b="1" dirty="0">
              <a:solidFill>
                <a:schemeClr val="tx1">
                  <a:lumMod val="85000"/>
                  <a:lumOff val="15000"/>
                </a:schemeClr>
              </a:solidFill>
            </a:endParaRPr>
          </a:p>
          <a:p>
            <a:r>
              <a:rPr lang="en-US" dirty="0" smtClean="0">
                <a:solidFill>
                  <a:schemeClr val="tx1">
                    <a:lumMod val="85000"/>
                    <a:lumOff val="15000"/>
                  </a:schemeClr>
                </a:solidFill>
              </a:rPr>
              <a:t>Elizabeth G. </a:t>
            </a:r>
            <a:r>
              <a:rPr lang="en-US" dirty="0" err="1" smtClean="0">
                <a:solidFill>
                  <a:schemeClr val="tx1">
                    <a:lumMod val="85000"/>
                    <a:lumOff val="15000"/>
                  </a:schemeClr>
                </a:solidFill>
              </a:rPr>
              <a:t>Kusel</a:t>
            </a:r>
            <a:endParaRPr lang="en-US" dirty="0" smtClean="0">
              <a:solidFill>
                <a:schemeClr val="tx1">
                  <a:lumMod val="85000"/>
                  <a:lumOff val="15000"/>
                </a:schemeClr>
              </a:solidFill>
            </a:endParaRPr>
          </a:p>
          <a:p>
            <a:r>
              <a:rPr lang="en-US" dirty="0" smtClean="0">
                <a:solidFill>
                  <a:schemeClr val="tx1">
                    <a:lumMod val="85000"/>
                    <a:lumOff val="15000"/>
                  </a:schemeClr>
                </a:solidFill>
              </a:rPr>
              <a:t>Erin M. Buchanan</a:t>
            </a:r>
            <a:endParaRPr lang="en-US" dirty="0">
              <a:solidFill>
                <a:schemeClr val="tx1">
                  <a:lumMod val="85000"/>
                  <a:lumOff val="15000"/>
                </a:schemeClr>
              </a:solidFill>
            </a:endParaRPr>
          </a:p>
        </p:txBody>
      </p:sp>
    </p:spTree>
    <p:extLst>
      <p:ext uri="{BB962C8B-B14F-4D97-AF65-F5344CB8AC3E}">
        <p14:creationId xmlns:p14="http://schemas.microsoft.com/office/powerpoint/2010/main" val="3856948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Recognition</a:t>
            </a:r>
            <a:endParaRPr lang="en-US" dirty="0">
              <a:solidFill>
                <a:schemeClr val="tx1">
                  <a:lumMod val="85000"/>
                  <a:lumOff val="15000"/>
                </a:schemeClr>
              </a:solidFill>
            </a:endParaRPr>
          </a:p>
        </p:txBody>
      </p:sp>
      <p:pic>
        <p:nvPicPr>
          <p:cNvPr id="4" name="Picture 3"/>
          <p:cNvPicPr>
            <a:picLocks noChangeAspect="1"/>
          </p:cNvPicPr>
          <p:nvPr/>
        </p:nvPicPr>
        <p:blipFill>
          <a:blip r:embed="rId3"/>
          <a:stretch>
            <a:fillRect/>
          </a:stretch>
        </p:blipFill>
        <p:spPr>
          <a:xfrm>
            <a:off x="3464767" y="4193555"/>
            <a:ext cx="6112314" cy="239385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3464767" y="1506338"/>
            <a:ext cx="6128600" cy="2356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559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Matching</a:t>
            </a:r>
            <a:endParaRPr lang="en-US" dirty="0">
              <a:solidFill>
                <a:schemeClr val="tx1">
                  <a:lumMod val="85000"/>
                  <a:lumOff val="15000"/>
                </a:schemeClr>
              </a:solidFill>
            </a:endParaRPr>
          </a:p>
        </p:txBody>
      </p:sp>
      <p:pic>
        <p:nvPicPr>
          <p:cNvPr id="5" name="Picture 4"/>
          <p:cNvPicPr>
            <a:picLocks noChangeAspect="1"/>
          </p:cNvPicPr>
          <p:nvPr/>
        </p:nvPicPr>
        <p:blipFill>
          <a:blip r:embed="rId3"/>
          <a:stretch>
            <a:fillRect/>
          </a:stretch>
        </p:blipFill>
        <p:spPr>
          <a:xfrm>
            <a:off x="213283" y="1828800"/>
            <a:ext cx="5815000" cy="438447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6197536" y="1828799"/>
            <a:ext cx="5722891" cy="4384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299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Sentence Translation</a:t>
            </a:r>
            <a:endParaRPr lang="en-US" dirty="0">
              <a:solidFill>
                <a:schemeClr val="tx1">
                  <a:lumMod val="85000"/>
                  <a:lumOff val="15000"/>
                </a:schemeClr>
              </a:solidFill>
            </a:endParaRPr>
          </a:p>
        </p:txBody>
      </p:sp>
      <p:pic>
        <p:nvPicPr>
          <p:cNvPr id="4" name="Picture 3"/>
          <p:cNvPicPr>
            <a:picLocks noChangeAspect="1"/>
          </p:cNvPicPr>
          <p:nvPr/>
        </p:nvPicPr>
        <p:blipFill>
          <a:blip r:embed="rId3"/>
          <a:stretch>
            <a:fillRect/>
          </a:stretch>
        </p:blipFill>
        <p:spPr>
          <a:xfrm>
            <a:off x="3578508" y="4823877"/>
            <a:ext cx="5884495" cy="135298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578508" y="2124756"/>
            <a:ext cx="5884495" cy="1364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0542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Data Screening</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lumMod val="85000"/>
                    <a:lumOff val="15000"/>
                  </a:schemeClr>
                </a:solidFill>
              </a:rPr>
              <a:t>Manually coded data from Qualtrics jargon to Excel</a:t>
            </a:r>
          </a:p>
          <a:p>
            <a:endParaRPr lang="en-US" dirty="0" smtClean="0">
              <a:solidFill>
                <a:schemeClr val="tx1">
                  <a:lumMod val="85000"/>
                  <a:lumOff val="15000"/>
                </a:schemeClr>
              </a:solidFill>
            </a:endParaRPr>
          </a:p>
          <a:p>
            <a:r>
              <a:rPr lang="en-US" dirty="0" smtClean="0">
                <a:solidFill>
                  <a:schemeClr val="tx1">
                    <a:lumMod val="85000"/>
                    <a:lumOff val="15000"/>
                  </a:schemeClr>
                </a:solidFill>
              </a:rPr>
              <a:t>All questions weighted as one point.</a:t>
            </a:r>
          </a:p>
          <a:p>
            <a:pPr lvl="1"/>
            <a:r>
              <a:rPr lang="en-US" dirty="0" smtClean="0">
                <a:solidFill>
                  <a:schemeClr val="tx1">
                    <a:lumMod val="85000"/>
                    <a:lumOff val="15000"/>
                  </a:schemeClr>
                </a:solidFill>
              </a:rPr>
              <a:t>Qualtrics rated matching as one point per word, so we created average scores for each question.</a:t>
            </a:r>
          </a:p>
          <a:p>
            <a:pPr lvl="1"/>
            <a:endParaRPr lang="en-US" dirty="0" smtClean="0">
              <a:solidFill>
                <a:schemeClr val="tx1">
                  <a:lumMod val="85000"/>
                  <a:lumOff val="15000"/>
                </a:schemeClr>
              </a:solidFill>
            </a:endParaRPr>
          </a:p>
          <a:p>
            <a:r>
              <a:rPr lang="en-US" dirty="0" smtClean="0">
                <a:solidFill>
                  <a:schemeClr val="tx1">
                    <a:lumMod val="85000"/>
                    <a:lumOff val="15000"/>
                  </a:schemeClr>
                </a:solidFill>
              </a:rPr>
              <a:t>Data screening for assumptions was satisfactory.</a:t>
            </a:r>
          </a:p>
          <a:p>
            <a:endParaRPr lang="en-US" dirty="0" smtClean="0">
              <a:solidFill>
                <a:schemeClr val="tx1">
                  <a:lumMod val="85000"/>
                  <a:lumOff val="15000"/>
                </a:schemeClr>
              </a:solidFill>
            </a:endParaRPr>
          </a:p>
          <a:p>
            <a:r>
              <a:rPr lang="en-US" dirty="0" smtClean="0">
                <a:solidFill>
                  <a:schemeClr val="tx1">
                    <a:lumMod val="85000"/>
                    <a:lumOff val="15000"/>
                  </a:schemeClr>
                </a:solidFill>
              </a:rPr>
              <a:t>Excluded participants:</a:t>
            </a:r>
          </a:p>
          <a:p>
            <a:pPr lvl="1"/>
            <a:r>
              <a:rPr lang="en-US" dirty="0" smtClean="0">
                <a:solidFill>
                  <a:schemeClr val="tx1">
                    <a:lumMod val="85000"/>
                    <a:lumOff val="15000"/>
                  </a:schemeClr>
                </a:solidFill>
              </a:rPr>
              <a:t>1 person was excluded for missing data.</a:t>
            </a:r>
          </a:p>
          <a:p>
            <a:pPr lvl="1"/>
            <a:r>
              <a:rPr lang="en-US" dirty="0" smtClean="0">
                <a:solidFill>
                  <a:schemeClr val="tx1">
                    <a:lumMod val="85000"/>
                    <a:lumOff val="15000"/>
                  </a:schemeClr>
                </a:solidFill>
              </a:rPr>
              <a:t>3 participants were excluded for missing screening questions.</a:t>
            </a:r>
          </a:p>
          <a:p>
            <a:pPr lvl="1"/>
            <a:r>
              <a:rPr lang="en-US" dirty="0" smtClean="0">
                <a:solidFill>
                  <a:schemeClr val="tx1">
                    <a:lumMod val="85000"/>
                    <a:lumOff val="15000"/>
                  </a:schemeClr>
                </a:solidFill>
              </a:rPr>
              <a:t>11 outliers were identified, but remained in the analysis.</a:t>
            </a:r>
          </a:p>
          <a:p>
            <a:pPr lvl="1"/>
            <a:endParaRPr lang="en-US" dirty="0" smtClean="0">
              <a:solidFill>
                <a:schemeClr val="tx1">
                  <a:lumMod val="85000"/>
                  <a:lumOff val="15000"/>
                </a:schemeClr>
              </a:solidFill>
            </a:endParaRPr>
          </a:p>
          <a:p>
            <a:endParaRPr lang="en-US" dirty="0" smtClean="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117797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Data Analysis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tx1">
                    <a:lumMod val="85000"/>
                    <a:lumOff val="15000"/>
                  </a:schemeClr>
                </a:solidFill>
              </a:rPr>
              <a:t>Multilevel Model (Mixed Effects)</a:t>
            </a:r>
          </a:p>
          <a:p>
            <a:pPr lvl="1"/>
            <a:r>
              <a:rPr lang="en-US" dirty="0" smtClean="0">
                <a:solidFill>
                  <a:schemeClr val="tx1">
                    <a:lumMod val="85000"/>
                    <a:lumOff val="15000"/>
                  </a:schemeClr>
                </a:solidFill>
              </a:rPr>
              <a:t>With a random intercept</a:t>
            </a:r>
          </a:p>
          <a:p>
            <a:pPr lvl="1"/>
            <a:r>
              <a:rPr lang="en-US" dirty="0" smtClean="0">
                <a:solidFill>
                  <a:schemeClr val="tx1">
                    <a:lumMod val="85000"/>
                    <a:lumOff val="15000"/>
                  </a:schemeClr>
                </a:solidFill>
              </a:rPr>
              <a:t>Controlling for participants</a:t>
            </a:r>
          </a:p>
          <a:p>
            <a:pPr lvl="1"/>
            <a:endParaRPr lang="en-US" dirty="0" smtClean="0">
              <a:solidFill>
                <a:schemeClr val="tx1">
                  <a:lumMod val="85000"/>
                  <a:lumOff val="15000"/>
                </a:schemeClr>
              </a:solidFill>
            </a:endParaRPr>
          </a:p>
          <a:p>
            <a:r>
              <a:rPr lang="en-US" dirty="0" smtClean="0">
                <a:solidFill>
                  <a:schemeClr val="tx1">
                    <a:lumMod val="85000"/>
                    <a:lumOff val="15000"/>
                  </a:schemeClr>
                </a:solidFill>
              </a:rPr>
              <a:t>Independent Variables</a:t>
            </a:r>
          </a:p>
          <a:p>
            <a:pPr lvl="1"/>
            <a:r>
              <a:rPr lang="en-US" dirty="0" smtClean="0">
                <a:solidFill>
                  <a:schemeClr val="tx1">
                    <a:lumMod val="85000"/>
                    <a:lumOff val="15000"/>
                  </a:schemeClr>
                </a:solidFill>
              </a:rPr>
              <a:t>Language</a:t>
            </a:r>
          </a:p>
          <a:p>
            <a:pPr lvl="2"/>
            <a:r>
              <a:rPr lang="en-US" dirty="0" smtClean="0">
                <a:solidFill>
                  <a:schemeClr val="tx1">
                    <a:lumMod val="85000"/>
                    <a:lumOff val="15000"/>
                  </a:schemeClr>
                </a:solidFill>
              </a:rPr>
              <a:t>Swedish or Italian</a:t>
            </a:r>
          </a:p>
          <a:p>
            <a:pPr lvl="1"/>
            <a:r>
              <a:rPr lang="en-US" dirty="0" smtClean="0">
                <a:solidFill>
                  <a:schemeClr val="tx1">
                    <a:lumMod val="85000"/>
                    <a:lumOff val="15000"/>
                  </a:schemeClr>
                </a:solidFill>
              </a:rPr>
              <a:t>Type of question</a:t>
            </a:r>
          </a:p>
          <a:p>
            <a:pPr lvl="2"/>
            <a:r>
              <a:rPr lang="en-US" dirty="0" smtClean="0">
                <a:solidFill>
                  <a:schemeClr val="tx1">
                    <a:lumMod val="85000"/>
                    <a:lumOff val="15000"/>
                  </a:schemeClr>
                </a:solidFill>
              </a:rPr>
              <a:t>Multiple choice, matching, or sentence translation</a:t>
            </a:r>
          </a:p>
          <a:p>
            <a:r>
              <a:rPr lang="en-US" dirty="0" smtClean="0">
                <a:solidFill>
                  <a:schemeClr val="tx1">
                    <a:lumMod val="85000"/>
                    <a:lumOff val="15000"/>
                  </a:schemeClr>
                </a:solidFill>
              </a:rPr>
              <a:t>Dependent Variable</a:t>
            </a:r>
          </a:p>
          <a:p>
            <a:pPr lvl="1"/>
            <a:r>
              <a:rPr lang="en-US" dirty="0" smtClean="0">
                <a:solidFill>
                  <a:schemeClr val="tx1">
                    <a:lumMod val="85000"/>
                    <a:lumOff val="15000"/>
                  </a:schemeClr>
                </a:solidFill>
              </a:rPr>
              <a:t>Accuracy</a:t>
            </a:r>
            <a:endParaRPr lang="en-US" dirty="0">
              <a:solidFill>
                <a:schemeClr val="tx1">
                  <a:lumMod val="85000"/>
                  <a:lumOff val="15000"/>
                </a:schemeClr>
              </a:solidFill>
            </a:endParaRPr>
          </a:p>
        </p:txBody>
      </p:sp>
    </p:spTree>
    <p:extLst>
      <p:ext uri="{BB962C8B-B14F-4D97-AF65-F5344CB8AC3E}">
        <p14:creationId xmlns:p14="http://schemas.microsoft.com/office/powerpoint/2010/main" val="2943065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MLM Results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87889803"/>
              </p:ext>
            </p:extLst>
          </p:nvPr>
        </p:nvGraphicFramePr>
        <p:xfrm>
          <a:off x="1328465" y="1323610"/>
          <a:ext cx="9542847" cy="4383352"/>
        </p:xfrm>
        <a:graphic>
          <a:graphicData uri="http://schemas.openxmlformats.org/drawingml/2006/table">
            <a:tbl>
              <a:tblPr firstRow="1" firstCol="1" bandRow="1">
                <a:tableStyleId>{5C22544A-7EE6-4342-B048-85BDC9FD1C3A}</a:tableStyleId>
              </a:tblPr>
              <a:tblGrid>
                <a:gridCol w="4855721"/>
                <a:gridCol w="1065848"/>
                <a:gridCol w="1082738"/>
                <a:gridCol w="705485"/>
                <a:gridCol w="900557"/>
                <a:gridCol w="932498"/>
              </a:tblGrid>
              <a:tr h="312685">
                <a:tc>
                  <a:txBody>
                    <a:bodyPr/>
                    <a:lstStyle/>
                    <a:p>
                      <a:pPr algn="ctr"/>
                      <a:r>
                        <a:rPr lang="en-US" sz="1100" dirty="0">
                          <a:solidFill>
                            <a:schemeClr val="tx1">
                              <a:lumMod val="85000"/>
                              <a:lumOff val="15000"/>
                            </a:schemeClr>
                          </a:solidFill>
                          <a:effectLst/>
                        </a:rPr>
                        <a:t>                        </a:t>
                      </a:r>
                      <a:endParaRPr lang="en-US" sz="11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B</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 </a:t>
                      </a:r>
                      <a:r>
                        <a:rPr lang="en-US" sz="1800" dirty="0" err="1">
                          <a:solidFill>
                            <a:schemeClr val="tx1">
                              <a:lumMod val="85000"/>
                              <a:lumOff val="15000"/>
                            </a:schemeClr>
                          </a:solidFill>
                          <a:effectLst/>
                        </a:rPr>
                        <a:t>Std.Error</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a:solidFill>
                            <a:schemeClr val="tx1">
                              <a:lumMod val="85000"/>
                              <a:lumOff val="15000"/>
                            </a:schemeClr>
                          </a:solidFill>
                          <a:effectLst/>
                        </a:rPr>
                        <a:t>  DF</a:t>
                      </a:r>
                      <a:endParaRPr lang="en-US" sz="180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a:solidFill>
                            <a:schemeClr val="tx1">
                              <a:lumMod val="85000"/>
                              <a:lumOff val="15000"/>
                            </a:schemeClr>
                          </a:solidFill>
                          <a:effectLst/>
                        </a:rPr>
                        <a:t> t-value</a:t>
                      </a:r>
                      <a:endParaRPr lang="en-US" sz="180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p-value</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r>
              <a:tr h="625369">
                <a:tc>
                  <a:txBody>
                    <a:bodyPr/>
                    <a:lstStyle/>
                    <a:p>
                      <a:pPr algn="ctr"/>
                      <a:r>
                        <a:rPr lang="en-US" sz="1800" dirty="0" smtClean="0">
                          <a:solidFill>
                            <a:schemeClr val="tx1">
                              <a:lumMod val="85000"/>
                              <a:lumOff val="15000"/>
                            </a:schemeClr>
                          </a:solidFill>
                          <a:effectLst/>
                          <a:latin typeface="+mn-lt"/>
                        </a:rPr>
                        <a:t>Recognition</a:t>
                      </a:r>
                      <a:r>
                        <a:rPr lang="en-US" sz="1800" baseline="0" dirty="0" smtClean="0">
                          <a:solidFill>
                            <a:schemeClr val="tx1">
                              <a:lumMod val="85000"/>
                              <a:lumOff val="15000"/>
                            </a:schemeClr>
                          </a:solidFill>
                          <a:effectLst/>
                          <a:latin typeface="+mn-lt"/>
                        </a:rPr>
                        <a:t> </a:t>
                      </a:r>
                      <a:r>
                        <a:rPr lang="en-US" sz="1800" dirty="0" smtClean="0">
                          <a:solidFill>
                            <a:schemeClr val="tx1">
                              <a:lumMod val="85000"/>
                              <a:lumOff val="15000"/>
                            </a:schemeClr>
                          </a:solidFill>
                          <a:effectLst/>
                          <a:latin typeface="Calibri" panose="020F0502020204030204" pitchFamily="34" charset="0"/>
                        </a:rPr>
                        <a:t>vs</a:t>
                      </a:r>
                      <a:r>
                        <a:rPr lang="en-US" sz="1800" baseline="0" dirty="0" smtClean="0">
                          <a:solidFill>
                            <a:schemeClr val="tx1">
                              <a:lumMod val="85000"/>
                              <a:lumOff val="15000"/>
                            </a:schemeClr>
                          </a:solidFill>
                          <a:effectLst/>
                          <a:latin typeface="Calibri" panose="020F0502020204030204" pitchFamily="34" charset="0"/>
                        </a:rPr>
                        <a:t> Matching Questions</a:t>
                      </a:r>
                      <a:endParaRPr lang="en-US" sz="1800" dirty="0" smtClean="0">
                        <a:solidFill>
                          <a:schemeClr val="tx1">
                            <a:lumMod val="85000"/>
                            <a:lumOff val="15000"/>
                          </a:schemeClr>
                        </a:solidFill>
                        <a:effectLst/>
                      </a:endParaRPr>
                    </a:p>
                  </a:txBody>
                  <a:tcPr marL="68580" marR="68580" marT="0" marB="0" anchor="ctr">
                    <a:solidFill>
                      <a:schemeClr val="accent1">
                        <a:lumMod val="60000"/>
                        <a:lumOff val="40000"/>
                      </a:schemeClr>
                    </a:solidFill>
                  </a:tcPr>
                </a:tc>
                <a:tc>
                  <a:txBody>
                    <a:bodyPr/>
                    <a:lstStyle/>
                    <a:p>
                      <a:pPr algn="ctr"/>
                      <a:r>
                        <a:rPr lang="en-US" sz="1800" dirty="0" smtClean="0">
                          <a:solidFill>
                            <a:schemeClr val="tx1">
                              <a:lumMod val="85000"/>
                              <a:lumOff val="15000"/>
                            </a:schemeClr>
                          </a:solidFill>
                          <a:effectLst/>
                          <a:latin typeface="+mn-lt"/>
                        </a:rPr>
                        <a:t>-0.001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0.01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3991 </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latin typeface="+mn-lt"/>
                        </a:rPr>
                        <a:t>-0.05</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0.96</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r>
              <a:tr h="625369">
                <a:tc>
                  <a:txBody>
                    <a:bodyPr/>
                    <a:lstStyle/>
                    <a:p>
                      <a:pPr algn="ctr"/>
                      <a:r>
                        <a:rPr lang="en-US" sz="1800" dirty="0" smtClean="0">
                          <a:solidFill>
                            <a:schemeClr val="tx1">
                              <a:lumMod val="85000"/>
                              <a:lumOff val="15000"/>
                            </a:schemeClr>
                          </a:solidFill>
                          <a:effectLst/>
                        </a:rPr>
                        <a:t>Recognition </a:t>
                      </a:r>
                      <a:r>
                        <a:rPr lang="en-US" sz="1800" baseline="0" dirty="0" smtClean="0">
                          <a:solidFill>
                            <a:schemeClr val="tx1">
                              <a:lumMod val="85000"/>
                              <a:lumOff val="15000"/>
                            </a:schemeClr>
                          </a:solidFill>
                          <a:effectLst/>
                        </a:rPr>
                        <a:t>vs Sentence Translation</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smtClean="0">
                          <a:solidFill>
                            <a:schemeClr val="tx1">
                              <a:lumMod val="85000"/>
                              <a:lumOff val="15000"/>
                            </a:schemeClr>
                          </a:solidFill>
                          <a:effectLst/>
                        </a:rPr>
                        <a:t>-0.02</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0.01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3991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a:t>
                      </a:r>
                      <a:r>
                        <a:rPr lang="en-US" sz="1800" dirty="0" smtClean="0">
                          <a:solidFill>
                            <a:schemeClr val="tx1">
                              <a:lumMod val="85000"/>
                              <a:lumOff val="15000"/>
                            </a:schemeClr>
                          </a:solidFill>
                          <a:effectLst/>
                        </a:rPr>
                        <a:t>1.60</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0.11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r>
              <a:tr h="625369">
                <a:tc>
                  <a:txBody>
                    <a:bodyPr/>
                    <a:lstStyle/>
                    <a:p>
                      <a:pPr algn="ctr"/>
                      <a:r>
                        <a:rPr lang="en-US" sz="1800" dirty="0" smtClean="0">
                          <a:solidFill>
                            <a:schemeClr val="tx1">
                              <a:lumMod val="85000"/>
                              <a:lumOff val="15000"/>
                            </a:schemeClr>
                          </a:solidFill>
                          <a:effectLst/>
                          <a:latin typeface="+mn-lt"/>
                        </a:rPr>
                        <a:t>Language</a:t>
                      </a:r>
                      <a:r>
                        <a:rPr lang="en-US" sz="1800" baseline="0" dirty="0" smtClean="0">
                          <a:solidFill>
                            <a:schemeClr val="tx1">
                              <a:lumMod val="85000"/>
                              <a:lumOff val="15000"/>
                            </a:schemeClr>
                          </a:solidFill>
                          <a:effectLst/>
                          <a:latin typeface="+mn-lt"/>
                        </a:rPr>
                        <a:t> Type</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 0.09</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0.01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3991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6.54</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b="1" dirty="0" smtClean="0">
                          <a:solidFill>
                            <a:schemeClr val="tx1">
                              <a:lumMod val="85000"/>
                              <a:lumOff val="15000"/>
                            </a:schemeClr>
                          </a:solidFill>
                          <a:effectLst/>
                        </a:rPr>
                        <a:t>&lt; 0.001</a:t>
                      </a:r>
                      <a:endParaRPr lang="en-US" sz="1800" b="1" dirty="0">
                        <a:solidFill>
                          <a:schemeClr val="tx1">
                            <a:lumMod val="85000"/>
                            <a:lumOff val="15000"/>
                          </a:schemeClr>
                        </a:solidFill>
                        <a:effectLst/>
                        <a:latin typeface="Calibri" panose="020F0502020204030204" pitchFamily="34" charset="0"/>
                      </a:endParaRPr>
                    </a:p>
                  </a:txBody>
                  <a:tcPr marL="68580" marR="68580" marT="0" marB="0" anchor="ctr"/>
                </a:tc>
              </a:tr>
              <a:tr h="938054">
                <a:tc>
                  <a:txBody>
                    <a:bodyPr/>
                    <a:lstStyle/>
                    <a:p>
                      <a:pPr algn="ctr"/>
                      <a:r>
                        <a:rPr lang="en-US" sz="1800" dirty="0" smtClean="0">
                          <a:solidFill>
                            <a:schemeClr val="tx1">
                              <a:lumMod val="85000"/>
                              <a:lumOff val="15000"/>
                            </a:schemeClr>
                          </a:solidFill>
                          <a:effectLst/>
                        </a:rPr>
                        <a:t>Interaction:</a:t>
                      </a:r>
                    </a:p>
                    <a:p>
                      <a:pPr algn="ctr"/>
                      <a:r>
                        <a:rPr lang="en-US" sz="1800" dirty="0" smtClean="0">
                          <a:solidFill>
                            <a:schemeClr val="tx1">
                              <a:lumMod val="85000"/>
                              <a:lumOff val="15000"/>
                            </a:schemeClr>
                          </a:solidFill>
                          <a:effectLst/>
                        </a:rPr>
                        <a:t>Recognition vs </a:t>
                      </a:r>
                      <a:r>
                        <a:rPr lang="en-US" sz="1800" dirty="0" smtClean="0">
                          <a:solidFill>
                            <a:schemeClr val="tx1">
                              <a:lumMod val="85000"/>
                              <a:lumOff val="15000"/>
                            </a:schemeClr>
                          </a:solidFill>
                          <a:effectLst/>
                        </a:rPr>
                        <a:t>Matching </a:t>
                      </a:r>
                    </a:p>
                    <a:p>
                      <a:pPr algn="ctr"/>
                      <a:r>
                        <a:rPr lang="en-US" sz="1800" baseline="0" dirty="0" smtClean="0">
                          <a:solidFill>
                            <a:schemeClr val="tx1">
                              <a:lumMod val="85000"/>
                              <a:lumOff val="15000"/>
                            </a:schemeClr>
                          </a:solidFill>
                          <a:effectLst/>
                        </a:rPr>
                        <a:t>X</a:t>
                      </a:r>
                    </a:p>
                    <a:p>
                      <a:pPr algn="ctr"/>
                      <a:r>
                        <a:rPr lang="en-US" sz="1800" baseline="0" dirty="0" smtClean="0">
                          <a:solidFill>
                            <a:schemeClr val="tx1">
                              <a:lumMod val="85000"/>
                              <a:lumOff val="15000"/>
                            </a:schemeClr>
                          </a:solidFill>
                          <a:effectLst/>
                        </a:rPr>
                        <a:t>Target Language</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 -</a:t>
                      </a:r>
                      <a:r>
                        <a:rPr lang="en-US" sz="1800" dirty="0" smtClean="0">
                          <a:solidFill>
                            <a:schemeClr val="tx1">
                              <a:lumMod val="85000"/>
                              <a:lumOff val="15000"/>
                            </a:schemeClr>
                          </a:solidFill>
                          <a:effectLst/>
                        </a:rPr>
                        <a:t>0.04</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0.02</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3991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a:t>
                      </a:r>
                      <a:r>
                        <a:rPr lang="en-US" sz="1800" dirty="0" smtClean="0">
                          <a:solidFill>
                            <a:schemeClr val="tx1">
                              <a:lumMod val="85000"/>
                              <a:lumOff val="15000"/>
                            </a:schemeClr>
                          </a:solidFill>
                          <a:effectLst/>
                        </a:rPr>
                        <a:t>2.02</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b="1" dirty="0">
                          <a:solidFill>
                            <a:schemeClr val="tx1">
                              <a:lumMod val="85000"/>
                              <a:lumOff val="15000"/>
                            </a:schemeClr>
                          </a:solidFill>
                          <a:effectLst/>
                        </a:rPr>
                        <a:t> </a:t>
                      </a:r>
                      <a:r>
                        <a:rPr lang="en-US" sz="1800" b="1" dirty="0" smtClean="0">
                          <a:solidFill>
                            <a:schemeClr val="tx1">
                              <a:lumMod val="85000"/>
                              <a:lumOff val="15000"/>
                            </a:schemeClr>
                          </a:solidFill>
                          <a:effectLst/>
                        </a:rPr>
                        <a:t>0.04</a:t>
                      </a:r>
                      <a:endParaRPr lang="en-US" sz="1800" b="1" dirty="0">
                        <a:solidFill>
                          <a:schemeClr val="tx1">
                            <a:lumMod val="85000"/>
                            <a:lumOff val="15000"/>
                          </a:schemeClr>
                        </a:solidFill>
                        <a:effectLst/>
                        <a:latin typeface="Calibri" panose="020F0502020204030204" pitchFamily="34" charset="0"/>
                      </a:endParaRPr>
                    </a:p>
                  </a:txBody>
                  <a:tcPr marL="68580" marR="68580" marT="0" marB="0" anchor="ctr"/>
                </a:tc>
              </a:tr>
              <a:tr h="938054">
                <a:tc>
                  <a:txBody>
                    <a:bodyPr/>
                    <a:lstStyle/>
                    <a:p>
                      <a:pPr algn="ctr"/>
                      <a:r>
                        <a:rPr lang="en-US" sz="1800" dirty="0" smtClean="0">
                          <a:solidFill>
                            <a:schemeClr val="tx1">
                              <a:lumMod val="85000"/>
                              <a:lumOff val="15000"/>
                            </a:schemeClr>
                          </a:solidFill>
                          <a:effectLst/>
                        </a:rPr>
                        <a:t>Interaction:</a:t>
                      </a:r>
                    </a:p>
                    <a:p>
                      <a:pPr algn="ctr"/>
                      <a:r>
                        <a:rPr lang="en-US" sz="1800" dirty="0" smtClean="0">
                          <a:solidFill>
                            <a:schemeClr val="tx1">
                              <a:lumMod val="85000"/>
                              <a:lumOff val="15000"/>
                            </a:schemeClr>
                          </a:solidFill>
                          <a:effectLst/>
                        </a:rPr>
                        <a:t>Recognition</a:t>
                      </a:r>
                      <a:r>
                        <a:rPr lang="en-US" sz="1800" baseline="0" dirty="0" smtClean="0">
                          <a:solidFill>
                            <a:schemeClr val="tx1">
                              <a:lumMod val="85000"/>
                              <a:lumOff val="15000"/>
                            </a:schemeClr>
                          </a:solidFill>
                          <a:effectLst/>
                        </a:rPr>
                        <a:t> vs </a:t>
                      </a:r>
                      <a:r>
                        <a:rPr lang="en-US" sz="1800" baseline="0" dirty="0" smtClean="0">
                          <a:solidFill>
                            <a:schemeClr val="tx1">
                              <a:lumMod val="85000"/>
                              <a:lumOff val="15000"/>
                            </a:schemeClr>
                          </a:solidFill>
                          <a:effectLst/>
                        </a:rPr>
                        <a:t>Sentence Translation</a:t>
                      </a:r>
                    </a:p>
                    <a:p>
                      <a:pPr algn="ctr"/>
                      <a:r>
                        <a:rPr lang="en-US" sz="1800" baseline="0" dirty="0" smtClean="0">
                          <a:solidFill>
                            <a:schemeClr val="tx1">
                              <a:lumMod val="85000"/>
                              <a:lumOff val="15000"/>
                            </a:schemeClr>
                          </a:solidFill>
                          <a:effectLst/>
                          <a:latin typeface="Calibri" panose="020F0502020204030204" pitchFamily="34" charset="0"/>
                        </a:rPr>
                        <a:t>X</a:t>
                      </a:r>
                    </a:p>
                    <a:p>
                      <a:pPr algn="ctr"/>
                      <a:r>
                        <a:rPr lang="en-US" sz="1800" baseline="0" dirty="0" smtClean="0">
                          <a:solidFill>
                            <a:schemeClr val="tx1">
                              <a:lumMod val="85000"/>
                              <a:lumOff val="15000"/>
                            </a:schemeClr>
                          </a:solidFill>
                          <a:effectLst/>
                          <a:latin typeface="Calibri" panose="020F0502020204030204" pitchFamily="34" charset="0"/>
                        </a:rPr>
                        <a:t>Target Language</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solidFill>
                      <a:schemeClr val="accent1">
                        <a:lumMod val="60000"/>
                        <a:lumOff val="40000"/>
                      </a:schemeClr>
                    </a:solidFill>
                  </a:tcPr>
                </a:tc>
                <a:tc>
                  <a:txBody>
                    <a:bodyPr/>
                    <a:lstStyle/>
                    <a:p>
                      <a:pPr algn="ctr"/>
                      <a:r>
                        <a:rPr lang="en-US" sz="1800" dirty="0">
                          <a:solidFill>
                            <a:schemeClr val="tx1">
                              <a:lumMod val="85000"/>
                              <a:lumOff val="15000"/>
                            </a:schemeClr>
                          </a:solidFill>
                          <a:effectLst/>
                        </a:rPr>
                        <a:t>-</a:t>
                      </a:r>
                      <a:r>
                        <a:rPr lang="en-US" sz="1800" dirty="0" smtClean="0">
                          <a:solidFill>
                            <a:schemeClr val="tx1">
                              <a:lumMod val="85000"/>
                              <a:lumOff val="15000"/>
                            </a:schemeClr>
                          </a:solidFill>
                          <a:effectLst/>
                        </a:rPr>
                        <a:t>0.07</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0.02</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smtClean="0">
                          <a:solidFill>
                            <a:schemeClr val="tx1">
                              <a:lumMod val="85000"/>
                              <a:lumOff val="15000"/>
                            </a:schemeClr>
                          </a:solidFill>
                          <a:effectLst/>
                        </a:rPr>
                        <a:t>3991</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dirty="0">
                          <a:solidFill>
                            <a:schemeClr val="tx1">
                              <a:lumMod val="85000"/>
                              <a:lumOff val="15000"/>
                            </a:schemeClr>
                          </a:solidFill>
                          <a:effectLst/>
                        </a:rPr>
                        <a:t>-</a:t>
                      </a:r>
                      <a:r>
                        <a:rPr lang="en-US" sz="1800" dirty="0" smtClean="0">
                          <a:solidFill>
                            <a:schemeClr val="tx1">
                              <a:lumMod val="85000"/>
                              <a:lumOff val="15000"/>
                            </a:schemeClr>
                          </a:solidFill>
                          <a:effectLst/>
                        </a:rPr>
                        <a:t>3.60</a:t>
                      </a:r>
                      <a:endParaRPr lang="en-US" sz="1800" dirty="0">
                        <a:solidFill>
                          <a:schemeClr val="tx1">
                            <a:lumMod val="85000"/>
                            <a:lumOff val="15000"/>
                          </a:schemeClr>
                        </a:solidFill>
                        <a:effectLst/>
                        <a:latin typeface="Calibri" panose="020F0502020204030204" pitchFamily="34" charset="0"/>
                      </a:endParaRPr>
                    </a:p>
                  </a:txBody>
                  <a:tcPr marL="68580" marR="68580" marT="0" marB="0" anchor="ctr"/>
                </a:tc>
                <a:tc>
                  <a:txBody>
                    <a:bodyPr/>
                    <a:lstStyle/>
                    <a:p>
                      <a:pPr algn="ctr"/>
                      <a:r>
                        <a:rPr lang="en-US" sz="1800" b="1" dirty="0">
                          <a:solidFill>
                            <a:schemeClr val="tx1">
                              <a:lumMod val="85000"/>
                              <a:lumOff val="15000"/>
                            </a:schemeClr>
                          </a:solidFill>
                          <a:effectLst/>
                        </a:rPr>
                        <a:t> </a:t>
                      </a:r>
                      <a:r>
                        <a:rPr lang="en-US" sz="1800" b="1" dirty="0" smtClean="0">
                          <a:solidFill>
                            <a:schemeClr val="tx1">
                              <a:lumMod val="85000"/>
                              <a:lumOff val="15000"/>
                            </a:schemeClr>
                          </a:solidFill>
                          <a:effectLst/>
                        </a:rPr>
                        <a:t>&lt;</a:t>
                      </a:r>
                      <a:r>
                        <a:rPr lang="en-US" sz="1800" b="1" baseline="0" dirty="0" smtClean="0">
                          <a:solidFill>
                            <a:schemeClr val="tx1">
                              <a:lumMod val="85000"/>
                              <a:lumOff val="15000"/>
                            </a:schemeClr>
                          </a:solidFill>
                          <a:effectLst/>
                        </a:rPr>
                        <a:t> 0.001</a:t>
                      </a:r>
                      <a:endParaRPr lang="en-US" sz="1800" b="1" dirty="0">
                        <a:solidFill>
                          <a:schemeClr val="tx1">
                            <a:lumMod val="85000"/>
                            <a:lumOff val="15000"/>
                          </a:schemeClr>
                        </a:solidFill>
                        <a:effectLst/>
                        <a:latin typeface="Calibri" panose="020F0502020204030204" pitchFamily="34" charset="0"/>
                      </a:endParaRPr>
                    </a:p>
                  </a:txBody>
                  <a:tcPr marL="68580" marR="68580" marT="0" marB="0" anchor="ctr"/>
                </a:tc>
              </a:tr>
            </a:tbl>
          </a:graphicData>
        </a:graphic>
      </p:graphicFrame>
      <p:sp>
        <p:nvSpPr>
          <p:cNvPr id="4" name="TextBox 3"/>
          <p:cNvSpPr txBox="1"/>
          <p:nvPr/>
        </p:nvSpPr>
        <p:spPr>
          <a:xfrm>
            <a:off x="1328464" y="5918527"/>
            <a:ext cx="9542847" cy="400110"/>
          </a:xfrm>
          <a:prstGeom prst="rect">
            <a:avLst/>
          </a:prstGeom>
          <a:noFill/>
        </p:spPr>
        <p:txBody>
          <a:bodyPr wrap="square" rtlCol="0">
            <a:spAutoFit/>
          </a:bodyPr>
          <a:lstStyle/>
          <a:p>
            <a:pPr algn="ctr"/>
            <a:r>
              <a:rPr lang="sv-SE" sz="2000" dirty="0">
                <a:solidFill>
                  <a:schemeClr val="tx1">
                    <a:lumMod val="85000"/>
                    <a:lumOff val="15000"/>
                  </a:schemeClr>
                </a:solidFill>
              </a:rPr>
              <a:t>These</a:t>
            </a:r>
            <a:r>
              <a:rPr lang="sv-SE" sz="1400" dirty="0" smtClean="0">
                <a:solidFill>
                  <a:schemeClr val="tx1">
                    <a:lumMod val="85000"/>
                    <a:lumOff val="15000"/>
                  </a:schemeClr>
                </a:solidFill>
              </a:rPr>
              <a:t> </a:t>
            </a:r>
            <a:r>
              <a:rPr lang="sv-SE" sz="2000" dirty="0">
                <a:solidFill>
                  <a:schemeClr val="tx1">
                    <a:lumMod val="85000"/>
                    <a:lumOff val="15000"/>
                  </a:schemeClr>
                </a:solidFill>
              </a:rPr>
              <a:t>slopes</a:t>
            </a:r>
            <a:r>
              <a:rPr lang="sv-SE" sz="1400" dirty="0" smtClean="0">
                <a:solidFill>
                  <a:schemeClr val="tx1">
                    <a:lumMod val="85000"/>
                    <a:lumOff val="15000"/>
                  </a:schemeClr>
                </a:solidFill>
              </a:rPr>
              <a:t> </a:t>
            </a:r>
            <a:r>
              <a:rPr lang="sv-SE" sz="2000" dirty="0">
                <a:solidFill>
                  <a:schemeClr val="tx1">
                    <a:lumMod val="85000"/>
                    <a:lumOff val="15000"/>
                  </a:schemeClr>
                </a:solidFill>
              </a:rPr>
              <a:t>are</a:t>
            </a:r>
            <a:r>
              <a:rPr lang="sv-SE" sz="1400" dirty="0" smtClean="0">
                <a:solidFill>
                  <a:schemeClr val="tx1">
                    <a:lumMod val="85000"/>
                    <a:lumOff val="15000"/>
                  </a:schemeClr>
                </a:solidFill>
              </a:rPr>
              <a:t> </a:t>
            </a:r>
            <a:r>
              <a:rPr lang="sv-SE" sz="2000" dirty="0" smtClean="0">
                <a:solidFill>
                  <a:schemeClr val="tx1">
                    <a:lumMod val="85000"/>
                    <a:lumOff val="15000"/>
                  </a:schemeClr>
                </a:solidFill>
              </a:rPr>
              <a:t>significant</a:t>
            </a:r>
            <a:r>
              <a:rPr lang="sv-SE" sz="1400" dirty="0" smtClean="0">
                <a:solidFill>
                  <a:schemeClr val="tx1">
                    <a:lumMod val="85000"/>
                    <a:lumOff val="15000"/>
                  </a:schemeClr>
                </a:solidFill>
              </a:rPr>
              <a:t>.  </a:t>
            </a:r>
            <a:r>
              <a:rPr lang="el-GR" sz="2000" dirty="0" smtClean="0">
                <a:solidFill>
                  <a:schemeClr val="tx1">
                    <a:lumMod val="85000"/>
                    <a:lumOff val="15000"/>
                  </a:schemeClr>
                </a:solidFill>
              </a:rPr>
              <a:t>ΔΧ</a:t>
            </a:r>
            <a:r>
              <a:rPr lang="sv-SE" sz="2000" baseline="30000" dirty="0" smtClean="0">
                <a:solidFill>
                  <a:schemeClr val="tx1">
                    <a:lumMod val="85000"/>
                    <a:lumOff val="15000"/>
                  </a:schemeClr>
                </a:solidFill>
              </a:rPr>
              <a:t>2</a:t>
            </a:r>
            <a:r>
              <a:rPr lang="sv-SE" sz="2000" dirty="0" smtClean="0">
                <a:solidFill>
                  <a:schemeClr val="tx1">
                    <a:lumMod val="85000"/>
                    <a:lumOff val="15000"/>
                  </a:schemeClr>
                </a:solidFill>
              </a:rPr>
              <a:t>(1</a:t>
            </a:r>
            <a:r>
              <a:rPr lang="sv-SE" sz="2000" dirty="0">
                <a:solidFill>
                  <a:schemeClr val="tx1">
                    <a:lumMod val="85000"/>
                    <a:lumOff val="15000"/>
                  </a:schemeClr>
                </a:solidFill>
              </a:rPr>
              <a:t>) = </a:t>
            </a:r>
            <a:r>
              <a:rPr lang="sv-SE" sz="2000" dirty="0" smtClean="0">
                <a:solidFill>
                  <a:schemeClr val="tx1">
                    <a:lumMod val="85000"/>
                    <a:lumOff val="15000"/>
                  </a:schemeClr>
                </a:solidFill>
              </a:rPr>
              <a:t>241.17, </a:t>
            </a:r>
            <a:r>
              <a:rPr lang="sv-SE" sz="2000" dirty="0">
                <a:solidFill>
                  <a:schemeClr val="tx1">
                    <a:lumMod val="85000"/>
                    <a:lumOff val="15000"/>
                  </a:schemeClr>
                </a:solidFill>
              </a:rPr>
              <a:t>p &lt; .001</a:t>
            </a:r>
          </a:p>
        </p:txBody>
      </p:sp>
    </p:spTree>
    <p:extLst>
      <p:ext uri="{BB962C8B-B14F-4D97-AF65-F5344CB8AC3E}">
        <p14:creationId xmlns:p14="http://schemas.microsoft.com/office/powerpoint/2010/main" val="2908644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Results- Interaction Effect</a:t>
            </a:r>
            <a:endParaRPr lang="en-US" dirty="0">
              <a:solidFill>
                <a:schemeClr val="tx1">
                  <a:lumMod val="85000"/>
                  <a:lumOff val="15000"/>
                </a:schemeClr>
              </a:solidFill>
            </a:endParaRPr>
          </a:p>
        </p:txBody>
      </p:sp>
      <p:sp>
        <p:nvSpPr>
          <p:cNvPr id="5" name="TextBox 4"/>
          <p:cNvSpPr txBox="1"/>
          <p:nvPr/>
        </p:nvSpPr>
        <p:spPr>
          <a:xfrm>
            <a:off x="2141119" y="6337182"/>
            <a:ext cx="8733231" cy="400110"/>
          </a:xfrm>
          <a:prstGeom prst="rect">
            <a:avLst/>
          </a:prstGeom>
          <a:noFill/>
        </p:spPr>
        <p:txBody>
          <a:bodyPr wrap="square" rtlCol="0">
            <a:spAutoFit/>
          </a:bodyPr>
          <a:lstStyle/>
          <a:p>
            <a:pPr algn="ctr"/>
            <a:r>
              <a:rPr lang="en-US" sz="2000" dirty="0" smtClean="0">
                <a:solidFill>
                  <a:schemeClr val="tx1">
                    <a:lumMod val="85000"/>
                    <a:lumOff val="15000"/>
                  </a:schemeClr>
                </a:solidFill>
              </a:rPr>
              <a:t>*95% confidence interval bars</a:t>
            </a:r>
            <a:endParaRPr lang="sv-SE" sz="2000" dirty="0">
              <a:solidFill>
                <a:schemeClr val="tx1">
                  <a:lumMod val="85000"/>
                  <a:lumOff val="15000"/>
                </a:schemeClr>
              </a:solidFill>
            </a:endParaRPr>
          </a:p>
        </p:txBody>
      </p:sp>
      <p:grpSp>
        <p:nvGrpSpPr>
          <p:cNvPr id="12" name="Group 11"/>
          <p:cNvGrpSpPr/>
          <p:nvPr/>
        </p:nvGrpSpPr>
        <p:grpSpPr>
          <a:xfrm>
            <a:off x="2141119" y="1400055"/>
            <a:ext cx="8733231" cy="4899805"/>
            <a:chOff x="2141119" y="1380227"/>
            <a:chExt cx="8733231" cy="4899805"/>
          </a:xfrm>
        </p:grpSpPr>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1119" y="1380227"/>
              <a:ext cx="8733231" cy="4899805"/>
            </a:xfrm>
            <a:prstGeom prst="rect">
              <a:avLst/>
            </a:prstGeom>
            <a:ln>
              <a:noFill/>
            </a:ln>
            <a:effectLst>
              <a:outerShdw blurRad="190500" algn="tl" rotWithShape="0">
                <a:srgbClr val="000000">
                  <a:alpha val="70000"/>
                </a:srgbClr>
              </a:outerShdw>
            </a:effectLst>
          </p:spPr>
        </p:pic>
        <p:cxnSp>
          <p:nvCxnSpPr>
            <p:cNvPr id="7" name="Straight Connector 6"/>
            <p:cNvCxnSpPr/>
            <p:nvPr/>
          </p:nvCxnSpPr>
          <p:spPr>
            <a:xfrm>
              <a:off x="2836506" y="1380227"/>
              <a:ext cx="0" cy="438912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2817845" y="5728996"/>
              <a:ext cx="612648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2787721" y="5738950"/>
              <a:ext cx="215758" cy="1443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780094" y="5628401"/>
            <a:ext cx="45719" cy="1443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074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Implications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tx1">
                    <a:lumMod val="85000"/>
                    <a:lumOff val="15000"/>
                  </a:schemeClr>
                </a:solidFill>
              </a:rPr>
              <a:t>Support for the interference hypothesis</a:t>
            </a:r>
          </a:p>
          <a:p>
            <a:pPr lvl="1"/>
            <a:r>
              <a:rPr lang="en-US" dirty="0" smtClean="0">
                <a:solidFill>
                  <a:schemeClr val="tx1">
                    <a:lumMod val="85000"/>
                    <a:lumOff val="15000"/>
                  </a:schemeClr>
                </a:solidFill>
              </a:rPr>
              <a:t>Positive transfer: English and Swedish</a:t>
            </a:r>
          </a:p>
          <a:p>
            <a:pPr lvl="2"/>
            <a:r>
              <a:rPr lang="en-US" dirty="0" smtClean="0">
                <a:solidFill>
                  <a:schemeClr val="tx1">
                    <a:lumMod val="85000"/>
                    <a:lumOff val="15000"/>
                  </a:schemeClr>
                </a:solidFill>
              </a:rPr>
              <a:t>We are more aware of the similarities between English and Swedish and can use these to our advantage.</a:t>
            </a:r>
          </a:p>
          <a:p>
            <a:pPr lvl="1"/>
            <a:r>
              <a:rPr lang="en-US" dirty="0" smtClean="0">
                <a:solidFill>
                  <a:schemeClr val="tx1">
                    <a:lumMod val="85000"/>
                    <a:lumOff val="15000"/>
                  </a:schemeClr>
                </a:solidFill>
              </a:rPr>
              <a:t>Negative transfer: English and Italian</a:t>
            </a:r>
          </a:p>
          <a:p>
            <a:pPr lvl="2"/>
            <a:r>
              <a:rPr lang="en-US" dirty="0" smtClean="0">
                <a:solidFill>
                  <a:schemeClr val="tx1">
                    <a:lumMod val="85000"/>
                    <a:lumOff val="15000"/>
                  </a:schemeClr>
                </a:solidFill>
              </a:rPr>
              <a:t>There are less similarities to be aware of, and we must find different ways to master this language than just comparing to English.</a:t>
            </a:r>
            <a:endParaRPr lang="en-US" dirty="0">
              <a:solidFill>
                <a:schemeClr val="tx1">
                  <a:lumMod val="85000"/>
                  <a:lumOff val="15000"/>
                </a:schemeClr>
              </a:solidFill>
            </a:endParaRPr>
          </a:p>
          <a:p>
            <a:endParaRPr lang="en-US" dirty="0" smtClean="0">
              <a:solidFill>
                <a:schemeClr val="tx1">
                  <a:lumMod val="85000"/>
                  <a:lumOff val="15000"/>
                </a:schemeClr>
              </a:solidFill>
            </a:endParaRPr>
          </a:p>
          <a:p>
            <a:r>
              <a:rPr lang="en-US" dirty="0" smtClean="0">
                <a:solidFill>
                  <a:schemeClr val="tx1">
                    <a:lumMod val="85000"/>
                    <a:lumOff val="15000"/>
                  </a:schemeClr>
                </a:solidFill>
              </a:rPr>
              <a:t>No significant difference for sentence translation</a:t>
            </a:r>
          </a:p>
          <a:p>
            <a:pPr lvl="1"/>
            <a:r>
              <a:rPr lang="en-US" dirty="0" smtClean="0">
                <a:solidFill>
                  <a:schemeClr val="tx1">
                    <a:lumMod val="85000"/>
                    <a:lumOff val="15000"/>
                  </a:schemeClr>
                </a:solidFill>
              </a:rPr>
              <a:t>Positive/negative transfer no longer comes into play when translating sentences.  Participants had to rely solely on memory.</a:t>
            </a:r>
            <a:endParaRPr lang="en-US" dirty="0">
              <a:solidFill>
                <a:schemeClr val="tx1">
                  <a:lumMod val="85000"/>
                  <a:lumOff val="15000"/>
                </a:schemeClr>
              </a:solidFill>
            </a:endParaRPr>
          </a:p>
        </p:txBody>
      </p:sp>
    </p:spTree>
    <p:extLst>
      <p:ext uri="{BB962C8B-B14F-4D97-AF65-F5344CB8AC3E}">
        <p14:creationId xmlns:p14="http://schemas.microsoft.com/office/powerpoint/2010/main" val="702311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p:txBody>
          <a:bodyPr/>
          <a:lstStyle/>
          <a:p>
            <a:r>
              <a:rPr lang="en-US" dirty="0" smtClean="0"/>
              <a:t>Spend more time learning languages</a:t>
            </a:r>
          </a:p>
          <a:p>
            <a:pPr lvl="1"/>
            <a:r>
              <a:rPr lang="en-US" dirty="0" smtClean="0"/>
              <a:t>20 minutes is not very long! How about a day?</a:t>
            </a:r>
          </a:p>
          <a:p>
            <a:pPr lvl="1"/>
            <a:r>
              <a:rPr lang="en-US" dirty="0" smtClean="0"/>
              <a:t>What about a longitudinal study spanning a few years?</a:t>
            </a:r>
          </a:p>
          <a:p>
            <a:pPr lvl="1"/>
            <a:endParaRPr lang="en-US" dirty="0" smtClean="0"/>
          </a:p>
          <a:p>
            <a:r>
              <a:rPr lang="en-US" dirty="0" smtClean="0"/>
              <a:t>Test other target languages</a:t>
            </a:r>
          </a:p>
          <a:p>
            <a:pPr lvl="1"/>
            <a:r>
              <a:rPr lang="en-US" dirty="0" smtClean="0"/>
              <a:t>Instead of Swedish, test Norwegian.</a:t>
            </a:r>
          </a:p>
          <a:p>
            <a:pPr lvl="1"/>
            <a:r>
              <a:rPr lang="en-US" dirty="0" smtClean="0"/>
              <a:t>Instead of Italian, test Romanian.</a:t>
            </a:r>
          </a:p>
          <a:p>
            <a:pPr lvl="1"/>
            <a:endParaRPr lang="en-US" dirty="0" smtClean="0"/>
          </a:p>
          <a:p>
            <a:r>
              <a:rPr lang="en-US" dirty="0" smtClean="0"/>
              <a:t>Test other native languages</a:t>
            </a:r>
          </a:p>
          <a:p>
            <a:pPr lvl="1"/>
            <a:r>
              <a:rPr lang="en-US" dirty="0" smtClean="0"/>
              <a:t>Instead of all English natives, test Spanish natives or German natives.</a:t>
            </a:r>
            <a:endParaRPr lang="en-US" dirty="0"/>
          </a:p>
        </p:txBody>
      </p:sp>
    </p:spTree>
    <p:extLst>
      <p:ext uri="{BB962C8B-B14F-4D97-AF65-F5344CB8AC3E}">
        <p14:creationId xmlns:p14="http://schemas.microsoft.com/office/powerpoint/2010/main" val="2386327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b="1" dirty="0" smtClean="0">
                <a:solidFill>
                  <a:schemeClr val="tx1">
                    <a:lumMod val="85000"/>
                    <a:lumOff val="15000"/>
                  </a:schemeClr>
                </a:solidFill>
              </a:rPr>
              <a:t>Rebecca </a:t>
            </a:r>
            <a:r>
              <a:rPr lang="en-US" sz="4000" b="1" dirty="0" err="1" smtClean="0">
                <a:solidFill>
                  <a:schemeClr val="tx1">
                    <a:lumMod val="85000"/>
                    <a:lumOff val="15000"/>
                  </a:schemeClr>
                </a:solidFill>
              </a:rPr>
              <a:t>Knoph</a:t>
            </a:r>
            <a:endParaRPr lang="en-US" sz="4000" b="1" dirty="0" smtClean="0">
              <a:solidFill>
                <a:schemeClr val="tx1">
                  <a:lumMod val="85000"/>
                  <a:lumOff val="15000"/>
                </a:schemeClr>
              </a:solidFill>
            </a:endParaRPr>
          </a:p>
          <a:p>
            <a:pPr marL="0" indent="0" algn="ctr">
              <a:buNone/>
            </a:pPr>
            <a:endParaRPr lang="en-US" sz="4000" dirty="0" smtClean="0">
              <a:solidFill>
                <a:schemeClr val="tx1">
                  <a:lumMod val="85000"/>
                  <a:lumOff val="15000"/>
                </a:schemeClr>
              </a:solidFill>
            </a:endParaRPr>
          </a:p>
          <a:p>
            <a:pPr marL="0" indent="0" algn="ctr">
              <a:buNone/>
            </a:pPr>
            <a:r>
              <a:rPr lang="en-US" sz="4000" dirty="0" smtClean="0">
                <a:solidFill>
                  <a:schemeClr val="tx1">
                    <a:lumMod val="85000"/>
                    <a:lumOff val="15000"/>
                  </a:schemeClr>
                </a:solidFill>
              </a:rPr>
              <a:t>Rebecca.Knoph@gmail.com</a:t>
            </a:r>
          </a:p>
          <a:p>
            <a:pPr marL="0" indent="0" algn="ctr">
              <a:buNone/>
            </a:pPr>
            <a:r>
              <a:rPr lang="en-US" sz="4000" dirty="0" smtClean="0">
                <a:solidFill>
                  <a:schemeClr val="tx1">
                    <a:lumMod val="85000"/>
                    <a:lumOff val="15000"/>
                  </a:schemeClr>
                </a:solidFill>
              </a:rPr>
              <a:t>Allinder115@live.missouristate.edu</a:t>
            </a:r>
            <a:endParaRPr lang="en-US" sz="4000" dirty="0">
              <a:solidFill>
                <a:schemeClr val="tx1">
                  <a:lumMod val="85000"/>
                  <a:lumOff val="15000"/>
                </a:schemeClr>
              </a:solidFill>
            </a:endParaRPr>
          </a:p>
        </p:txBody>
      </p:sp>
    </p:spTree>
    <p:extLst>
      <p:ext uri="{BB962C8B-B14F-4D97-AF65-F5344CB8AC3E}">
        <p14:creationId xmlns:p14="http://schemas.microsoft.com/office/powerpoint/2010/main" val="513308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Basic Theories</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1825625"/>
            <a:ext cx="10515600" cy="4652448"/>
          </a:xfrm>
        </p:spPr>
        <p:txBody>
          <a:bodyPr>
            <a:normAutofit fontScale="92500" lnSpcReduction="10000"/>
          </a:bodyPr>
          <a:lstStyle/>
          <a:p>
            <a:r>
              <a:rPr lang="en-US" dirty="0" smtClean="0">
                <a:solidFill>
                  <a:schemeClr val="tx1">
                    <a:lumMod val="85000"/>
                    <a:lumOff val="15000"/>
                  </a:schemeClr>
                </a:solidFill>
              </a:rPr>
              <a:t>Chomsky (1984)- Universal Grammar</a:t>
            </a:r>
          </a:p>
          <a:p>
            <a:pPr lvl="1"/>
            <a:r>
              <a:rPr lang="en-US" dirty="0" smtClean="0">
                <a:solidFill>
                  <a:schemeClr val="tx1">
                    <a:lumMod val="85000"/>
                    <a:lumOff val="15000"/>
                  </a:schemeClr>
                </a:solidFill>
              </a:rPr>
              <a:t>Certain aspects of language are innate</a:t>
            </a:r>
          </a:p>
          <a:p>
            <a:pPr lvl="1"/>
            <a:r>
              <a:rPr lang="en-US" dirty="0" smtClean="0">
                <a:solidFill>
                  <a:schemeClr val="tx1">
                    <a:lumMod val="85000"/>
                    <a:lumOff val="15000"/>
                  </a:schemeClr>
                </a:solidFill>
              </a:rPr>
              <a:t>Supported by grammatical speech patterns</a:t>
            </a:r>
          </a:p>
          <a:p>
            <a:pPr lvl="1"/>
            <a:endParaRPr lang="en-US" dirty="0" smtClean="0">
              <a:solidFill>
                <a:schemeClr val="tx1">
                  <a:lumMod val="85000"/>
                  <a:lumOff val="15000"/>
                </a:schemeClr>
              </a:solidFill>
            </a:endParaRPr>
          </a:p>
          <a:p>
            <a:r>
              <a:rPr lang="en-US" dirty="0" err="1" smtClean="0">
                <a:solidFill>
                  <a:schemeClr val="tx1">
                    <a:lumMod val="85000"/>
                    <a:lumOff val="15000"/>
                  </a:schemeClr>
                </a:solidFill>
              </a:rPr>
              <a:t>Krashen</a:t>
            </a:r>
            <a:r>
              <a:rPr lang="en-US" dirty="0" smtClean="0">
                <a:solidFill>
                  <a:schemeClr val="tx1">
                    <a:lumMod val="85000"/>
                    <a:lumOff val="15000"/>
                  </a:schemeClr>
                </a:solidFill>
              </a:rPr>
              <a:t> (1981)- </a:t>
            </a:r>
            <a:r>
              <a:rPr lang="en-US" dirty="0">
                <a:solidFill>
                  <a:schemeClr val="tx1">
                    <a:lumMod val="85000"/>
                    <a:lumOff val="15000"/>
                  </a:schemeClr>
                </a:solidFill>
              </a:rPr>
              <a:t>Input Hypothesis</a:t>
            </a:r>
          </a:p>
          <a:p>
            <a:pPr lvl="1"/>
            <a:r>
              <a:rPr lang="en-US" dirty="0" smtClean="0">
                <a:solidFill>
                  <a:schemeClr val="tx1">
                    <a:lumMod val="85000"/>
                    <a:lumOff val="15000"/>
                  </a:schemeClr>
                </a:solidFill>
              </a:rPr>
              <a:t>We learn best when new knowledge of the target language is just a little more difficult than the current level.</a:t>
            </a:r>
          </a:p>
          <a:p>
            <a:pPr lvl="1"/>
            <a:endParaRPr lang="en-US" dirty="0">
              <a:solidFill>
                <a:schemeClr val="tx1">
                  <a:lumMod val="85000"/>
                  <a:lumOff val="15000"/>
                </a:schemeClr>
              </a:solidFill>
            </a:endParaRPr>
          </a:p>
          <a:p>
            <a:r>
              <a:rPr lang="en-US" dirty="0" err="1" smtClean="0">
                <a:solidFill>
                  <a:schemeClr val="tx1">
                    <a:lumMod val="85000"/>
                    <a:lumOff val="15000"/>
                  </a:schemeClr>
                </a:solidFill>
              </a:rPr>
              <a:t>Krashen</a:t>
            </a:r>
            <a:r>
              <a:rPr lang="en-US" dirty="0" smtClean="0">
                <a:solidFill>
                  <a:schemeClr val="tx1">
                    <a:lumMod val="85000"/>
                    <a:lumOff val="15000"/>
                  </a:schemeClr>
                </a:solidFill>
              </a:rPr>
              <a:t> (1981)- Monitor Model</a:t>
            </a:r>
          </a:p>
          <a:p>
            <a:pPr lvl="1"/>
            <a:r>
              <a:rPr lang="en-US" dirty="0" smtClean="0">
                <a:solidFill>
                  <a:schemeClr val="tx1">
                    <a:lumMod val="85000"/>
                    <a:lumOff val="15000"/>
                  </a:schemeClr>
                </a:solidFill>
              </a:rPr>
              <a:t>Acquisition is subconscious</a:t>
            </a:r>
          </a:p>
          <a:p>
            <a:pPr lvl="2"/>
            <a:r>
              <a:rPr lang="en-US" dirty="0" smtClean="0">
                <a:solidFill>
                  <a:schemeClr val="tx1">
                    <a:lumMod val="85000"/>
                    <a:lumOff val="15000"/>
                  </a:schemeClr>
                </a:solidFill>
              </a:rPr>
              <a:t>How we learn as children</a:t>
            </a:r>
          </a:p>
          <a:p>
            <a:pPr lvl="1"/>
            <a:r>
              <a:rPr lang="en-US" dirty="0" smtClean="0">
                <a:solidFill>
                  <a:schemeClr val="tx1">
                    <a:lumMod val="85000"/>
                    <a:lumOff val="15000"/>
                  </a:schemeClr>
                </a:solidFill>
              </a:rPr>
              <a:t>Learning is a conscious effort; usually requires formal instruction</a:t>
            </a:r>
          </a:p>
          <a:p>
            <a:pPr lvl="2"/>
            <a:r>
              <a:rPr lang="en-US" dirty="0" smtClean="0">
                <a:solidFill>
                  <a:schemeClr val="tx1">
                    <a:lumMod val="85000"/>
                    <a:lumOff val="15000"/>
                  </a:schemeClr>
                </a:solidFill>
              </a:rPr>
              <a:t>How we learn as adults</a:t>
            </a:r>
          </a:p>
          <a:p>
            <a:pPr lvl="1"/>
            <a:endParaRPr lang="en-US" dirty="0"/>
          </a:p>
        </p:txBody>
      </p:sp>
    </p:spTree>
    <p:extLst>
      <p:ext uri="{BB962C8B-B14F-4D97-AF65-F5344CB8AC3E}">
        <p14:creationId xmlns:p14="http://schemas.microsoft.com/office/powerpoint/2010/main" val="1208718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Simple Effects</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1825625"/>
            <a:ext cx="10515600" cy="4799462"/>
          </a:xfrm>
        </p:spPr>
        <p:txBody>
          <a:bodyPr>
            <a:normAutofit fontScale="92500" lnSpcReduction="20000"/>
          </a:bodyPr>
          <a:lstStyle/>
          <a:p>
            <a:r>
              <a:rPr lang="en-US" dirty="0" smtClean="0">
                <a:solidFill>
                  <a:schemeClr val="tx1">
                    <a:lumMod val="85000"/>
                    <a:lumOff val="15000"/>
                  </a:schemeClr>
                </a:solidFill>
              </a:rPr>
              <a:t>Participants scored significantly higher on </a:t>
            </a:r>
            <a:r>
              <a:rPr lang="en-US" b="1" dirty="0" smtClean="0">
                <a:solidFill>
                  <a:schemeClr val="tx1">
                    <a:lumMod val="85000"/>
                    <a:lumOff val="15000"/>
                  </a:schemeClr>
                </a:solidFill>
              </a:rPr>
              <a:t>recognition </a:t>
            </a:r>
            <a:r>
              <a:rPr lang="en-US" dirty="0" smtClean="0">
                <a:solidFill>
                  <a:schemeClr val="tx1">
                    <a:lumMod val="85000"/>
                    <a:lumOff val="15000"/>
                  </a:schemeClr>
                </a:solidFill>
              </a:rPr>
              <a:t>questions in Swedish than Italian.</a:t>
            </a:r>
          </a:p>
          <a:p>
            <a:pPr lvl="1"/>
            <a:r>
              <a:rPr lang="en-US" i="1" dirty="0" smtClean="0">
                <a:solidFill>
                  <a:schemeClr val="tx1">
                    <a:lumMod val="85000"/>
                    <a:lumOff val="15000"/>
                  </a:schemeClr>
                </a:solidFill>
              </a:rPr>
              <a:t>t</a:t>
            </a:r>
            <a:r>
              <a:rPr lang="en-US" dirty="0" smtClean="0">
                <a:solidFill>
                  <a:schemeClr val="tx1">
                    <a:lumMod val="85000"/>
                    <a:lumOff val="15000"/>
                  </a:schemeClr>
                </a:solidFill>
              </a:rPr>
              <a:t>(1619) </a:t>
            </a:r>
            <a:r>
              <a:rPr lang="en-US" dirty="0">
                <a:solidFill>
                  <a:schemeClr val="tx1">
                    <a:lumMod val="85000"/>
                    <a:lumOff val="15000"/>
                  </a:schemeClr>
                </a:solidFill>
              </a:rPr>
              <a:t>= </a:t>
            </a:r>
            <a:r>
              <a:rPr lang="en-US" dirty="0" smtClean="0">
                <a:solidFill>
                  <a:schemeClr val="tx1">
                    <a:lumMod val="85000"/>
                    <a:lumOff val="15000"/>
                  </a:schemeClr>
                </a:solidFill>
              </a:rPr>
              <a:t>4.91, </a:t>
            </a:r>
            <a:r>
              <a:rPr lang="en-US" i="1" dirty="0">
                <a:solidFill>
                  <a:schemeClr val="tx1">
                    <a:lumMod val="85000"/>
                    <a:lumOff val="15000"/>
                  </a:schemeClr>
                </a:solidFill>
              </a:rPr>
              <a:t>p</a:t>
            </a:r>
            <a:r>
              <a:rPr lang="en-US" dirty="0">
                <a:solidFill>
                  <a:schemeClr val="tx1">
                    <a:lumMod val="85000"/>
                    <a:lumOff val="15000"/>
                  </a:schemeClr>
                </a:solidFill>
              </a:rPr>
              <a:t> &lt; .</a:t>
            </a:r>
            <a:r>
              <a:rPr lang="en-US" dirty="0" smtClean="0">
                <a:solidFill>
                  <a:schemeClr val="tx1">
                    <a:lumMod val="85000"/>
                    <a:lumOff val="15000"/>
                  </a:schemeClr>
                </a:solidFill>
              </a:rPr>
              <a:t>001</a:t>
            </a:r>
          </a:p>
          <a:p>
            <a:pPr lvl="2"/>
            <a:r>
              <a:rPr lang="en-US" dirty="0" smtClean="0">
                <a:solidFill>
                  <a:schemeClr val="tx1">
                    <a:lumMod val="85000"/>
                    <a:lumOff val="15000"/>
                  </a:schemeClr>
                </a:solidFill>
              </a:rPr>
              <a:t>Swedish </a:t>
            </a:r>
            <a:r>
              <a:rPr lang="en-US" i="1" dirty="0" smtClean="0">
                <a:solidFill>
                  <a:schemeClr val="tx1">
                    <a:lumMod val="85000"/>
                    <a:lumOff val="15000"/>
                  </a:schemeClr>
                </a:solidFill>
              </a:rPr>
              <a:t>M</a:t>
            </a:r>
            <a:r>
              <a:rPr lang="en-US" dirty="0" smtClean="0">
                <a:solidFill>
                  <a:schemeClr val="tx1">
                    <a:lumMod val="85000"/>
                    <a:lumOff val="15000"/>
                  </a:schemeClr>
                </a:solidFill>
              </a:rPr>
              <a:t> = 93.7%, </a:t>
            </a:r>
            <a:r>
              <a:rPr lang="en-US" i="1" dirty="0" smtClean="0">
                <a:solidFill>
                  <a:schemeClr val="tx1">
                    <a:lumMod val="85000"/>
                    <a:lumOff val="15000"/>
                  </a:schemeClr>
                </a:solidFill>
              </a:rPr>
              <a:t>SD</a:t>
            </a:r>
            <a:r>
              <a:rPr lang="en-US" dirty="0" smtClean="0">
                <a:solidFill>
                  <a:schemeClr val="tx1">
                    <a:lumMod val="85000"/>
                    <a:lumOff val="15000"/>
                  </a:schemeClr>
                </a:solidFill>
              </a:rPr>
              <a:t> = 0.24</a:t>
            </a:r>
          </a:p>
          <a:p>
            <a:pPr lvl="2"/>
            <a:r>
              <a:rPr lang="en-US" dirty="0" smtClean="0">
                <a:solidFill>
                  <a:schemeClr val="tx1">
                    <a:lumMod val="85000"/>
                    <a:lumOff val="15000"/>
                  </a:schemeClr>
                </a:solidFill>
              </a:rPr>
              <a:t>Italian </a:t>
            </a:r>
            <a:r>
              <a:rPr lang="en-US" i="1" dirty="0" smtClean="0">
                <a:solidFill>
                  <a:schemeClr val="tx1">
                    <a:lumMod val="85000"/>
                    <a:lumOff val="15000"/>
                  </a:schemeClr>
                </a:solidFill>
              </a:rPr>
              <a:t>M</a:t>
            </a:r>
            <a:r>
              <a:rPr lang="en-US" dirty="0" smtClean="0">
                <a:solidFill>
                  <a:schemeClr val="tx1">
                    <a:lumMod val="85000"/>
                    <a:lumOff val="15000"/>
                  </a:schemeClr>
                </a:solidFill>
              </a:rPr>
              <a:t> = 84.4%, </a:t>
            </a:r>
            <a:r>
              <a:rPr lang="en-US" i="1" dirty="0" smtClean="0">
                <a:solidFill>
                  <a:schemeClr val="tx1">
                    <a:lumMod val="85000"/>
                    <a:lumOff val="15000"/>
                  </a:schemeClr>
                </a:solidFill>
              </a:rPr>
              <a:t>SD</a:t>
            </a:r>
            <a:r>
              <a:rPr lang="en-US" dirty="0" smtClean="0">
                <a:solidFill>
                  <a:schemeClr val="tx1">
                    <a:lumMod val="85000"/>
                    <a:lumOff val="15000"/>
                  </a:schemeClr>
                </a:solidFill>
              </a:rPr>
              <a:t> = 0.36</a:t>
            </a:r>
          </a:p>
          <a:p>
            <a:r>
              <a:rPr lang="en-US" dirty="0" smtClean="0">
                <a:solidFill>
                  <a:schemeClr val="tx1">
                    <a:lumMod val="85000"/>
                    <a:lumOff val="15000"/>
                  </a:schemeClr>
                </a:solidFill>
              </a:rPr>
              <a:t>Participants scored significantly higher on </a:t>
            </a:r>
            <a:r>
              <a:rPr lang="en-US" b="1" dirty="0" smtClean="0">
                <a:solidFill>
                  <a:schemeClr val="tx1">
                    <a:lumMod val="85000"/>
                    <a:lumOff val="15000"/>
                  </a:schemeClr>
                </a:solidFill>
              </a:rPr>
              <a:t>matching questions </a:t>
            </a:r>
            <a:r>
              <a:rPr lang="en-US" dirty="0" smtClean="0">
                <a:solidFill>
                  <a:schemeClr val="tx1">
                    <a:lumMod val="85000"/>
                    <a:lumOff val="15000"/>
                  </a:schemeClr>
                </a:solidFill>
              </a:rPr>
              <a:t>in Swedish than Italian.</a:t>
            </a:r>
          </a:p>
          <a:p>
            <a:pPr lvl="1"/>
            <a:r>
              <a:rPr lang="en-US" i="1" dirty="0" smtClean="0">
                <a:solidFill>
                  <a:schemeClr val="tx1">
                    <a:lumMod val="85000"/>
                    <a:lumOff val="15000"/>
                  </a:schemeClr>
                </a:solidFill>
              </a:rPr>
              <a:t>t</a:t>
            </a:r>
            <a:r>
              <a:rPr lang="en-US" dirty="0" smtClean="0">
                <a:solidFill>
                  <a:schemeClr val="tx1">
                    <a:lumMod val="85000"/>
                    <a:lumOff val="15000"/>
                  </a:schemeClr>
                </a:solidFill>
              </a:rPr>
              <a:t>(1187) = 5.49, </a:t>
            </a:r>
            <a:r>
              <a:rPr lang="en-US" i="1" dirty="0" smtClean="0">
                <a:solidFill>
                  <a:schemeClr val="tx1">
                    <a:lumMod val="85000"/>
                    <a:lumOff val="15000"/>
                  </a:schemeClr>
                </a:solidFill>
              </a:rPr>
              <a:t>p</a:t>
            </a:r>
            <a:r>
              <a:rPr lang="en-US" dirty="0" smtClean="0">
                <a:solidFill>
                  <a:schemeClr val="tx1">
                    <a:lumMod val="85000"/>
                    <a:lumOff val="15000"/>
                  </a:schemeClr>
                </a:solidFill>
              </a:rPr>
              <a:t> &lt; .001</a:t>
            </a:r>
          </a:p>
          <a:p>
            <a:pPr lvl="2"/>
            <a:r>
              <a:rPr lang="en-US" dirty="0">
                <a:solidFill>
                  <a:schemeClr val="tx1">
                    <a:lumMod val="85000"/>
                    <a:lumOff val="15000"/>
                  </a:schemeClr>
                </a:solidFill>
              </a:rPr>
              <a:t>Swedish </a:t>
            </a:r>
            <a:r>
              <a:rPr lang="en-US" i="1" dirty="0">
                <a:solidFill>
                  <a:schemeClr val="tx1">
                    <a:lumMod val="85000"/>
                    <a:lumOff val="15000"/>
                  </a:schemeClr>
                </a:solidFill>
              </a:rPr>
              <a:t>M </a:t>
            </a:r>
            <a:r>
              <a:rPr lang="en-US" dirty="0">
                <a:solidFill>
                  <a:schemeClr val="tx1">
                    <a:lumMod val="85000"/>
                    <a:lumOff val="15000"/>
                  </a:schemeClr>
                </a:solidFill>
              </a:rPr>
              <a:t>= </a:t>
            </a:r>
            <a:r>
              <a:rPr lang="en-US" dirty="0" smtClean="0">
                <a:solidFill>
                  <a:schemeClr val="tx1">
                    <a:lumMod val="85000"/>
                    <a:lumOff val="15000"/>
                  </a:schemeClr>
                </a:solidFill>
              </a:rPr>
              <a:t>89.8%, </a:t>
            </a:r>
            <a:r>
              <a:rPr lang="en-US" i="1" dirty="0">
                <a:solidFill>
                  <a:schemeClr val="tx1">
                    <a:lumMod val="85000"/>
                    <a:lumOff val="15000"/>
                  </a:schemeClr>
                </a:solidFill>
              </a:rPr>
              <a:t>SD</a:t>
            </a:r>
            <a:r>
              <a:rPr lang="en-US" dirty="0">
                <a:solidFill>
                  <a:schemeClr val="tx1">
                    <a:lumMod val="85000"/>
                    <a:lumOff val="15000"/>
                  </a:schemeClr>
                </a:solidFill>
              </a:rPr>
              <a:t> = </a:t>
            </a:r>
            <a:r>
              <a:rPr lang="en-US" dirty="0" smtClean="0">
                <a:solidFill>
                  <a:schemeClr val="tx1">
                    <a:lumMod val="85000"/>
                    <a:lumOff val="15000"/>
                  </a:schemeClr>
                </a:solidFill>
              </a:rPr>
              <a:t>0.22</a:t>
            </a:r>
            <a:endParaRPr lang="en-US" dirty="0">
              <a:solidFill>
                <a:schemeClr val="tx1">
                  <a:lumMod val="85000"/>
                  <a:lumOff val="15000"/>
                </a:schemeClr>
              </a:solidFill>
            </a:endParaRPr>
          </a:p>
          <a:p>
            <a:pPr lvl="2"/>
            <a:r>
              <a:rPr lang="en-US" dirty="0">
                <a:solidFill>
                  <a:schemeClr val="tx1">
                    <a:lumMod val="85000"/>
                    <a:lumOff val="15000"/>
                  </a:schemeClr>
                </a:solidFill>
              </a:rPr>
              <a:t>Italian </a:t>
            </a:r>
            <a:r>
              <a:rPr lang="en-US" i="1" dirty="0">
                <a:solidFill>
                  <a:schemeClr val="tx1">
                    <a:lumMod val="85000"/>
                    <a:lumOff val="15000"/>
                  </a:schemeClr>
                </a:solidFill>
              </a:rPr>
              <a:t>M</a:t>
            </a:r>
            <a:r>
              <a:rPr lang="en-US" dirty="0">
                <a:solidFill>
                  <a:schemeClr val="tx1">
                    <a:lumMod val="85000"/>
                    <a:lumOff val="15000"/>
                  </a:schemeClr>
                </a:solidFill>
              </a:rPr>
              <a:t> = </a:t>
            </a:r>
            <a:r>
              <a:rPr lang="en-US" dirty="0" smtClean="0">
                <a:solidFill>
                  <a:schemeClr val="tx1">
                    <a:lumMod val="85000"/>
                    <a:lumOff val="15000"/>
                  </a:schemeClr>
                </a:solidFill>
              </a:rPr>
              <a:t>84.4%, </a:t>
            </a:r>
            <a:r>
              <a:rPr lang="en-US" i="1" dirty="0">
                <a:solidFill>
                  <a:schemeClr val="tx1">
                    <a:lumMod val="85000"/>
                    <a:lumOff val="15000"/>
                  </a:schemeClr>
                </a:solidFill>
              </a:rPr>
              <a:t>SD</a:t>
            </a:r>
            <a:r>
              <a:rPr lang="en-US" dirty="0">
                <a:solidFill>
                  <a:schemeClr val="tx1">
                    <a:lumMod val="85000"/>
                    <a:lumOff val="15000"/>
                  </a:schemeClr>
                </a:solidFill>
              </a:rPr>
              <a:t> </a:t>
            </a:r>
            <a:r>
              <a:rPr lang="en-US" dirty="0" smtClean="0">
                <a:solidFill>
                  <a:schemeClr val="tx1">
                    <a:lumMod val="85000"/>
                    <a:lumOff val="15000"/>
                  </a:schemeClr>
                </a:solidFill>
              </a:rPr>
              <a:t>= 0.28</a:t>
            </a:r>
          </a:p>
          <a:p>
            <a:r>
              <a:rPr lang="en-US" dirty="0" smtClean="0">
                <a:solidFill>
                  <a:schemeClr val="tx1">
                    <a:lumMod val="85000"/>
                    <a:lumOff val="15000"/>
                  </a:schemeClr>
                </a:solidFill>
              </a:rPr>
              <a:t>Participants did not score significantly different on </a:t>
            </a:r>
            <a:r>
              <a:rPr lang="en-US" b="1" dirty="0" smtClean="0">
                <a:solidFill>
                  <a:schemeClr val="tx1">
                    <a:lumMod val="85000"/>
                    <a:lumOff val="15000"/>
                  </a:schemeClr>
                </a:solidFill>
              </a:rPr>
              <a:t>sentence translations </a:t>
            </a:r>
            <a:r>
              <a:rPr lang="en-US" dirty="0" smtClean="0">
                <a:solidFill>
                  <a:schemeClr val="tx1">
                    <a:lumMod val="85000"/>
                    <a:lumOff val="15000"/>
                  </a:schemeClr>
                </a:solidFill>
              </a:rPr>
              <a:t>between the two languages.</a:t>
            </a:r>
          </a:p>
          <a:p>
            <a:pPr lvl="1"/>
            <a:r>
              <a:rPr lang="en-US" i="1" dirty="0" smtClean="0">
                <a:solidFill>
                  <a:schemeClr val="tx1">
                    <a:lumMod val="85000"/>
                    <a:lumOff val="15000"/>
                  </a:schemeClr>
                </a:solidFill>
              </a:rPr>
              <a:t>t</a:t>
            </a:r>
            <a:r>
              <a:rPr lang="en-US" dirty="0" smtClean="0">
                <a:solidFill>
                  <a:schemeClr val="tx1">
                    <a:lumMod val="85000"/>
                    <a:lumOff val="15000"/>
                  </a:schemeClr>
                </a:solidFill>
              </a:rPr>
              <a:t>(971) = 1.29, </a:t>
            </a:r>
            <a:r>
              <a:rPr lang="en-US" i="1" dirty="0" smtClean="0">
                <a:solidFill>
                  <a:schemeClr val="tx1">
                    <a:lumMod val="85000"/>
                    <a:lumOff val="15000"/>
                  </a:schemeClr>
                </a:solidFill>
              </a:rPr>
              <a:t>p</a:t>
            </a:r>
            <a:r>
              <a:rPr lang="en-US" dirty="0" smtClean="0">
                <a:solidFill>
                  <a:schemeClr val="tx1">
                    <a:lumMod val="85000"/>
                    <a:lumOff val="15000"/>
                  </a:schemeClr>
                </a:solidFill>
              </a:rPr>
              <a:t> = 0.20</a:t>
            </a:r>
          </a:p>
          <a:p>
            <a:pPr lvl="2"/>
            <a:r>
              <a:rPr lang="en-US" dirty="0">
                <a:solidFill>
                  <a:schemeClr val="tx1">
                    <a:lumMod val="85000"/>
                    <a:lumOff val="15000"/>
                  </a:schemeClr>
                </a:solidFill>
              </a:rPr>
              <a:t>Swedish </a:t>
            </a:r>
            <a:r>
              <a:rPr lang="en-US" i="1" dirty="0">
                <a:solidFill>
                  <a:schemeClr val="tx1">
                    <a:lumMod val="85000"/>
                    <a:lumOff val="15000"/>
                  </a:schemeClr>
                </a:solidFill>
              </a:rPr>
              <a:t>M</a:t>
            </a:r>
            <a:r>
              <a:rPr lang="en-US" dirty="0">
                <a:solidFill>
                  <a:schemeClr val="tx1">
                    <a:lumMod val="85000"/>
                    <a:lumOff val="15000"/>
                  </a:schemeClr>
                </a:solidFill>
              </a:rPr>
              <a:t> = </a:t>
            </a:r>
            <a:r>
              <a:rPr lang="en-US" dirty="0" smtClean="0">
                <a:solidFill>
                  <a:schemeClr val="tx1">
                    <a:lumMod val="85000"/>
                    <a:lumOff val="15000"/>
                  </a:schemeClr>
                </a:solidFill>
              </a:rPr>
              <a:t>85.6</a:t>
            </a:r>
            <a:r>
              <a:rPr lang="en-US" dirty="0">
                <a:solidFill>
                  <a:schemeClr val="tx1">
                    <a:lumMod val="85000"/>
                    <a:lumOff val="15000"/>
                  </a:schemeClr>
                </a:solidFill>
              </a:rPr>
              <a:t>%, </a:t>
            </a:r>
            <a:r>
              <a:rPr lang="en-US" i="1" dirty="0">
                <a:solidFill>
                  <a:schemeClr val="tx1">
                    <a:lumMod val="85000"/>
                    <a:lumOff val="15000"/>
                  </a:schemeClr>
                </a:solidFill>
              </a:rPr>
              <a:t>SD</a:t>
            </a:r>
            <a:r>
              <a:rPr lang="en-US" dirty="0">
                <a:solidFill>
                  <a:schemeClr val="tx1">
                    <a:lumMod val="85000"/>
                    <a:lumOff val="15000"/>
                  </a:schemeClr>
                </a:solidFill>
              </a:rPr>
              <a:t> = </a:t>
            </a:r>
            <a:r>
              <a:rPr lang="en-US" dirty="0" smtClean="0">
                <a:solidFill>
                  <a:schemeClr val="tx1">
                    <a:lumMod val="85000"/>
                    <a:lumOff val="15000"/>
                  </a:schemeClr>
                </a:solidFill>
              </a:rPr>
              <a:t>0.21</a:t>
            </a:r>
            <a:endParaRPr lang="en-US" dirty="0">
              <a:solidFill>
                <a:schemeClr val="tx1">
                  <a:lumMod val="85000"/>
                  <a:lumOff val="15000"/>
                </a:schemeClr>
              </a:solidFill>
            </a:endParaRPr>
          </a:p>
          <a:p>
            <a:pPr lvl="2"/>
            <a:r>
              <a:rPr lang="en-US" dirty="0">
                <a:solidFill>
                  <a:schemeClr val="tx1">
                    <a:lumMod val="85000"/>
                    <a:lumOff val="15000"/>
                  </a:schemeClr>
                </a:solidFill>
              </a:rPr>
              <a:t>Italian </a:t>
            </a:r>
            <a:r>
              <a:rPr lang="en-US" i="1" dirty="0">
                <a:solidFill>
                  <a:schemeClr val="tx1">
                    <a:lumMod val="85000"/>
                    <a:lumOff val="15000"/>
                  </a:schemeClr>
                </a:solidFill>
              </a:rPr>
              <a:t>M</a:t>
            </a:r>
            <a:r>
              <a:rPr lang="en-US" dirty="0">
                <a:solidFill>
                  <a:schemeClr val="tx1">
                    <a:lumMod val="85000"/>
                    <a:lumOff val="15000"/>
                  </a:schemeClr>
                </a:solidFill>
              </a:rPr>
              <a:t> = </a:t>
            </a:r>
            <a:r>
              <a:rPr lang="en-US" dirty="0" smtClean="0">
                <a:solidFill>
                  <a:schemeClr val="tx1">
                    <a:lumMod val="85000"/>
                    <a:lumOff val="15000"/>
                  </a:schemeClr>
                </a:solidFill>
              </a:rPr>
              <a:t>84.3%, </a:t>
            </a:r>
            <a:r>
              <a:rPr lang="en-US" i="1" dirty="0">
                <a:solidFill>
                  <a:schemeClr val="tx1">
                    <a:lumMod val="85000"/>
                    <a:lumOff val="15000"/>
                  </a:schemeClr>
                </a:solidFill>
              </a:rPr>
              <a:t>SD</a:t>
            </a:r>
            <a:r>
              <a:rPr lang="en-US" dirty="0">
                <a:solidFill>
                  <a:schemeClr val="tx1">
                    <a:lumMod val="85000"/>
                    <a:lumOff val="15000"/>
                  </a:schemeClr>
                </a:solidFill>
              </a:rPr>
              <a:t> </a:t>
            </a:r>
            <a:r>
              <a:rPr lang="en-US" dirty="0" smtClean="0">
                <a:solidFill>
                  <a:schemeClr val="tx1">
                    <a:lumMod val="85000"/>
                    <a:lumOff val="15000"/>
                  </a:schemeClr>
                </a:solidFill>
              </a:rPr>
              <a:t>= 0.26</a:t>
            </a:r>
            <a:endParaRPr lang="en-US" dirty="0">
              <a:solidFill>
                <a:schemeClr val="tx1">
                  <a:lumMod val="85000"/>
                  <a:lumOff val="15000"/>
                </a:schemeClr>
              </a:solidFill>
            </a:endParaRPr>
          </a:p>
          <a:p>
            <a:pPr lvl="1"/>
            <a:endParaRPr lang="en-US" dirty="0">
              <a:solidFill>
                <a:schemeClr val="tx1">
                  <a:lumMod val="85000"/>
                  <a:lumOff val="15000"/>
                </a:schemeClr>
              </a:solidFill>
            </a:endParaRPr>
          </a:p>
          <a:p>
            <a:pPr lvl="2"/>
            <a:endParaRPr lang="en-US" dirty="0" smtClean="0">
              <a:solidFill>
                <a:schemeClr val="tx1">
                  <a:lumMod val="85000"/>
                  <a:lumOff val="15000"/>
                </a:schemeClr>
              </a:solidFill>
            </a:endParaRPr>
          </a:p>
          <a:p>
            <a:endParaRPr lang="en-US" dirty="0" smtClean="0">
              <a:solidFill>
                <a:schemeClr val="tx1">
                  <a:lumMod val="85000"/>
                  <a:lumOff val="1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98684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lumMod val="85000"/>
                    <a:lumOff val="15000"/>
                  </a:schemeClr>
                </a:solidFill>
              </a:rPr>
              <a:t>Acquisition of Second Languages</a:t>
            </a:r>
            <a:endParaRPr lang="en-US" dirty="0">
              <a:solidFill>
                <a:schemeClr val="tx1">
                  <a:lumMod val="85000"/>
                  <a:lumOff val="15000"/>
                </a:schemeClr>
              </a:solidFill>
            </a:endParaRPr>
          </a:p>
        </p:txBody>
      </p:sp>
      <p:sp>
        <p:nvSpPr>
          <p:cNvPr id="3" name="Content Placeholder 2"/>
          <p:cNvSpPr>
            <a:spLocks noGrp="1"/>
          </p:cNvSpPr>
          <p:nvPr>
            <p:ph idx="1"/>
          </p:nvPr>
        </p:nvSpPr>
        <p:spPr>
          <a:xfrm>
            <a:off x="5923128" y="1825625"/>
            <a:ext cx="5430672" cy="4351338"/>
          </a:xfrm>
        </p:spPr>
        <p:txBody>
          <a:bodyPr>
            <a:normAutofit/>
          </a:bodyPr>
          <a:lstStyle/>
          <a:p>
            <a:r>
              <a:rPr lang="en-US" dirty="0" smtClean="0">
                <a:solidFill>
                  <a:schemeClr val="tx1">
                    <a:lumMod val="85000"/>
                    <a:lumOff val="15000"/>
                  </a:schemeClr>
                </a:solidFill>
              </a:rPr>
              <a:t>Target language acquired in the same pattern as native language.</a:t>
            </a:r>
          </a:p>
          <a:p>
            <a:endParaRPr lang="en-US" dirty="0">
              <a:solidFill>
                <a:schemeClr val="tx1">
                  <a:lumMod val="85000"/>
                  <a:lumOff val="15000"/>
                </a:schemeClr>
              </a:solidFill>
            </a:endParaRPr>
          </a:p>
          <a:p>
            <a:r>
              <a:rPr lang="en-US" dirty="0" smtClean="0">
                <a:solidFill>
                  <a:schemeClr val="tx1">
                    <a:lumMod val="85000"/>
                    <a:lumOff val="15000"/>
                  </a:schemeClr>
                </a:solidFill>
              </a:rPr>
              <a:t>Chinese and Spanish students learned 13 groups of English morphemes in the same pattern as natives.</a:t>
            </a:r>
          </a:p>
          <a:p>
            <a:pPr lvl="1"/>
            <a:r>
              <a:rPr lang="en-US" dirty="0" err="1">
                <a:solidFill>
                  <a:schemeClr val="tx1">
                    <a:lumMod val="85000"/>
                    <a:lumOff val="15000"/>
                  </a:schemeClr>
                </a:solidFill>
              </a:rPr>
              <a:t>Dulay</a:t>
            </a:r>
            <a:r>
              <a:rPr lang="en-US" dirty="0">
                <a:solidFill>
                  <a:schemeClr val="tx1">
                    <a:lumMod val="85000"/>
                    <a:lumOff val="15000"/>
                  </a:schemeClr>
                </a:solidFill>
              </a:rPr>
              <a:t> et al. (1982)</a:t>
            </a:r>
            <a:endParaRPr lang="en-US" dirty="0" smtClean="0">
              <a:solidFill>
                <a:schemeClr val="tx1">
                  <a:lumMod val="85000"/>
                  <a:lumOff val="1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9515"/>
            <a:ext cx="5352710" cy="4943558"/>
          </a:xfrm>
          <a:prstGeom prst="rect">
            <a:avLst/>
          </a:prstGeom>
        </p:spPr>
      </p:pic>
    </p:spTree>
    <p:extLst>
      <p:ext uri="{BB962C8B-B14F-4D97-AF65-F5344CB8AC3E}">
        <p14:creationId xmlns:p14="http://schemas.microsoft.com/office/powerpoint/2010/main" val="2133265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Interference Hypothesis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lstStyle/>
          <a:p>
            <a:r>
              <a:rPr lang="en-US" dirty="0" smtClean="0">
                <a:solidFill>
                  <a:schemeClr val="tx1">
                    <a:lumMod val="85000"/>
                    <a:lumOff val="15000"/>
                  </a:schemeClr>
                </a:solidFill>
              </a:rPr>
              <a:t>Interference between native and target language happens when we unconsciously transfer native rules and structure onto </a:t>
            </a:r>
            <a:r>
              <a:rPr lang="en-US" dirty="0" smtClean="0">
                <a:solidFill>
                  <a:schemeClr val="tx1">
                    <a:lumMod val="85000"/>
                    <a:lumOff val="15000"/>
                  </a:schemeClr>
                </a:solidFill>
              </a:rPr>
              <a:t>the target language simply due to habit.</a:t>
            </a:r>
          </a:p>
          <a:p>
            <a:endParaRPr lang="en-US" dirty="0">
              <a:solidFill>
                <a:schemeClr val="tx1">
                  <a:lumMod val="85000"/>
                  <a:lumOff val="15000"/>
                </a:schemeClr>
              </a:solidFill>
            </a:endParaRPr>
          </a:p>
          <a:p>
            <a:r>
              <a:rPr lang="en-US" dirty="0" smtClean="0">
                <a:solidFill>
                  <a:schemeClr val="tx1">
                    <a:lumMod val="85000"/>
                    <a:lumOff val="15000"/>
                  </a:schemeClr>
                </a:solidFill>
              </a:rPr>
              <a:t>Usually considered a hindrance. But does it have to be?</a:t>
            </a:r>
          </a:p>
          <a:p>
            <a:endParaRPr lang="en-US" dirty="0" smtClean="0">
              <a:solidFill>
                <a:schemeClr val="tx1">
                  <a:lumMod val="85000"/>
                  <a:lumOff val="15000"/>
                </a:schemeClr>
              </a:solidFill>
            </a:endParaRPr>
          </a:p>
          <a:p>
            <a:r>
              <a:rPr lang="en-US" dirty="0" smtClean="0">
                <a:solidFill>
                  <a:schemeClr val="tx1">
                    <a:lumMod val="85000"/>
                    <a:lumOff val="15000"/>
                  </a:schemeClr>
                </a:solidFill>
              </a:rPr>
              <a:t>Potentially, similar languages might have positive transfer where the match of native and target language improve early learning. </a:t>
            </a:r>
            <a:endParaRPr lang="en-US" dirty="0" smtClean="0">
              <a:solidFill>
                <a:schemeClr val="tx1">
                  <a:lumMod val="85000"/>
                  <a:lumOff val="15000"/>
                </a:schemeClr>
              </a:solidFill>
            </a:endParaRPr>
          </a:p>
          <a:p>
            <a:pPr marL="0" indent="0">
              <a:buNone/>
            </a:pPr>
            <a:endParaRPr lang="en-US" dirty="0"/>
          </a:p>
          <a:p>
            <a:endParaRPr lang="en-US" dirty="0" smtClean="0"/>
          </a:p>
        </p:txBody>
      </p:sp>
    </p:spTree>
    <p:extLst>
      <p:ext uri="{BB962C8B-B14F-4D97-AF65-F5344CB8AC3E}">
        <p14:creationId xmlns:p14="http://schemas.microsoft.com/office/powerpoint/2010/main" val="759462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Branches of Language</a:t>
            </a:r>
            <a:endParaRPr lang="en-US" dirty="0">
              <a:solidFill>
                <a:schemeClr val="tx1">
                  <a:lumMod val="85000"/>
                  <a:lumOff val="15000"/>
                </a:schemeClr>
              </a:solidFill>
            </a:endParaRPr>
          </a:p>
        </p:txBody>
      </p:sp>
      <p:sp>
        <p:nvSpPr>
          <p:cNvPr id="5" name="Content Placeholder 4"/>
          <p:cNvSpPr>
            <a:spLocks noGrp="1"/>
          </p:cNvSpPr>
          <p:nvPr>
            <p:ph idx="1"/>
          </p:nvPr>
        </p:nvSpPr>
        <p:spPr>
          <a:xfrm>
            <a:off x="838200" y="1690688"/>
            <a:ext cx="10515600" cy="4351338"/>
          </a:xfrm>
        </p:spPr>
        <p:txBody>
          <a:bodyPr/>
          <a:lstStyle/>
          <a:p>
            <a:r>
              <a:rPr lang="en-US" dirty="0" smtClean="0">
                <a:solidFill>
                  <a:schemeClr val="tx1">
                    <a:lumMod val="85000"/>
                    <a:lumOff val="15000"/>
                  </a:schemeClr>
                </a:solidFill>
              </a:rPr>
              <a:t>Germanic</a:t>
            </a:r>
          </a:p>
          <a:p>
            <a:pPr lvl="1"/>
            <a:r>
              <a:rPr lang="en-US" dirty="0" smtClean="0">
                <a:solidFill>
                  <a:schemeClr val="tx1">
                    <a:lumMod val="85000"/>
                    <a:lumOff val="15000"/>
                  </a:schemeClr>
                </a:solidFill>
              </a:rPr>
              <a:t>Western Germanic</a:t>
            </a:r>
          </a:p>
          <a:p>
            <a:pPr lvl="2"/>
            <a:r>
              <a:rPr lang="en-US" b="1" dirty="0" smtClean="0">
                <a:solidFill>
                  <a:schemeClr val="tx1">
                    <a:lumMod val="85000"/>
                    <a:lumOff val="15000"/>
                  </a:schemeClr>
                </a:solidFill>
              </a:rPr>
              <a:t>English</a:t>
            </a:r>
            <a:r>
              <a:rPr lang="en-US" dirty="0" smtClean="0">
                <a:solidFill>
                  <a:schemeClr val="tx1">
                    <a:lumMod val="85000"/>
                    <a:lumOff val="15000"/>
                  </a:schemeClr>
                </a:solidFill>
              </a:rPr>
              <a:t>, Dutch, German</a:t>
            </a:r>
          </a:p>
          <a:p>
            <a:pPr lvl="1"/>
            <a:r>
              <a:rPr lang="en-US" dirty="0" smtClean="0">
                <a:solidFill>
                  <a:schemeClr val="tx1">
                    <a:lumMod val="85000"/>
                    <a:lumOff val="15000"/>
                  </a:schemeClr>
                </a:solidFill>
              </a:rPr>
              <a:t>Northern Germanic</a:t>
            </a:r>
          </a:p>
          <a:p>
            <a:pPr lvl="2"/>
            <a:r>
              <a:rPr lang="en-US" b="1" dirty="0" smtClean="0">
                <a:solidFill>
                  <a:schemeClr val="tx1">
                    <a:lumMod val="85000"/>
                    <a:lumOff val="15000"/>
                  </a:schemeClr>
                </a:solidFill>
              </a:rPr>
              <a:t>Swedish</a:t>
            </a:r>
            <a:r>
              <a:rPr lang="en-US" dirty="0" smtClean="0">
                <a:solidFill>
                  <a:schemeClr val="tx1">
                    <a:lumMod val="85000"/>
                    <a:lumOff val="15000"/>
                  </a:schemeClr>
                </a:solidFill>
              </a:rPr>
              <a:t>, Norwegian, Danish</a:t>
            </a:r>
          </a:p>
          <a:p>
            <a:r>
              <a:rPr lang="en-US" dirty="0" smtClean="0">
                <a:solidFill>
                  <a:schemeClr val="tx1">
                    <a:lumMod val="85000"/>
                    <a:lumOff val="15000"/>
                  </a:schemeClr>
                </a:solidFill>
              </a:rPr>
              <a:t>Romance</a:t>
            </a:r>
          </a:p>
          <a:p>
            <a:pPr lvl="1"/>
            <a:r>
              <a:rPr lang="en-US" dirty="0" smtClean="0">
                <a:solidFill>
                  <a:schemeClr val="tx1">
                    <a:lumMod val="85000"/>
                    <a:lumOff val="15000"/>
                  </a:schemeClr>
                </a:solidFill>
              </a:rPr>
              <a:t>Italic</a:t>
            </a:r>
          </a:p>
          <a:p>
            <a:pPr lvl="2"/>
            <a:r>
              <a:rPr lang="en-US" b="1" dirty="0" smtClean="0">
                <a:solidFill>
                  <a:schemeClr val="tx1">
                    <a:lumMod val="85000"/>
                    <a:lumOff val="15000"/>
                  </a:schemeClr>
                </a:solidFill>
              </a:rPr>
              <a:t>Italian</a:t>
            </a:r>
            <a:r>
              <a:rPr lang="en-US" dirty="0" smtClean="0">
                <a:solidFill>
                  <a:schemeClr val="tx1">
                    <a:lumMod val="85000"/>
                    <a:lumOff val="15000"/>
                  </a:schemeClr>
                </a:solidFill>
              </a:rPr>
              <a:t>, French, Spanish</a:t>
            </a:r>
          </a:p>
          <a:p>
            <a:pPr lvl="1"/>
            <a:endParaRPr lang="en-US" dirty="0"/>
          </a:p>
        </p:txBody>
      </p:sp>
      <p:sp>
        <p:nvSpPr>
          <p:cNvPr id="8" name="TextBox 7"/>
          <p:cNvSpPr txBox="1"/>
          <p:nvPr/>
        </p:nvSpPr>
        <p:spPr>
          <a:xfrm>
            <a:off x="5367104" y="6331788"/>
            <a:ext cx="6571717" cy="369332"/>
          </a:xfrm>
          <a:prstGeom prst="rect">
            <a:avLst/>
          </a:prstGeom>
          <a:noFill/>
        </p:spPr>
        <p:txBody>
          <a:bodyPr wrap="square" rtlCol="0">
            <a:spAutoFit/>
          </a:bodyPr>
          <a:lstStyle/>
          <a:p>
            <a:pPr algn="ctr"/>
            <a:r>
              <a:rPr lang="en-US" dirty="0" smtClean="0">
                <a:solidFill>
                  <a:schemeClr val="tx1">
                    <a:lumMod val="85000"/>
                    <a:lumOff val="15000"/>
                  </a:schemeClr>
                </a:solidFill>
              </a:rPr>
              <a:t>Anthropology.net</a:t>
            </a:r>
            <a:endParaRPr lang="en-US" dirty="0">
              <a:solidFill>
                <a:schemeClr val="tx1">
                  <a:lumMod val="85000"/>
                  <a:lumOff val="15000"/>
                </a:schemeClr>
              </a:solidFill>
            </a:endParaRPr>
          </a:p>
        </p:txBody>
      </p:sp>
      <p:pic>
        <p:nvPicPr>
          <p:cNvPr id="1026" name="Picture 2" descr="http://www.public.iastate.edu/%7Ecfford/Indoeuropean%20language%20family%20tree.jpg"/>
          <p:cNvPicPr>
            <a:picLocks noChangeAspect="1" noChangeArrowheads="1"/>
          </p:cNvPicPr>
          <p:nvPr/>
        </p:nvPicPr>
        <p:blipFill rotWithShape="1">
          <a:blip r:embed="rId3">
            <a:extLst>
              <a:ext uri="{28A0092B-C50C-407E-A947-70E740481C1C}">
                <a14:useLocalDpi xmlns:a14="http://schemas.microsoft.com/office/drawing/2010/main" val="0"/>
              </a:ext>
            </a:extLst>
          </a:blip>
          <a:srcRect b="37274"/>
          <a:stretch/>
        </p:blipFill>
        <p:spPr bwMode="auto">
          <a:xfrm>
            <a:off x="5367104" y="1298634"/>
            <a:ext cx="6571717" cy="51360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Oval 3"/>
          <p:cNvSpPr/>
          <p:nvPr/>
        </p:nvSpPr>
        <p:spPr>
          <a:xfrm>
            <a:off x="7475220" y="2800350"/>
            <a:ext cx="480060" cy="46863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229600" y="2349876"/>
            <a:ext cx="354330" cy="5486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583680" y="3702945"/>
            <a:ext cx="377190" cy="5486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903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Participant demographics</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tx1">
                    <a:lumMod val="85000"/>
                    <a:lumOff val="15000"/>
                  </a:schemeClr>
                </a:solidFill>
              </a:rPr>
              <a:t>111 participants volunteered for this study for course credit </a:t>
            </a:r>
          </a:p>
          <a:p>
            <a:endParaRPr lang="en-US" dirty="0" smtClean="0">
              <a:solidFill>
                <a:schemeClr val="tx1">
                  <a:lumMod val="85000"/>
                  <a:lumOff val="15000"/>
                </a:schemeClr>
              </a:solidFill>
            </a:endParaRPr>
          </a:p>
          <a:p>
            <a:r>
              <a:rPr lang="en-US" dirty="0" smtClean="0">
                <a:solidFill>
                  <a:schemeClr val="tx1">
                    <a:lumMod val="85000"/>
                    <a:lumOff val="15000"/>
                  </a:schemeClr>
                </a:solidFill>
              </a:rPr>
              <a:t>63% female; 37% male.</a:t>
            </a:r>
          </a:p>
          <a:p>
            <a:endParaRPr lang="en-US" dirty="0" smtClean="0">
              <a:solidFill>
                <a:schemeClr val="tx1">
                  <a:lumMod val="85000"/>
                  <a:lumOff val="15000"/>
                </a:schemeClr>
              </a:solidFill>
            </a:endParaRPr>
          </a:p>
          <a:p>
            <a:r>
              <a:rPr lang="en-US" dirty="0" smtClean="0">
                <a:solidFill>
                  <a:schemeClr val="tx1">
                    <a:lumMod val="85000"/>
                    <a:lumOff val="15000"/>
                  </a:schemeClr>
                </a:solidFill>
              </a:rPr>
              <a:t>Average age: 19.41 years old</a:t>
            </a:r>
          </a:p>
          <a:p>
            <a:pPr lvl="1"/>
            <a:r>
              <a:rPr lang="en-US" dirty="0">
                <a:solidFill>
                  <a:schemeClr val="tx1">
                    <a:lumMod val="85000"/>
                    <a:lumOff val="15000"/>
                  </a:schemeClr>
                </a:solidFill>
              </a:rPr>
              <a:t>S</a:t>
            </a:r>
            <a:r>
              <a:rPr lang="en-US" dirty="0" smtClean="0">
                <a:solidFill>
                  <a:schemeClr val="tx1">
                    <a:lumMod val="85000"/>
                    <a:lumOff val="15000"/>
                  </a:schemeClr>
                </a:solidFill>
              </a:rPr>
              <a:t>D= 4.00</a:t>
            </a:r>
          </a:p>
          <a:p>
            <a:pPr lvl="1"/>
            <a:r>
              <a:rPr lang="en-US" dirty="0" smtClean="0">
                <a:solidFill>
                  <a:schemeClr val="tx1">
                    <a:lumMod val="85000"/>
                    <a:lumOff val="15000"/>
                  </a:schemeClr>
                </a:solidFill>
              </a:rPr>
              <a:t>Ranged from 18-50 years</a:t>
            </a:r>
          </a:p>
          <a:p>
            <a:endParaRPr lang="en-US" dirty="0" smtClean="0"/>
          </a:p>
        </p:txBody>
      </p:sp>
    </p:spTree>
    <p:extLst>
      <p:ext uri="{BB962C8B-B14F-4D97-AF65-F5344CB8AC3E}">
        <p14:creationId xmlns:p14="http://schemas.microsoft.com/office/powerpoint/2010/main" val="223554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Method</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tx1">
                    <a:lumMod val="85000"/>
                    <a:lumOff val="15000"/>
                  </a:schemeClr>
                </a:solidFill>
              </a:rPr>
              <a:t>Participants were directed to the online study via Qualtrics.</a:t>
            </a:r>
          </a:p>
          <a:p>
            <a:endParaRPr lang="en-US" dirty="0" smtClean="0">
              <a:solidFill>
                <a:schemeClr val="tx1">
                  <a:lumMod val="85000"/>
                  <a:lumOff val="15000"/>
                </a:schemeClr>
              </a:solidFill>
            </a:endParaRPr>
          </a:p>
          <a:p>
            <a:r>
              <a:rPr lang="en-US" dirty="0" smtClean="0">
                <a:solidFill>
                  <a:schemeClr val="tx1">
                    <a:lumMod val="85000"/>
                    <a:lumOff val="15000"/>
                  </a:schemeClr>
                </a:solidFill>
              </a:rPr>
              <a:t>Participants completed a short demographics section</a:t>
            </a:r>
          </a:p>
          <a:p>
            <a:pPr lvl="1"/>
            <a:r>
              <a:rPr lang="en-US" dirty="0" smtClean="0">
                <a:solidFill>
                  <a:schemeClr val="tx1">
                    <a:lumMod val="85000"/>
                    <a:lumOff val="15000"/>
                  </a:schemeClr>
                </a:solidFill>
              </a:rPr>
              <a:t>Previous experience with Italian, Swedish, or Latin that could result in their data being omitted from analysis.</a:t>
            </a:r>
          </a:p>
        </p:txBody>
      </p:sp>
    </p:spTree>
    <p:extLst>
      <p:ext uri="{BB962C8B-B14F-4D97-AF65-F5344CB8AC3E}">
        <p14:creationId xmlns:p14="http://schemas.microsoft.com/office/powerpoint/2010/main" val="3389356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Method, Continued</a:t>
            </a:r>
            <a:endParaRPr lang="en-US" dirty="0">
              <a:solidFill>
                <a:schemeClr val="tx1">
                  <a:lumMod val="85000"/>
                  <a:lumOff val="15000"/>
                </a:schemeClr>
              </a:solidFill>
            </a:endParaRPr>
          </a:p>
        </p:txBody>
      </p:sp>
      <p:sp>
        <p:nvSpPr>
          <p:cNvPr id="3" name="Content Placeholder 2"/>
          <p:cNvSpPr>
            <a:spLocks noGrp="1"/>
          </p:cNvSpPr>
          <p:nvPr>
            <p:ph idx="1"/>
          </p:nvPr>
        </p:nvSpPr>
        <p:spPr/>
        <p:txBody>
          <a:bodyPr>
            <a:normAutofit/>
          </a:bodyPr>
          <a:lstStyle/>
          <a:p>
            <a:r>
              <a:rPr lang="en-US" dirty="0">
                <a:solidFill>
                  <a:schemeClr val="tx1">
                    <a:lumMod val="85000"/>
                    <a:lumOff val="15000"/>
                  </a:schemeClr>
                </a:solidFill>
              </a:rPr>
              <a:t>Participants began a lesson about Italian or Swedish</a:t>
            </a:r>
          </a:p>
          <a:p>
            <a:pPr lvl="1"/>
            <a:endParaRPr lang="en-US" dirty="0" smtClean="0">
              <a:solidFill>
                <a:schemeClr val="tx1">
                  <a:lumMod val="85000"/>
                  <a:lumOff val="15000"/>
                </a:schemeClr>
              </a:solidFill>
            </a:endParaRPr>
          </a:p>
          <a:p>
            <a:pPr lvl="1"/>
            <a:r>
              <a:rPr lang="en-US" dirty="0" smtClean="0">
                <a:solidFill>
                  <a:schemeClr val="tx1">
                    <a:lumMod val="85000"/>
                    <a:lumOff val="15000"/>
                  </a:schemeClr>
                </a:solidFill>
              </a:rPr>
              <a:t>All participants received both lessons, randomized by Qualtrics.</a:t>
            </a:r>
          </a:p>
          <a:p>
            <a:pPr lvl="1"/>
            <a:endParaRPr lang="en-US" dirty="0">
              <a:solidFill>
                <a:schemeClr val="tx1">
                  <a:lumMod val="85000"/>
                  <a:lumOff val="15000"/>
                </a:schemeClr>
              </a:solidFill>
            </a:endParaRPr>
          </a:p>
          <a:p>
            <a:pPr lvl="1"/>
            <a:r>
              <a:rPr lang="en-US" dirty="0" smtClean="0">
                <a:solidFill>
                  <a:schemeClr val="tx1">
                    <a:lumMod val="85000"/>
                    <a:lumOff val="15000"/>
                  </a:schemeClr>
                </a:solidFill>
              </a:rPr>
              <a:t>Lesson difficulty gradually increased from recognition to matching to sentence translation.</a:t>
            </a:r>
          </a:p>
          <a:p>
            <a:pPr lvl="1"/>
            <a:endParaRPr lang="en-US" dirty="0">
              <a:solidFill>
                <a:schemeClr val="tx1">
                  <a:lumMod val="85000"/>
                  <a:lumOff val="15000"/>
                </a:schemeClr>
              </a:solidFill>
            </a:endParaRPr>
          </a:p>
          <a:p>
            <a:pPr lvl="1"/>
            <a:r>
              <a:rPr lang="en-US" dirty="0" smtClean="0">
                <a:solidFill>
                  <a:schemeClr val="tx1">
                    <a:lumMod val="85000"/>
                    <a:lumOff val="15000"/>
                  </a:schemeClr>
                </a:solidFill>
              </a:rPr>
              <a:t>The lessons were exactly the same.</a:t>
            </a:r>
            <a:endParaRPr lang="en-US" dirty="0">
              <a:solidFill>
                <a:schemeClr val="tx1">
                  <a:lumMod val="85000"/>
                  <a:lumOff val="15000"/>
                </a:schemeClr>
              </a:solidFill>
            </a:endParaRPr>
          </a:p>
          <a:p>
            <a:endParaRPr lang="en-US" dirty="0"/>
          </a:p>
        </p:txBody>
      </p:sp>
    </p:spTree>
    <p:extLst>
      <p:ext uri="{BB962C8B-B14F-4D97-AF65-F5344CB8AC3E}">
        <p14:creationId xmlns:p14="http://schemas.microsoft.com/office/powerpoint/2010/main" val="127214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Screening Questions</a:t>
            </a:r>
            <a:endParaRPr lang="en-US" dirty="0">
              <a:solidFill>
                <a:schemeClr val="tx1">
                  <a:lumMod val="85000"/>
                  <a:lumOff val="15000"/>
                </a:schemeClr>
              </a:solidFill>
            </a:endParaRPr>
          </a:p>
        </p:txBody>
      </p:sp>
      <p:sp>
        <p:nvSpPr>
          <p:cNvPr id="3" name="Content Placeholder 2"/>
          <p:cNvSpPr>
            <a:spLocks noGrp="1"/>
          </p:cNvSpPr>
          <p:nvPr>
            <p:ph idx="1"/>
          </p:nvPr>
        </p:nvSpPr>
        <p:spPr>
          <a:xfrm>
            <a:off x="838200" y="1825624"/>
            <a:ext cx="10515600" cy="4910027"/>
          </a:xfrm>
        </p:spPr>
        <p:txBody>
          <a:bodyPr>
            <a:normAutofit/>
          </a:bodyPr>
          <a:lstStyle/>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3"/>
          <a:stretch>
            <a:fillRect/>
          </a:stretch>
        </p:blipFill>
        <p:spPr>
          <a:xfrm>
            <a:off x="147878" y="2090057"/>
            <a:ext cx="5960890" cy="402863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6261916" y="2090057"/>
            <a:ext cx="5710351" cy="40286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7392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7493</TotalTime>
  <Words>2668</Words>
  <Application>Microsoft Macintosh PowerPoint</Application>
  <PresentationFormat>Widescreen</PresentationFormat>
  <Paragraphs>279</Paragraphs>
  <Slides>20</Slides>
  <Notes>20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20</vt:i4>
      </vt:variant>
    </vt:vector>
  </HeadingPairs>
  <TitlesOfParts>
    <vt:vector size="27" baseType="lpstr">
      <vt:lpstr>Calibri</vt:lpstr>
      <vt:lpstr>Calibri Light</vt:lpstr>
      <vt:lpstr>Wingdings 2</vt:lpstr>
      <vt:lpstr>HDOfficeLightV0</vt:lpstr>
      <vt:lpstr>1_HDOfficeLightV0</vt:lpstr>
      <vt:lpstr>2_HDOfficeLightV0</vt:lpstr>
      <vt:lpstr>3_HDOfficeLightV0</vt:lpstr>
      <vt:lpstr> Learning a Foreign Language: Can Features Influence Learning?</vt:lpstr>
      <vt:lpstr>Basic Theories</vt:lpstr>
      <vt:lpstr>Acquisition of Second Languages</vt:lpstr>
      <vt:lpstr>Interference Hypothesis</vt:lpstr>
      <vt:lpstr>Branches of Language</vt:lpstr>
      <vt:lpstr>Participant demographics</vt:lpstr>
      <vt:lpstr>Method</vt:lpstr>
      <vt:lpstr>Method, Continued</vt:lpstr>
      <vt:lpstr>Screening Questions</vt:lpstr>
      <vt:lpstr>Recognition</vt:lpstr>
      <vt:lpstr>Matching</vt:lpstr>
      <vt:lpstr>Sentence Translation</vt:lpstr>
      <vt:lpstr>Data Screening</vt:lpstr>
      <vt:lpstr>Data Analysis</vt:lpstr>
      <vt:lpstr>MLM Results</vt:lpstr>
      <vt:lpstr>Results- Interaction Effect</vt:lpstr>
      <vt:lpstr>Implications</vt:lpstr>
      <vt:lpstr>Future Research</vt:lpstr>
      <vt:lpstr>PowerPoint Presentation</vt:lpstr>
      <vt:lpstr>Simple Effects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 Foreign Language: Can Features Influence Learning?</dc:title>
  <dc:creator>Rebecca Allinder</dc:creator>
  <cp:lastModifiedBy>Erin M. Buchanan</cp:lastModifiedBy>
  <cp:revision>74</cp:revision>
  <cp:lastPrinted>2016-01-28T21:01:33Z</cp:lastPrinted>
  <dcterms:created xsi:type="dcterms:W3CDTF">2016-01-20T20:32:24Z</dcterms:created>
  <dcterms:modified xsi:type="dcterms:W3CDTF">2016-04-22T19:02:28Z</dcterms:modified>
</cp:coreProperties>
</file>