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4116865" rtl="0" eaLnBrk="1" latinLnBrk="0" hangingPunct="1">
      <a:defRPr sz="8100" kern="1200">
        <a:solidFill>
          <a:schemeClr val="tx1"/>
        </a:solidFill>
        <a:latin typeface="+mn-lt"/>
        <a:ea typeface="+mn-ea"/>
        <a:cs typeface="+mn-cs"/>
      </a:defRPr>
    </a:lvl1pPr>
    <a:lvl2pPr marL="2058430" algn="l" defTabSz="4116865" rtl="0" eaLnBrk="1" latinLnBrk="0" hangingPunct="1">
      <a:defRPr sz="8100" kern="1200">
        <a:solidFill>
          <a:schemeClr val="tx1"/>
        </a:solidFill>
        <a:latin typeface="+mn-lt"/>
        <a:ea typeface="+mn-ea"/>
        <a:cs typeface="+mn-cs"/>
      </a:defRPr>
    </a:lvl2pPr>
    <a:lvl3pPr marL="4116865" algn="l" defTabSz="4116865" rtl="0" eaLnBrk="1" latinLnBrk="0" hangingPunct="1">
      <a:defRPr sz="8100" kern="1200">
        <a:solidFill>
          <a:schemeClr val="tx1"/>
        </a:solidFill>
        <a:latin typeface="+mn-lt"/>
        <a:ea typeface="+mn-ea"/>
        <a:cs typeface="+mn-cs"/>
      </a:defRPr>
    </a:lvl3pPr>
    <a:lvl4pPr marL="6175294" algn="l" defTabSz="4116865" rtl="0" eaLnBrk="1" latinLnBrk="0" hangingPunct="1">
      <a:defRPr sz="8100" kern="1200">
        <a:solidFill>
          <a:schemeClr val="tx1"/>
        </a:solidFill>
        <a:latin typeface="+mn-lt"/>
        <a:ea typeface="+mn-ea"/>
        <a:cs typeface="+mn-cs"/>
      </a:defRPr>
    </a:lvl4pPr>
    <a:lvl5pPr marL="8233729" algn="l" defTabSz="4116865" rtl="0" eaLnBrk="1" latinLnBrk="0" hangingPunct="1">
      <a:defRPr sz="8100" kern="1200">
        <a:solidFill>
          <a:schemeClr val="tx1"/>
        </a:solidFill>
        <a:latin typeface="+mn-lt"/>
        <a:ea typeface="+mn-ea"/>
        <a:cs typeface="+mn-cs"/>
      </a:defRPr>
    </a:lvl5pPr>
    <a:lvl6pPr marL="10292159" algn="l" defTabSz="4116865" rtl="0" eaLnBrk="1" latinLnBrk="0" hangingPunct="1">
      <a:defRPr sz="8100" kern="1200">
        <a:solidFill>
          <a:schemeClr val="tx1"/>
        </a:solidFill>
        <a:latin typeface="+mn-lt"/>
        <a:ea typeface="+mn-ea"/>
        <a:cs typeface="+mn-cs"/>
      </a:defRPr>
    </a:lvl6pPr>
    <a:lvl7pPr marL="12350589" algn="l" defTabSz="4116865" rtl="0" eaLnBrk="1" latinLnBrk="0" hangingPunct="1">
      <a:defRPr sz="8100" kern="1200">
        <a:solidFill>
          <a:schemeClr val="tx1"/>
        </a:solidFill>
        <a:latin typeface="+mn-lt"/>
        <a:ea typeface="+mn-ea"/>
        <a:cs typeface="+mn-cs"/>
      </a:defRPr>
    </a:lvl7pPr>
    <a:lvl8pPr marL="14409024" algn="l" defTabSz="4116865" rtl="0" eaLnBrk="1" latinLnBrk="0" hangingPunct="1">
      <a:defRPr sz="8100" kern="1200">
        <a:solidFill>
          <a:schemeClr val="tx1"/>
        </a:solidFill>
        <a:latin typeface="+mn-lt"/>
        <a:ea typeface="+mn-ea"/>
        <a:cs typeface="+mn-cs"/>
      </a:defRPr>
    </a:lvl8pPr>
    <a:lvl9pPr marL="16467454" algn="l" defTabSz="4116865" rtl="0" eaLnBrk="1" latinLnBrk="0" hangingPunct="1">
      <a:defRPr sz="8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rin Buchanan"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50000" autoAdjust="0"/>
  </p:normalViewPr>
  <p:slideViewPr>
    <p:cSldViewPr>
      <p:cViewPr>
        <p:scale>
          <a:sx n="33" d="100"/>
          <a:sy n="33" d="100"/>
        </p:scale>
        <p:origin x="-1698" y="-3678"/>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ebecca%20Allinder\Desktop\Copy%20of%20Table%252520for%252520Becc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ebecca%20Allinder\Desktop\Copy%20of%20Table%252520for%252520Becc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Rebecca%20Allinder\Desktop\Copy%20of%20Table%252520for%252520Becc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Rebecca%20Allinder\Desktop\Copy%20of%20Table%252520for%252520Becc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Rebecca%20Allinder\Desktop\Copy%20of%20Table%252520for%252520Becca.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barChart>
        <c:barDir val="col"/>
        <c:grouping val="clustered"/>
        <c:varyColors val="0"/>
        <c:ser>
          <c:idx val="0"/>
          <c:order val="0"/>
          <c:tx>
            <c:strRef>
              <c:f>'Percent correct for all qs'!$F$1</c:f>
              <c:strCache>
                <c:ptCount val="1"/>
                <c:pt idx="0">
                  <c:v>Swedish</c:v>
                </c:pt>
              </c:strCache>
            </c:strRef>
          </c:tx>
          <c:spPr>
            <a:solidFill>
              <a:schemeClr val="accent5">
                <a:shade val="76000"/>
              </a:schemeClr>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f>'Percent correct for all qs'!$E$2:$E$4</c:f>
              <c:strCache>
                <c:ptCount val="3"/>
                <c:pt idx="0">
                  <c:v>Matching</c:v>
                </c:pt>
                <c:pt idx="1">
                  <c:v>Multiple Choice</c:v>
                </c:pt>
                <c:pt idx="2">
                  <c:v>Sentence Translation</c:v>
                </c:pt>
              </c:strCache>
            </c:strRef>
          </c:cat>
          <c:val>
            <c:numRef>
              <c:f>'Percent correct for all qs'!$F$2:$F$4</c:f>
              <c:numCache>
                <c:formatCode>General</c:formatCode>
                <c:ptCount val="3"/>
                <c:pt idx="0">
                  <c:v>89.83250000000001</c:v>
                </c:pt>
                <c:pt idx="1">
                  <c:v>93.673333333333304</c:v>
                </c:pt>
                <c:pt idx="2">
                  <c:v>83.75800000000001</c:v>
                </c:pt>
              </c:numCache>
            </c:numRef>
          </c:val>
        </c:ser>
        <c:ser>
          <c:idx val="1"/>
          <c:order val="1"/>
          <c:tx>
            <c:strRef>
              <c:f>'Percent correct for all qs'!$H$1</c:f>
              <c:strCache>
                <c:ptCount val="1"/>
                <c:pt idx="0">
                  <c:v>Italian</c:v>
                </c:pt>
              </c:strCache>
            </c:strRef>
          </c:tx>
          <c:spPr>
            <a:solidFill>
              <a:schemeClr val="accent5">
                <a:tint val="77000"/>
              </a:schemeClr>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f>'Percent correct for all qs'!$E$2:$E$4</c:f>
              <c:strCache>
                <c:ptCount val="3"/>
                <c:pt idx="0">
                  <c:v>Matching</c:v>
                </c:pt>
                <c:pt idx="1">
                  <c:v>Multiple Choice</c:v>
                </c:pt>
                <c:pt idx="2">
                  <c:v>Sentence Translation</c:v>
                </c:pt>
              </c:strCache>
            </c:strRef>
          </c:cat>
          <c:val>
            <c:numRef>
              <c:f>'Percent correct for all qs'!$H$2:$H$4</c:f>
              <c:numCache>
                <c:formatCode>General</c:formatCode>
                <c:ptCount val="3"/>
                <c:pt idx="0">
                  <c:v>84.397500000000022</c:v>
                </c:pt>
                <c:pt idx="1">
                  <c:v>84.411666666666676</c:v>
                </c:pt>
                <c:pt idx="2">
                  <c:v>81.857999999999976</c:v>
                </c:pt>
              </c:numCache>
            </c:numRef>
          </c:val>
        </c:ser>
        <c:dLbls>
          <c:showLegendKey val="0"/>
          <c:showVal val="0"/>
          <c:showCatName val="0"/>
          <c:showSerName val="0"/>
          <c:showPercent val="0"/>
          <c:showBubbleSize val="0"/>
        </c:dLbls>
        <c:gapWidth val="219"/>
        <c:overlap val="-27"/>
        <c:axId val="306403088"/>
        <c:axId val="306405048"/>
      </c:barChart>
      <c:catAx>
        <c:axId val="306403088"/>
        <c:scaling>
          <c:orientation val="minMax"/>
        </c:scaling>
        <c:delete val="0"/>
        <c:axPos val="b"/>
        <c:title>
          <c:tx>
            <c:rich>
              <a:bodyPr rot="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r>
                  <a:rPr lang="en-US" sz="2000" b="1"/>
                  <a:t>Type of Question</a:t>
                </a:r>
              </a:p>
            </c:rich>
          </c:tx>
          <c:layout/>
          <c:overlay val="0"/>
          <c:spPr>
            <a:noFill/>
            <a:ln>
              <a:noFill/>
            </a:ln>
            <a:effectLst/>
          </c:spPr>
          <c:txPr>
            <a:bodyPr rot="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306405048"/>
        <c:crosses val="autoZero"/>
        <c:auto val="1"/>
        <c:lblAlgn val="ctr"/>
        <c:lblOffset val="100"/>
        <c:noMultiLvlLbl val="0"/>
      </c:catAx>
      <c:valAx>
        <c:axId val="306405048"/>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r>
                  <a:rPr lang="en-US" sz="2000" b="1"/>
                  <a:t>Average</a:t>
                </a:r>
                <a:r>
                  <a:rPr lang="en-US" sz="2000" b="1" baseline="0"/>
                  <a:t> Score for all Items </a:t>
                </a:r>
                <a:br>
                  <a:rPr lang="en-US" sz="2000" b="1" baseline="0"/>
                </a:br>
                <a:r>
                  <a:rPr lang="en-US" sz="2000" b="1" baseline="0"/>
                  <a:t>Allowing for Partial Credit</a:t>
                </a:r>
              </a:p>
            </c:rich>
          </c:tx>
          <c:layout/>
          <c:overlay val="0"/>
          <c:spPr>
            <a:noFill/>
            <a:ln>
              <a:noFill/>
            </a:ln>
            <a:effectLst/>
          </c:spPr>
          <c:txPr>
            <a:bodyPr rot="-54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30640308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barChart>
        <c:barDir val="col"/>
        <c:grouping val="clustered"/>
        <c:varyColors val="0"/>
        <c:ser>
          <c:idx val="0"/>
          <c:order val="0"/>
          <c:tx>
            <c:strRef>
              <c:f>'2 PL Coefficients'!$B$3</c:f>
              <c:strCache>
                <c:ptCount val="1"/>
                <c:pt idx="0">
                  <c:v>Swedish</c:v>
                </c:pt>
              </c:strCache>
            </c:strRef>
          </c:tx>
          <c:spPr>
            <a:solidFill>
              <a:schemeClr val="accent5">
                <a:shade val="76000"/>
              </a:schemeClr>
            </a:solidFill>
            <a:ln>
              <a:noFill/>
            </a:ln>
            <a:effectLst/>
          </c:spPr>
          <c:invertIfNegative val="0"/>
          <c:errBars>
            <c:errBarType val="both"/>
            <c:errValType val="stdErr"/>
            <c:noEndCap val="0"/>
            <c:spPr>
              <a:solidFill>
                <a:schemeClr val="tx1"/>
              </a:solidFill>
              <a:ln w="9525" cap="flat" cmpd="sng" algn="ctr">
                <a:solidFill>
                  <a:schemeClr val="tx1">
                    <a:shade val="95000"/>
                    <a:satMod val="105000"/>
                  </a:schemeClr>
                </a:solidFill>
                <a:prstDash val="solid"/>
                <a:round/>
              </a:ln>
              <a:effectLst/>
            </c:spPr>
          </c:errBars>
          <c:cat>
            <c:strRef>
              <c:f>'2 PL Coefficients'!$A$4:$A$13</c:f>
              <c:strCache>
                <c:ptCount val="10"/>
                <c:pt idx="0">
                  <c:v>MC1</c:v>
                </c:pt>
                <c:pt idx="1">
                  <c:v>MC2</c:v>
                </c:pt>
                <c:pt idx="2">
                  <c:v>MC3</c:v>
                </c:pt>
                <c:pt idx="3">
                  <c:v>Match1</c:v>
                </c:pt>
                <c:pt idx="4">
                  <c:v>Match2</c:v>
                </c:pt>
                <c:pt idx="5">
                  <c:v>Match3</c:v>
                </c:pt>
                <c:pt idx="6">
                  <c:v>Trans1</c:v>
                </c:pt>
                <c:pt idx="7">
                  <c:v>Trans2</c:v>
                </c:pt>
                <c:pt idx="8">
                  <c:v>Trans3</c:v>
                </c:pt>
                <c:pt idx="9">
                  <c:v>Trans4</c:v>
                </c:pt>
              </c:strCache>
            </c:strRef>
          </c:cat>
          <c:val>
            <c:numRef>
              <c:f>'2 PL Coefficients'!$B$4:$B$13</c:f>
              <c:numCache>
                <c:formatCode>0.00</c:formatCode>
                <c:ptCount val="10"/>
                <c:pt idx="0">
                  <c:v>-4.4800000000000004</c:v>
                </c:pt>
                <c:pt idx="1">
                  <c:v>-4.324341539999998</c:v>
                </c:pt>
                <c:pt idx="2">
                  <c:v>-3.9670970200000002</c:v>
                </c:pt>
                <c:pt idx="3">
                  <c:v>0.66868753000000003</c:v>
                </c:pt>
                <c:pt idx="4">
                  <c:v>-2.0934670099999999</c:v>
                </c:pt>
                <c:pt idx="5">
                  <c:v>0.65061009999999997</c:v>
                </c:pt>
                <c:pt idx="6">
                  <c:v>1.4758783799999999</c:v>
                </c:pt>
                <c:pt idx="7">
                  <c:v>1.4139693399999991</c:v>
                </c:pt>
                <c:pt idx="8">
                  <c:v>-1.2352787599999999</c:v>
                </c:pt>
                <c:pt idx="9">
                  <c:v>1.2634558600000001</c:v>
                </c:pt>
              </c:numCache>
            </c:numRef>
          </c:val>
        </c:ser>
        <c:ser>
          <c:idx val="1"/>
          <c:order val="1"/>
          <c:tx>
            <c:strRef>
              <c:f>'2 PL Coefficients'!$C$3</c:f>
              <c:strCache>
                <c:ptCount val="1"/>
                <c:pt idx="0">
                  <c:v>Italian</c:v>
                </c:pt>
              </c:strCache>
            </c:strRef>
          </c:tx>
          <c:spPr>
            <a:solidFill>
              <a:schemeClr val="accent5">
                <a:tint val="77000"/>
              </a:schemeClr>
            </a:solidFill>
            <a:ln>
              <a:noFill/>
            </a:ln>
            <a:effectLst/>
          </c:spPr>
          <c:invertIfNegative val="0"/>
          <c:errBars>
            <c:errBarType val="both"/>
            <c:errValType val="stdErr"/>
            <c:noEndCap val="0"/>
            <c:spPr>
              <a:solidFill>
                <a:schemeClr val="tx1"/>
              </a:solidFill>
              <a:ln w="9525" cap="flat" cmpd="sng" algn="ctr">
                <a:solidFill>
                  <a:schemeClr val="tx1">
                    <a:shade val="95000"/>
                    <a:satMod val="105000"/>
                  </a:schemeClr>
                </a:solidFill>
                <a:prstDash val="solid"/>
                <a:round/>
              </a:ln>
              <a:effectLst/>
            </c:spPr>
          </c:errBars>
          <c:cat>
            <c:strRef>
              <c:f>'2 PL Coefficients'!$A$4:$A$13</c:f>
              <c:strCache>
                <c:ptCount val="10"/>
                <c:pt idx="0">
                  <c:v>MC1</c:v>
                </c:pt>
                <c:pt idx="1">
                  <c:v>MC2</c:v>
                </c:pt>
                <c:pt idx="2">
                  <c:v>MC3</c:v>
                </c:pt>
                <c:pt idx="3">
                  <c:v>Match1</c:v>
                </c:pt>
                <c:pt idx="4">
                  <c:v>Match2</c:v>
                </c:pt>
                <c:pt idx="5">
                  <c:v>Match3</c:v>
                </c:pt>
                <c:pt idx="6">
                  <c:v>Trans1</c:v>
                </c:pt>
                <c:pt idx="7">
                  <c:v>Trans2</c:v>
                </c:pt>
                <c:pt idx="8">
                  <c:v>Trans3</c:v>
                </c:pt>
                <c:pt idx="9">
                  <c:v>Trans4</c:v>
                </c:pt>
              </c:strCache>
            </c:strRef>
          </c:cat>
          <c:val>
            <c:numRef>
              <c:f>'2 PL Coefficients'!$C$4:$C$13</c:f>
              <c:numCache>
                <c:formatCode>0.00</c:formatCode>
                <c:ptCount val="10"/>
                <c:pt idx="0">
                  <c:v>-2.59</c:v>
                </c:pt>
                <c:pt idx="1">
                  <c:v>-3.38</c:v>
                </c:pt>
                <c:pt idx="2">
                  <c:v>-1.64</c:v>
                </c:pt>
                <c:pt idx="3">
                  <c:v>-1.42</c:v>
                </c:pt>
                <c:pt idx="4">
                  <c:v>-0.01</c:v>
                </c:pt>
                <c:pt idx="5">
                  <c:v>-0.88</c:v>
                </c:pt>
                <c:pt idx="6">
                  <c:v>-0.06</c:v>
                </c:pt>
                <c:pt idx="7">
                  <c:v>0.83</c:v>
                </c:pt>
                <c:pt idx="8">
                  <c:v>-0.79600000000000004</c:v>
                </c:pt>
                <c:pt idx="9">
                  <c:v>-0.60050000000000003</c:v>
                </c:pt>
              </c:numCache>
            </c:numRef>
          </c:val>
        </c:ser>
        <c:dLbls>
          <c:showLegendKey val="0"/>
          <c:showVal val="0"/>
          <c:showCatName val="0"/>
          <c:showSerName val="0"/>
          <c:showPercent val="0"/>
          <c:showBubbleSize val="0"/>
        </c:dLbls>
        <c:gapWidth val="150"/>
        <c:axId val="306403872"/>
        <c:axId val="306406224"/>
      </c:barChart>
      <c:catAx>
        <c:axId val="306403872"/>
        <c:scaling>
          <c:orientation val="minMax"/>
        </c:scaling>
        <c:delete val="0"/>
        <c:axPos val="b"/>
        <c:title>
          <c:tx>
            <c:rich>
              <a:bodyPr rot="0" spcFirstLastPara="1" vertOverflow="ellipsis" vert="horz" wrap="square" anchor="ctr" anchorCtr="1"/>
              <a:lstStyle/>
              <a:p>
                <a:pPr>
                  <a:defRPr sz="2000" b="1" i="0" u="none" strike="noStrike" kern="1200" baseline="0">
                    <a:solidFill>
                      <a:schemeClr val="tx1"/>
                    </a:solidFill>
                    <a:latin typeface="+mn-lt"/>
                    <a:ea typeface="+mn-ea"/>
                    <a:cs typeface="+mn-cs"/>
                  </a:defRPr>
                </a:pPr>
                <a:r>
                  <a:rPr lang="en-US" sz="2000"/>
                  <a:t>Item</a:t>
                </a:r>
              </a:p>
            </c:rich>
          </c:tx>
          <c:layout/>
          <c:overlay val="0"/>
          <c:spPr>
            <a:noFill/>
            <a:ln>
              <a:noFill/>
            </a:ln>
            <a:effectLst/>
          </c:spPr>
          <c:txPr>
            <a:bodyPr rot="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title>
        <c:numFmt formatCode="General" sourceLinked="0"/>
        <c:majorTickMark val="out"/>
        <c:minorTickMark val="none"/>
        <c:tickLblPos val="low"/>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306406224"/>
        <c:crosses val="autoZero"/>
        <c:auto val="1"/>
        <c:lblAlgn val="ctr"/>
        <c:lblOffset val="100"/>
        <c:noMultiLvlLbl val="0"/>
      </c:catAx>
      <c:valAx>
        <c:axId val="306406224"/>
        <c:scaling>
          <c:orientation val="minMax"/>
        </c:scaling>
        <c:delete val="0"/>
        <c:axPos val="l"/>
        <c:majorGridlines>
          <c:spPr>
            <a:ln w="9525" cap="flat" cmpd="sng" algn="ctr">
              <a:solidFill>
                <a:schemeClr val="tx1">
                  <a:tint val="75000"/>
                  <a:shade val="95000"/>
                  <a:satMod val="105000"/>
                </a:schemeClr>
              </a:solidFill>
              <a:prstDash val="solid"/>
              <a:round/>
            </a:ln>
            <a:effectLst/>
          </c:spPr>
        </c:majorGridlines>
        <c:title>
          <c:tx>
            <c:rich>
              <a:bodyPr rot="-5400000" spcFirstLastPara="1" vertOverflow="ellipsis" vert="horz" wrap="square" anchor="ctr" anchorCtr="1"/>
              <a:lstStyle/>
              <a:p>
                <a:pPr>
                  <a:defRPr sz="2000" b="1" i="0" u="none" strike="noStrike" kern="1200" baseline="0">
                    <a:solidFill>
                      <a:schemeClr val="tx1"/>
                    </a:solidFill>
                    <a:latin typeface="+mn-lt"/>
                    <a:ea typeface="+mn-ea"/>
                    <a:cs typeface="+mn-cs"/>
                  </a:defRPr>
                </a:pPr>
                <a:r>
                  <a:rPr lang="en-US" sz="2000"/>
                  <a:t>Difficulty Coefficient</a:t>
                </a:r>
              </a:p>
            </c:rich>
          </c:tx>
          <c:layout/>
          <c:overlay val="0"/>
          <c:spPr>
            <a:noFill/>
            <a:ln>
              <a:noFill/>
            </a:ln>
            <a:effectLst/>
          </c:spPr>
          <c:txPr>
            <a:bodyPr rot="-54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title>
        <c:numFmt formatCode="0.00" sourceLinked="1"/>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30640387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9525" cap="flat" cmpd="sng" algn="ctr">
      <a:noFill/>
      <a:prstDash val="soli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barChart>
        <c:barDir val="col"/>
        <c:grouping val="clustered"/>
        <c:varyColors val="0"/>
        <c:ser>
          <c:idx val="0"/>
          <c:order val="0"/>
          <c:tx>
            <c:strRef>
              <c:f>'2 PL Coefficients'!$D$3</c:f>
              <c:strCache>
                <c:ptCount val="1"/>
                <c:pt idx="0">
                  <c:v>Swedish</c:v>
                </c:pt>
              </c:strCache>
            </c:strRef>
          </c:tx>
          <c:spPr>
            <a:solidFill>
              <a:schemeClr val="accent5">
                <a:shade val="76000"/>
              </a:schemeClr>
            </a:solidFill>
            <a:ln>
              <a:noFill/>
            </a:ln>
            <a:effectLst/>
          </c:spPr>
          <c:invertIfNegative val="0"/>
          <c:errBars>
            <c:errBarType val="both"/>
            <c:errValType val="stdErr"/>
            <c:noEndCap val="0"/>
            <c:spPr>
              <a:solidFill>
                <a:schemeClr val="tx1"/>
              </a:solidFill>
              <a:ln w="9525" cap="flat" cmpd="sng" algn="ctr">
                <a:solidFill>
                  <a:schemeClr val="tx1">
                    <a:shade val="95000"/>
                    <a:satMod val="105000"/>
                  </a:schemeClr>
                </a:solidFill>
                <a:prstDash val="solid"/>
                <a:round/>
              </a:ln>
              <a:effectLst/>
            </c:spPr>
          </c:errBars>
          <c:cat>
            <c:strRef>
              <c:f>'2 PL Coefficients'!$A$4:$A$13</c:f>
              <c:strCache>
                <c:ptCount val="10"/>
                <c:pt idx="0">
                  <c:v>MC1</c:v>
                </c:pt>
                <c:pt idx="1">
                  <c:v>MC2</c:v>
                </c:pt>
                <c:pt idx="2">
                  <c:v>MC3</c:v>
                </c:pt>
                <c:pt idx="3">
                  <c:v>Match1</c:v>
                </c:pt>
                <c:pt idx="4">
                  <c:v>Match2</c:v>
                </c:pt>
                <c:pt idx="5">
                  <c:v>Match3</c:v>
                </c:pt>
                <c:pt idx="6">
                  <c:v>Trans1</c:v>
                </c:pt>
                <c:pt idx="7">
                  <c:v>Trans2</c:v>
                </c:pt>
                <c:pt idx="8">
                  <c:v>Trans3</c:v>
                </c:pt>
                <c:pt idx="9">
                  <c:v>Trans4</c:v>
                </c:pt>
              </c:strCache>
            </c:strRef>
          </c:cat>
          <c:val>
            <c:numRef>
              <c:f>'2 PL Coefficients'!$D$4:$D$13</c:f>
              <c:numCache>
                <c:formatCode>0.00</c:formatCode>
                <c:ptCount val="10"/>
                <c:pt idx="0">
                  <c:v>0.77</c:v>
                </c:pt>
                <c:pt idx="1">
                  <c:v>0.87119250000000004</c:v>
                </c:pt>
                <c:pt idx="2">
                  <c:v>0.93743109999999996</c:v>
                </c:pt>
                <c:pt idx="3">
                  <c:v>1.0964209</c:v>
                </c:pt>
                <c:pt idx="4">
                  <c:v>0.54771999999999998</c:v>
                </c:pt>
                <c:pt idx="5">
                  <c:v>1.3078000000000001</c:v>
                </c:pt>
                <c:pt idx="6">
                  <c:v>1.5153258999999999</c:v>
                </c:pt>
                <c:pt idx="7">
                  <c:v>1.0776386</c:v>
                </c:pt>
                <c:pt idx="8">
                  <c:v>1.2370793</c:v>
                </c:pt>
                <c:pt idx="9">
                  <c:v>1.7378735000000001</c:v>
                </c:pt>
              </c:numCache>
            </c:numRef>
          </c:val>
        </c:ser>
        <c:ser>
          <c:idx val="1"/>
          <c:order val="1"/>
          <c:tx>
            <c:strRef>
              <c:f>'2 PL Coefficients'!$E$3</c:f>
              <c:strCache>
                <c:ptCount val="1"/>
                <c:pt idx="0">
                  <c:v>Italian</c:v>
                </c:pt>
              </c:strCache>
            </c:strRef>
          </c:tx>
          <c:spPr>
            <a:solidFill>
              <a:schemeClr val="accent5">
                <a:tint val="77000"/>
              </a:schemeClr>
            </a:solidFill>
            <a:ln>
              <a:noFill/>
            </a:ln>
            <a:effectLst/>
          </c:spPr>
          <c:invertIfNegative val="0"/>
          <c:errBars>
            <c:errBarType val="both"/>
            <c:errValType val="stdErr"/>
            <c:noEndCap val="0"/>
            <c:spPr>
              <a:solidFill>
                <a:schemeClr val="tx1"/>
              </a:solidFill>
              <a:ln w="9525" cap="flat" cmpd="sng" algn="ctr">
                <a:solidFill>
                  <a:schemeClr val="tx1">
                    <a:shade val="95000"/>
                    <a:satMod val="105000"/>
                  </a:schemeClr>
                </a:solidFill>
                <a:prstDash val="solid"/>
                <a:round/>
              </a:ln>
              <a:effectLst/>
            </c:spPr>
          </c:errBars>
          <c:cat>
            <c:strRef>
              <c:f>'2 PL Coefficients'!$A$4:$A$13</c:f>
              <c:strCache>
                <c:ptCount val="10"/>
                <c:pt idx="0">
                  <c:v>MC1</c:v>
                </c:pt>
                <c:pt idx="1">
                  <c:v>MC2</c:v>
                </c:pt>
                <c:pt idx="2">
                  <c:v>MC3</c:v>
                </c:pt>
                <c:pt idx="3">
                  <c:v>Match1</c:v>
                </c:pt>
                <c:pt idx="4">
                  <c:v>Match2</c:v>
                </c:pt>
                <c:pt idx="5">
                  <c:v>Match3</c:v>
                </c:pt>
                <c:pt idx="6">
                  <c:v>Trans1</c:v>
                </c:pt>
                <c:pt idx="7">
                  <c:v>Trans2</c:v>
                </c:pt>
                <c:pt idx="8">
                  <c:v>Trans3</c:v>
                </c:pt>
                <c:pt idx="9">
                  <c:v>Trans4</c:v>
                </c:pt>
              </c:strCache>
            </c:strRef>
          </c:cat>
          <c:val>
            <c:numRef>
              <c:f>'2 PL Coefficients'!$E$4:$E$13</c:f>
              <c:numCache>
                <c:formatCode>0.00</c:formatCode>
                <c:ptCount val="10"/>
                <c:pt idx="0">
                  <c:v>2.5099999999999998</c:v>
                </c:pt>
                <c:pt idx="1">
                  <c:v>1.1649236999999999</c:v>
                </c:pt>
                <c:pt idx="2">
                  <c:v>1.7316791</c:v>
                </c:pt>
                <c:pt idx="3">
                  <c:v>1.3511515000000001</c:v>
                </c:pt>
                <c:pt idx="4">
                  <c:v>0.91492960000000001</c:v>
                </c:pt>
                <c:pt idx="5">
                  <c:v>1.4200364000000001</c:v>
                </c:pt>
                <c:pt idx="6">
                  <c:v>1.2992265000000001</c:v>
                </c:pt>
                <c:pt idx="7">
                  <c:v>0.75273670000000004</c:v>
                </c:pt>
                <c:pt idx="8">
                  <c:v>1.6183497</c:v>
                </c:pt>
                <c:pt idx="9">
                  <c:v>0.78</c:v>
                </c:pt>
              </c:numCache>
            </c:numRef>
          </c:val>
        </c:ser>
        <c:dLbls>
          <c:showLegendKey val="0"/>
          <c:showVal val="0"/>
          <c:showCatName val="0"/>
          <c:showSerName val="0"/>
          <c:showPercent val="0"/>
          <c:showBubbleSize val="0"/>
        </c:dLbls>
        <c:gapWidth val="150"/>
        <c:axId val="306402696"/>
        <c:axId val="306406616"/>
      </c:barChart>
      <c:catAx>
        <c:axId val="306402696"/>
        <c:scaling>
          <c:orientation val="minMax"/>
        </c:scaling>
        <c:delete val="0"/>
        <c:axPos val="b"/>
        <c:title>
          <c:tx>
            <c:rich>
              <a:bodyPr rot="0" spcFirstLastPara="1" vertOverflow="ellipsis" vert="horz" wrap="square" anchor="ctr" anchorCtr="1"/>
              <a:lstStyle/>
              <a:p>
                <a:pPr>
                  <a:defRPr sz="2000" b="1" i="0" u="none" strike="noStrike" kern="1200" baseline="0">
                    <a:solidFill>
                      <a:schemeClr val="tx1"/>
                    </a:solidFill>
                    <a:latin typeface="+mn-lt"/>
                    <a:ea typeface="+mn-ea"/>
                    <a:cs typeface="+mn-cs"/>
                  </a:defRPr>
                </a:pPr>
                <a:r>
                  <a:rPr lang="en-US" sz="2000"/>
                  <a:t>Item</a:t>
                </a:r>
              </a:p>
            </c:rich>
          </c:tx>
          <c:layout/>
          <c:overlay val="0"/>
          <c:spPr>
            <a:noFill/>
            <a:ln>
              <a:noFill/>
            </a:ln>
            <a:effectLst/>
          </c:spPr>
          <c:txPr>
            <a:bodyPr rot="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title>
        <c:numFmt formatCode="General" sourceLinked="0"/>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306406616"/>
        <c:crosses val="autoZero"/>
        <c:auto val="1"/>
        <c:lblAlgn val="ctr"/>
        <c:lblOffset val="100"/>
        <c:noMultiLvlLbl val="0"/>
      </c:catAx>
      <c:valAx>
        <c:axId val="306406616"/>
        <c:scaling>
          <c:orientation val="minMax"/>
        </c:scaling>
        <c:delete val="0"/>
        <c:axPos val="l"/>
        <c:majorGridlines>
          <c:spPr>
            <a:ln w="9525" cap="flat" cmpd="sng" algn="ctr">
              <a:solidFill>
                <a:schemeClr val="tx1">
                  <a:tint val="75000"/>
                  <a:shade val="95000"/>
                  <a:satMod val="105000"/>
                </a:schemeClr>
              </a:solidFill>
              <a:prstDash val="solid"/>
              <a:round/>
            </a:ln>
            <a:effectLst/>
          </c:spPr>
        </c:majorGridlines>
        <c:title>
          <c:tx>
            <c:rich>
              <a:bodyPr rot="-5400000" spcFirstLastPara="1" vertOverflow="ellipsis" vert="horz" wrap="square" anchor="ctr" anchorCtr="1"/>
              <a:lstStyle/>
              <a:p>
                <a:pPr>
                  <a:defRPr sz="2000" b="1" i="0" u="none" strike="noStrike" kern="1200" baseline="0">
                    <a:solidFill>
                      <a:schemeClr val="tx1"/>
                    </a:solidFill>
                    <a:latin typeface="+mn-lt"/>
                    <a:ea typeface="+mn-ea"/>
                    <a:cs typeface="+mn-cs"/>
                  </a:defRPr>
                </a:pPr>
                <a:r>
                  <a:rPr lang="en-US" sz="2000"/>
                  <a:t>Discriminability</a:t>
                </a:r>
                <a:r>
                  <a:rPr lang="en-US" sz="2000" baseline="0"/>
                  <a:t> Coefficient</a:t>
                </a:r>
                <a:endParaRPr lang="en-US" sz="2000"/>
              </a:p>
            </c:rich>
          </c:tx>
          <c:layout/>
          <c:overlay val="0"/>
          <c:spPr>
            <a:noFill/>
            <a:ln>
              <a:noFill/>
            </a:ln>
            <a:effectLst/>
          </c:spPr>
          <c:txPr>
            <a:bodyPr rot="-54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title>
        <c:numFmt formatCode="0.00" sourceLinked="1"/>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30640269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9525" cap="flat" cmpd="sng" algn="ctr">
      <a:noFill/>
      <a:prstDash val="soli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barChart>
        <c:barDir val="col"/>
        <c:grouping val="clustered"/>
        <c:varyColors val="0"/>
        <c:ser>
          <c:idx val="0"/>
          <c:order val="0"/>
          <c:tx>
            <c:strRef>
              <c:f>'People getting things right'!$B$3</c:f>
              <c:strCache>
                <c:ptCount val="1"/>
                <c:pt idx="0">
                  <c:v>Swedish</c:v>
                </c:pt>
              </c:strCache>
            </c:strRef>
          </c:tx>
          <c:spPr>
            <a:solidFill>
              <a:schemeClr val="accent5">
                <a:shade val="76000"/>
              </a:schemeClr>
            </a:solidFill>
            <a:ln>
              <a:noFill/>
            </a:ln>
            <a:effectLst/>
          </c:spPr>
          <c:invertIfNegative val="0"/>
          <c:errBars>
            <c:errBarType val="both"/>
            <c:errValType val="stdErr"/>
            <c:noEndCap val="0"/>
            <c:spPr>
              <a:solidFill>
                <a:schemeClr val="tx1"/>
              </a:solidFill>
              <a:ln w="9525" cap="flat" cmpd="sng" algn="ctr">
                <a:solidFill>
                  <a:schemeClr val="tx1">
                    <a:shade val="95000"/>
                    <a:satMod val="105000"/>
                  </a:schemeClr>
                </a:solidFill>
                <a:prstDash val="solid"/>
                <a:round/>
              </a:ln>
              <a:effectLst/>
            </c:spPr>
          </c:errBars>
          <c:cat>
            <c:strRef>
              <c:f>'People getting things right'!$A$4:$A$13</c:f>
              <c:strCache>
                <c:ptCount val="10"/>
                <c:pt idx="0">
                  <c:v>MC1</c:v>
                </c:pt>
                <c:pt idx="1">
                  <c:v>MC2</c:v>
                </c:pt>
                <c:pt idx="2">
                  <c:v>MC2</c:v>
                </c:pt>
                <c:pt idx="3">
                  <c:v>Match1</c:v>
                </c:pt>
                <c:pt idx="4">
                  <c:v>Match2</c:v>
                </c:pt>
                <c:pt idx="5">
                  <c:v>Match3</c:v>
                </c:pt>
                <c:pt idx="6">
                  <c:v>Trans1</c:v>
                </c:pt>
                <c:pt idx="7">
                  <c:v>Trans2</c:v>
                </c:pt>
                <c:pt idx="8">
                  <c:v>Trans3</c:v>
                </c:pt>
                <c:pt idx="9">
                  <c:v>Trans4</c:v>
                </c:pt>
              </c:strCache>
            </c:strRef>
          </c:cat>
          <c:val>
            <c:numRef>
              <c:f>'People getting things right'!$B$4:$B$13</c:f>
              <c:numCache>
                <c:formatCode>General</c:formatCode>
                <c:ptCount val="10"/>
                <c:pt idx="0">
                  <c:v>97.03</c:v>
                </c:pt>
                <c:pt idx="1">
                  <c:v>97.22</c:v>
                </c:pt>
                <c:pt idx="2">
                  <c:v>96.169999999999973</c:v>
                </c:pt>
                <c:pt idx="3">
                  <c:v>35.71</c:v>
                </c:pt>
                <c:pt idx="4">
                  <c:v>75.400000000000006</c:v>
                </c:pt>
                <c:pt idx="5">
                  <c:v>34.92</c:v>
                </c:pt>
                <c:pt idx="6">
                  <c:v>16.27</c:v>
                </c:pt>
                <c:pt idx="7">
                  <c:v>22.22</c:v>
                </c:pt>
                <c:pt idx="8">
                  <c:v>76.98</c:v>
                </c:pt>
                <c:pt idx="9">
                  <c:v>18.25</c:v>
                </c:pt>
              </c:numCache>
            </c:numRef>
          </c:val>
        </c:ser>
        <c:ser>
          <c:idx val="1"/>
          <c:order val="1"/>
          <c:tx>
            <c:strRef>
              <c:f>'People getting things right'!$C$3</c:f>
              <c:strCache>
                <c:ptCount val="1"/>
                <c:pt idx="0">
                  <c:v>Italian</c:v>
                </c:pt>
              </c:strCache>
            </c:strRef>
          </c:tx>
          <c:spPr>
            <a:solidFill>
              <a:schemeClr val="accent5">
                <a:tint val="77000"/>
              </a:schemeClr>
            </a:solidFill>
            <a:ln>
              <a:noFill/>
            </a:ln>
            <a:effectLst/>
          </c:spPr>
          <c:invertIfNegative val="0"/>
          <c:errBars>
            <c:errBarType val="both"/>
            <c:errValType val="stdErr"/>
            <c:noEndCap val="0"/>
            <c:spPr>
              <a:solidFill>
                <a:schemeClr val="tx1"/>
              </a:solidFill>
              <a:ln w="9525" cap="flat" cmpd="sng" algn="ctr">
                <a:solidFill>
                  <a:schemeClr val="tx1">
                    <a:shade val="95000"/>
                    <a:satMod val="105000"/>
                  </a:schemeClr>
                </a:solidFill>
                <a:prstDash val="solid"/>
                <a:round/>
              </a:ln>
              <a:effectLst/>
            </c:spPr>
          </c:errBars>
          <c:cat>
            <c:strRef>
              <c:f>'People getting things right'!$A$4:$A$13</c:f>
              <c:strCache>
                <c:ptCount val="10"/>
                <c:pt idx="0">
                  <c:v>MC1</c:v>
                </c:pt>
                <c:pt idx="1">
                  <c:v>MC2</c:v>
                </c:pt>
                <c:pt idx="2">
                  <c:v>MC2</c:v>
                </c:pt>
                <c:pt idx="3">
                  <c:v>Match1</c:v>
                </c:pt>
                <c:pt idx="4">
                  <c:v>Match2</c:v>
                </c:pt>
                <c:pt idx="5">
                  <c:v>Match3</c:v>
                </c:pt>
                <c:pt idx="6">
                  <c:v>Trans1</c:v>
                </c:pt>
                <c:pt idx="7">
                  <c:v>Trans2</c:v>
                </c:pt>
                <c:pt idx="8">
                  <c:v>Trans3</c:v>
                </c:pt>
                <c:pt idx="9">
                  <c:v>Trans4</c:v>
                </c:pt>
              </c:strCache>
            </c:strRef>
          </c:cat>
          <c:val>
            <c:numRef>
              <c:f>'People getting things right'!$C$4:$C$13</c:f>
              <c:numCache>
                <c:formatCode>General</c:formatCode>
                <c:ptCount val="10"/>
                <c:pt idx="0">
                  <c:v>96.43</c:v>
                </c:pt>
                <c:pt idx="1">
                  <c:v>87.7</c:v>
                </c:pt>
                <c:pt idx="2">
                  <c:v>97.62</c:v>
                </c:pt>
                <c:pt idx="3">
                  <c:v>81.349999999999994</c:v>
                </c:pt>
                <c:pt idx="4">
                  <c:v>50.79</c:v>
                </c:pt>
                <c:pt idx="5">
                  <c:v>71.430000000000007</c:v>
                </c:pt>
                <c:pt idx="6">
                  <c:v>53.65</c:v>
                </c:pt>
                <c:pt idx="7">
                  <c:v>37.24</c:v>
                </c:pt>
                <c:pt idx="8">
                  <c:v>72.22</c:v>
                </c:pt>
                <c:pt idx="9">
                  <c:v>59.92</c:v>
                </c:pt>
              </c:numCache>
            </c:numRef>
          </c:val>
        </c:ser>
        <c:dLbls>
          <c:showLegendKey val="0"/>
          <c:showVal val="0"/>
          <c:showCatName val="0"/>
          <c:showSerName val="0"/>
          <c:showPercent val="0"/>
          <c:showBubbleSize val="0"/>
        </c:dLbls>
        <c:gapWidth val="150"/>
        <c:axId val="306401912"/>
        <c:axId val="306405440"/>
      </c:barChart>
      <c:catAx>
        <c:axId val="306401912"/>
        <c:scaling>
          <c:orientation val="minMax"/>
        </c:scaling>
        <c:delete val="0"/>
        <c:axPos val="b"/>
        <c:title>
          <c:tx>
            <c:rich>
              <a:bodyPr rot="0" spcFirstLastPara="1" vertOverflow="ellipsis" vert="horz" wrap="square" anchor="ctr" anchorCtr="1"/>
              <a:lstStyle/>
              <a:p>
                <a:pPr>
                  <a:defRPr sz="2000" b="1" i="0" u="none" strike="noStrike" kern="1200" baseline="0">
                    <a:solidFill>
                      <a:schemeClr val="tx1"/>
                    </a:solidFill>
                    <a:latin typeface="+mn-lt"/>
                    <a:ea typeface="+mn-ea"/>
                    <a:cs typeface="+mn-cs"/>
                  </a:defRPr>
                </a:pPr>
                <a:r>
                  <a:rPr lang="en-US" sz="2000"/>
                  <a:t>Item</a:t>
                </a:r>
              </a:p>
            </c:rich>
          </c:tx>
          <c:layout/>
          <c:overlay val="0"/>
          <c:spPr>
            <a:noFill/>
            <a:ln>
              <a:noFill/>
            </a:ln>
            <a:effectLst/>
          </c:spPr>
          <c:txPr>
            <a:bodyPr rot="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title>
        <c:numFmt formatCode="General" sourceLinked="0"/>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306405440"/>
        <c:crosses val="autoZero"/>
        <c:auto val="1"/>
        <c:lblAlgn val="ctr"/>
        <c:lblOffset val="100"/>
        <c:noMultiLvlLbl val="0"/>
      </c:catAx>
      <c:valAx>
        <c:axId val="306405440"/>
        <c:scaling>
          <c:orientation val="minMax"/>
          <c:max val="100"/>
          <c:min val="0"/>
        </c:scaling>
        <c:delete val="0"/>
        <c:axPos val="l"/>
        <c:majorGridlines>
          <c:spPr>
            <a:ln w="9525" cap="flat" cmpd="sng" algn="ctr">
              <a:solidFill>
                <a:schemeClr val="tx1">
                  <a:tint val="75000"/>
                  <a:shade val="95000"/>
                  <a:satMod val="105000"/>
                </a:schemeClr>
              </a:solidFill>
              <a:prstDash val="solid"/>
              <a:round/>
            </a:ln>
            <a:effectLst/>
          </c:spPr>
        </c:majorGridlines>
        <c:title>
          <c:tx>
            <c:rich>
              <a:bodyPr rot="-5400000" spcFirstLastPara="1" vertOverflow="ellipsis" vert="horz" wrap="square" anchor="ctr" anchorCtr="1"/>
              <a:lstStyle/>
              <a:p>
                <a:pPr>
                  <a:defRPr sz="2000" b="1" i="0" u="none" strike="noStrike" kern="1200" baseline="0">
                    <a:solidFill>
                      <a:schemeClr val="tx1"/>
                    </a:solidFill>
                    <a:latin typeface="+mn-lt"/>
                    <a:ea typeface="+mn-ea"/>
                    <a:cs typeface="+mn-cs"/>
                  </a:defRPr>
                </a:pPr>
                <a:r>
                  <a:rPr lang="en-US" sz="2000"/>
                  <a:t>Average Score (Percent)</a:t>
                </a:r>
                <a:endParaRPr lang="en-US" sz="2000" baseline="0"/>
              </a:p>
            </c:rich>
          </c:tx>
          <c:layout/>
          <c:overlay val="0"/>
          <c:spPr>
            <a:noFill/>
            <a:ln>
              <a:noFill/>
            </a:ln>
            <a:effectLst/>
          </c:spPr>
          <c:txPr>
            <a:bodyPr rot="-54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title>
        <c:numFmt formatCode="#,##0" sourceLinked="0"/>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30640191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9525" cap="flat" cmpd="sng" algn="ctr">
      <a:noFill/>
      <a:prstDash val="soli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0.17676261048162201"/>
          <c:y val="3.4141826021747299E-2"/>
          <c:w val="0.62995094996338796"/>
          <c:h val="0.73750140607424097"/>
        </c:manualLayout>
      </c:layout>
      <c:barChart>
        <c:barDir val="col"/>
        <c:grouping val="clustered"/>
        <c:varyColors val="0"/>
        <c:ser>
          <c:idx val="0"/>
          <c:order val="0"/>
          <c:tx>
            <c:strRef>
              <c:f>'People getting things right'!$D$3</c:f>
              <c:strCache>
                <c:ptCount val="1"/>
                <c:pt idx="0">
                  <c:v>Swedish</c:v>
                </c:pt>
              </c:strCache>
            </c:strRef>
          </c:tx>
          <c:spPr>
            <a:solidFill>
              <a:schemeClr val="accent5">
                <a:shade val="76000"/>
              </a:schemeClr>
            </a:solidFill>
            <a:ln>
              <a:noFill/>
            </a:ln>
            <a:effectLst/>
          </c:spPr>
          <c:invertIfNegative val="0"/>
          <c:errBars>
            <c:errBarType val="both"/>
            <c:errValType val="stdErr"/>
            <c:noEndCap val="0"/>
            <c:spPr>
              <a:solidFill>
                <a:schemeClr val="tx1"/>
              </a:solidFill>
              <a:ln w="9525" cap="flat" cmpd="sng" algn="ctr">
                <a:solidFill>
                  <a:schemeClr val="tx1">
                    <a:shade val="95000"/>
                    <a:satMod val="105000"/>
                  </a:schemeClr>
                </a:solidFill>
                <a:prstDash val="solid"/>
                <a:round/>
              </a:ln>
              <a:effectLst/>
            </c:spPr>
          </c:errBars>
          <c:cat>
            <c:strRef>
              <c:f>'People getting things right'!$A$4:$A$13</c:f>
              <c:strCache>
                <c:ptCount val="10"/>
                <c:pt idx="0">
                  <c:v>MC1</c:v>
                </c:pt>
                <c:pt idx="1">
                  <c:v>MC2</c:v>
                </c:pt>
                <c:pt idx="2">
                  <c:v>MC2</c:v>
                </c:pt>
                <c:pt idx="3">
                  <c:v>Match1</c:v>
                </c:pt>
                <c:pt idx="4">
                  <c:v>Match2</c:v>
                </c:pt>
                <c:pt idx="5">
                  <c:v>Match3</c:v>
                </c:pt>
                <c:pt idx="6">
                  <c:v>Trans1</c:v>
                </c:pt>
                <c:pt idx="7">
                  <c:v>Trans2</c:v>
                </c:pt>
                <c:pt idx="8">
                  <c:v>Trans3</c:v>
                </c:pt>
                <c:pt idx="9">
                  <c:v>Trans4</c:v>
                </c:pt>
              </c:strCache>
            </c:strRef>
          </c:cat>
          <c:val>
            <c:numRef>
              <c:f>'People getting things right'!$D$4:$D$13</c:f>
              <c:numCache>
                <c:formatCode>General</c:formatCode>
                <c:ptCount val="10"/>
                <c:pt idx="0">
                  <c:v>97.03</c:v>
                </c:pt>
                <c:pt idx="1">
                  <c:v>97.22</c:v>
                </c:pt>
                <c:pt idx="2">
                  <c:v>96.169999999999973</c:v>
                </c:pt>
                <c:pt idx="3">
                  <c:v>38.19</c:v>
                </c:pt>
                <c:pt idx="4">
                  <c:v>85.71</c:v>
                </c:pt>
                <c:pt idx="5">
                  <c:v>39.369999999999997</c:v>
                </c:pt>
                <c:pt idx="6">
                  <c:v>34.33</c:v>
                </c:pt>
                <c:pt idx="7">
                  <c:v>36.81</c:v>
                </c:pt>
                <c:pt idx="8">
                  <c:v>85.12</c:v>
                </c:pt>
                <c:pt idx="9">
                  <c:v>31.42</c:v>
                </c:pt>
              </c:numCache>
            </c:numRef>
          </c:val>
        </c:ser>
        <c:ser>
          <c:idx val="1"/>
          <c:order val="1"/>
          <c:tx>
            <c:strRef>
              <c:f>'People getting things right'!$E$3</c:f>
              <c:strCache>
                <c:ptCount val="1"/>
                <c:pt idx="0">
                  <c:v>Italian</c:v>
                </c:pt>
              </c:strCache>
            </c:strRef>
          </c:tx>
          <c:spPr>
            <a:solidFill>
              <a:schemeClr val="accent5">
                <a:tint val="77000"/>
              </a:schemeClr>
            </a:solidFill>
            <a:ln>
              <a:noFill/>
            </a:ln>
            <a:effectLst/>
          </c:spPr>
          <c:invertIfNegative val="0"/>
          <c:errBars>
            <c:errBarType val="both"/>
            <c:errValType val="stdErr"/>
            <c:noEndCap val="0"/>
            <c:spPr>
              <a:solidFill>
                <a:schemeClr val="tx1"/>
              </a:solidFill>
              <a:ln w="9525" cap="flat" cmpd="sng" algn="ctr">
                <a:solidFill>
                  <a:schemeClr val="tx1">
                    <a:shade val="95000"/>
                    <a:satMod val="105000"/>
                  </a:schemeClr>
                </a:solidFill>
                <a:prstDash val="solid"/>
                <a:round/>
              </a:ln>
              <a:effectLst/>
            </c:spPr>
          </c:errBars>
          <c:cat>
            <c:strRef>
              <c:f>'People getting things right'!$A$4:$A$13</c:f>
              <c:strCache>
                <c:ptCount val="10"/>
                <c:pt idx="0">
                  <c:v>MC1</c:v>
                </c:pt>
                <c:pt idx="1">
                  <c:v>MC2</c:v>
                </c:pt>
                <c:pt idx="2">
                  <c:v>MC2</c:v>
                </c:pt>
                <c:pt idx="3">
                  <c:v>Match1</c:v>
                </c:pt>
                <c:pt idx="4">
                  <c:v>Match2</c:v>
                </c:pt>
                <c:pt idx="5">
                  <c:v>Match3</c:v>
                </c:pt>
                <c:pt idx="6">
                  <c:v>Trans1</c:v>
                </c:pt>
                <c:pt idx="7">
                  <c:v>Trans2</c:v>
                </c:pt>
                <c:pt idx="8">
                  <c:v>Trans3</c:v>
                </c:pt>
                <c:pt idx="9">
                  <c:v>Trans4</c:v>
                </c:pt>
              </c:strCache>
            </c:strRef>
          </c:cat>
          <c:val>
            <c:numRef>
              <c:f>'People getting things right'!$E$4:$E$13</c:f>
              <c:numCache>
                <c:formatCode>General</c:formatCode>
                <c:ptCount val="10"/>
                <c:pt idx="0">
                  <c:v>96.43</c:v>
                </c:pt>
                <c:pt idx="1">
                  <c:v>87.7</c:v>
                </c:pt>
                <c:pt idx="2">
                  <c:v>97.62</c:v>
                </c:pt>
                <c:pt idx="3">
                  <c:v>84.23</c:v>
                </c:pt>
                <c:pt idx="4">
                  <c:v>66.47</c:v>
                </c:pt>
                <c:pt idx="5">
                  <c:v>85.95</c:v>
                </c:pt>
                <c:pt idx="6">
                  <c:v>77.169999999999973</c:v>
                </c:pt>
                <c:pt idx="7">
                  <c:v>71.03</c:v>
                </c:pt>
                <c:pt idx="8">
                  <c:v>82.34</c:v>
                </c:pt>
                <c:pt idx="9">
                  <c:v>78.11</c:v>
                </c:pt>
              </c:numCache>
            </c:numRef>
          </c:val>
        </c:ser>
        <c:dLbls>
          <c:showLegendKey val="0"/>
          <c:showVal val="0"/>
          <c:showCatName val="0"/>
          <c:showSerName val="0"/>
          <c:showPercent val="0"/>
          <c:showBubbleSize val="0"/>
        </c:dLbls>
        <c:gapWidth val="150"/>
        <c:axId val="306404264"/>
        <c:axId val="306404656"/>
      </c:barChart>
      <c:catAx>
        <c:axId val="306404264"/>
        <c:scaling>
          <c:orientation val="minMax"/>
        </c:scaling>
        <c:delete val="0"/>
        <c:axPos val="b"/>
        <c:title>
          <c:tx>
            <c:rich>
              <a:bodyPr rot="0" spcFirstLastPara="1" vertOverflow="ellipsis" vert="horz" wrap="square" anchor="ctr" anchorCtr="1"/>
              <a:lstStyle/>
              <a:p>
                <a:pPr>
                  <a:defRPr sz="2000" b="1" i="0" u="none" strike="noStrike" kern="1200" baseline="0">
                    <a:solidFill>
                      <a:schemeClr val="tx1"/>
                    </a:solidFill>
                    <a:latin typeface="+mn-lt"/>
                    <a:ea typeface="+mn-ea"/>
                    <a:cs typeface="+mn-cs"/>
                  </a:defRPr>
                </a:pPr>
                <a:r>
                  <a:rPr lang="en-US" sz="2000"/>
                  <a:t>Item</a:t>
                </a:r>
              </a:p>
            </c:rich>
          </c:tx>
          <c:layout/>
          <c:overlay val="0"/>
          <c:spPr>
            <a:noFill/>
            <a:ln>
              <a:noFill/>
            </a:ln>
            <a:effectLst/>
          </c:spPr>
          <c:txPr>
            <a:bodyPr rot="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title>
        <c:numFmt formatCode="General" sourceLinked="0"/>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306404656"/>
        <c:crosses val="autoZero"/>
        <c:auto val="1"/>
        <c:lblAlgn val="ctr"/>
        <c:lblOffset val="100"/>
        <c:noMultiLvlLbl val="0"/>
      </c:catAx>
      <c:valAx>
        <c:axId val="306404656"/>
        <c:scaling>
          <c:orientation val="minMax"/>
          <c:max val="100"/>
        </c:scaling>
        <c:delete val="0"/>
        <c:axPos val="l"/>
        <c:majorGridlines>
          <c:spPr>
            <a:ln w="9525" cap="flat" cmpd="sng" algn="ctr">
              <a:solidFill>
                <a:schemeClr val="tx1">
                  <a:tint val="75000"/>
                  <a:shade val="95000"/>
                  <a:satMod val="105000"/>
                </a:schemeClr>
              </a:solidFill>
              <a:prstDash val="solid"/>
              <a:round/>
            </a:ln>
            <a:effectLst/>
          </c:spPr>
        </c:majorGridlines>
        <c:title>
          <c:tx>
            <c:rich>
              <a:bodyPr rot="-5400000" spcFirstLastPara="1" vertOverflow="ellipsis" vert="horz" wrap="square" anchor="ctr" anchorCtr="1"/>
              <a:lstStyle/>
              <a:p>
                <a:pPr>
                  <a:defRPr sz="2000" b="1" i="0" u="none" strike="noStrike" kern="1200" baseline="0">
                    <a:solidFill>
                      <a:schemeClr val="tx1"/>
                    </a:solidFill>
                    <a:latin typeface="+mn-lt"/>
                    <a:ea typeface="+mn-ea"/>
                    <a:cs typeface="+mn-cs"/>
                  </a:defRPr>
                </a:pPr>
                <a:r>
                  <a:rPr lang="en-US" sz="2000"/>
                  <a:t>Average Score (Percent)</a:t>
                </a:r>
              </a:p>
            </c:rich>
          </c:tx>
          <c:layout/>
          <c:overlay val="0"/>
          <c:spPr>
            <a:noFill/>
            <a:ln>
              <a:noFill/>
            </a:ln>
            <a:effectLst/>
          </c:spPr>
          <c:txPr>
            <a:bodyPr rot="-54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30640426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9525" cap="flat" cmpd="sng" algn="ctr">
      <a:noFill/>
      <a:prstDash val="soli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8">
  <a:schemeClr val="accent5"/>
</cs:colorStyle>
</file>

<file path=ppt/charts/colors2.xml><?xml version="1.0" encoding="utf-8"?>
<cs:colorStyle xmlns:cs="http://schemas.microsoft.com/office/drawing/2012/chartStyle" xmlns:a="http://schemas.openxmlformats.org/drawingml/2006/main" meth="withinLinear" id="18">
  <a:schemeClr val="accent5"/>
</cs:colorStyle>
</file>

<file path=ppt/charts/colors3.xml><?xml version="1.0" encoding="utf-8"?>
<cs:colorStyle xmlns:cs="http://schemas.microsoft.com/office/drawing/2012/chartStyle" xmlns:a="http://schemas.openxmlformats.org/drawingml/2006/main" meth="withinLinear" id="18">
  <a:schemeClr val="accent5"/>
</cs:colorStyle>
</file>

<file path=ppt/charts/colors4.xml><?xml version="1.0" encoding="utf-8"?>
<cs:colorStyle xmlns:cs="http://schemas.microsoft.com/office/drawing/2012/chartStyle" xmlns:a="http://schemas.openxmlformats.org/drawingml/2006/main" meth="withinLinear" id="18">
  <a:schemeClr val="accent5"/>
</cs:colorStyle>
</file>

<file path=ppt/charts/colors5.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72263F-7629-43B3-A40C-F4EB5322D9B0}" type="datetimeFigureOut">
              <a:rPr lang="en-US" smtClean="0"/>
              <a:pPr/>
              <a:t>4/1/2016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FA2D7F-4D9B-4C3F-80C2-D490EBB6F7E2}" type="slidenum">
              <a:rPr lang="en-US" smtClean="0"/>
              <a:pPr/>
              <a:t>‹#›</a:t>
            </a:fld>
            <a:endParaRPr lang="en-US" dirty="0"/>
          </a:p>
        </p:txBody>
      </p:sp>
    </p:spTree>
    <p:extLst>
      <p:ext uri="{BB962C8B-B14F-4D97-AF65-F5344CB8AC3E}">
        <p14:creationId xmlns:p14="http://schemas.microsoft.com/office/powerpoint/2010/main" val="351594011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8FA2D7F-4D9B-4C3F-80C2-D490EBB6F7E2}" type="slidenum">
              <a:rPr lang="en-US" smtClean="0"/>
              <a:pPr/>
              <a:t>1</a:t>
            </a:fld>
            <a:endParaRPr lang="en-US" dirty="0"/>
          </a:p>
        </p:txBody>
      </p:sp>
    </p:spTree>
    <p:extLst>
      <p:ext uri="{BB962C8B-B14F-4D97-AF65-F5344CB8AC3E}">
        <p14:creationId xmlns:p14="http://schemas.microsoft.com/office/powerpoint/2010/main" val="2785509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7"/>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058430" indent="0" algn="ctr">
              <a:buNone/>
              <a:defRPr>
                <a:solidFill>
                  <a:schemeClr val="tx1">
                    <a:tint val="75000"/>
                  </a:schemeClr>
                </a:solidFill>
              </a:defRPr>
            </a:lvl2pPr>
            <a:lvl3pPr marL="4116865" indent="0" algn="ctr">
              <a:buNone/>
              <a:defRPr>
                <a:solidFill>
                  <a:schemeClr val="tx1">
                    <a:tint val="75000"/>
                  </a:schemeClr>
                </a:solidFill>
              </a:defRPr>
            </a:lvl3pPr>
            <a:lvl4pPr marL="6175294" indent="0" algn="ctr">
              <a:buNone/>
              <a:defRPr>
                <a:solidFill>
                  <a:schemeClr val="tx1">
                    <a:tint val="75000"/>
                  </a:schemeClr>
                </a:solidFill>
              </a:defRPr>
            </a:lvl4pPr>
            <a:lvl5pPr marL="8233729" indent="0" algn="ctr">
              <a:buNone/>
              <a:defRPr>
                <a:solidFill>
                  <a:schemeClr val="tx1">
                    <a:tint val="75000"/>
                  </a:schemeClr>
                </a:solidFill>
              </a:defRPr>
            </a:lvl5pPr>
            <a:lvl6pPr marL="10292159" indent="0" algn="ctr">
              <a:buNone/>
              <a:defRPr>
                <a:solidFill>
                  <a:schemeClr val="tx1">
                    <a:tint val="75000"/>
                  </a:schemeClr>
                </a:solidFill>
              </a:defRPr>
            </a:lvl6pPr>
            <a:lvl7pPr marL="12350589" indent="0" algn="ctr">
              <a:buNone/>
              <a:defRPr>
                <a:solidFill>
                  <a:schemeClr val="tx1">
                    <a:tint val="75000"/>
                  </a:schemeClr>
                </a:solidFill>
              </a:defRPr>
            </a:lvl7pPr>
            <a:lvl8pPr marL="14409024" indent="0" algn="ctr">
              <a:buNone/>
              <a:defRPr>
                <a:solidFill>
                  <a:schemeClr val="tx1">
                    <a:tint val="75000"/>
                  </a:schemeClr>
                </a:solidFill>
              </a:defRPr>
            </a:lvl8pPr>
            <a:lvl9pPr marL="1646745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BE6460-302B-4DB0-9AAD-A4A2652CC25C}" type="datetimeFigureOut">
              <a:rPr lang="en-US" smtClean="0"/>
              <a:pPr/>
              <a:t>4/1/2016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17D788-6C02-4D45-9B3D-D102477D429F}"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BE6460-302B-4DB0-9AAD-A4A2652CC25C}" type="datetimeFigureOut">
              <a:rPr lang="en-US" smtClean="0"/>
              <a:pPr/>
              <a:t>4/1/2016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17D788-6C02-4D45-9B3D-D102477D429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8201320" y="6324600"/>
            <a:ext cx="55298343" cy="1348206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291075" y="6324600"/>
            <a:ext cx="165178737" cy="1348206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BE6460-302B-4DB0-9AAD-A4A2652CC25C}" type="datetimeFigureOut">
              <a:rPr lang="en-US" smtClean="0"/>
              <a:pPr/>
              <a:t>4/1/2016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17D788-6C02-4D45-9B3D-D102477D429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BE6460-302B-4DB0-9AAD-A4A2652CC25C}" type="datetimeFigureOut">
              <a:rPr lang="en-US" smtClean="0"/>
              <a:pPr/>
              <a:t>4/1/2016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17D788-6C02-4D45-9B3D-D102477D429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7"/>
            <a:ext cx="37307520" cy="6537960"/>
          </a:xfrm>
        </p:spPr>
        <p:txBody>
          <a:bodyPr anchor="t"/>
          <a:lstStyle>
            <a:lvl1pPr algn="l">
              <a:defRPr sz="177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3" y="13952235"/>
            <a:ext cx="37307520" cy="7200897"/>
          </a:xfrm>
        </p:spPr>
        <p:txBody>
          <a:bodyPr anchor="b"/>
          <a:lstStyle>
            <a:lvl1pPr marL="0" indent="0">
              <a:buNone/>
              <a:defRPr sz="9100">
                <a:solidFill>
                  <a:schemeClr val="tx1">
                    <a:tint val="75000"/>
                  </a:schemeClr>
                </a:solidFill>
              </a:defRPr>
            </a:lvl1pPr>
            <a:lvl2pPr marL="2058430" indent="0">
              <a:buNone/>
              <a:defRPr sz="8100">
                <a:solidFill>
                  <a:schemeClr val="tx1">
                    <a:tint val="75000"/>
                  </a:schemeClr>
                </a:solidFill>
              </a:defRPr>
            </a:lvl2pPr>
            <a:lvl3pPr marL="4116865" indent="0">
              <a:buNone/>
              <a:defRPr sz="7200">
                <a:solidFill>
                  <a:schemeClr val="tx1">
                    <a:tint val="75000"/>
                  </a:schemeClr>
                </a:solidFill>
              </a:defRPr>
            </a:lvl3pPr>
            <a:lvl4pPr marL="6175294" indent="0">
              <a:buNone/>
              <a:defRPr sz="6300">
                <a:solidFill>
                  <a:schemeClr val="tx1">
                    <a:tint val="75000"/>
                  </a:schemeClr>
                </a:solidFill>
              </a:defRPr>
            </a:lvl4pPr>
            <a:lvl5pPr marL="8233729" indent="0">
              <a:buNone/>
              <a:defRPr sz="6300">
                <a:solidFill>
                  <a:schemeClr val="tx1">
                    <a:tint val="75000"/>
                  </a:schemeClr>
                </a:solidFill>
              </a:defRPr>
            </a:lvl5pPr>
            <a:lvl6pPr marL="10292159" indent="0">
              <a:buNone/>
              <a:defRPr sz="6300">
                <a:solidFill>
                  <a:schemeClr val="tx1">
                    <a:tint val="75000"/>
                  </a:schemeClr>
                </a:solidFill>
              </a:defRPr>
            </a:lvl6pPr>
            <a:lvl7pPr marL="12350589" indent="0">
              <a:buNone/>
              <a:defRPr sz="6300">
                <a:solidFill>
                  <a:schemeClr val="tx1">
                    <a:tint val="75000"/>
                  </a:schemeClr>
                </a:solidFill>
              </a:defRPr>
            </a:lvl7pPr>
            <a:lvl8pPr marL="14409024" indent="0">
              <a:buNone/>
              <a:defRPr sz="6300">
                <a:solidFill>
                  <a:schemeClr val="tx1">
                    <a:tint val="75000"/>
                  </a:schemeClr>
                </a:solidFill>
              </a:defRPr>
            </a:lvl8pPr>
            <a:lvl9pPr marL="16467454" indent="0">
              <a:buNone/>
              <a:defRPr sz="63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BE6460-302B-4DB0-9AAD-A4A2652CC25C}" type="datetimeFigureOut">
              <a:rPr lang="en-US" smtClean="0"/>
              <a:pPr/>
              <a:t>4/1/2016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17D788-6C02-4D45-9B3D-D102477D429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291063" y="36865560"/>
            <a:ext cx="110238537" cy="104279703"/>
          </a:xfrm>
        </p:spPr>
        <p:txBody>
          <a:bodyPr/>
          <a:lstStyle>
            <a:lvl1pPr>
              <a:defRPr sz="12500"/>
            </a:lvl1pPr>
            <a:lvl2pPr>
              <a:defRPr sz="10500"/>
            </a:lvl2pPr>
            <a:lvl3pPr>
              <a:defRPr sz="9100"/>
            </a:lvl3pPr>
            <a:lvl4pPr>
              <a:defRPr sz="8100"/>
            </a:lvl4pPr>
            <a:lvl5pPr>
              <a:defRPr sz="8100"/>
            </a:lvl5pPr>
            <a:lvl6pPr>
              <a:defRPr sz="8100"/>
            </a:lvl6pPr>
            <a:lvl7pPr>
              <a:defRPr sz="8100"/>
            </a:lvl7pPr>
            <a:lvl8pPr>
              <a:defRPr sz="8100"/>
            </a:lvl8pPr>
            <a:lvl9pPr>
              <a:defRPr sz="8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23261132" y="36865560"/>
            <a:ext cx="110238543" cy="104279703"/>
          </a:xfrm>
        </p:spPr>
        <p:txBody>
          <a:bodyPr/>
          <a:lstStyle>
            <a:lvl1pPr>
              <a:defRPr sz="12500"/>
            </a:lvl1pPr>
            <a:lvl2pPr>
              <a:defRPr sz="10500"/>
            </a:lvl2pPr>
            <a:lvl3pPr>
              <a:defRPr sz="9100"/>
            </a:lvl3pPr>
            <a:lvl4pPr>
              <a:defRPr sz="8100"/>
            </a:lvl4pPr>
            <a:lvl5pPr>
              <a:defRPr sz="8100"/>
            </a:lvl5pPr>
            <a:lvl6pPr>
              <a:defRPr sz="8100"/>
            </a:lvl6pPr>
            <a:lvl7pPr>
              <a:defRPr sz="8100"/>
            </a:lvl7pPr>
            <a:lvl8pPr>
              <a:defRPr sz="8100"/>
            </a:lvl8pPr>
            <a:lvl9pPr>
              <a:defRPr sz="8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BE6460-302B-4DB0-9AAD-A4A2652CC25C}" type="datetimeFigureOut">
              <a:rPr lang="en-US" smtClean="0"/>
              <a:pPr/>
              <a:t>4/1/2016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17D788-6C02-4D45-9B3D-D102477D429F}"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3"/>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3"/>
            <a:ext cx="19392903" cy="3070857"/>
          </a:xfrm>
        </p:spPr>
        <p:txBody>
          <a:bodyPr anchor="b"/>
          <a:lstStyle>
            <a:lvl1pPr marL="0" indent="0">
              <a:buNone/>
              <a:defRPr sz="10500" b="1"/>
            </a:lvl1pPr>
            <a:lvl2pPr marL="2058430" indent="0">
              <a:buNone/>
              <a:defRPr sz="9100" b="1"/>
            </a:lvl2pPr>
            <a:lvl3pPr marL="4116865" indent="0">
              <a:buNone/>
              <a:defRPr sz="8100" b="1"/>
            </a:lvl3pPr>
            <a:lvl4pPr marL="6175294" indent="0">
              <a:buNone/>
              <a:defRPr sz="7200" b="1"/>
            </a:lvl4pPr>
            <a:lvl5pPr marL="8233729" indent="0">
              <a:buNone/>
              <a:defRPr sz="7200" b="1"/>
            </a:lvl5pPr>
            <a:lvl6pPr marL="10292159" indent="0">
              <a:buNone/>
              <a:defRPr sz="7200" b="1"/>
            </a:lvl6pPr>
            <a:lvl7pPr marL="12350589" indent="0">
              <a:buNone/>
              <a:defRPr sz="7200" b="1"/>
            </a:lvl7pPr>
            <a:lvl8pPr marL="14409024" indent="0">
              <a:buNone/>
              <a:defRPr sz="7200" b="1"/>
            </a:lvl8pPr>
            <a:lvl9pPr marL="16467454" indent="0">
              <a:buNone/>
              <a:defRPr sz="72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3" cy="18966183"/>
          </a:xfrm>
        </p:spPr>
        <p:txBody>
          <a:bodyPr/>
          <a:lstStyle>
            <a:lvl1pPr>
              <a:defRPr sz="10500"/>
            </a:lvl1pPr>
            <a:lvl2pPr>
              <a:defRPr sz="9100"/>
            </a:lvl2pPr>
            <a:lvl3pPr>
              <a:defRPr sz="81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7" y="7368543"/>
            <a:ext cx="19400520" cy="3070857"/>
          </a:xfrm>
        </p:spPr>
        <p:txBody>
          <a:bodyPr anchor="b"/>
          <a:lstStyle>
            <a:lvl1pPr marL="0" indent="0">
              <a:buNone/>
              <a:defRPr sz="10500" b="1"/>
            </a:lvl1pPr>
            <a:lvl2pPr marL="2058430" indent="0">
              <a:buNone/>
              <a:defRPr sz="9100" b="1"/>
            </a:lvl2pPr>
            <a:lvl3pPr marL="4116865" indent="0">
              <a:buNone/>
              <a:defRPr sz="8100" b="1"/>
            </a:lvl3pPr>
            <a:lvl4pPr marL="6175294" indent="0">
              <a:buNone/>
              <a:defRPr sz="7200" b="1"/>
            </a:lvl4pPr>
            <a:lvl5pPr marL="8233729" indent="0">
              <a:buNone/>
              <a:defRPr sz="7200" b="1"/>
            </a:lvl5pPr>
            <a:lvl6pPr marL="10292159" indent="0">
              <a:buNone/>
              <a:defRPr sz="7200" b="1"/>
            </a:lvl6pPr>
            <a:lvl7pPr marL="12350589" indent="0">
              <a:buNone/>
              <a:defRPr sz="7200" b="1"/>
            </a:lvl7pPr>
            <a:lvl8pPr marL="14409024" indent="0">
              <a:buNone/>
              <a:defRPr sz="7200" b="1"/>
            </a:lvl8pPr>
            <a:lvl9pPr marL="16467454" indent="0">
              <a:buNone/>
              <a:defRPr sz="7200" b="1"/>
            </a:lvl9pPr>
          </a:lstStyle>
          <a:p>
            <a:pPr lvl="0"/>
            <a:r>
              <a:rPr lang="en-US" smtClean="0"/>
              <a:t>Click to edit Master text styles</a:t>
            </a:r>
          </a:p>
        </p:txBody>
      </p:sp>
      <p:sp>
        <p:nvSpPr>
          <p:cNvPr id="6" name="Content Placeholder 5"/>
          <p:cNvSpPr>
            <a:spLocks noGrp="1"/>
          </p:cNvSpPr>
          <p:nvPr>
            <p:ph sz="quarter" idx="4"/>
          </p:nvPr>
        </p:nvSpPr>
        <p:spPr>
          <a:xfrm>
            <a:off x="22296127" y="10439400"/>
            <a:ext cx="19400520" cy="18966183"/>
          </a:xfrm>
        </p:spPr>
        <p:txBody>
          <a:bodyPr/>
          <a:lstStyle>
            <a:lvl1pPr>
              <a:defRPr sz="10500"/>
            </a:lvl1pPr>
            <a:lvl2pPr>
              <a:defRPr sz="9100"/>
            </a:lvl2pPr>
            <a:lvl3pPr>
              <a:defRPr sz="81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BE6460-302B-4DB0-9AAD-A4A2652CC25C}" type="datetimeFigureOut">
              <a:rPr lang="en-US" smtClean="0"/>
              <a:pPr/>
              <a:t>4/1/2016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F17D788-6C02-4D45-9B3D-D102477D429F}"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BE6460-302B-4DB0-9AAD-A4A2652CC25C}" type="datetimeFigureOut">
              <a:rPr lang="en-US" smtClean="0"/>
              <a:pPr/>
              <a:t>4/1/2016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F17D788-6C02-4D45-9B3D-D102477D429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BE6460-302B-4DB0-9AAD-A4A2652CC25C}" type="datetimeFigureOut">
              <a:rPr lang="en-US" smtClean="0"/>
              <a:pPr/>
              <a:t>4/1/2016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F17D788-6C02-4D45-9B3D-D102477D429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72" y="1310640"/>
            <a:ext cx="14439903" cy="5577840"/>
          </a:xfrm>
        </p:spPr>
        <p:txBody>
          <a:bodyPr anchor="b"/>
          <a:lstStyle>
            <a:lvl1pPr algn="l">
              <a:defRPr sz="9100" b="1"/>
            </a:lvl1pPr>
          </a:lstStyle>
          <a:p>
            <a:r>
              <a:rPr lang="en-US" smtClean="0"/>
              <a:t>Click to edit Master title style</a:t>
            </a:r>
            <a:endParaRPr lang="en-US"/>
          </a:p>
        </p:txBody>
      </p:sp>
      <p:sp>
        <p:nvSpPr>
          <p:cNvPr id="3" name="Content Placeholder 2"/>
          <p:cNvSpPr>
            <a:spLocks noGrp="1"/>
          </p:cNvSpPr>
          <p:nvPr>
            <p:ph idx="1"/>
          </p:nvPr>
        </p:nvSpPr>
        <p:spPr>
          <a:xfrm>
            <a:off x="17160240" y="1310652"/>
            <a:ext cx="24536400" cy="28094943"/>
          </a:xfrm>
        </p:spPr>
        <p:txBody>
          <a:bodyPr/>
          <a:lstStyle>
            <a:lvl1pPr>
              <a:defRPr sz="14400"/>
            </a:lvl1pPr>
            <a:lvl2pPr>
              <a:defRPr sz="12500"/>
            </a:lvl2pPr>
            <a:lvl3pPr>
              <a:defRPr sz="10500"/>
            </a:lvl3pPr>
            <a:lvl4pPr>
              <a:defRPr sz="9100"/>
            </a:lvl4pPr>
            <a:lvl5pPr>
              <a:defRPr sz="9100"/>
            </a:lvl5pPr>
            <a:lvl6pPr>
              <a:defRPr sz="9100"/>
            </a:lvl6pPr>
            <a:lvl7pPr>
              <a:defRPr sz="9100"/>
            </a:lvl7pPr>
            <a:lvl8pPr>
              <a:defRPr sz="9100"/>
            </a:lvl8pPr>
            <a:lvl9pPr>
              <a:defRPr sz="9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72" y="6888492"/>
            <a:ext cx="14439903" cy="22517103"/>
          </a:xfrm>
        </p:spPr>
        <p:txBody>
          <a:bodyPr/>
          <a:lstStyle>
            <a:lvl1pPr marL="0" indent="0">
              <a:buNone/>
              <a:defRPr sz="6300"/>
            </a:lvl1pPr>
            <a:lvl2pPr marL="2058430" indent="0">
              <a:buNone/>
              <a:defRPr sz="5300"/>
            </a:lvl2pPr>
            <a:lvl3pPr marL="4116865" indent="0">
              <a:buNone/>
              <a:defRPr sz="4300"/>
            </a:lvl3pPr>
            <a:lvl4pPr marL="6175294" indent="0">
              <a:buNone/>
              <a:defRPr sz="3900"/>
            </a:lvl4pPr>
            <a:lvl5pPr marL="8233729" indent="0">
              <a:buNone/>
              <a:defRPr sz="3900"/>
            </a:lvl5pPr>
            <a:lvl6pPr marL="10292159" indent="0">
              <a:buNone/>
              <a:defRPr sz="3900"/>
            </a:lvl6pPr>
            <a:lvl7pPr marL="12350589" indent="0">
              <a:buNone/>
              <a:defRPr sz="3900"/>
            </a:lvl7pPr>
            <a:lvl8pPr marL="14409024" indent="0">
              <a:buNone/>
              <a:defRPr sz="3900"/>
            </a:lvl8pPr>
            <a:lvl9pPr marL="16467454" indent="0">
              <a:buNone/>
              <a:defRPr sz="3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BE6460-302B-4DB0-9AAD-A4A2652CC25C}" type="datetimeFigureOut">
              <a:rPr lang="en-US" smtClean="0"/>
              <a:pPr/>
              <a:t>4/1/2016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17D788-6C02-4D45-9B3D-D102477D429F}"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0"/>
            <a:ext cx="26334720" cy="2720343"/>
          </a:xfrm>
        </p:spPr>
        <p:txBody>
          <a:bodyPr anchor="b"/>
          <a:lstStyle>
            <a:lvl1pPr algn="l">
              <a:defRPr sz="9100" b="1"/>
            </a:lvl1pPr>
          </a:lstStyle>
          <a:p>
            <a:r>
              <a:rPr lang="en-US" smtClean="0"/>
              <a:t>Click to edit Master title style</a:t>
            </a:r>
            <a:endParaRPr lang="en-US"/>
          </a:p>
        </p:txBody>
      </p:sp>
      <p:sp>
        <p:nvSpPr>
          <p:cNvPr id="3" name="Picture Placeholder 2"/>
          <p:cNvSpPr>
            <a:spLocks noGrp="1"/>
          </p:cNvSpPr>
          <p:nvPr>
            <p:ph type="pic" idx="1"/>
          </p:nvPr>
        </p:nvSpPr>
        <p:spPr>
          <a:xfrm>
            <a:off x="8602983" y="2941320"/>
            <a:ext cx="26334720" cy="19751040"/>
          </a:xfrm>
        </p:spPr>
        <p:txBody>
          <a:bodyPr/>
          <a:lstStyle>
            <a:lvl1pPr marL="0" indent="0">
              <a:buNone/>
              <a:defRPr sz="14400"/>
            </a:lvl1pPr>
            <a:lvl2pPr marL="2058430" indent="0">
              <a:buNone/>
              <a:defRPr sz="12500"/>
            </a:lvl2pPr>
            <a:lvl3pPr marL="4116865" indent="0">
              <a:buNone/>
              <a:defRPr sz="10500"/>
            </a:lvl3pPr>
            <a:lvl4pPr marL="6175294" indent="0">
              <a:buNone/>
              <a:defRPr sz="9100"/>
            </a:lvl4pPr>
            <a:lvl5pPr marL="8233729" indent="0">
              <a:buNone/>
              <a:defRPr sz="9100"/>
            </a:lvl5pPr>
            <a:lvl6pPr marL="10292159" indent="0">
              <a:buNone/>
              <a:defRPr sz="9100"/>
            </a:lvl6pPr>
            <a:lvl7pPr marL="12350589" indent="0">
              <a:buNone/>
              <a:defRPr sz="9100"/>
            </a:lvl7pPr>
            <a:lvl8pPr marL="14409024" indent="0">
              <a:buNone/>
              <a:defRPr sz="9100"/>
            </a:lvl8pPr>
            <a:lvl9pPr marL="16467454" indent="0">
              <a:buNone/>
              <a:defRPr sz="9100"/>
            </a:lvl9pPr>
          </a:lstStyle>
          <a:p>
            <a:endParaRPr lang="en-US" dirty="0"/>
          </a:p>
        </p:txBody>
      </p:sp>
      <p:sp>
        <p:nvSpPr>
          <p:cNvPr id="4" name="Text Placeholder 3"/>
          <p:cNvSpPr>
            <a:spLocks noGrp="1"/>
          </p:cNvSpPr>
          <p:nvPr>
            <p:ph type="body" sz="half" idx="2"/>
          </p:nvPr>
        </p:nvSpPr>
        <p:spPr>
          <a:xfrm>
            <a:off x="8602983" y="25763223"/>
            <a:ext cx="26334720" cy="3863337"/>
          </a:xfrm>
        </p:spPr>
        <p:txBody>
          <a:bodyPr/>
          <a:lstStyle>
            <a:lvl1pPr marL="0" indent="0">
              <a:buNone/>
              <a:defRPr sz="6300"/>
            </a:lvl1pPr>
            <a:lvl2pPr marL="2058430" indent="0">
              <a:buNone/>
              <a:defRPr sz="5300"/>
            </a:lvl2pPr>
            <a:lvl3pPr marL="4116865" indent="0">
              <a:buNone/>
              <a:defRPr sz="4300"/>
            </a:lvl3pPr>
            <a:lvl4pPr marL="6175294" indent="0">
              <a:buNone/>
              <a:defRPr sz="3900"/>
            </a:lvl4pPr>
            <a:lvl5pPr marL="8233729" indent="0">
              <a:buNone/>
              <a:defRPr sz="3900"/>
            </a:lvl5pPr>
            <a:lvl6pPr marL="10292159" indent="0">
              <a:buNone/>
              <a:defRPr sz="3900"/>
            </a:lvl6pPr>
            <a:lvl7pPr marL="12350589" indent="0">
              <a:buNone/>
              <a:defRPr sz="3900"/>
            </a:lvl7pPr>
            <a:lvl8pPr marL="14409024" indent="0">
              <a:buNone/>
              <a:defRPr sz="3900"/>
            </a:lvl8pPr>
            <a:lvl9pPr marL="16467454" indent="0">
              <a:buNone/>
              <a:defRPr sz="3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BE6460-302B-4DB0-9AAD-A4A2652CC25C}" type="datetimeFigureOut">
              <a:rPr lang="en-US" smtClean="0"/>
              <a:pPr/>
              <a:t>4/1/2016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17D788-6C02-4D45-9B3D-D102477D429F}"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3"/>
            <a:ext cx="39502080" cy="5486400"/>
          </a:xfrm>
          <a:prstGeom prst="rect">
            <a:avLst/>
          </a:prstGeom>
        </p:spPr>
        <p:txBody>
          <a:bodyPr vert="horz" lIns="411690" tIns="205843" rIns="411690" bIns="205843"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72"/>
            <a:ext cx="39502080" cy="21724623"/>
          </a:xfrm>
          <a:prstGeom prst="rect">
            <a:avLst/>
          </a:prstGeom>
        </p:spPr>
        <p:txBody>
          <a:bodyPr vert="horz" lIns="411690" tIns="205843" rIns="411690" bIns="20584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7"/>
            <a:ext cx="10241280" cy="1752600"/>
          </a:xfrm>
          <a:prstGeom prst="rect">
            <a:avLst/>
          </a:prstGeom>
        </p:spPr>
        <p:txBody>
          <a:bodyPr vert="horz" lIns="411690" tIns="205843" rIns="411690" bIns="205843" rtlCol="0" anchor="ctr"/>
          <a:lstStyle>
            <a:lvl1pPr algn="l">
              <a:defRPr sz="5300">
                <a:solidFill>
                  <a:schemeClr val="tx1">
                    <a:tint val="75000"/>
                  </a:schemeClr>
                </a:solidFill>
              </a:defRPr>
            </a:lvl1pPr>
          </a:lstStyle>
          <a:p>
            <a:fld id="{5BBE6460-302B-4DB0-9AAD-A4A2652CC25C}" type="datetimeFigureOut">
              <a:rPr lang="en-US" smtClean="0"/>
              <a:pPr/>
              <a:t>4/1/2016</a:t>
            </a:fld>
            <a:endParaRPr lang="en-US" dirty="0"/>
          </a:p>
        </p:txBody>
      </p:sp>
      <p:sp>
        <p:nvSpPr>
          <p:cNvPr id="5" name="Footer Placeholder 4"/>
          <p:cNvSpPr>
            <a:spLocks noGrp="1"/>
          </p:cNvSpPr>
          <p:nvPr>
            <p:ph type="ftr" sz="quarter" idx="3"/>
          </p:nvPr>
        </p:nvSpPr>
        <p:spPr>
          <a:xfrm>
            <a:off x="14996160" y="30510487"/>
            <a:ext cx="13898880" cy="1752600"/>
          </a:xfrm>
          <a:prstGeom prst="rect">
            <a:avLst/>
          </a:prstGeom>
        </p:spPr>
        <p:txBody>
          <a:bodyPr vert="horz" lIns="411690" tIns="205843" rIns="411690" bIns="205843" rtlCol="0" anchor="ctr"/>
          <a:lstStyle>
            <a:lvl1pPr algn="ctr">
              <a:defRPr sz="53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7"/>
            <a:ext cx="10241280" cy="1752600"/>
          </a:xfrm>
          <a:prstGeom prst="rect">
            <a:avLst/>
          </a:prstGeom>
        </p:spPr>
        <p:txBody>
          <a:bodyPr vert="horz" lIns="411690" tIns="205843" rIns="411690" bIns="205843" rtlCol="0" anchor="ctr"/>
          <a:lstStyle>
            <a:lvl1pPr algn="r">
              <a:defRPr sz="5300">
                <a:solidFill>
                  <a:schemeClr val="tx1">
                    <a:tint val="75000"/>
                  </a:schemeClr>
                </a:solidFill>
              </a:defRPr>
            </a:lvl1pPr>
          </a:lstStyle>
          <a:p>
            <a:fld id="{0F17D788-6C02-4D45-9B3D-D102477D429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16865" rtl="0" eaLnBrk="1" latinLnBrk="0" hangingPunct="1">
        <a:spcBef>
          <a:spcPct val="0"/>
        </a:spcBef>
        <a:buNone/>
        <a:defRPr sz="19700" kern="1200">
          <a:solidFill>
            <a:schemeClr val="tx1"/>
          </a:solidFill>
          <a:latin typeface="+mj-lt"/>
          <a:ea typeface="+mj-ea"/>
          <a:cs typeface="+mj-cs"/>
        </a:defRPr>
      </a:lvl1pPr>
    </p:titleStyle>
    <p:bodyStyle>
      <a:lvl1pPr marL="1543824" indent="-1543824" algn="l" defTabSz="4116865" rtl="0" eaLnBrk="1" latinLnBrk="0" hangingPunct="1">
        <a:spcBef>
          <a:spcPct val="20000"/>
        </a:spcBef>
        <a:buFont typeface="Arial" pitchFamily="34" charset="0"/>
        <a:buChar char="•"/>
        <a:defRPr sz="14400" kern="1200">
          <a:solidFill>
            <a:schemeClr val="tx1"/>
          </a:solidFill>
          <a:latin typeface="+mn-lt"/>
          <a:ea typeface="+mn-ea"/>
          <a:cs typeface="+mn-cs"/>
        </a:defRPr>
      </a:lvl1pPr>
      <a:lvl2pPr marL="3344953" indent="-1286523" algn="l" defTabSz="4116865" rtl="0" eaLnBrk="1" latinLnBrk="0" hangingPunct="1">
        <a:spcBef>
          <a:spcPct val="20000"/>
        </a:spcBef>
        <a:buFont typeface="Arial" pitchFamily="34" charset="0"/>
        <a:buChar char="–"/>
        <a:defRPr sz="12500" kern="1200">
          <a:solidFill>
            <a:schemeClr val="tx1"/>
          </a:solidFill>
          <a:latin typeface="+mn-lt"/>
          <a:ea typeface="+mn-ea"/>
          <a:cs typeface="+mn-cs"/>
        </a:defRPr>
      </a:lvl2pPr>
      <a:lvl3pPr marL="5146077" indent="-1029213" algn="l" defTabSz="4116865" rtl="0" eaLnBrk="1" latinLnBrk="0" hangingPunct="1">
        <a:spcBef>
          <a:spcPct val="20000"/>
        </a:spcBef>
        <a:buFont typeface="Arial" pitchFamily="34" charset="0"/>
        <a:buChar char="•"/>
        <a:defRPr sz="10500" kern="1200">
          <a:solidFill>
            <a:schemeClr val="tx1"/>
          </a:solidFill>
          <a:latin typeface="+mn-lt"/>
          <a:ea typeface="+mn-ea"/>
          <a:cs typeface="+mn-cs"/>
        </a:defRPr>
      </a:lvl3pPr>
      <a:lvl4pPr marL="7204507" indent="-1029213" algn="l" defTabSz="4116865" rtl="0" eaLnBrk="1" latinLnBrk="0" hangingPunct="1">
        <a:spcBef>
          <a:spcPct val="20000"/>
        </a:spcBef>
        <a:buFont typeface="Arial" pitchFamily="34" charset="0"/>
        <a:buChar char="–"/>
        <a:defRPr sz="9100" kern="1200">
          <a:solidFill>
            <a:schemeClr val="tx1"/>
          </a:solidFill>
          <a:latin typeface="+mn-lt"/>
          <a:ea typeface="+mn-ea"/>
          <a:cs typeface="+mn-cs"/>
        </a:defRPr>
      </a:lvl4pPr>
      <a:lvl5pPr marL="9262946" indent="-1029213" algn="l" defTabSz="4116865" rtl="0" eaLnBrk="1" latinLnBrk="0" hangingPunct="1">
        <a:spcBef>
          <a:spcPct val="20000"/>
        </a:spcBef>
        <a:buFont typeface="Arial" pitchFamily="34" charset="0"/>
        <a:buChar char="»"/>
        <a:defRPr sz="9100" kern="1200">
          <a:solidFill>
            <a:schemeClr val="tx1"/>
          </a:solidFill>
          <a:latin typeface="+mn-lt"/>
          <a:ea typeface="+mn-ea"/>
          <a:cs typeface="+mn-cs"/>
        </a:defRPr>
      </a:lvl5pPr>
      <a:lvl6pPr marL="11321371" indent="-1029213" algn="l" defTabSz="4116865"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379802" indent="-1029213" algn="l" defTabSz="4116865"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438236" indent="-1029213" algn="l" defTabSz="4116865"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496666" indent="-1029213" algn="l" defTabSz="4116865"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16865" rtl="0" eaLnBrk="1" latinLnBrk="0" hangingPunct="1">
        <a:defRPr sz="8100" kern="1200">
          <a:solidFill>
            <a:schemeClr val="tx1"/>
          </a:solidFill>
          <a:latin typeface="+mn-lt"/>
          <a:ea typeface="+mn-ea"/>
          <a:cs typeface="+mn-cs"/>
        </a:defRPr>
      </a:lvl1pPr>
      <a:lvl2pPr marL="2058430" algn="l" defTabSz="4116865" rtl="0" eaLnBrk="1" latinLnBrk="0" hangingPunct="1">
        <a:defRPr sz="8100" kern="1200">
          <a:solidFill>
            <a:schemeClr val="tx1"/>
          </a:solidFill>
          <a:latin typeface="+mn-lt"/>
          <a:ea typeface="+mn-ea"/>
          <a:cs typeface="+mn-cs"/>
        </a:defRPr>
      </a:lvl2pPr>
      <a:lvl3pPr marL="4116865" algn="l" defTabSz="4116865" rtl="0" eaLnBrk="1" latinLnBrk="0" hangingPunct="1">
        <a:defRPr sz="8100" kern="1200">
          <a:solidFill>
            <a:schemeClr val="tx1"/>
          </a:solidFill>
          <a:latin typeface="+mn-lt"/>
          <a:ea typeface="+mn-ea"/>
          <a:cs typeface="+mn-cs"/>
        </a:defRPr>
      </a:lvl3pPr>
      <a:lvl4pPr marL="6175294" algn="l" defTabSz="4116865" rtl="0" eaLnBrk="1" latinLnBrk="0" hangingPunct="1">
        <a:defRPr sz="8100" kern="1200">
          <a:solidFill>
            <a:schemeClr val="tx1"/>
          </a:solidFill>
          <a:latin typeface="+mn-lt"/>
          <a:ea typeface="+mn-ea"/>
          <a:cs typeface="+mn-cs"/>
        </a:defRPr>
      </a:lvl4pPr>
      <a:lvl5pPr marL="8233729" algn="l" defTabSz="4116865" rtl="0" eaLnBrk="1" latinLnBrk="0" hangingPunct="1">
        <a:defRPr sz="8100" kern="1200">
          <a:solidFill>
            <a:schemeClr val="tx1"/>
          </a:solidFill>
          <a:latin typeface="+mn-lt"/>
          <a:ea typeface="+mn-ea"/>
          <a:cs typeface="+mn-cs"/>
        </a:defRPr>
      </a:lvl5pPr>
      <a:lvl6pPr marL="10292159" algn="l" defTabSz="4116865" rtl="0" eaLnBrk="1" latinLnBrk="0" hangingPunct="1">
        <a:defRPr sz="8100" kern="1200">
          <a:solidFill>
            <a:schemeClr val="tx1"/>
          </a:solidFill>
          <a:latin typeface="+mn-lt"/>
          <a:ea typeface="+mn-ea"/>
          <a:cs typeface="+mn-cs"/>
        </a:defRPr>
      </a:lvl6pPr>
      <a:lvl7pPr marL="12350589" algn="l" defTabSz="4116865" rtl="0" eaLnBrk="1" latinLnBrk="0" hangingPunct="1">
        <a:defRPr sz="8100" kern="1200">
          <a:solidFill>
            <a:schemeClr val="tx1"/>
          </a:solidFill>
          <a:latin typeface="+mn-lt"/>
          <a:ea typeface="+mn-ea"/>
          <a:cs typeface="+mn-cs"/>
        </a:defRPr>
      </a:lvl7pPr>
      <a:lvl8pPr marL="14409024" algn="l" defTabSz="4116865" rtl="0" eaLnBrk="1" latinLnBrk="0" hangingPunct="1">
        <a:defRPr sz="8100" kern="1200">
          <a:solidFill>
            <a:schemeClr val="tx1"/>
          </a:solidFill>
          <a:latin typeface="+mn-lt"/>
          <a:ea typeface="+mn-ea"/>
          <a:cs typeface="+mn-cs"/>
        </a:defRPr>
      </a:lvl8pPr>
      <a:lvl9pPr marL="16467454" algn="l" defTabSz="4116865" rtl="0" eaLnBrk="1" latinLnBrk="0" hangingPunct="1">
        <a:defRPr sz="8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5.xml"/><Relationship Id="rId3" Type="http://schemas.openxmlformats.org/officeDocument/2006/relationships/image" Target="../media/image1.jpeg"/><Relationship Id="rId7" Type="http://schemas.openxmlformats.org/officeDocument/2006/relationships/chart" Target="../charts/chart4.xml"/><Relationship Id="rId12"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chart" Target="../charts/chart3.xml"/><Relationship Id="rId11" Type="http://schemas.openxmlformats.org/officeDocument/2006/relationships/image" Target="../media/image4.jpeg"/><Relationship Id="rId5" Type="http://schemas.openxmlformats.org/officeDocument/2006/relationships/chart" Target="../charts/chart2.xml"/><Relationship Id="rId10" Type="http://schemas.openxmlformats.org/officeDocument/2006/relationships/image" Target="../media/image3.jpeg"/><Relationship Id="rId4" Type="http://schemas.openxmlformats.org/officeDocument/2006/relationships/chart" Target="../charts/chart1.xml"/><Relationship Id="rId9"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ChangeArrowheads="1"/>
          </p:cNvSpPr>
          <p:nvPr/>
        </p:nvSpPr>
        <p:spPr bwMode="auto">
          <a:xfrm>
            <a:off x="0" y="0"/>
            <a:ext cx="43891200" cy="4059979"/>
          </a:xfrm>
          <a:prstGeom prst="rect">
            <a:avLst/>
          </a:prstGeom>
          <a:gradFill flip="none" rotWithShape="1">
            <a:gsLst>
              <a:gs pos="0">
                <a:schemeClr val="accent5">
                  <a:lumMod val="40000"/>
                  <a:lumOff val="60000"/>
                </a:schemeClr>
              </a:gs>
              <a:gs pos="100000">
                <a:schemeClr val="accent5">
                  <a:lumMod val="95000"/>
                  <a:lumOff val="5000"/>
                </a:schemeClr>
              </a:gs>
              <a:gs pos="100000">
                <a:schemeClr val="accent5">
                  <a:lumMod val="60000"/>
                </a:schemeClr>
              </a:gs>
            </a:gsLst>
            <a:path path="circle">
              <a:fillToRect l="50000" t="130000" r="50000" b="-30000"/>
            </a:path>
            <a:tileRect/>
          </a:gradFill>
          <a:ln>
            <a:noFill/>
          </a:ln>
          <a:effectLst>
            <a:softEdge rad="127000"/>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322184" tIns="161095" rIns="322184" bIns="161095" numCol="1" anchor="t" anchorCtr="0" compatLnSpc="1">
            <a:prstTxWarp prst="textNoShape">
              <a:avLst/>
            </a:prstTxWarp>
          </a:bodyPr>
          <a:lstStyle>
            <a:lvl1pPr algn="ctr" defTabSz="3762375" rtl="0" eaLnBrk="0" fontAlgn="base" hangingPunct="0">
              <a:spcBef>
                <a:spcPct val="0"/>
              </a:spcBef>
              <a:spcAft>
                <a:spcPct val="0"/>
              </a:spcAft>
              <a:defRPr sz="18100">
                <a:solidFill>
                  <a:schemeClr val="dk1"/>
                </a:solidFill>
                <a:latin typeface="+mn-lt"/>
                <a:ea typeface="+mn-ea"/>
                <a:cs typeface="+mn-cs"/>
              </a:defRPr>
            </a:lvl1pPr>
            <a:lvl2pPr algn="ctr" defTabSz="3762375" rtl="0" eaLnBrk="0" fontAlgn="base" hangingPunct="0">
              <a:spcBef>
                <a:spcPct val="0"/>
              </a:spcBef>
              <a:spcAft>
                <a:spcPct val="0"/>
              </a:spcAft>
              <a:defRPr sz="18100">
                <a:solidFill>
                  <a:schemeClr val="dk1"/>
                </a:solidFill>
                <a:latin typeface="+mn-lt"/>
                <a:ea typeface="+mn-ea"/>
                <a:cs typeface="+mn-cs"/>
              </a:defRPr>
            </a:lvl2pPr>
            <a:lvl3pPr algn="ctr" defTabSz="3762375" rtl="0" eaLnBrk="0" fontAlgn="base" hangingPunct="0">
              <a:spcBef>
                <a:spcPct val="0"/>
              </a:spcBef>
              <a:spcAft>
                <a:spcPct val="0"/>
              </a:spcAft>
              <a:defRPr sz="18100">
                <a:solidFill>
                  <a:schemeClr val="dk1"/>
                </a:solidFill>
                <a:latin typeface="+mn-lt"/>
                <a:ea typeface="+mn-ea"/>
                <a:cs typeface="+mn-cs"/>
              </a:defRPr>
            </a:lvl3pPr>
            <a:lvl4pPr algn="ctr" defTabSz="3762375" rtl="0" eaLnBrk="0" fontAlgn="base" hangingPunct="0">
              <a:spcBef>
                <a:spcPct val="0"/>
              </a:spcBef>
              <a:spcAft>
                <a:spcPct val="0"/>
              </a:spcAft>
              <a:defRPr sz="18100">
                <a:solidFill>
                  <a:schemeClr val="dk1"/>
                </a:solidFill>
                <a:latin typeface="+mn-lt"/>
                <a:ea typeface="+mn-ea"/>
                <a:cs typeface="+mn-cs"/>
              </a:defRPr>
            </a:lvl4pPr>
            <a:lvl5pPr algn="ctr" defTabSz="3762375" rtl="0" eaLnBrk="0" fontAlgn="base" hangingPunct="0">
              <a:spcBef>
                <a:spcPct val="0"/>
              </a:spcBef>
              <a:spcAft>
                <a:spcPct val="0"/>
              </a:spcAft>
              <a:defRPr sz="18100">
                <a:solidFill>
                  <a:schemeClr val="dk1"/>
                </a:solidFill>
                <a:latin typeface="+mn-lt"/>
                <a:ea typeface="+mn-ea"/>
                <a:cs typeface="+mn-cs"/>
              </a:defRPr>
            </a:lvl5pPr>
            <a:lvl6pPr marL="457200" algn="ctr" defTabSz="3762375" rtl="0" fontAlgn="base">
              <a:spcBef>
                <a:spcPct val="0"/>
              </a:spcBef>
              <a:spcAft>
                <a:spcPct val="0"/>
              </a:spcAft>
              <a:defRPr sz="18100">
                <a:solidFill>
                  <a:schemeClr val="dk1"/>
                </a:solidFill>
                <a:latin typeface="+mn-lt"/>
                <a:ea typeface="+mn-ea"/>
                <a:cs typeface="+mn-cs"/>
              </a:defRPr>
            </a:lvl6pPr>
            <a:lvl7pPr marL="914400" algn="ctr" defTabSz="3762375" rtl="0" fontAlgn="base">
              <a:spcBef>
                <a:spcPct val="0"/>
              </a:spcBef>
              <a:spcAft>
                <a:spcPct val="0"/>
              </a:spcAft>
              <a:defRPr sz="18100">
                <a:solidFill>
                  <a:schemeClr val="dk1"/>
                </a:solidFill>
                <a:latin typeface="+mn-lt"/>
                <a:ea typeface="+mn-ea"/>
                <a:cs typeface="+mn-cs"/>
              </a:defRPr>
            </a:lvl7pPr>
            <a:lvl8pPr marL="1371600" algn="ctr" defTabSz="3762375" rtl="0" fontAlgn="base">
              <a:spcBef>
                <a:spcPct val="0"/>
              </a:spcBef>
              <a:spcAft>
                <a:spcPct val="0"/>
              </a:spcAft>
              <a:defRPr sz="18100">
                <a:solidFill>
                  <a:schemeClr val="dk1"/>
                </a:solidFill>
                <a:latin typeface="+mn-lt"/>
                <a:ea typeface="+mn-ea"/>
                <a:cs typeface="+mn-cs"/>
              </a:defRPr>
            </a:lvl8pPr>
            <a:lvl9pPr marL="1828800" algn="ctr" defTabSz="3762375" rtl="0" fontAlgn="base">
              <a:spcBef>
                <a:spcPct val="0"/>
              </a:spcBef>
              <a:spcAft>
                <a:spcPct val="0"/>
              </a:spcAft>
              <a:defRPr sz="18100">
                <a:solidFill>
                  <a:schemeClr val="dk1"/>
                </a:solidFill>
                <a:latin typeface="+mn-lt"/>
                <a:ea typeface="+mn-ea"/>
                <a:cs typeface="+mn-cs"/>
              </a:defRPr>
            </a:lvl9pPr>
          </a:lstStyle>
          <a:p>
            <a:r>
              <a:rPr lang="en-US" sz="8000" spc="100" dirty="0" smtClean="0">
                <a:solidFill>
                  <a:schemeClr val="tx1">
                    <a:lumMod val="75000"/>
                    <a:lumOff val="25000"/>
                  </a:schemeClr>
                </a:solidFill>
                <a:effectLst>
                  <a:outerShdw blurRad="38100" dist="38100" dir="2700000" algn="tl">
                    <a:srgbClr val="000000">
                      <a:alpha val="43137"/>
                    </a:srgbClr>
                  </a:outerShdw>
                </a:effectLst>
                <a:latin typeface="Arial Black" panose="020B0A04020102020204" pitchFamily="34" charset="0"/>
              </a:rPr>
              <a:t>Matching </a:t>
            </a:r>
            <a:r>
              <a:rPr lang="en-US" sz="8000" spc="100" dirty="0">
                <a:solidFill>
                  <a:schemeClr val="tx1">
                    <a:lumMod val="75000"/>
                    <a:lumOff val="25000"/>
                  </a:schemeClr>
                </a:solidFill>
                <a:effectLst>
                  <a:outerShdw blurRad="38100" dist="38100" dir="2700000" algn="tl">
                    <a:srgbClr val="000000">
                      <a:alpha val="43137"/>
                    </a:srgbClr>
                  </a:outerShdw>
                </a:effectLst>
                <a:latin typeface="Arial Black" panose="020B0A04020102020204" pitchFamily="34" charset="0"/>
              </a:rPr>
              <a:t>Native Language to Second Language Learning: </a:t>
            </a:r>
            <a:r>
              <a:rPr lang="en-US" sz="8000" spc="100" dirty="0" smtClean="0">
                <a:solidFill>
                  <a:schemeClr val="tx1">
                    <a:lumMod val="75000"/>
                    <a:lumOff val="25000"/>
                  </a:schemeClr>
                </a:solidFill>
                <a:effectLst>
                  <a:outerShdw blurRad="38100" dist="38100" dir="2700000" algn="tl">
                    <a:srgbClr val="000000">
                      <a:alpha val="43137"/>
                    </a:srgbClr>
                  </a:outerShdw>
                </a:effectLst>
                <a:latin typeface="Arial Black" panose="020B0A04020102020204" pitchFamily="34" charset="0"/>
              </a:rPr>
              <a:t/>
            </a:r>
            <a:br>
              <a:rPr lang="en-US" sz="8000" spc="100" dirty="0" smtClean="0">
                <a:solidFill>
                  <a:schemeClr val="tx1">
                    <a:lumMod val="75000"/>
                    <a:lumOff val="25000"/>
                  </a:schemeClr>
                </a:solidFill>
                <a:effectLst>
                  <a:outerShdw blurRad="38100" dist="38100" dir="2700000" algn="tl">
                    <a:srgbClr val="000000">
                      <a:alpha val="43137"/>
                    </a:srgbClr>
                  </a:outerShdw>
                </a:effectLst>
                <a:latin typeface="Arial Black" panose="020B0A04020102020204" pitchFamily="34" charset="0"/>
              </a:rPr>
            </a:br>
            <a:r>
              <a:rPr lang="en-US" sz="8000" spc="100" dirty="0" smtClean="0">
                <a:solidFill>
                  <a:schemeClr val="tx1">
                    <a:lumMod val="75000"/>
                    <a:lumOff val="25000"/>
                  </a:schemeClr>
                </a:solidFill>
                <a:effectLst>
                  <a:outerShdw blurRad="38100" dist="38100" dir="2700000" algn="tl">
                    <a:srgbClr val="000000">
                      <a:alpha val="43137"/>
                    </a:srgbClr>
                  </a:outerShdw>
                </a:effectLst>
                <a:latin typeface="Arial Black" panose="020B0A04020102020204" pitchFamily="34" charset="0"/>
              </a:rPr>
              <a:t>Languages </a:t>
            </a:r>
            <a:r>
              <a:rPr lang="en-US" sz="8000" spc="100" dirty="0">
                <a:solidFill>
                  <a:schemeClr val="tx1">
                    <a:lumMod val="75000"/>
                    <a:lumOff val="25000"/>
                  </a:schemeClr>
                </a:solidFill>
                <a:effectLst>
                  <a:outerShdw blurRad="38100" dist="38100" dir="2700000" algn="tl">
                    <a:srgbClr val="000000">
                      <a:alpha val="43137"/>
                    </a:srgbClr>
                  </a:outerShdw>
                </a:effectLst>
                <a:latin typeface="Arial Black" panose="020B0A04020102020204" pitchFamily="34" charset="0"/>
              </a:rPr>
              <a:t>are not Equally Difficult   </a:t>
            </a:r>
          </a:p>
          <a:p>
            <a:pPr eaLnBrk="1" hangingPunct="1">
              <a:defRPr/>
            </a:pPr>
            <a:endParaRPr lang="en-US" sz="1000" dirty="0" smtClean="0">
              <a:ln w="0"/>
              <a:solidFill>
                <a:srgbClr val="0070C0"/>
              </a:solidFill>
              <a:latin typeface="Elephant" panose="02020904090505020303" pitchFamily="18" charset="0"/>
              <a:ea typeface="ＭＳ Ｐゴシック" charset="0"/>
              <a:cs typeface="Big Caslon" charset="0"/>
            </a:endParaRPr>
          </a:p>
          <a:p>
            <a:pPr eaLnBrk="1" hangingPunct="1">
              <a:defRPr/>
            </a:pPr>
            <a:r>
              <a:rPr lang="en-US" sz="6600" spc="100" dirty="0" smtClean="0">
                <a:ln w="0">
                  <a:solidFill>
                    <a:schemeClr val="accent5">
                      <a:lumMod val="40000"/>
                      <a:lumOff val="60000"/>
                    </a:schemeClr>
                  </a:solidFill>
                </a:ln>
                <a:solidFill>
                  <a:schemeClr val="accent5">
                    <a:lumMod val="75000"/>
                  </a:schemeClr>
                </a:solidFill>
                <a:latin typeface="Arial Black" panose="020B0A04020102020204" pitchFamily="34" charset="0"/>
                <a:ea typeface="ＭＳ Ｐゴシック" charset="0"/>
                <a:cs typeface="Big Caslon" charset="0"/>
              </a:rPr>
              <a:t>Rebecca E. </a:t>
            </a:r>
            <a:r>
              <a:rPr lang="en-US" sz="6600" spc="100" dirty="0" err="1" smtClean="0">
                <a:ln w="0">
                  <a:solidFill>
                    <a:schemeClr val="accent5">
                      <a:lumMod val="40000"/>
                      <a:lumOff val="60000"/>
                    </a:schemeClr>
                  </a:solidFill>
                </a:ln>
                <a:solidFill>
                  <a:schemeClr val="accent5">
                    <a:lumMod val="75000"/>
                  </a:schemeClr>
                </a:solidFill>
                <a:latin typeface="Arial Black" panose="020B0A04020102020204" pitchFamily="34" charset="0"/>
                <a:ea typeface="ＭＳ Ｐゴシック" charset="0"/>
                <a:cs typeface="Big Caslon" charset="0"/>
              </a:rPr>
              <a:t>Knoph</a:t>
            </a:r>
            <a:r>
              <a:rPr lang="en-US" sz="6600" spc="100" dirty="0" smtClean="0">
                <a:ln w="0">
                  <a:solidFill>
                    <a:schemeClr val="accent5">
                      <a:lumMod val="40000"/>
                      <a:lumOff val="60000"/>
                    </a:schemeClr>
                  </a:solidFill>
                </a:ln>
                <a:solidFill>
                  <a:schemeClr val="accent5">
                    <a:lumMod val="75000"/>
                  </a:schemeClr>
                </a:solidFill>
                <a:latin typeface="Arial Black" panose="020B0A04020102020204" pitchFamily="34" charset="0"/>
                <a:ea typeface="ＭＳ Ｐゴシック" charset="0"/>
                <a:cs typeface="Big Caslon" charset="0"/>
              </a:rPr>
              <a:t>, Elizabeth G. </a:t>
            </a:r>
            <a:r>
              <a:rPr lang="en-US" sz="6600" spc="100" dirty="0" err="1" smtClean="0">
                <a:ln w="0">
                  <a:solidFill>
                    <a:schemeClr val="accent5">
                      <a:lumMod val="40000"/>
                      <a:lumOff val="60000"/>
                    </a:schemeClr>
                  </a:solidFill>
                </a:ln>
                <a:solidFill>
                  <a:schemeClr val="accent5">
                    <a:lumMod val="75000"/>
                  </a:schemeClr>
                </a:solidFill>
                <a:latin typeface="Arial Black" panose="020B0A04020102020204" pitchFamily="34" charset="0"/>
                <a:ea typeface="ＭＳ Ｐゴシック" charset="0"/>
                <a:cs typeface="Big Caslon" charset="0"/>
              </a:rPr>
              <a:t>Kusel</a:t>
            </a:r>
            <a:r>
              <a:rPr lang="en-US" sz="6600" spc="100" dirty="0" smtClean="0">
                <a:ln w="0">
                  <a:solidFill>
                    <a:schemeClr val="accent5">
                      <a:lumMod val="40000"/>
                      <a:lumOff val="60000"/>
                    </a:schemeClr>
                  </a:solidFill>
                </a:ln>
                <a:solidFill>
                  <a:schemeClr val="accent5">
                    <a:lumMod val="75000"/>
                  </a:schemeClr>
                </a:solidFill>
                <a:latin typeface="Arial Black" panose="020B0A04020102020204" pitchFamily="34" charset="0"/>
                <a:ea typeface="ＭＳ Ｐゴシック" charset="0"/>
                <a:cs typeface="Big Caslon" charset="0"/>
              </a:rPr>
              <a:t>, Erin M. Buchanan</a:t>
            </a:r>
            <a:endParaRPr lang="en-US" sz="6600" spc="100" dirty="0">
              <a:ln w="0">
                <a:solidFill>
                  <a:schemeClr val="accent5">
                    <a:lumMod val="40000"/>
                    <a:lumOff val="60000"/>
                  </a:schemeClr>
                </a:solidFill>
              </a:ln>
              <a:solidFill>
                <a:schemeClr val="accent5">
                  <a:lumMod val="75000"/>
                </a:schemeClr>
              </a:solidFill>
              <a:latin typeface="Arial Black" panose="020B0A04020102020204" pitchFamily="34" charset="0"/>
              <a:ea typeface="ＭＳ Ｐゴシック" charset="0"/>
              <a:cs typeface="ＭＳ Ｐゴシック" charset="0"/>
            </a:endParaRPr>
          </a:p>
        </p:txBody>
      </p:sp>
      <p:pic>
        <p:nvPicPr>
          <p:cNvPr id="3" name="Picture 2" descr="Missouri-State-University-11-300x235.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8409" y="359229"/>
            <a:ext cx="4140531" cy="3243941"/>
          </a:xfrm>
          <a:prstGeom prst="rect">
            <a:avLst/>
          </a:prstGeom>
          <a:ln>
            <a:noFill/>
          </a:ln>
          <a:effectLst>
            <a:softEdge rad="112500"/>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 Box 5"/>
          <p:cNvSpPr txBox="1">
            <a:spLocks noChangeArrowheads="1"/>
          </p:cNvSpPr>
          <p:nvPr/>
        </p:nvSpPr>
        <p:spPr bwMode="auto">
          <a:xfrm>
            <a:off x="274320" y="3962401"/>
            <a:ext cx="14356080" cy="27778969"/>
          </a:xfrm>
          <a:prstGeom prst="rect">
            <a:avLst/>
          </a:prstGeom>
          <a:ln>
            <a:noFill/>
          </a:ln>
          <a:extLst>
            <a:ext uri="{91240B29-F687-4f45-9708-019B960494DF}">
              <a14:hiddenLine xmlns="" xmlns:a14="http://schemas.microsoft.com/office/drawing/2010/main" w="9525">
                <a:solidFill>
                  <a:srgbClr val="000000"/>
                </a:solidFill>
                <a:miter lim="800000"/>
                <a:headEnd/>
                <a:tailEnd/>
              </a14:hiddenLine>
            </a:ext>
          </a:extLst>
        </p:spPr>
        <p:style>
          <a:lnRef idx="2">
            <a:schemeClr val="accent2"/>
          </a:lnRef>
          <a:fillRef idx="1">
            <a:schemeClr val="lt1"/>
          </a:fillRef>
          <a:effectRef idx="0">
            <a:schemeClr val="accent2"/>
          </a:effectRef>
          <a:fontRef idx="minor">
            <a:schemeClr val="dk1"/>
          </a:fontRef>
        </p:style>
        <p:txBody>
          <a:bodyPr wrap="square" lIns="78308" tIns="39157" rIns="78308" bIns="39157">
            <a:spAutoFit/>
          </a:bodyPr>
          <a:lstStyle/>
          <a:p>
            <a:pPr marL="0" lvl="2" algn="just"/>
            <a:r>
              <a:rPr lang="en-US" sz="3600" b="1" dirty="0" smtClean="0">
                <a:solidFill>
                  <a:schemeClr val="accent5">
                    <a:lumMod val="75000"/>
                  </a:schemeClr>
                </a:solidFill>
                <a:cs typeface="Arial" charset="0"/>
              </a:rPr>
              <a:t>Introduction   </a:t>
            </a:r>
            <a:r>
              <a:rPr lang="en-US" sz="3600" b="1" dirty="0" smtClean="0">
                <a:solidFill>
                  <a:srgbClr val="0000FF"/>
                </a:solidFill>
                <a:cs typeface="Arial" charset="0"/>
              </a:rPr>
              <a:t>      </a:t>
            </a:r>
          </a:p>
          <a:p>
            <a:pPr marL="571500" indent="-571500" algn="just">
              <a:buFont typeface="Arial" charset="0"/>
              <a:buChar char="•"/>
            </a:pPr>
            <a:r>
              <a:rPr lang="en-US" sz="3600" dirty="0"/>
              <a:t>Chomsky (1984) theorized that language is an innate ability ingrained in all </a:t>
            </a:r>
            <a:r>
              <a:rPr lang="en-US" sz="3600" dirty="0" smtClean="0"/>
              <a:t>humans as expressed by universal grammar. </a:t>
            </a:r>
            <a:r>
              <a:rPr lang="en-US" sz="3600" dirty="0" smtClean="0"/>
              <a:t>Later, </a:t>
            </a:r>
            <a:r>
              <a:rPr lang="en-US" sz="3600" dirty="0"/>
              <a:t>Mitchell and Myles (1998) explained that when faced with learning a second language, we learn the features of this new language in the same order as our first and subsequent languages. </a:t>
            </a:r>
            <a:r>
              <a:rPr lang="en-US" sz="3600" dirty="0" smtClean="0"/>
              <a:t>When trying to learn a second language, </a:t>
            </a:r>
            <a:r>
              <a:rPr lang="en-US" sz="3600" dirty="0"/>
              <a:t>we theorize that that learning will come with more ease when the languages are </a:t>
            </a:r>
            <a:r>
              <a:rPr lang="en-US" sz="3600" i="1" dirty="0" smtClean="0"/>
              <a:t>similar</a:t>
            </a:r>
            <a:r>
              <a:rPr lang="en-US" sz="3600" dirty="0" smtClean="0"/>
              <a:t> – which would match a positive transfer of expertise in the first language mapping onto the second.  </a:t>
            </a:r>
          </a:p>
          <a:p>
            <a:pPr marL="571500" indent="-571500" algn="just">
              <a:buFont typeface="Arial" charset="0"/>
              <a:buChar char="•"/>
            </a:pPr>
            <a:r>
              <a:rPr lang="en-US" sz="3600" dirty="0" smtClean="0"/>
              <a:t>For </a:t>
            </a:r>
            <a:r>
              <a:rPr lang="en-US" sz="3600" dirty="0"/>
              <a:t>this experiment, we asked English natives to learn simple phrases and words in Swedish and Italian. Swedish and English are both </a:t>
            </a:r>
            <a:r>
              <a:rPr lang="en-US" sz="3600" dirty="0" smtClean="0"/>
              <a:t/>
            </a:r>
            <a:br>
              <a:rPr lang="en-US" sz="3600" dirty="0" smtClean="0"/>
            </a:br>
            <a:r>
              <a:rPr lang="en-US" sz="3600" dirty="0" smtClean="0"/>
              <a:t>Indo-European languages (Germanic) while Italian </a:t>
            </a:r>
            <a:r>
              <a:rPr lang="en-US" sz="3600" dirty="0"/>
              <a:t>is a Romance language similar to French and Spanish (Italic).   </a:t>
            </a:r>
            <a:r>
              <a:rPr lang="en-US" sz="3600" dirty="0" smtClean="0"/>
              <a:t>Therefore, Swedish learning questions should be easier while Italian learning questions may be more difficult and discriminable due to negative transfer from English. </a:t>
            </a:r>
          </a:p>
          <a:p>
            <a:pPr marL="571500" indent="-571500" algn="just">
              <a:buFont typeface="Arial" charset="0"/>
              <a:buChar char="•"/>
            </a:pPr>
            <a:r>
              <a:rPr lang="en-US" sz="3600" dirty="0" smtClean="0"/>
              <a:t>This positive and negative transfer may only be present for this initial learning process, and may fade over time.</a:t>
            </a:r>
            <a:endParaRPr lang="en-US" sz="3600" dirty="0"/>
          </a:p>
          <a:p>
            <a:pPr algn="just"/>
            <a:endParaRPr lang="en-US" sz="3600" b="1" dirty="0">
              <a:solidFill>
                <a:srgbClr val="0000FF"/>
              </a:solidFill>
            </a:endParaRPr>
          </a:p>
          <a:p>
            <a:pPr algn="just"/>
            <a:r>
              <a:rPr lang="en-US" sz="3600" b="1" dirty="0">
                <a:solidFill>
                  <a:schemeClr val="accent5">
                    <a:lumMod val="75000"/>
                  </a:schemeClr>
                </a:solidFill>
                <a:cs typeface="Arial" charset="0"/>
              </a:rPr>
              <a:t>Participants</a:t>
            </a:r>
          </a:p>
          <a:p>
            <a:pPr marL="571500" indent="-571500" algn="just">
              <a:buFont typeface="Arial" charset="0"/>
              <a:buChar char="•"/>
            </a:pPr>
            <a:r>
              <a:rPr lang="en-US" sz="3600" dirty="0"/>
              <a:t>93 participants were included in this study.  All participants were recruited through introductory Psychology courses for course credit.</a:t>
            </a:r>
          </a:p>
          <a:p>
            <a:pPr marL="571500" lvl="1" indent="-571500" algn="just">
              <a:buFont typeface="Arial" charset="0"/>
              <a:buChar char="•"/>
            </a:pPr>
            <a:r>
              <a:rPr lang="en-US" sz="3600" dirty="0"/>
              <a:t>37% of the sample identified themselves as male; 62% as female.</a:t>
            </a:r>
          </a:p>
          <a:p>
            <a:pPr marL="571500" lvl="1" indent="-571500" algn="just">
              <a:buFont typeface="Arial" charset="0"/>
              <a:buChar char="•"/>
            </a:pPr>
            <a:r>
              <a:rPr lang="en-US" sz="3600" dirty="0"/>
              <a:t>Ages ranged from 18-50 years old with the average age of the sample being 19.41 years old, </a:t>
            </a:r>
            <a:r>
              <a:rPr lang="en-US" sz="3600" i="1" dirty="0"/>
              <a:t>SD</a:t>
            </a:r>
            <a:r>
              <a:rPr lang="en-US" sz="3600" dirty="0"/>
              <a:t> = 4.00 years.</a:t>
            </a:r>
          </a:p>
          <a:p>
            <a:pPr marL="0" lvl="1" algn="just">
              <a:buFont typeface="Arial"/>
              <a:buChar char="•"/>
            </a:pPr>
            <a:endParaRPr lang="en-US" sz="3600" b="1" dirty="0">
              <a:solidFill>
                <a:srgbClr val="0000FF"/>
              </a:solidFill>
            </a:endParaRPr>
          </a:p>
          <a:p>
            <a:pPr marL="0" lvl="1" algn="just"/>
            <a:r>
              <a:rPr lang="en-US" sz="3600" b="1" dirty="0">
                <a:solidFill>
                  <a:schemeClr val="accent5">
                    <a:lumMod val="75000"/>
                  </a:schemeClr>
                </a:solidFill>
                <a:cs typeface="Arial" charset="0"/>
              </a:rPr>
              <a:t>Procedure</a:t>
            </a:r>
          </a:p>
          <a:p>
            <a:pPr marL="571500" indent="-571500" algn="just">
              <a:buFont typeface="Arial" charset="0"/>
              <a:buChar char="•"/>
            </a:pPr>
            <a:r>
              <a:rPr lang="en-US" sz="3600" dirty="0"/>
              <a:t>All participants were directed to Qualtrics and asked some brief demographic questions, such as expertise with the target languages.</a:t>
            </a:r>
          </a:p>
          <a:p>
            <a:pPr marL="571500" indent="-571500" algn="just">
              <a:buFont typeface="Arial" charset="0"/>
              <a:buChar char="•"/>
            </a:pPr>
            <a:r>
              <a:rPr lang="en-US" sz="3600" dirty="0"/>
              <a:t>Participants then received a </a:t>
            </a:r>
            <a:r>
              <a:rPr lang="en-US" sz="3600" dirty="0" smtClean="0"/>
              <a:t>20-minute </a:t>
            </a:r>
            <a:r>
              <a:rPr lang="en-US" sz="3600" dirty="0"/>
              <a:t>lesson either on basic Swedish or basic Italian (randomly assigned</a:t>
            </a:r>
            <a:r>
              <a:rPr lang="en-US" sz="3600" dirty="0" smtClean="0"/>
              <a:t>). </a:t>
            </a:r>
          </a:p>
          <a:p>
            <a:pPr marL="571500" indent="-571500" algn="just">
              <a:buFont typeface="Arial" charset="0"/>
              <a:buChar char="•"/>
            </a:pPr>
            <a:r>
              <a:rPr lang="en-US" sz="3600" dirty="0" smtClean="0"/>
              <a:t>Although the language order was randomly assigned, the order of the questions remained constant and were matched verbatim for both languages.</a:t>
            </a:r>
          </a:p>
          <a:p>
            <a:pPr marL="571500" indent="-571500" algn="just">
              <a:buFont typeface="Arial" charset="0"/>
              <a:buChar char="•"/>
            </a:pPr>
            <a:r>
              <a:rPr lang="en-US" sz="3600" dirty="0" smtClean="0"/>
              <a:t>Questions </a:t>
            </a:r>
            <a:r>
              <a:rPr lang="en-US" sz="3600" dirty="0"/>
              <a:t>began as multiple choice for learning purposes, but increased in difficulty to include multiple choice for testing purposes, matching, and sentence translation</a:t>
            </a:r>
            <a:r>
              <a:rPr lang="en-US" sz="3600" dirty="0" smtClean="0"/>
              <a:t>.  </a:t>
            </a:r>
            <a:endParaRPr lang="en-US" sz="3600" dirty="0"/>
          </a:p>
          <a:p>
            <a:pPr marL="571500" indent="-571500" algn="just">
              <a:buFont typeface="Arial" charset="0"/>
              <a:buChar char="•"/>
            </a:pPr>
            <a:r>
              <a:rPr lang="en-US" sz="3600" dirty="0" smtClean="0"/>
              <a:t>Once </a:t>
            </a:r>
            <a:r>
              <a:rPr lang="en-US" sz="3600" dirty="0"/>
              <a:t>participants concluded the lesson, they received the lesson for the second language.  </a:t>
            </a:r>
          </a:p>
          <a:p>
            <a:pPr marL="571500" lvl="1" indent="-571500" algn="just">
              <a:buFont typeface="Arial" charset="0"/>
              <a:buChar char="•"/>
            </a:pPr>
            <a:endParaRPr lang="en-US" sz="3600" b="1" dirty="0" smtClean="0">
              <a:solidFill>
                <a:srgbClr val="0000FF"/>
              </a:solidFill>
            </a:endParaRPr>
          </a:p>
          <a:p>
            <a:pPr marL="0" lvl="2" algn="just"/>
            <a:r>
              <a:rPr lang="en-US" sz="3600" b="1" dirty="0">
                <a:solidFill>
                  <a:schemeClr val="accent5">
                    <a:lumMod val="75000"/>
                  </a:schemeClr>
                </a:solidFill>
                <a:cs typeface="Arial" charset="0"/>
              </a:rPr>
              <a:t>Multiple Choice- Learning and Screening Purposes</a:t>
            </a:r>
          </a:p>
          <a:p>
            <a:pPr marL="571500" lvl="2" indent="-571500" algn="just">
              <a:buFont typeface="Arial" charset="0"/>
              <a:buChar char="•"/>
            </a:pPr>
            <a:r>
              <a:rPr lang="en-US" sz="3600" dirty="0" smtClean="0">
                <a:solidFill>
                  <a:schemeClr val="tx1"/>
                </a:solidFill>
              </a:rPr>
              <a:t>The first four questions provided a basis for learning the language. </a:t>
            </a:r>
            <a:r>
              <a:rPr lang="en-US" sz="3600" dirty="0">
                <a:solidFill>
                  <a:schemeClr val="tx1"/>
                </a:solidFill>
              </a:rPr>
              <a:t>P</a:t>
            </a:r>
            <a:r>
              <a:rPr lang="en-US" sz="3600" dirty="0" smtClean="0">
                <a:solidFill>
                  <a:schemeClr val="tx1"/>
                </a:solidFill>
              </a:rPr>
              <a:t>ictures in each answer option gave participants time to connect the target word to the picture and possibly to the English equivalent word.</a:t>
            </a:r>
          </a:p>
          <a:p>
            <a:pPr marL="571500" lvl="2" indent="-571500" algn="just">
              <a:buFont typeface="Arial" charset="0"/>
              <a:buChar char="•"/>
            </a:pPr>
            <a:r>
              <a:rPr lang="en-US" sz="3600" dirty="0" smtClean="0">
                <a:solidFill>
                  <a:schemeClr val="tx1"/>
                </a:solidFill>
              </a:rPr>
              <a:t>For example, see Figure 1.</a:t>
            </a:r>
          </a:p>
          <a:p>
            <a:pPr marL="571500" lvl="2" indent="-571500" algn="just">
              <a:buFont typeface="Arial" charset="0"/>
              <a:buChar char="•"/>
            </a:pPr>
            <a:r>
              <a:rPr lang="en-US" sz="3600" dirty="0" smtClean="0">
                <a:solidFill>
                  <a:schemeClr val="tx1"/>
                </a:solidFill>
              </a:rPr>
              <a:t>Since these questions had pictures, it was assumed that participants should get these correct.  Instead, these were used to screen out participants that could not understand the directions or were not making a true effort in this study; defined as anyone correctly answering three or less of the four questions correctly.</a:t>
            </a:r>
          </a:p>
          <a:p>
            <a:pPr marL="571500" lvl="2" indent="-571500" algn="just">
              <a:buFont typeface="Arial" charset="0"/>
              <a:buChar char="•"/>
            </a:pPr>
            <a:endParaRPr lang="en-US" sz="3600" dirty="0">
              <a:solidFill>
                <a:schemeClr val="tx1"/>
              </a:solidFill>
            </a:endParaRPr>
          </a:p>
        </p:txBody>
      </p:sp>
      <p:sp>
        <p:nvSpPr>
          <p:cNvPr id="13" name="Text Box 6"/>
          <p:cNvSpPr txBox="1">
            <a:spLocks noChangeArrowheads="1"/>
          </p:cNvSpPr>
          <p:nvPr/>
        </p:nvSpPr>
        <p:spPr bwMode="auto">
          <a:xfrm>
            <a:off x="29260800" y="3962399"/>
            <a:ext cx="14356080" cy="28831565"/>
          </a:xfrm>
          <a:prstGeom prst="rect">
            <a:avLst/>
          </a:prstGeom>
          <a:ln>
            <a:noFill/>
          </a:ln>
          <a:extLst>
            <a:ext uri="{91240B29-F687-4f45-9708-019B960494DF}">
              <a14:hiddenLine xmlns="" xmlns:a14="http://schemas.microsoft.com/office/drawing/2010/main" w="9525">
                <a:solidFill>
                  <a:srgbClr val="000000"/>
                </a:solidFill>
                <a:miter lim="800000"/>
                <a:headEnd/>
                <a:tailEnd/>
              </a14:hiddenLine>
            </a:ext>
          </a:extLst>
        </p:spPr>
        <p:style>
          <a:lnRef idx="2">
            <a:schemeClr val="accent2"/>
          </a:lnRef>
          <a:fillRef idx="1">
            <a:schemeClr val="lt1"/>
          </a:fillRef>
          <a:effectRef idx="0">
            <a:schemeClr val="accent2"/>
          </a:effectRef>
          <a:fontRef idx="minor">
            <a:schemeClr val="dk1"/>
          </a:fontRef>
        </p:style>
        <p:txBody>
          <a:bodyPr wrap="square" lIns="78308" tIns="39157" rIns="78308" bIns="39157">
            <a:spAutoFit/>
          </a:bodyPr>
          <a:lstStyle/>
          <a:p>
            <a:pPr marL="58738" lvl="2" indent="-17463" algn="just"/>
            <a:r>
              <a:rPr lang="en-US" sz="3600" b="1" dirty="0" smtClean="0">
                <a:solidFill>
                  <a:schemeClr val="accent5">
                    <a:lumMod val="75000"/>
                  </a:schemeClr>
                </a:solidFill>
                <a:cs typeface="Arial" charset="0"/>
              </a:rPr>
              <a:t>Multiple </a:t>
            </a:r>
            <a:r>
              <a:rPr lang="en-US" sz="3600" b="1" dirty="0">
                <a:solidFill>
                  <a:schemeClr val="accent5">
                    <a:lumMod val="75000"/>
                  </a:schemeClr>
                </a:solidFill>
                <a:cs typeface="Arial" charset="0"/>
              </a:rPr>
              <a:t>Choice- Test </a:t>
            </a:r>
            <a:r>
              <a:rPr lang="en-US" sz="3600" b="1" dirty="0" smtClean="0">
                <a:solidFill>
                  <a:schemeClr val="accent5">
                    <a:lumMod val="75000"/>
                  </a:schemeClr>
                </a:solidFill>
                <a:cs typeface="Arial" charset="0"/>
              </a:rPr>
              <a:t>Questions</a:t>
            </a:r>
          </a:p>
          <a:p>
            <a:pPr marL="612775" lvl="2" indent="-571500" algn="just">
              <a:buFont typeface="Arial" charset="0"/>
              <a:buChar char="•"/>
            </a:pPr>
            <a:r>
              <a:rPr lang="en-US" sz="3600" dirty="0" smtClean="0">
                <a:solidFill>
                  <a:schemeClr val="tx1"/>
                </a:solidFill>
              </a:rPr>
              <a:t>Once participants had learned a few basic words, they were presented with multiple choice questions that lacked the pictures. Participants had to begin to rely on their recognition memory to correctly answer questions.</a:t>
            </a:r>
          </a:p>
          <a:p>
            <a:pPr marL="612775" lvl="2" indent="-571500" algn="just">
              <a:buFont typeface="Arial" charset="0"/>
              <a:buChar char="•"/>
            </a:pPr>
            <a:r>
              <a:rPr lang="en-US" sz="3600" dirty="0" smtClean="0">
                <a:solidFill>
                  <a:schemeClr val="tx1"/>
                </a:solidFill>
              </a:rPr>
              <a:t>For example, “How do you say ‘apple’ in Swedish?”</a:t>
            </a:r>
            <a:endParaRPr lang="en-US" sz="3600" dirty="0" smtClean="0">
              <a:solidFill>
                <a:srgbClr val="0000FF"/>
              </a:solidFill>
            </a:endParaRPr>
          </a:p>
          <a:p>
            <a:pPr marL="58738" lvl="2" indent="-17463" algn="just"/>
            <a:r>
              <a:rPr lang="en-US" sz="3600" b="1" dirty="0" smtClean="0">
                <a:solidFill>
                  <a:schemeClr val="accent5">
                    <a:lumMod val="75000"/>
                  </a:schemeClr>
                </a:solidFill>
                <a:cs typeface="Arial" charset="0"/>
              </a:rPr>
              <a:t>Matching </a:t>
            </a:r>
            <a:r>
              <a:rPr lang="en-US" sz="3600" b="1" dirty="0">
                <a:solidFill>
                  <a:schemeClr val="accent5">
                    <a:lumMod val="75000"/>
                  </a:schemeClr>
                </a:solidFill>
                <a:cs typeface="Arial" charset="0"/>
              </a:rPr>
              <a:t>Questions</a:t>
            </a:r>
          </a:p>
          <a:p>
            <a:pPr marL="612775" lvl="2" indent="-571500" algn="just">
              <a:buFont typeface="Arial" charset="0"/>
              <a:buChar char="•"/>
            </a:pPr>
            <a:r>
              <a:rPr lang="en-US" sz="3600" dirty="0">
                <a:solidFill>
                  <a:schemeClr val="tx1"/>
                </a:solidFill>
              </a:rPr>
              <a:t>As participants began to learn abstract words (such as “a”), they were presented with drag-and-drop matching questions.  P</a:t>
            </a:r>
            <a:r>
              <a:rPr lang="en-US" sz="3600" dirty="0" smtClean="0">
                <a:solidFill>
                  <a:schemeClr val="tx1"/>
                </a:solidFill>
              </a:rPr>
              <a:t>articipants </a:t>
            </a:r>
            <a:r>
              <a:rPr lang="en-US" sz="3600" dirty="0">
                <a:solidFill>
                  <a:schemeClr val="tx1"/>
                </a:solidFill>
              </a:rPr>
              <a:t>had to use </a:t>
            </a:r>
            <a:r>
              <a:rPr lang="en-US" sz="3600" dirty="0" smtClean="0">
                <a:solidFill>
                  <a:schemeClr val="tx1"/>
                </a:solidFill>
              </a:rPr>
              <a:t>their recognition </a:t>
            </a:r>
            <a:r>
              <a:rPr lang="en-US" sz="3600" dirty="0">
                <a:solidFill>
                  <a:schemeClr val="tx1"/>
                </a:solidFill>
              </a:rPr>
              <a:t>memory and correctly identify multiple matching </a:t>
            </a:r>
            <a:r>
              <a:rPr lang="en-US" sz="3600" dirty="0" smtClean="0">
                <a:solidFill>
                  <a:schemeClr val="tx1"/>
                </a:solidFill>
              </a:rPr>
              <a:t>words simultaneously.</a:t>
            </a:r>
          </a:p>
          <a:p>
            <a:pPr marL="612775" lvl="2" indent="-571500" algn="just">
              <a:buFont typeface="Arial" charset="0"/>
              <a:buChar char="•"/>
            </a:pPr>
            <a:r>
              <a:rPr lang="en-US" sz="3600" dirty="0" smtClean="0">
                <a:solidFill>
                  <a:schemeClr val="tx1"/>
                </a:solidFill>
              </a:rPr>
              <a:t>For example, see Figure 2.</a:t>
            </a:r>
            <a:endParaRPr lang="en-US" sz="3600" dirty="0">
              <a:solidFill>
                <a:schemeClr val="tx1"/>
              </a:solidFill>
            </a:endParaRPr>
          </a:p>
          <a:p>
            <a:pPr marL="58738" lvl="2" indent="-17463" algn="just">
              <a:lnSpc>
                <a:spcPct val="110000"/>
              </a:lnSpc>
            </a:pPr>
            <a:r>
              <a:rPr lang="en-US" sz="3600" b="1" dirty="0">
                <a:solidFill>
                  <a:schemeClr val="accent5">
                    <a:lumMod val="75000"/>
                  </a:schemeClr>
                </a:solidFill>
                <a:cs typeface="Arial" charset="0"/>
              </a:rPr>
              <a:t>Sentence Translations</a:t>
            </a:r>
          </a:p>
          <a:p>
            <a:pPr marL="612775" lvl="2" indent="-571500" algn="just">
              <a:lnSpc>
                <a:spcPct val="110000"/>
              </a:lnSpc>
              <a:buFont typeface="Arial" charset="0"/>
              <a:buChar char="•"/>
            </a:pPr>
            <a:r>
              <a:rPr lang="en-US" sz="3600" dirty="0">
                <a:solidFill>
                  <a:schemeClr val="tx1"/>
                </a:solidFill>
              </a:rPr>
              <a:t>Finally, participants were asked to translate short phrases and sentences.  Most sentences included a word or two that had not been presented to the participant, but should be translatable </a:t>
            </a:r>
            <a:r>
              <a:rPr lang="en-US" sz="3600" dirty="0" smtClean="0">
                <a:solidFill>
                  <a:schemeClr val="tx1"/>
                </a:solidFill>
              </a:rPr>
              <a:t>within </a:t>
            </a:r>
            <a:r>
              <a:rPr lang="en-US" sz="3600" dirty="0">
                <a:solidFill>
                  <a:schemeClr val="tx1"/>
                </a:solidFill>
              </a:rPr>
              <a:t>the context of the other words.  This concluding section required participants to rely on their memory and contextual skills to correctly translate the phrase</a:t>
            </a:r>
            <a:r>
              <a:rPr lang="en-US" sz="3600" dirty="0" smtClean="0">
                <a:solidFill>
                  <a:schemeClr val="tx1"/>
                </a:solidFill>
              </a:rPr>
              <a:t>.</a:t>
            </a:r>
          </a:p>
          <a:p>
            <a:pPr marL="612775" lvl="2" indent="-571500" algn="just">
              <a:lnSpc>
                <a:spcPct val="110000"/>
              </a:lnSpc>
              <a:buFont typeface="Arial" charset="0"/>
              <a:buChar char="•"/>
            </a:pPr>
            <a:r>
              <a:rPr lang="en-US" sz="3600" dirty="0" smtClean="0">
                <a:solidFill>
                  <a:schemeClr val="tx1"/>
                </a:solidFill>
              </a:rPr>
              <a:t>For example, “Translate this sentence: ‘Jag </a:t>
            </a:r>
            <a:r>
              <a:rPr lang="en-US" sz="3600" dirty="0" err="1" smtClean="0">
                <a:solidFill>
                  <a:schemeClr val="tx1"/>
                </a:solidFill>
              </a:rPr>
              <a:t>är</a:t>
            </a:r>
            <a:r>
              <a:rPr lang="en-US" sz="3600" dirty="0" smtClean="0">
                <a:solidFill>
                  <a:schemeClr val="tx1"/>
                </a:solidFill>
              </a:rPr>
              <a:t> </a:t>
            </a:r>
            <a:r>
              <a:rPr lang="en-US" sz="3600" dirty="0" err="1" smtClean="0">
                <a:solidFill>
                  <a:schemeClr val="tx1"/>
                </a:solidFill>
              </a:rPr>
              <a:t>en</a:t>
            </a:r>
            <a:r>
              <a:rPr lang="en-US" sz="3600" dirty="0" smtClean="0">
                <a:solidFill>
                  <a:schemeClr val="tx1"/>
                </a:solidFill>
              </a:rPr>
              <a:t> </a:t>
            </a:r>
            <a:r>
              <a:rPr lang="en-US" sz="3600" dirty="0" err="1" smtClean="0">
                <a:solidFill>
                  <a:schemeClr val="tx1"/>
                </a:solidFill>
              </a:rPr>
              <a:t>pojke</a:t>
            </a:r>
            <a:r>
              <a:rPr lang="en-US" sz="3600" dirty="0" smtClean="0">
                <a:solidFill>
                  <a:schemeClr val="tx1"/>
                </a:solidFill>
              </a:rPr>
              <a:t>.’”</a:t>
            </a:r>
          </a:p>
          <a:p>
            <a:pPr marL="58738" lvl="2" indent="-17463" algn="just">
              <a:lnSpc>
                <a:spcPct val="110000"/>
              </a:lnSpc>
            </a:pPr>
            <a:endParaRPr lang="en-US" sz="3600" dirty="0">
              <a:solidFill>
                <a:schemeClr val="tx1"/>
              </a:solidFill>
            </a:endParaRPr>
          </a:p>
          <a:p>
            <a:pPr marL="58738" lvl="2" indent="-17463" algn="just"/>
            <a:r>
              <a:rPr lang="en-US" sz="3600" b="1" dirty="0">
                <a:solidFill>
                  <a:schemeClr val="accent5">
                    <a:lumMod val="75000"/>
                  </a:schemeClr>
                </a:solidFill>
                <a:cs typeface="Arial" charset="0"/>
              </a:rPr>
              <a:t>Results </a:t>
            </a:r>
          </a:p>
          <a:p>
            <a:pPr marL="612775" indent="-571500" algn="just">
              <a:buFont typeface="Arial" charset="0"/>
              <a:buChar char="•"/>
            </a:pPr>
            <a:r>
              <a:rPr lang="en-US" sz="3600" dirty="0" smtClean="0"/>
              <a:t>Item Response Theory was used to determine differences in difficulty and discrimination between the Italian and Swedish lesson.  Both a 2PL and a 3PL model were programmed, but a 2PL analysis is used since these two models were not significantly different.</a:t>
            </a:r>
          </a:p>
          <a:p>
            <a:pPr marL="612775" indent="-571500" algn="just" defTabSz="4244975">
              <a:buFont typeface="Arial" charset="0"/>
              <a:buChar char="•"/>
            </a:pPr>
            <a:r>
              <a:rPr lang="en-US" sz="3600" dirty="0" smtClean="0"/>
              <a:t>Items with ceiling effects (</a:t>
            </a:r>
            <a:r>
              <a:rPr lang="en-US" sz="3600" i="1" dirty="0" smtClean="0"/>
              <a:t>SD</a:t>
            </a:r>
            <a:r>
              <a:rPr lang="en-US" sz="3600" dirty="0" smtClean="0"/>
              <a:t> &lt; </a:t>
            </a:r>
            <a:r>
              <a:rPr lang="en-US" sz="3600" dirty="0" smtClean="0"/>
              <a:t>0.15</a:t>
            </a:r>
            <a:r>
              <a:rPr lang="en-US" sz="3600" dirty="0" smtClean="0"/>
              <a:t>) were removed from the analysis.   </a:t>
            </a:r>
          </a:p>
          <a:p>
            <a:pPr marL="612775" indent="-571500" algn="just">
              <a:buFont typeface="Arial" charset="0"/>
              <a:buChar char="•"/>
            </a:pPr>
            <a:r>
              <a:rPr lang="en-US" sz="3600" dirty="0" smtClean="0"/>
              <a:t>When comparing the difficulty coefficients on remaining items, it appears that Swedish is easier on multiple choice, but Italian is easier for matching and translation in general (see Figure 3).  </a:t>
            </a:r>
          </a:p>
          <a:p>
            <a:pPr marL="612775" indent="-571500" algn="just">
              <a:buFont typeface="Arial" charset="0"/>
              <a:buChar char="•"/>
            </a:pPr>
            <a:r>
              <a:rPr lang="en-US" sz="3600" dirty="0" smtClean="0"/>
              <a:t>When comparing discriminability coefficients on remaining items, it appears that Swedish is more discriminable for translation while Italian is more discriminable for multiple choice and matching in general </a:t>
            </a:r>
            <a:r>
              <a:rPr lang="en-US" sz="3600" dirty="0" smtClean="0"/>
              <a:t/>
            </a:r>
            <a:br>
              <a:rPr lang="en-US" sz="3600" dirty="0" smtClean="0"/>
            </a:br>
            <a:r>
              <a:rPr lang="en-US" sz="3600" dirty="0" smtClean="0"/>
              <a:t>(</a:t>
            </a:r>
            <a:r>
              <a:rPr lang="en-US" sz="3600" dirty="0" smtClean="0"/>
              <a:t>see Figure 4).</a:t>
            </a:r>
          </a:p>
          <a:p>
            <a:pPr marL="612775" indent="-571500" algn="just">
              <a:buFont typeface="Arial" charset="0"/>
              <a:buChar char="•"/>
            </a:pPr>
            <a:r>
              <a:rPr lang="en-US" sz="3600" dirty="0" smtClean="0"/>
              <a:t>However, this is heavily biased by the omission of items with ceiling effects and should be taken into consideration.</a:t>
            </a:r>
          </a:p>
          <a:p>
            <a:pPr marL="58738" indent="-17463" algn="just"/>
            <a:endParaRPr lang="en-US" sz="3600" dirty="0" smtClean="0"/>
          </a:p>
          <a:p>
            <a:pPr marL="58738" lvl="2" indent="-17463" algn="just">
              <a:lnSpc>
                <a:spcPct val="110000"/>
              </a:lnSpc>
            </a:pPr>
            <a:r>
              <a:rPr lang="en-US" sz="3600" b="1" dirty="0">
                <a:solidFill>
                  <a:schemeClr val="accent5">
                    <a:lumMod val="75000"/>
                  </a:schemeClr>
                </a:solidFill>
                <a:cs typeface="Arial" charset="0"/>
              </a:rPr>
              <a:t>Discussion</a:t>
            </a:r>
          </a:p>
          <a:p>
            <a:pPr marL="612775" indent="-571500" algn="just">
              <a:buFont typeface="Arial" charset="0"/>
              <a:buChar char="•"/>
            </a:pPr>
            <a:r>
              <a:rPr lang="en-US" sz="3600" dirty="0" smtClean="0"/>
              <a:t>Traditional IRT requires a dichotomized outcome, which loses valuable information about complex question scoring.  When comparing the average score by item using the dichotomized scores (see Figure 5), differences between languages seem more distinct than when comparing average score allowing for partial credit (see Figure 6).</a:t>
            </a:r>
            <a:endParaRPr lang="en-US" sz="3600" dirty="0"/>
          </a:p>
          <a:p>
            <a:pPr marL="612775" indent="-571500" algn="just">
              <a:buFont typeface="Arial" charset="0"/>
              <a:buChar char="•"/>
            </a:pPr>
            <a:r>
              <a:rPr lang="en-US" sz="3600" dirty="0" smtClean="0"/>
              <a:t>Further, time constraints led to the sole use of basic knowledge questions for testing. 20 minutes is not enough time to solidify any testable language skills.  The lack of answering variability forced us to omit most items since most participants were scoring extremely well.  </a:t>
            </a:r>
          </a:p>
          <a:p>
            <a:pPr marL="612775" indent="-571500" algn="just">
              <a:buFont typeface="Arial" charset="0"/>
              <a:buChar char="•"/>
            </a:pPr>
            <a:r>
              <a:rPr lang="en-US" sz="3600" dirty="0" smtClean="0"/>
              <a:t>Although it seems that a trend may be present (see Figure 7), future research will require much more time with participants to gain enough skills in multiple languages to test a larger variety of questions ranging in difficulty level.</a:t>
            </a:r>
          </a:p>
          <a:p>
            <a:pPr marL="973138" lvl="2" indent="-471488" algn="just">
              <a:buFont typeface="Arial" panose="020B0604020202020204" pitchFamily="34" charset="0"/>
              <a:buChar char="•"/>
            </a:pPr>
            <a:endParaRPr lang="en-US" sz="3600" dirty="0" smtClean="0"/>
          </a:p>
        </p:txBody>
      </p:sp>
      <p:sp>
        <p:nvSpPr>
          <p:cNvPr id="15" name="TextBox 14"/>
          <p:cNvSpPr txBox="1"/>
          <p:nvPr/>
        </p:nvSpPr>
        <p:spPr>
          <a:xfrm>
            <a:off x="34355314" y="19594287"/>
            <a:ext cx="261987" cy="527556"/>
          </a:xfrm>
          <a:prstGeom prst="rect">
            <a:avLst/>
          </a:prstGeom>
          <a:noFill/>
        </p:spPr>
        <p:txBody>
          <a:bodyPr wrap="none" lIns="78308" tIns="39157" rIns="78308" bIns="39157" rtlCol="0">
            <a:spAutoFit/>
          </a:bodyPr>
          <a:lstStyle/>
          <a:p>
            <a:r>
              <a:rPr lang="en-US" altLang="ja-JP" sz="2900" dirty="0">
                <a:latin typeface="Arial"/>
                <a:cs typeface="Arial"/>
              </a:rPr>
              <a:t>.</a:t>
            </a:r>
            <a:endParaRPr lang="en-US" sz="2900" dirty="0">
              <a:latin typeface="Arial"/>
              <a:cs typeface="Arial"/>
            </a:endParaRPr>
          </a:p>
        </p:txBody>
      </p:sp>
      <p:sp>
        <p:nvSpPr>
          <p:cNvPr id="16" name="TextBox 15"/>
          <p:cNvSpPr txBox="1"/>
          <p:nvPr/>
        </p:nvSpPr>
        <p:spPr>
          <a:xfrm>
            <a:off x="14745374" y="4160401"/>
            <a:ext cx="14241106" cy="2392799"/>
          </a:xfrm>
          <a:prstGeom prst="roundRect">
            <a:avLst>
              <a:gd name="adj" fmla="val 2876"/>
            </a:avLst>
          </a:prstGeom>
          <a:noFill/>
          <a:ln w="57150">
            <a:solidFill>
              <a:schemeClr val="accent5">
                <a:lumMod val="60000"/>
                <a:lumOff val="40000"/>
              </a:schemeClr>
            </a:solidFill>
          </a:ln>
          <a:effectLst>
            <a:innerShdw blurRad="63500" dist="50800" dir="2700000">
              <a:prstClr val="black">
                <a:alpha val="50000"/>
              </a:prstClr>
            </a:innerShdw>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pPr marL="182880" algn="ctr"/>
            <a:r>
              <a:rPr lang="en-US" sz="4000" spc="200" dirty="0" smtClean="0">
                <a:solidFill>
                  <a:schemeClr val="accent5">
                    <a:lumMod val="75000"/>
                  </a:schemeClr>
                </a:solidFill>
                <a:effectLst>
                  <a:outerShdw blurRad="38100" dist="38100" dir="2700000" algn="tl">
                    <a:srgbClr val="000000">
                      <a:alpha val="43137"/>
                    </a:srgbClr>
                  </a:outerShdw>
                </a:effectLst>
                <a:latin typeface="Arial Black" panose="020B0A04020102020204" pitchFamily="34" charset="0"/>
                <a:cs typeface="Arial"/>
              </a:rPr>
              <a:t>Abstract</a:t>
            </a:r>
          </a:p>
          <a:p>
            <a:pPr algn="ctr"/>
            <a:r>
              <a:rPr lang="en-US" sz="3600" dirty="0">
                <a:solidFill>
                  <a:schemeClr val="accent5">
                    <a:lumMod val="50000"/>
                  </a:schemeClr>
                </a:solidFill>
              </a:rPr>
              <a:t>Participants were given a short lesson on Italian and Swedish, similar to </a:t>
            </a:r>
            <a:r>
              <a:rPr lang="en-US" sz="3600" dirty="0" err="1">
                <a:solidFill>
                  <a:schemeClr val="accent5">
                    <a:lumMod val="50000"/>
                  </a:schemeClr>
                </a:solidFill>
              </a:rPr>
              <a:t>DuoLingo</a:t>
            </a:r>
            <a:r>
              <a:rPr lang="en-US" sz="3600" dirty="0">
                <a:solidFill>
                  <a:schemeClr val="accent5">
                    <a:lumMod val="50000"/>
                  </a:schemeClr>
                </a:solidFill>
              </a:rPr>
              <a:t>.  Although both were relatively easy, </a:t>
            </a:r>
            <a:r>
              <a:rPr lang="en-US" sz="3600" dirty="0" smtClean="0">
                <a:solidFill>
                  <a:schemeClr val="accent5">
                    <a:lumMod val="50000"/>
                  </a:schemeClr>
                </a:solidFill>
              </a:rPr>
              <a:t>differences </a:t>
            </a:r>
            <a:r>
              <a:rPr lang="en-US" sz="3600" dirty="0">
                <a:solidFill>
                  <a:schemeClr val="accent5">
                    <a:lumMod val="50000"/>
                  </a:schemeClr>
                </a:solidFill>
              </a:rPr>
              <a:t>in the </a:t>
            </a:r>
            <a:r>
              <a:rPr lang="en-US" sz="3600" dirty="0" smtClean="0">
                <a:solidFill>
                  <a:schemeClr val="accent5">
                    <a:lumMod val="50000"/>
                  </a:schemeClr>
                </a:solidFill>
              </a:rPr>
              <a:t>variance, discriminability, </a:t>
            </a:r>
            <a:r>
              <a:rPr lang="en-US" sz="3600" dirty="0">
                <a:solidFill>
                  <a:schemeClr val="accent5">
                    <a:lumMod val="50000"/>
                  </a:schemeClr>
                </a:solidFill>
              </a:rPr>
              <a:t>and </a:t>
            </a:r>
            <a:r>
              <a:rPr lang="en-US" sz="3600" dirty="0" smtClean="0">
                <a:solidFill>
                  <a:schemeClr val="accent5">
                    <a:lumMod val="50000"/>
                  </a:schemeClr>
                </a:solidFill>
              </a:rPr>
              <a:t>difficulty were found </a:t>
            </a:r>
            <a:r>
              <a:rPr lang="en-US" sz="3600" dirty="0">
                <a:solidFill>
                  <a:schemeClr val="accent5">
                    <a:lumMod val="50000"/>
                  </a:schemeClr>
                </a:solidFill>
              </a:rPr>
              <a:t>between the two languages.</a:t>
            </a:r>
          </a:p>
        </p:txBody>
      </p:sp>
      <p:sp>
        <p:nvSpPr>
          <p:cNvPr id="21" name="TextBox 20"/>
          <p:cNvSpPr txBox="1"/>
          <p:nvPr/>
        </p:nvSpPr>
        <p:spPr>
          <a:xfrm>
            <a:off x="7848600" y="32004000"/>
            <a:ext cx="2590800" cy="707886"/>
          </a:xfrm>
          <a:prstGeom prst="rect">
            <a:avLst/>
          </a:prstGeom>
          <a:noFill/>
        </p:spPr>
        <p:txBody>
          <a:bodyPr wrap="square" rtlCol="0">
            <a:spAutoFit/>
          </a:bodyPr>
          <a:lstStyle/>
          <a:p>
            <a:endParaRPr lang="en-US" sz="4000" b="1" i="1" dirty="0"/>
          </a:p>
        </p:txBody>
      </p:sp>
      <p:sp>
        <p:nvSpPr>
          <p:cNvPr id="10" name="TextBox 9"/>
          <p:cNvSpPr txBox="1"/>
          <p:nvPr/>
        </p:nvSpPr>
        <p:spPr>
          <a:xfrm>
            <a:off x="14748699" y="11887200"/>
            <a:ext cx="6781799" cy="1384995"/>
          </a:xfrm>
          <a:prstGeom prst="rect">
            <a:avLst/>
          </a:prstGeom>
          <a:noFill/>
        </p:spPr>
        <p:txBody>
          <a:bodyPr wrap="square" rtlCol="0">
            <a:spAutoFit/>
          </a:bodyPr>
          <a:lstStyle/>
          <a:p>
            <a:pPr algn="ctr"/>
            <a:r>
              <a:rPr lang="en-US" sz="2800" dirty="0" smtClean="0"/>
              <a:t>Figure 3</a:t>
            </a:r>
            <a:r>
              <a:rPr lang="en-US" sz="2800" i="1" dirty="0" smtClean="0"/>
              <a:t>. Difficulty coefficients for </a:t>
            </a:r>
            <a:br>
              <a:rPr lang="en-US" sz="2800" i="1" dirty="0" smtClean="0"/>
            </a:br>
            <a:r>
              <a:rPr lang="en-US" sz="2800" i="1" dirty="0" smtClean="0"/>
              <a:t>items remaining in the IRT </a:t>
            </a:r>
            <a:br>
              <a:rPr lang="en-US" sz="2800" i="1" dirty="0" smtClean="0"/>
            </a:br>
            <a:r>
              <a:rPr lang="en-US" sz="2800" i="1" dirty="0" smtClean="0"/>
              <a:t>for both languages.</a:t>
            </a:r>
            <a:endParaRPr lang="en-US" sz="2800" i="1" dirty="0"/>
          </a:p>
        </p:txBody>
      </p:sp>
      <p:sp>
        <p:nvSpPr>
          <p:cNvPr id="17" name="TextBox 16"/>
          <p:cNvSpPr txBox="1"/>
          <p:nvPr/>
        </p:nvSpPr>
        <p:spPr>
          <a:xfrm>
            <a:off x="14943311" y="26706493"/>
            <a:ext cx="14159681" cy="954107"/>
          </a:xfrm>
          <a:prstGeom prst="rect">
            <a:avLst/>
          </a:prstGeom>
          <a:noFill/>
        </p:spPr>
        <p:txBody>
          <a:bodyPr wrap="square" rtlCol="0">
            <a:spAutoFit/>
          </a:bodyPr>
          <a:lstStyle/>
          <a:p>
            <a:pPr algn="ctr"/>
            <a:r>
              <a:rPr lang="en-US" sz="2800" dirty="0" smtClean="0"/>
              <a:t>Figure 7. </a:t>
            </a:r>
            <a:r>
              <a:rPr lang="en-US" sz="2800" i="1" dirty="0" smtClean="0"/>
              <a:t>Average score of all questions by each type of question, </a:t>
            </a:r>
            <a:br>
              <a:rPr lang="en-US" sz="2800" i="1" dirty="0" smtClean="0"/>
            </a:br>
            <a:r>
              <a:rPr lang="en-US" sz="2800" i="1" dirty="0" smtClean="0"/>
              <a:t>allowing for partial credit.</a:t>
            </a:r>
            <a:endParaRPr lang="en-US" sz="2800" i="1" dirty="0"/>
          </a:p>
        </p:txBody>
      </p:sp>
      <p:sp>
        <p:nvSpPr>
          <p:cNvPr id="23" name="TextBox 22"/>
          <p:cNvSpPr txBox="1"/>
          <p:nvPr/>
        </p:nvSpPr>
        <p:spPr>
          <a:xfrm>
            <a:off x="22178319" y="19543693"/>
            <a:ext cx="6888479" cy="954107"/>
          </a:xfrm>
          <a:prstGeom prst="rect">
            <a:avLst/>
          </a:prstGeom>
          <a:noFill/>
        </p:spPr>
        <p:txBody>
          <a:bodyPr wrap="square" rtlCol="0">
            <a:spAutoFit/>
          </a:bodyPr>
          <a:lstStyle/>
          <a:p>
            <a:pPr algn="ctr"/>
            <a:r>
              <a:rPr lang="en-US" sz="2800" dirty="0" smtClean="0"/>
              <a:t>Figure 6</a:t>
            </a:r>
            <a:r>
              <a:rPr lang="en-US" sz="2800" i="1" dirty="0" smtClean="0"/>
              <a:t>. Average score by each item, allowing for partial credit.</a:t>
            </a:r>
            <a:endParaRPr lang="en-US" sz="2800" i="1" dirty="0"/>
          </a:p>
        </p:txBody>
      </p:sp>
      <p:sp>
        <p:nvSpPr>
          <p:cNvPr id="24" name="TextBox 23"/>
          <p:cNvSpPr txBox="1"/>
          <p:nvPr/>
        </p:nvSpPr>
        <p:spPr>
          <a:xfrm>
            <a:off x="14904720" y="19543693"/>
            <a:ext cx="6736080" cy="954107"/>
          </a:xfrm>
          <a:prstGeom prst="rect">
            <a:avLst/>
          </a:prstGeom>
          <a:noFill/>
        </p:spPr>
        <p:txBody>
          <a:bodyPr wrap="square" rtlCol="0">
            <a:spAutoFit/>
          </a:bodyPr>
          <a:lstStyle/>
          <a:p>
            <a:pPr algn="ctr"/>
            <a:r>
              <a:rPr lang="en-US" sz="2800" dirty="0" smtClean="0"/>
              <a:t>Figure 5</a:t>
            </a:r>
            <a:r>
              <a:rPr lang="en-US" sz="2800" i="1" dirty="0" smtClean="0"/>
              <a:t>. Average score by each item, dichotomizing (no partial credit).</a:t>
            </a:r>
            <a:endParaRPr lang="en-US" sz="2800" i="1" dirty="0"/>
          </a:p>
        </p:txBody>
      </p:sp>
      <p:sp>
        <p:nvSpPr>
          <p:cNvPr id="25" name="TextBox 24"/>
          <p:cNvSpPr txBox="1"/>
          <p:nvPr/>
        </p:nvSpPr>
        <p:spPr>
          <a:xfrm>
            <a:off x="21979214" y="11887200"/>
            <a:ext cx="7086600" cy="1384995"/>
          </a:xfrm>
          <a:prstGeom prst="rect">
            <a:avLst/>
          </a:prstGeom>
          <a:noFill/>
        </p:spPr>
        <p:txBody>
          <a:bodyPr wrap="square" rtlCol="0">
            <a:spAutoFit/>
          </a:bodyPr>
          <a:lstStyle/>
          <a:p>
            <a:pPr algn="ctr"/>
            <a:r>
              <a:rPr lang="en-US" sz="2800" dirty="0" smtClean="0"/>
              <a:t>Figure 4. </a:t>
            </a:r>
            <a:r>
              <a:rPr lang="en-US" sz="2800" i="1" dirty="0" smtClean="0"/>
              <a:t>Discriminability coefficients for items remaining in the IRT </a:t>
            </a:r>
            <a:br>
              <a:rPr lang="en-US" sz="2800" i="1" dirty="0" smtClean="0"/>
            </a:br>
            <a:r>
              <a:rPr lang="en-US" sz="2800" i="1" dirty="0" smtClean="0"/>
              <a:t>for both languages.</a:t>
            </a:r>
            <a:endParaRPr lang="en-US" sz="2800" i="1" dirty="0"/>
          </a:p>
        </p:txBody>
      </p:sp>
      <p:pic>
        <p:nvPicPr>
          <p:cNvPr id="26" name="Picture 25" descr="Missouri-State-University-11-300x235.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415663" y="359228"/>
            <a:ext cx="4140531" cy="3243941"/>
          </a:xfrm>
          <a:prstGeom prst="rect">
            <a:avLst/>
          </a:prstGeom>
          <a:ln>
            <a:noFill/>
          </a:ln>
          <a:effectLst>
            <a:softEdge rad="112500"/>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27" name="Chart 26"/>
          <p:cNvGraphicFramePr>
            <a:graphicFrameLocks/>
          </p:cNvGraphicFramePr>
          <p:nvPr>
            <p:extLst>
              <p:ext uri="{D42A27DB-BD31-4B8C-83A1-F6EECF244321}">
                <p14:modId xmlns:p14="http://schemas.microsoft.com/office/powerpoint/2010/main" val="4178768297"/>
              </p:ext>
            </p:extLst>
          </p:nvPr>
        </p:nvGraphicFramePr>
        <p:xfrm>
          <a:off x="18739793" y="27432000"/>
          <a:ext cx="6400800" cy="4572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8" name="Chart 27"/>
          <p:cNvGraphicFramePr>
            <a:graphicFrameLocks/>
          </p:cNvGraphicFramePr>
          <p:nvPr>
            <p:extLst>
              <p:ext uri="{D42A27DB-BD31-4B8C-83A1-F6EECF244321}">
                <p14:modId xmlns:p14="http://schemas.microsoft.com/office/powerpoint/2010/main" val="2882585558"/>
              </p:ext>
            </p:extLst>
          </p:nvPr>
        </p:nvGraphicFramePr>
        <p:xfrm>
          <a:off x="14896427" y="13043595"/>
          <a:ext cx="6793837" cy="59436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9" name="Chart 28"/>
          <p:cNvGraphicFramePr>
            <a:graphicFrameLocks/>
          </p:cNvGraphicFramePr>
          <p:nvPr>
            <p:extLst>
              <p:ext uri="{D42A27DB-BD31-4B8C-83A1-F6EECF244321}">
                <p14:modId xmlns:p14="http://schemas.microsoft.com/office/powerpoint/2010/main" val="1878004150"/>
              </p:ext>
            </p:extLst>
          </p:nvPr>
        </p:nvGraphicFramePr>
        <p:xfrm>
          <a:off x="22352116" y="13043595"/>
          <a:ext cx="6793711" cy="59436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0" name="Chart 29"/>
          <p:cNvGraphicFramePr>
            <a:graphicFrameLocks/>
          </p:cNvGraphicFramePr>
          <p:nvPr>
            <p:extLst>
              <p:ext uri="{D42A27DB-BD31-4B8C-83A1-F6EECF244321}">
                <p14:modId xmlns:p14="http://schemas.microsoft.com/office/powerpoint/2010/main" val="3852003733"/>
              </p:ext>
            </p:extLst>
          </p:nvPr>
        </p:nvGraphicFramePr>
        <p:xfrm>
          <a:off x="14926538" y="20269200"/>
          <a:ext cx="6690360" cy="59436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31" name="Chart 30"/>
          <p:cNvGraphicFramePr>
            <a:graphicFrameLocks/>
          </p:cNvGraphicFramePr>
          <p:nvPr>
            <p:extLst>
              <p:ext uri="{D42A27DB-BD31-4B8C-83A1-F6EECF244321}">
                <p14:modId xmlns:p14="http://schemas.microsoft.com/office/powerpoint/2010/main" val="1176763596"/>
              </p:ext>
            </p:extLst>
          </p:nvPr>
        </p:nvGraphicFramePr>
        <p:xfrm>
          <a:off x="22165541" y="20269200"/>
          <a:ext cx="6888476" cy="5943600"/>
        </p:xfrm>
        <a:graphic>
          <a:graphicData uri="http://schemas.openxmlformats.org/drawingml/2006/chart">
            <c:chart xmlns:c="http://schemas.openxmlformats.org/drawingml/2006/chart" xmlns:r="http://schemas.openxmlformats.org/officeDocument/2006/relationships" r:id="rId8"/>
          </a:graphicData>
        </a:graphic>
      </p:graphicFrame>
      <p:grpSp>
        <p:nvGrpSpPr>
          <p:cNvPr id="5" name="Group 4"/>
          <p:cNvGrpSpPr/>
          <p:nvPr/>
        </p:nvGrpSpPr>
        <p:grpSpPr>
          <a:xfrm>
            <a:off x="16388406" y="7666185"/>
            <a:ext cx="3505200" cy="3840015"/>
            <a:chOff x="16388406" y="7742385"/>
            <a:chExt cx="3505200" cy="3840015"/>
          </a:xfrm>
        </p:grpSpPr>
        <p:sp>
          <p:nvSpPr>
            <p:cNvPr id="37" name="TextBox 36"/>
            <p:cNvSpPr txBox="1"/>
            <p:nvPr/>
          </p:nvSpPr>
          <p:spPr>
            <a:xfrm>
              <a:off x="16388406" y="7742385"/>
              <a:ext cx="3352800" cy="400110"/>
            </a:xfrm>
            <a:prstGeom prst="rect">
              <a:avLst/>
            </a:prstGeom>
            <a:noFill/>
          </p:spPr>
          <p:txBody>
            <a:bodyPr wrap="square" rtlCol="0">
              <a:spAutoFit/>
            </a:bodyPr>
            <a:lstStyle/>
            <a:p>
              <a:r>
                <a:rPr lang="en-US" sz="2000" b="1" dirty="0" smtClean="0"/>
                <a:t>Which of these is “a boy”?</a:t>
              </a:r>
              <a:endParaRPr lang="en-US" sz="2000" b="1" dirty="0"/>
            </a:p>
          </p:txBody>
        </p:sp>
        <p:sp>
          <p:nvSpPr>
            <p:cNvPr id="38" name="TextBox 37"/>
            <p:cNvSpPr txBox="1"/>
            <p:nvPr/>
          </p:nvSpPr>
          <p:spPr>
            <a:xfrm>
              <a:off x="16388406" y="8142495"/>
              <a:ext cx="3505200" cy="2154436"/>
            </a:xfrm>
            <a:prstGeom prst="rect">
              <a:avLst/>
            </a:prstGeom>
            <a:noFill/>
          </p:spPr>
          <p:txBody>
            <a:bodyPr wrap="square" rtlCol="0">
              <a:spAutoFit/>
            </a:bodyPr>
            <a:lstStyle/>
            <a:p>
              <a:r>
                <a:rPr lang="en-US" sz="2000" dirty="0" smtClean="0"/>
                <a:t>La donna                La </a:t>
              </a:r>
              <a:r>
                <a:rPr lang="en-US" sz="2000" dirty="0" err="1" smtClean="0"/>
                <a:t>mela</a:t>
              </a:r>
              <a:endParaRPr lang="en-US" sz="2000" dirty="0" smtClean="0"/>
            </a:p>
            <a:p>
              <a:endParaRPr lang="en-US" sz="2000" dirty="0"/>
            </a:p>
            <a:p>
              <a:endParaRPr lang="en-US" sz="2000" dirty="0" smtClean="0"/>
            </a:p>
            <a:p>
              <a:endParaRPr lang="en-US" sz="2000" dirty="0" smtClean="0"/>
            </a:p>
            <a:p>
              <a:endParaRPr lang="en-US" sz="2000" dirty="0" smtClean="0"/>
            </a:p>
            <a:p>
              <a:endParaRPr lang="en-US" sz="1400" dirty="0"/>
            </a:p>
            <a:p>
              <a:r>
                <a:rPr lang="en-US" sz="2000" dirty="0" smtClean="0"/>
                <a:t>Un </a:t>
              </a:r>
              <a:r>
                <a:rPr lang="en-US" sz="2000" dirty="0" err="1" smtClean="0"/>
                <a:t>ragazzo</a:t>
              </a:r>
              <a:r>
                <a:rPr lang="en-US" sz="2000" dirty="0" smtClean="0"/>
                <a:t>             Una </a:t>
              </a:r>
              <a:r>
                <a:rPr lang="en-US" sz="2000" dirty="0" err="1" smtClean="0"/>
                <a:t>ragazza</a:t>
              </a:r>
              <a:endParaRPr lang="en-US" sz="2000" dirty="0"/>
            </a:p>
          </p:txBody>
        </p:sp>
        <p:pic>
          <p:nvPicPr>
            <p:cNvPr id="39" name="Picture 3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141006" y="8447295"/>
              <a:ext cx="1426312" cy="1217851"/>
            </a:xfrm>
            <a:prstGeom prst="rect">
              <a:avLst/>
            </a:prstGeom>
          </p:spPr>
        </p:pic>
        <p:pic>
          <p:nvPicPr>
            <p:cNvPr id="40" name="Picture 3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6584876" y="10279639"/>
              <a:ext cx="866389" cy="1302761"/>
            </a:xfrm>
            <a:prstGeom prst="rect">
              <a:avLst/>
            </a:prstGeom>
          </p:spPr>
        </p:pic>
        <p:pic>
          <p:nvPicPr>
            <p:cNvPr id="41" name="Picture 4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8430889" y="10279639"/>
              <a:ext cx="1031062" cy="1302761"/>
            </a:xfrm>
            <a:prstGeom prst="rect">
              <a:avLst/>
            </a:prstGeom>
          </p:spPr>
        </p:pic>
        <p:pic>
          <p:nvPicPr>
            <p:cNvPr id="42" name="Picture 4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6693206" y="8447295"/>
              <a:ext cx="641188" cy="1303486"/>
            </a:xfrm>
            <a:prstGeom prst="rect">
              <a:avLst/>
            </a:prstGeom>
          </p:spPr>
        </p:pic>
      </p:grpSp>
      <p:sp>
        <p:nvSpPr>
          <p:cNvPr id="43" name="TextBox 42"/>
          <p:cNvSpPr txBox="1"/>
          <p:nvPr/>
        </p:nvSpPr>
        <p:spPr>
          <a:xfrm>
            <a:off x="14750106" y="6629400"/>
            <a:ext cx="6781799" cy="954107"/>
          </a:xfrm>
          <a:prstGeom prst="rect">
            <a:avLst/>
          </a:prstGeom>
          <a:noFill/>
        </p:spPr>
        <p:txBody>
          <a:bodyPr wrap="square" rtlCol="0">
            <a:spAutoFit/>
          </a:bodyPr>
          <a:lstStyle/>
          <a:p>
            <a:pPr algn="ctr"/>
            <a:r>
              <a:rPr lang="en-US" sz="2800" dirty="0" smtClean="0"/>
              <a:t>Figure 1</a:t>
            </a:r>
            <a:r>
              <a:rPr lang="en-US" sz="2800" i="1" dirty="0" smtClean="0"/>
              <a:t>. Example item for screening multiple choice questions.</a:t>
            </a:r>
            <a:endParaRPr lang="en-US" sz="2800" i="1" dirty="0"/>
          </a:p>
        </p:txBody>
      </p:sp>
      <p:grpSp>
        <p:nvGrpSpPr>
          <p:cNvPr id="44" name="Group 43"/>
          <p:cNvGrpSpPr/>
          <p:nvPr/>
        </p:nvGrpSpPr>
        <p:grpSpPr>
          <a:xfrm>
            <a:off x="22898100" y="8077200"/>
            <a:ext cx="5486400" cy="2815972"/>
            <a:chOff x="13487400" y="17875816"/>
            <a:chExt cx="5486400" cy="2815972"/>
          </a:xfrm>
        </p:grpSpPr>
        <p:sp>
          <p:nvSpPr>
            <p:cNvPr id="45" name="TextBox 44"/>
            <p:cNvSpPr txBox="1"/>
            <p:nvPr/>
          </p:nvSpPr>
          <p:spPr>
            <a:xfrm>
              <a:off x="13487400" y="17875816"/>
              <a:ext cx="5486400" cy="400110"/>
            </a:xfrm>
            <a:prstGeom prst="rect">
              <a:avLst/>
            </a:prstGeom>
            <a:noFill/>
          </p:spPr>
          <p:txBody>
            <a:bodyPr wrap="square" rtlCol="0">
              <a:spAutoFit/>
            </a:bodyPr>
            <a:lstStyle/>
            <a:p>
              <a:r>
                <a:rPr lang="en-US" sz="2000" b="1" dirty="0" smtClean="0"/>
                <a:t>Drag the Italian word to the correct English word.</a:t>
              </a:r>
              <a:endParaRPr lang="en-US" sz="2000" b="1" dirty="0"/>
            </a:p>
          </p:txBody>
        </p:sp>
        <p:sp>
          <p:nvSpPr>
            <p:cNvPr id="46" name="TextBox 45"/>
            <p:cNvSpPr txBox="1"/>
            <p:nvPr/>
          </p:nvSpPr>
          <p:spPr>
            <a:xfrm>
              <a:off x="13487400" y="18275926"/>
              <a:ext cx="1676400" cy="707886"/>
            </a:xfrm>
            <a:prstGeom prst="rect">
              <a:avLst/>
            </a:prstGeom>
            <a:noFill/>
            <a:ln>
              <a:solidFill>
                <a:schemeClr val="bg1"/>
              </a:solidFill>
            </a:ln>
          </p:spPr>
          <p:txBody>
            <a:bodyPr wrap="square" rtlCol="0">
              <a:spAutoFit/>
            </a:bodyPr>
            <a:lstStyle/>
            <a:p>
              <a:r>
                <a:rPr lang="en-US" sz="2000" u="sng" dirty="0" smtClean="0"/>
                <a:t>Italian Items</a:t>
              </a:r>
            </a:p>
            <a:p>
              <a:r>
                <a:rPr lang="en-US" sz="2000" i="1" dirty="0" smtClean="0"/>
                <a:t>donna</a:t>
              </a:r>
              <a:endParaRPr lang="en-US" sz="2000" i="1" dirty="0"/>
            </a:p>
          </p:txBody>
        </p:sp>
        <p:grpSp>
          <p:nvGrpSpPr>
            <p:cNvPr id="47" name="Group 46"/>
            <p:cNvGrpSpPr/>
            <p:nvPr/>
          </p:nvGrpSpPr>
          <p:grpSpPr>
            <a:xfrm>
              <a:off x="15163800" y="18710588"/>
              <a:ext cx="2743200" cy="1981200"/>
              <a:chOff x="14097000" y="21647776"/>
              <a:chExt cx="2743200" cy="1981200"/>
            </a:xfrm>
          </p:grpSpPr>
          <p:sp>
            <p:nvSpPr>
              <p:cNvPr id="49" name="Rectangle 48"/>
              <p:cNvSpPr/>
              <p:nvPr/>
            </p:nvSpPr>
            <p:spPr>
              <a:xfrm>
                <a:off x="14097000" y="21647776"/>
                <a:ext cx="1371600" cy="990600"/>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ysClr val="windowText" lastClr="000000"/>
                    </a:solidFill>
                  </a:rPr>
                  <a:t>Boy</a:t>
                </a:r>
              </a:p>
              <a:p>
                <a:pPr algn="ctr"/>
                <a:r>
                  <a:rPr lang="en-US" sz="2000" i="1" dirty="0" err="1" smtClean="0">
                    <a:solidFill>
                      <a:srgbClr val="0070C0"/>
                    </a:solidFill>
                  </a:rPr>
                  <a:t>ragazzo</a:t>
                </a:r>
                <a:endParaRPr lang="en-US" sz="2000" i="1" dirty="0">
                  <a:solidFill>
                    <a:srgbClr val="0070C0"/>
                  </a:solidFill>
                </a:endParaRPr>
              </a:p>
              <a:p>
                <a:pPr algn="ctr"/>
                <a:endParaRPr lang="en-US" sz="2000" dirty="0">
                  <a:solidFill>
                    <a:sysClr val="windowText" lastClr="000000"/>
                  </a:solidFill>
                </a:endParaRPr>
              </a:p>
            </p:txBody>
          </p:sp>
          <p:sp>
            <p:nvSpPr>
              <p:cNvPr id="50" name="Rectangle 49"/>
              <p:cNvSpPr/>
              <p:nvPr/>
            </p:nvSpPr>
            <p:spPr>
              <a:xfrm>
                <a:off x="15468600" y="21647776"/>
                <a:ext cx="1371600" cy="990600"/>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ysClr val="windowText" lastClr="000000"/>
                    </a:solidFill>
                  </a:rPr>
                  <a:t>Is</a:t>
                </a:r>
              </a:p>
              <a:p>
                <a:pPr algn="ctr"/>
                <a:r>
                  <a:rPr lang="en-US" sz="2000" i="1" dirty="0" err="1" smtClean="0">
                    <a:solidFill>
                      <a:srgbClr val="0070C0"/>
                    </a:solidFill>
                  </a:rPr>
                  <a:t>sono</a:t>
                </a:r>
                <a:endParaRPr lang="en-US" sz="2000" i="1" dirty="0">
                  <a:solidFill>
                    <a:srgbClr val="0070C0"/>
                  </a:solidFill>
                </a:endParaRPr>
              </a:p>
              <a:p>
                <a:pPr algn="ctr"/>
                <a:endParaRPr lang="en-US" sz="2000" dirty="0">
                  <a:solidFill>
                    <a:sysClr val="windowText" lastClr="000000"/>
                  </a:solidFill>
                </a:endParaRPr>
              </a:p>
            </p:txBody>
          </p:sp>
          <p:sp>
            <p:nvSpPr>
              <p:cNvPr id="51" name="Rectangle 50"/>
              <p:cNvSpPr/>
              <p:nvPr/>
            </p:nvSpPr>
            <p:spPr>
              <a:xfrm>
                <a:off x="14097000" y="22638376"/>
                <a:ext cx="1371600" cy="990600"/>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ysClr val="windowText" lastClr="000000"/>
                    </a:solidFill>
                  </a:rPr>
                  <a:t>I</a:t>
                </a:r>
              </a:p>
              <a:p>
                <a:pPr algn="ctr"/>
                <a:r>
                  <a:rPr lang="en-US" sz="2000" i="1" dirty="0" err="1" smtClean="0">
                    <a:solidFill>
                      <a:srgbClr val="0070C0"/>
                    </a:solidFill>
                  </a:rPr>
                  <a:t>io</a:t>
                </a:r>
                <a:endParaRPr lang="en-US" sz="2000" i="1" dirty="0">
                  <a:solidFill>
                    <a:srgbClr val="0070C0"/>
                  </a:solidFill>
                </a:endParaRPr>
              </a:p>
              <a:p>
                <a:pPr algn="ctr"/>
                <a:endParaRPr lang="en-US" sz="2000" dirty="0">
                  <a:solidFill>
                    <a:sysClr val="windowText" lastClr="000000"/>
                  </a:solidFill>
                </a:endParaRPr>
              </a:p>
            </p:txBody>
          </p:sp>
          <p:sp>
            <p:nvSpPr>
              <p:cNvPr id="52" name="Rectangle 51"/>
              <p:cNvSpPr/>
              <p:nvPr/>
            </p:nvSpPr>
            <p:spPr>
              <a:xfrm>
                <a:off x="15468600" y="22638376"/>
                <a:ext cx="1371600" cy="990600"/>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ysClr val="windowText" lastClr="000000"/>
                    </a:solidFill>
                  </a:rPr>
                  <a:t>Girl</a:t>
                </a:r>
              </a:p>
              <a:p>
                <a:pPr algn="ctr"/>
                <a:r>
                  <a:rPr lang="en-US" sz="2000" i="1" dirty="0" err="1" smtClean="0">
                    <a:solidFill>
                      <a:srgbClr val="0070C0"/>
                    </a:solidFill>
                  </a:rPr>
                  <a:t>ragazza</a:t>
                </a:r>
                <a:endParaRPr lang="en-US" sz="2000" i="1" dirty="0">
                  <a:solidFill>
                    <a:srgbClr val="0070C0"/>
                  </a:solidFill>
                </a:endParaRPr>
              </a:p>
              <a:p>
                <a:pPr algn="ctr"/>
                <a:endParaRPr lang="en-US" sz="2000" dirty="0">
                  <a:solidFill>
                    <a:sysClr val="windowText" lastClr="000000"/>
                  </a:solidFill>
                </a:endParaRPr>
              </a:p>
            </p:txBody>
          </p:sp>
        </p:grpSp>
        <p:sp>
          <p:nvSpPr>
            <p:cNvPr id="48" name="TextBox 47"/>
            <p:cNvSpPr txBox="1"/>
            <p:nvPr/>
          </p:nvSpPr>
          <p:spPr>
            <a:xfrm>
              <a:off x="15163800" y="18275926"/>
              <a:ext cx="2743200" cy="400110"/>
            </a:xfrm>
            <a:prstGeom prst="rect">
              <a:avLst/>
            </a:prstGeom>
            <a:noFill/>
          </p:spPr>
          <p:txBody>
            <a:bodyPr wrap="square" rtlCol="0">
              <a:spAutoFit/>
            </a:bodyPr>
            <a:lstStyle/>
            <a:p>
              <a:pPr algn="ctr"/>
              <a:r>
                <a:rPr lang="en-US" sz="2000" u="sng" dirty="0" smtClean="0"/>
                <a:t>English Items</a:t>
              </a:r>
              <a:endParaRPr lang="en-US" sz="2000" u="sng" dirty="0"/>
            </a:p>
          </p:txBody>
        </p:sp>
      </p:grpSp>
      <p:sp>
        <p:nvSpPr>
          <p:cNvPr id="53" name="TextBox 52"/>
          <p:cNvSpPr txBox="1"/>
          <p:nvPr/>
        </p:nvSpPr>
        <p:spPr>
          <a:xfrm>
            <a:off x="22098001" y="6669613"/>
            <a:ext cx="6781799" cy="954107"/>
          </a:xfrm>
          <a:prstGeom prst="rect">
            <a:avLst/>
          </a:prstGeom>
          <a:noFill/>
        </p:spPr>
        <p:txBody>
          <a:bodyPr wrap="square" rtlCol="0">
            <a:spAutoFit/>
          </a:bodyPr>
          <a:lstStyle/>
          <a:p>
            <a:pPr algn="ctr"/>
            <a:r>
              <a:rPr lang="en-US" sz="2800" dirty="0" smtClean="0"/>
              <a:t>Figure </a:t>
            </a:r>
            <a:r>
              <a:rPr lang="en-US" sz="2800" dirty="0"/>
              <a:t>2</a:t>
            </a:r>
            <a:r>
              <a:rPr lang="en-US" sz="2800" i="1" dirty="0" smtClean="0"/>
              <a:t>. Example item for matching questions.</a:t>
            </a:r>
            <a:endParaRPr lang="en-US" sz="2800" i="1" dirty="0"/>
          </a:p>
        </p:txBody>
      </p:sp>
      <p:sp>
        <p:nvSpPr>
          <p:cNvPr id="4" name="TextBox 3"/>
          <p:cNvSpPr txBox="1"/>
          <p:nvPr/>
        </p:nvSpPr>
        <p:spPr>
          <a:xfrm>
            <a:off x="14887265" y="32195869"/>
            <a:ext cx="14504677" cy="646331"/>
          </a:xfrm>
          <a:prstGeom prst="rect">
            <a:avLst/>
          </a:prstGeom>
          <a:noFill/>
        </p:spPr>
        <p:txBody>
          <a:bodyPr wrap="square" rtlCol="0">
            <a:spAutoFit/>
          </a:bodyPr>
          <a:lstStyle/>
          <a:p>
            <a:pPr marL="58738" lvl="2" indent="-17463" algn="just"/>
            <a:r>
              <a:rPr lang="en-US" sz="3600" b="1" dirty="0">
                <a:solidFill>
                  <a:schemeClr val="accent5">
                    <a:lumMod val="75000"/>
                  </a:schemeClr>
                </a:solidFill>
                <a:cs typeface="Arial" charset="0"/>
              </a:rPr>
              <a:t>Contact </a:t>
            </a:r>
            <a:r>
              <a:rPr lang="en-US" sz="3600" b="1" dirty="0" smtClean="0">
                <a:solidFill>
                  <a:schemeClr val="accent5">
                    <a:lumMod val="75000"/>
                  </a:schemeClr>
                </a:solidFill>
                <a:cs typeface="Arial" charset="0"/>
              </a:rPr>
              <a:t>Us: </a:t>
            </a:r>
            <a:r>
              <a:rPr lang="en-US" sz="3600" dirty="0" smtClean="0"/>
              <a:t>For </a:t>
            </a:r>
            <a:r>
              <a:rPr lang="en-US" sz="3600" dirty="0"/>
              <a:t>more information, e-mail us at </a:t>
            </a:r>
            <a:r>
              <a:rPr lang="en-US" sz="3600" dirty="0" smtClean="0"/>
              <a:t>Rebecca.Knoph@gmail.com</a:t>
            </a:r>
            <a:endParaRPr lang="en-US" sz="3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2584</TotalTime>
  <Words>625</Words>
  <Application>Microsoft Office PowerPoint</Application>
  <PresentationFormat>Custom</PresentationFormat>
  <Paragraphs>87</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ＭＳ Ｐゴシック</vt:lpstr>
      <vt:lpstr>Arial</vt:lpstr>
      <vt:lpstr>Arial Black</vt:lpstr>
      <vt:lpstr>Big Caslon</vt:lpstr>
      <vt:lpstr>Calibri</vt:lpstr>
      <vt:lpstr>Elephant</vt:lpstr>
      <vt:lpstr>Office Theme</vt:lpstr>
      <vt:lpstr>PowerPoint Presentation</vt:lpstr>
    </vt:vector>
  </TitlesOfParts>
  <Company>Missouri State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Rebecca Allinder</dc:creator>
  <cp:lastModifiedBy>Rebecca Allinder</cp:lastModifiedBy>
  <cp:revision>248</cp:revision>
  <cp:lastPrinted>2014-10-07T17:57:01Z</cp:lastPrinted>
  <dcterms:created xsi:type="dcterms:W3CDTF">2015-03-05T18:59:32Z</dcterms:created>
  <dcterms:modified xsi:type="dcterms:W3CDTF">2016-04-01T15:45:00Z</dcterms:modified>
</cp:coreProperties>
</file>