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80" r:id="rId6"/>
    <p:sldId id="261" r:id="rId7"/>
    <p:sldId id="281" r:id="rId8"/>
    <p:sldId id="282" r:id="rId9"/>
    <p:sldId id="262" r:id="rId10"/>
    <p:sldId id="277" r:id="rId11"/>
    <p:sldId id="278" r:id="rId12"/>
    <p:sldId id="27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rams.googlelab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orcle.com/games/common_english_words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ordnorm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Facebook Talk Informs Us About Current Word 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Updating your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Psycholinguistics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Psycholinguistics is a field of psychology that studies all the facets of language and how the interacts with the individual.</a:t>
            </a:r>
          </a:p>
          <a:p>
            <a:pPr lvl="1"/>
            <a:r>
              <a:rPr lang="en-US" dirty="0" smtClean="0"/>
              <a:t>Dr. B studies word frequency and relationships between words – as well how our ability to remember that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Simple word counts – how often words appear in written text.</a:t>
            </a:r>
          </a:p>
          <a:p>
            <a:pPr lvl="1"/>
            <a:r>
              <a:rPr lang="en-US" dirty="0" smtClean="0"/>
              <a:t>HAL – Hyperspace Analogue to Language (Burgess &amp; Lund, 1997)</a:t>
            </a:r>
          </a:p>
          <a:p>
            <a:pPr lvl="1"/>
            <a:r>
              <a:rPr lang="en-US" dirty="0" smtClean="0"/>
              <a:t>Brown Corpus (</a:t>
            </a:r>
            <a:r>
              <a:rPr lang="en-US" dirty="0" err="1" smtClean="0"/>
              <a:t>Kucera</a:t>
            </a:r>
            <a:r>
              <a:rPr lang="en-US" dirty="0" smtClean="0"/>
              <a:t> &amp; Francis, 1967)</a:t>
            </a:r>
          </a:p>
          <a:p>
            <a:pPr lvl="1"/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ngrams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Google.com</a:t>
            </a:r>
            <a:r>
              <a:rPr lang="en-US" dirty="0" smtClean="0"/>
              <a:t>, 2011)</a:t>
            </a:r>
          </a:p>
          <a:p>
            <a:pPr lvl="1"/>
            <a:r>
              <a:rPr lang="en-US" dirty="0" smtClean="0"/>
              <a:t>Many more….</a:t>
            </a:r>
          </a:p>
        </p:txBody>
      </p:sp>
    </p:spTree>
    <p:extLst>
      <p:ext uri="{BB962C8B-B14F-4D97-AF65-F5344CB8AC3E}">
        <p14:creationId xmlns:p14="http://schemas.microsoft.com/office/powerpoint/2010/main" val="4350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Semantics versus Association</a:t>
            </a:r>
          </a:p>
          <a:p>
            <a:pPr lvl="1"/>
            <a:r>
              <a:rPr lang="en-US" dirty="0" smtClean="0"/>
              <a:t>Semantics = word meaning, the dictionary definition of a word</a:t>
            </a:r>
          </a:p>
          <a:p>
            <a:pPr lvl="1"/>
            <a:r>
              <a:rPr lang="en-US" dirty="0" smtClean="0"/>
              <a:t>Association = word use, how often words are used together in context</a:t>
            </a:r>
          </a:p>
          <a:p>
            <a:r>
              <a:rPr lang="en-US" dirty="0" smtClean="0"/>
              <a:t>Often these are the same thing, but they interact with frequency.</a:t>
            </a:r>
          </a:p>
          <a:p>
            <a:pPr lvl="1"/>
            <a:r>
              <a:rPr lang="en-US" dirty="0" smtClean="0"/>
              <a:t>What do you think of when I say BANK?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1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2" t="6895" r="36917" b="-1448"/>
          <a:stretch/>
        </p:blipFill>
        <p:spPr bwMode="auto">
          <a:xfrm>
            <a:off x="990600" y="596283"/>
            <a:ext cx="7269933" cy="945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4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Currently collecting Facebook walls</a:t>
            </a:r>
          </a:p>
          <a:p>
            <a:pPr lvl="1"/>
            <a:r>
              <a:rPr lang="en-US" dirty="0" smtClean="0"/>
              <a:t>Number of Walls = </a:t>
            </a:r>
            <a:r>
              <a:rPr lang="en-US" dirty="0" smtClean="0"/>
              <a:t>771</a:t>
            </a:r>
            <a:endParaRPr lang="en-US" dirty="0" smtClean="0"/>
          </a:p>
          <a:p>
            <a:pPr lvl="1"/>
            <a:r>
              <a:rPr lang="en-US" dirty="0" smtClean="0"/>
              <a:t>Donated for PSY 121 </a:t>
            </a:r>
            <a:r>
              <a:rPr lang="en-US" dirty="0" smtClean="0"/>
              <a:t>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6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Dates of Status Updates</a:t>
            </a:r>
          </a:p>
          <a:p>
            <a:pPr lvl="1"/>
            <a:r>
              <a:rPr lang="en-US" dirty="0" smtClean="0"/>
              <a:t>2004 </a:t>
            </a:r>
            <a:r>
              <a:rPr lang="en-US" dirty="0" smtClean="0"/>
              <a:t>to present</a:t>
            </a:r>
          </a:p>
          <a:p>
            <a:pPr lvl="1"/>
            <a:r>
              <a:rPr lang="en-US" dirty="0" smtClean="0"/>
              <a:t>Over 2 Gigs of text information</a:t>
            </a:r>
          </a:p>
        </p:txBody>
      </p:sp>
    </p:spTree>
    <p:extLst>
      <p:ext uri="{BB962C8B-B14F-4D97-AF65-F5344CB8AC3E}">
        <p14:creationId xmlns:p14="http://schemas.microsoft.com/office/powerpoint/2010/main" val="140572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Each Facebook wall is reduced to posts and statuses </a:t>
            </a:r>
          </a:p>
          <a:p>
            <a:pPr lvl="1"/>
            <a:r>
              <a:rPr lang="en-US" dirty="0" smtClean="0"/>
              <a:t>Then each timestamp is tagged with the status.</a:t>
            </a:r>
          </a:p>
          <a:p>
            <a:pPr lvl="2"/>
            <a:r>
              <a:rPr lang="en-US" dirty="0"/>
              <a:t> just loves being at work 3 hours after the store closes. Timestamp:  Monday, March 29, 2010 at 1:31am </a:t>
            </a:r>
            <a:endParaRPr lang="en-US" dirty="0" smtClean="0"/>
          </a:p>
          <a:p>
            <a:pPr lvl="2"/>
            <a:r>
              <a:rPr lang="en-US" dirty="0"/>
              <a:t>VEGAS BABY!!!!! Timestamp:  Monday, February 1, 2010 at 12:</a:t>
            </a:r>
            <a:r>
              <a:rPr lang="en-US" dirty="0" smtClean="0"/>
              <a:t>47am</a:t>
            </a:r>
          </a:p>
          <a:p>
            <a:pPr lvl="2"/>
            <a:r>
              <a:rPr lang="en-US" dirty="0"/>
              <a:t> Flu shot: shot. Hannah Montana </a:t>
            </a:r>
            <a:r>
              <a:rPr lang="en-US" dirty="0" err="1"/>
              <a:t>band-aid</a:t>
            </a:r>
            <a:r>
              <a:rPr lang="en-US" dirty="0"/>
              <a:t>: stuck. Bam. Ready to roll. :) Timestamp:  Wednesday, October 27, 2010 at 3:</a:t>
            </a:r>
            <a:r>
              <a:rPr lang="en-US" dirty="0" smtClean="0"/>
              <a:t>09pm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Pshhhhh</a:t>
            </a:r>
            <a:r>
              <a:rPr lang="en-US" dirty="0"/>
              <a:t>. Timestamp:  Saturday, July 11, 2009 at 12:01pm </a:t>
            </a:r>
          </a:p>
        </p:txBody>
      </p:sp>
    </p:spTree>
    <p:extLst>
      <p:ext uri="{BB962C8B-B14F-4D97-AF65-F5344CB8AC3E}">
        <p14:creationId xmlns:p14="http://schemas.microsoft.com/office/powerpoint/2010/main" val="402357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Word Use</a:t>
            </a:r>
          </a:p>
          <a:p>
            <a:pPr lvl="1"/>
            <a:r>
              <a:rPr lang="en-US" dirty="0" smtClean="0"/>
              <a:t>Nearly </a:t>
            </a:r>
            <a:r>
              <a:rPr lang="en-US" dirty="0" smtClean="0"/>
              <a:t>50,000-100,000 </a:t>
            </a:r>
            <a:r>
              <a:rPr lang="en-US" dirty="0" smtClean="0"/>
              <a:t>unique words were collected</a:t>
            </a:r>
          </a:p>
          <a:p>
            <a:pPr lvl="1"/>
            <a:r>
              <a:rPr lang="en-US" dirty="0" smtClean="0"/>
              <a:t>Frequency was counted over all words</a:t>
            </a:r>
          </a:p>
          <a:p>
            <a:pPr lvl="2"/>
            <a:r>
              <a:rPr lang="en-US" dirty="0" smtClean="0"/>
              <a:t>Time values to be added later for comparison</a:t>
            </a:r>
          </a:p>
          <a:p>
            <a:pPr lvl="1"/>
            <a:r>
              <a:rPr lang="en-US" dirty="0" smtClean="0"/>
              <a:t>Only words with information in at least one frequency database are used here.</a:t>
            </a:r>
          </a:p>
          <a:p>
            <a:pPr lvl="2"/>
            <a:r>
              <a:rPr lang="en-US" dirty="0" smtClean="0"/>
              <a:t>For example, </a:t>
            </a:r>
            <a:r>
              <a:rPr lang="en-US" dirty="0" err="1" smtClean="0"/>
              <a:t>lol</a:t>
            </a:r>
            <a:r>
              <a:rPr lang="en-US" dirty="0" smtClean="0"/>
              <a:t> </a:t>
            </a:r>
            <a:r>
              <a:rPr lang="en-US" dirty="0" err="1" smtClean="0"/>
              <a:t>omg</a:t>
            </a:r>
            <a:r>
              <a:rPr lang="en-US" dirty="0" smtClean="0"/>
              <a:t> </a:t>
            </a:r>
            <a:r>
              <a:rPr lang="en-US" dirty="0" err="1" smtClean="0"/>
              <a:t>wtf</a:t>
            </a:r>
            <a:r>
              <a:rPr lang="en-US" dirty="0" smtClean="0"/>
              <a:t> are all excluded because they were not in the databases for text word frequency.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5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 smtClean="0"/>
              <a:t>How much of social word use overlaps with word use in texts?</a:t>
            </a:r>
          </a:p>
          <a:p>
            <a:pPr lvl="1"/>
            <a:r>
              <a:rPr lang="en-US" sz="2000" b="1" dirty="0" smtClean="0"/>
              <a:t>Comparing to frequency norms from previous psycholinguistic research.</a:t>
            </a:r>
          </a:p>
          <a:p>
            <a:r>
              <a:rPr lang="en-US" dirty="0" smtClean="0"/>
              <a:t>How do word frequencies change over time?</a:t>
            </a:r>
          </a:p>
          <a:p>
            <a:pPr lvl="1"/>
            <a:r>
              <a:rPr lang="en-US" dirty="0" smtClean="0"/>
              <a:t>Will be able to compare to Google </a:t>
            </a:r>
            <a:r>
              <a:rPr lang="en-US" dirty="0" err="1" smtClean="0"/>
              <a:t>ngrams</a:t>
            </a:r>
            <a:endParaRPr lang="en-US" dirty="0" smtClean="0"/>
          </a:p>
          <a:p>
            <a:r>
              <a:rPr lang="en-US" dirty="0" smtClean="0"/>
              <a:t>How often do words appear together over time?</a:t>
            </a:r>
          </a:p>
          <a:p>
            <a:pPr lvl="1"/>
            <a:r>
              <a:rPr lang="en-US" dirty="0" smtClean="0"/>
              <a:t>Will be able to compare to association norms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3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hlinkClick r:id="rId2"/>
              </a:rPr>
              <a:t>http://www.sporcle.com/games/common_english_words.php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</a:t>
            </a:r>
            <a:r>
              <a:rPr lang="en-US" dirty="0" smtClean="0"/>
              <a:t> Facebook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600 million users</a:t>
            </a:r>
          </a:p>
          <a:p>
            <a:r>
              <a:rPr lang="en-US" dirty="0" smtClean="0"/>
              <a:t>Started at Harvard</a:t>
            </a:r>
          </a:p>
          <a:p>
            <a:pPr lvl="1"/>
            <a:r>
              <a:rPr lang="en-US" dirty="0" smtClean="0"/>
              <a:t>2004 as a company</a:t>
            </a:r>
          </a:p>
          <a:p>
            <a:pPr lvl="1"/>
            <a:r>
              <a:rPr lang="en-US" dirty="0" smtClean="0"/>
              <a:t>2005 bought facebook.com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0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Words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073"/>
              </p:ext>
            </p:extLst>
          </p:nvPr>
        </p:nvGraphicFramePr>
        <p:xfrm>
          <a:off x="762000" y="1447801"/>
          <a:ext cx="7848599" cy="4953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746"/>
                <a:gridCol w="2290855"/>
                <a:gridCol w="2395720"/>
                <a:gridCol w="1613278"/>
              </a:tblGrid>
              <a:tr h="45027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Brown Corpus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Facebook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have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that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will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43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Overlap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" y="1600200"/>
            <a:ext cx="2781300" cy="2895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FF"/>
                </a:solidFill>
              </a:rPr>
              <a:t>Facebook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00200" y="1638300"/>
            <a:ext cx="2819400" cy="2819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HAL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2863334"/>
            <a:ext cx="5838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49%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24400" y="3886200"/>
            <a:ext cx="2781300" cy="2895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FF"/>
                </a:solidFill>
              </a:rPr>
              <a:t>Facebook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924300"/>
            <a:ext cx="2819400" cy="2819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Brown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5149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40%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9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There appears to only be a 40-50% overlap between our social word use (hey!) and written word use (Hello.)</a:t>
            </a:r>
          </a:p>
          <a:p>
            <a:pPr lvl="1"/>
            <a:r>
              <a:rPr lang="en-US" dirty="0" smtClean="0"/>
              <a:t>What is the rest?</a:t>
            </a:r>
          </a:p>
          <a:p>
            <a:r>
              <a:rPr lang="en-US" dirty="0" smtClean="0"/>
              <a:t>Most common word uses are still similar</a:t>
            </a:r>
          </a:p>
          <a:p>
            <a:pPr lvl="1"/>
            <a:r>
              <a:rPr lang="en-US" dirty="0" smtClean="0"/>
              <a:t>Pronouns</a:t>
            </a:r>
          </a:p>
          <a:p>
            <a:pPr lvl="1"/>
            <a:r>
              <a:rPr lang="en-US" dirty="0" smtClean="0"/>
              <a:t>Verbs</a:t>
            </a:r>
          </a:p>
          <a:p>
            <a:pPr lvl="1"/>
            <a:r>
              <a:rPr lang="en-US" dirty="0" smtClean="0"/>
              <a:t>Determinants </a:t>
            </a:r>
          </a:p>
          <a:p>
            <a:pPr lvl="1"/>
            <a:r>
              <a:rPr lang="en-US" dirty="0" smtClean="0"/>
              <a:t>Prepositions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0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There are several social implications from the top 100 words:</a:t>
            </a:r>
          </a:p>
          <a:p>
            <a:pPr lvl="1"/>
            <a:r>
              <a:rPr lang="en-US" dirty="0" smtClean="0"/>
              <a:t>Happy Birthday = 11 and 15</a:t>
            </a:r>
          </a:p>
          <a:p>
            <a:pPr lvl="1"/>
            <a:r>
              <a:rPr lang="en-US" dirty="0" smtClean="0"/>
              <a:t>Love = 26</a:t>
            </a:r>
          </a:p>
          <a:p>
            <a:pPr lvl="1"/>
            <a:r>
              <a:rPr lang="en-US" dirty="0" smtClean="0"/>
              <a:t>Miss = 34</a:t>
            </a:r>
          </a:p>
          <a:p>
            <a:pPr lvl="1"/>
            <a:r>
              <a:rPr lang="en-US" dirty="0" smtClean="0"/>
              <a:t>Hey = 39</a:t>
            </a:r>
          </a:p>
          <a:p>
            <a:pPr lvl="1"/>
            <a:r>
              <a:rPr lang="en-US" dirty="0" smtClean="0"/>
              <a:t>Class = 51</a:t>
            </a:r>
          </a:p>
          <a:p>
            <a:pPr lvl="1"/>
            <a:r>
              <a:rPr lang="en-US" dirty="0" err="1" smtClean="0"/>
              <a:t>Haha</a:t>
            </a:r>
            <a:r>
              <a:rPr lang="en-US" dirty="0" smtClean="0"/>
              <a:t> = 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2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does this mean for everyday language?</a:t>
            </a:r>
          </a:p>
          <a:p>
            <a:pPr lvl="1"/>
            <a:r>
              <a:rPr lang="en-US" dirty="0" smtClean="0"/>
              <a:t>Language is always changing and evolving – words are deleted and added to the dictionary yearly.</a:t>
            </a:r>
          </a:p>
          <a:p>
            <a:pPr lvl="1"/>
            <a:r>
              <a:rPr lang="en-US" dirty="0" smtClean="0"/>
              <a:t>Over time languages tend to condense – we use less words to emphasize the same meaning.</a:t>
            </a:r>
          </a:p>
        </p:txBody>
      </p:sp>
    </p:spTree>
    <p:extLst>
      <p:ext uri="{BB962C8B-B14F-4D97-AF65-F5344CB8AC3E}">
        <p14:creationId xmlns:p14="http://schemas.microsoft.com/office/powerpoint/2010/main" val="294488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word use is an important phenomenon to understand.</a:t>
            </a:r>
          </a:p>
          <a:p>
            <a:pPr lvl="1"/>
            <a:r>
              <a:rPr lang="en-US" dirty="0" smtClean="0"/>
              <a:t>Word use is more context (person to person) based and individualized.</a:t>
            </a:r>
          </a:p>
          <a:p>
            <a:pPr lvl="1"/>
            <a:r>
              <a:rPr lang="en-US" dirty="0" smtClean="0"/>
              <a:t>For instance, you could post on someone’s wall I DID IT!! and you would know what they were talking about with no context as to what you “did”.</a:t>
            </a:r>
          </a:p>
          <a:p>
            <a:r>
              <a:rPr lang="en-US" dirty="0" smtClean="0"/>
              <a:t>Written word use is more defined and user-separated.</a:t>
            </a:r>
          </a:p>
          <a:p>
            <a:pPr lvl="1"/>
            <a:r>
              <a:rPr lang="en-US" dirty="0" smtClean="0"/>
              <a:t>When writing a newspaper article, the journalist has to write so that everyone will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Communication or facts?</a:t>
            </a:r>
          </a:p>
          <a:p>
            <a:pPr lvl="1"/>
            <a:r>
              <a:rPr lang="en-US" dirty="0" smtClean="0"/>
              <a:t>What exactly is the purpose of all this speak?</a:t>
            </a:r>
          </a:p>
          <a:p>
            <a:pPr lvl="1"/>
            <a:r>
              <a:rPr lang="en-US" dirty="0" smtClean="0"/>
              <a:t>Are we trying to communicate with people (without having to be in person)?</a:t>
            </a:r>
          </a:p>
          <a:p>
            <a:pPr lvl="1"/>
            <a:r>
              <a:rPr lang="en-US" dirty="0" smtClean="0"/>
              <a:t>Or share facts and knowledge?</a:t>
            </a:r>
          </a:p>
          <a:p>
            <a:r>
              <a:rPr lang="en-US" dirty="0" smtClean="0"/>
              <a:t>Obviously, social connection is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7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Put this information into a large database for other researchers to use (</a:t>
            </a:r>
            <a:r>
              <a:rPr lang="en-US" dirty="0" smtClean="0">
                <a:hlinkClick r:id="rId2"/>
              </a:rPr>
              <a:t>www.wordnorms.com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Look at word frequency over time – are their reliable relationships that match probability relationships of word pairs?</a:t>
            </a:r>
          </a:p>
          <a:p>
            <a:pPr lvl="1"/>
            <a:r>
              <a:rPr lang="en-US" dirty="0" smtClean="0"/>
              <a:t>For example, do cat and dog occur together as frequently as we associate them?</a:t>
            </a:r>
          </a:p>
          <a:p>
            <a:pPr lvl="2"/>
            <a:r>
              <a:rPr lang="en-US" dirty="0" smtClean="0"/>
              <a:t>The probability is much lower than free association (50% versus 11%)</a:t>
            </a:r>
          </a:p>
          <a:p>
            <a:r>
              <a:rPr lang="en-US" dirty="0" smtClean="0"/>
              <a:t>Other </a:t>
            </a:r>
            <a:r>
              <a:rPr lang="en-US" smtClean="0"/>
              <a:t>cool stuff?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7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largest web company</a:t>
            </a:r>
          </a:p>
          <a:p>
            <a:pPr lvl="1"/>
            <a:r>
              <a:rPr lang="en-US" dirty="0" smtClean="0"/>
              <a:t>After google.com and amazon.com</a:t>
            </a:r>
          </a:p>
          <a:p>
            <a:r>
              <a:rPr lang="en-US" dirty="0" smtClean="0"/>
              <a:t>In March 2010, had more hits than 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http://oedb.org/blogs/ilibrarian/wp-content/facebook_activi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-31680"/>
            <a:ext cx="5438775" cy="688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2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55600"/>
            <a:ext cx="81788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Word Use</a:t>
            </a:r>
          </a:p>
          <a:p>
            <a:pPr lvl="1"/>
            <a:r>
              <a:rPr lang="en-US" dirty="0" err="1" smtClean="0"/>
              <a:t>Facebooking</a:t>
            </a:r>
            <a:r>
              <a:rPr lang="en-US" dirty="0" smtClean="0"/>
              <a:t>, Facebook – 2008</a:t>
            </a:r>
          </a:p>
          <a:p>
            <a:pPr lvl="1"/>
            <a:r>
              <a:rPr lang="en-US" dirty="0" smtClean="0"/>
              <a:t>Unfriend – 2009</a:t>
            </a:r>
          </a:p>
          <a:p>
            <a:r>
              <a:rPr lang="en-US" dirty="0" smtClean="0"/>
              <a:t>The Social Network - 2010</a:t>
            </a:r>
            <a:endParaRPr lang="en-US" dirty="0"/>
          </a:p>
        </p:txBody>
      </p:sp>
      <p:pic>
        <p:nvPicPr>
          <p:cNvPr id="1026" name="Picture 2" descr="http://www.comingsoon.net/gallery/48327/The_Social_Network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65783"/>
            <a:ext cx="2590800" cy="408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1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66725"/>
            <a:ext cx="78962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48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57175"/>
            <a:ext cx="78581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50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only “web” program that has more users?</a:t>
            </a:r>
          </a:p>
          <a:p>
            <a:pPr lvl="1"/>
            <a:r>
              <a:rPr lang="en-US" dirty="0" smtClean="0"/>
              <a:t>Social connectedness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9881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362</TotalTime>
  <Words>900</Words>
  <Application>Microsoft Macintosh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Updating your Status</vt:lpstr>
      <vt:lpstr>the Facebook</vt:lpstr>
      <vt:lpstr>the Facebook</vt:lpstr>
      <vt:lpstr>the Facebook</vt:lpstr>
      <vt:lpstr>PowerPoint Presentation</vt:lpstr>
      <vt:lpstr>the Facebook</vt:lpstr>
      <vt:lpstr>PowerPoint Presentation</vt:lpstr>
      <vt:lpstr>PowerPoint Presentation</vt:lpstr>
      <vt:lpstr>the Facebook</vt:lpstr>
      <vt:lpstr>Psycholinguistics</vt:lpstr>
      <vt:lpstr>Previous Research</vt:lpstr>
      <vt:lpstr>Previous Research</vt:lpstr>
      <vt:lpstr>PowerPoint Presentation</vt:lpstr>
      <vt:lpstr>Current Study</vt:lpstr>
      <vt:lpstr>Current Study</vt:lpstr>
      <vt:lpstr>Current Study</vt:lpstr>
      <vt:lpstr>Current Study</vt:lpstr>
      <vt:lpstr>Research Questions</vt:lpstr>
      <vt:lpstr>Most Common Words</vt:lpstr>
      <vt:lpstr>Most Common Words</vt:lpstr>
      <vt:lpstr>Results - Overlap</vt:lpstr>
      <vt:lpstr>Results – Overlap</vt:lpstr>
      <vt:lpstr>Results – Common Uses</vt:lpstr>
      <vt:lpstr>Results – So what?</vt:lpstr>
      <vt:lpstr>Results – So what?</vt:lpstr>
      <vt:lpstr>Results – So what?</vt:lpstr>
      <vt:lpstr>Results – What’s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your Status</dc:title>
  <dc:creator>Erin</dc:creator>
  <cp:lastModifiedBy>Erin</cp:lastModifiedBy>
  <cp:revision>15</cp:revision>
  <dcterms:created xsi:type="dcterms:W3CDTF">2011-04-25T17:00:39Z</dcterms:created>
  <dcterms:modified xsi:type="dcterms:W3CDTF">2012-02-28T22:46:24Z</dcterms:modified>
</cp:coreProperties>
</file>