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6576000" cy="27432000"/>
  <p:notesSz cx="7010400" cy="9236075"/>
  <p:defaultText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rin" initials="E" lastIdx="1" clrIdx="0"/>
  <p:cmAuthor id="1" name="tburt" initials="t" lastIdx="4" clrIdx="1"/>
  <p:cmAuthor id="2" name="Burt, Tracie D" initials="BTD" lastIdx="1" clrIdx="2"/>
  <p:cmAuthor id="3" name="CAY" initials="CAY" lastIdx="9"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197"/>
    <a:srgbClr val="FFB481"/>
    <a:srgbClr val="FBCBA3"/>
    <a:srgbClr val="FFDD4F"/>
    <a:srgbClr val="BED179"/>
    <a:srgbClr val="B2C860"/>
    <a:srgbClr val="FFB28B"/>
    <a:srgbClr val="700000"/>
    <a:srgbClr val="800000"/>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20" d="100"/>
          <a:sy n="20" d="100"/>
        </p:scale>
        <p:origin x="-2489" y="-376"/>
      </p:cViewPr>
      <p:guideLst>
        <p:guide orient="horz" pos="8640"/>
        <p:guide pos="11520"/>
      </p:guideLst>
    </p:cSldViewPr>
  </p:slideViewPr>
  <p:notesTextViewPr>
    <p:cViewPr>
      <p:scale>
        <a:sx n="34" d="100"/>
        <a:sy n="34"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938" y="0"/>
            <a:ext cx="3037840" cy="461804"/>
          </a:xfrm>
          <a:prstGeom prst="rect">
            <a:avLst/>
          </a:prstGeom>
        </p:spPr>
        <p:txBody>
          <a:bodyPr vert="horz" lIns="91440" tIns="45720" rIns="91440" bIns="45720" rtlCol="0"/>
          <a:lstStyle>
            <a:lvl1pPr algn="r">
              <a:defRPr sz="1200"/>
            </a:lvl1pPr>
          </a:lstStyle>
          <a:p>
            <a:fld id="{14DFCB42-4121-41A7-8C5E-47C30A78A650}" type="datetimeFigureOut">
              <a:rPr lang="en-US" smtClean="0"/>
              <a:t>5/29/2013</a:t>
            </a:fld>
            <a:endParaRPr lang="en-US"/>
          </a:p>
        </p:txBody>
      </p:sp>
      <p:sp>
        <p:nvSpPr>
          <p:cNvPr id="4" name="Slide Image Placeholder 3"/>
          <p:cNvSpPr>
            <a:spLocks noGrp="1" noRot="1" noChangeAspect="1"/>
          </p:cNvSpPr>
          <p:nvPr>
            <p:ph type="sldImg" idx="2"/>
          </p:nvPr>
        </p:nvSpPr>
        <p:spPr>
          <a:xfrm>
            <a:off x="1195388" y="692150"/>
            <a:ext cx="4619625" cy="34639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669"/>
            <a:ext cx="3037840" cy="46180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9"/>
            <a:ext cx="3037840" cy="461804"/>
          </a:xfrm>
          <a:prstGeom prst="rect">
            <a:avLst/>
          </a:prstGeom>
        </p:spPr>
        <p:txBody>
          <a:bodyPr vert="horz" lIns="91440" tIns="45720" rIns="91440" bIns="45720" rtlCol="0" anchor="b"/>
          <a:lstStyle>
            <a:lvl1pPr algn="r">
              <a:defRPr sz="1200"/>
            </a:lvl1pPr>
          </a:lstStyle>
          <a:p>
            <a:fld id="{D49FFB9C-BEEA-43D9-8FC9-1FF7FB659AF0}" type="slidenum">
              <a:rPr lang="en-US" smtClean="0"/>
              <a:t>‹#›</a:t>
            </a:fld>
            <a:endParaRPr lang="en-US"/>
          </a:p>
        </p:txBody>
      </p:sp>
    </p:spTree>
    <p:extLst>
      <p:ext uri="{BB962C8B-B14F-4D97-AF65-F5344CB8AC3E}">
        <p14:creationId xmlns:p14="http://schemas.microsoft.com/office/powerpoint/2010/main" val="3708105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9FFB9C-BEEA-43D9-8FC9-1FF7FB659AF0}" type="slidenum">
              <a:rPr lang="en-US" smtClean="0"/>
              <a:t>1</a:t>
            </a:fld>
            <a:endParaRPr lang="en-US"/>
          </a:p>
        </p:txBody>
      </p:sp>
    </p:spTree>
    <p:extLst>
      <p:ext uri="{BB962C8B-B14F-4D97-AF65-F5344CB8AC3E}">
        <p14:creationId xmlns:p14="http://schemas.microsoft.com/office/powerpoint/2010/main" val="3370571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8521702"/>
            <a:ext cx="31089600" cy="5880100"/>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5544800"/>
            <a:ext cx="25603200" cy="7010400"/>
          </a:xfrm>
        </p:spPr>
        <p:txBody>
          <a:bodyPr/>
          <a:lstStyle>
            <a:lvl1pPr marL="0" indent="0" algn="ctr">
              <a:buNone/>
              <a:defRPr>
                <a:solidFill>
                  <a:schemeClr val="tx1">
                    <a:tint val="75000"/>
                  </a:schemeClr>
                </a:solidFill>
              </a:defRPr>
            </a:lvl1pPr>
            <a:lvl2pPr marL="1828800" indent="0" algn="ctr">
              <a:buNone/>
              <a:defRPr>
                <a:solidFill>
                  <a:schemeClr val="tx1">
                    <a:tint val="75000"/>
                  </a:schemeClr>
                </a:solidFill>
              </a:defRPr>
            </a:lvl2pPr>
            <a:lvl3pPr marL="3657600" indent="0" algn="ctr">
              <a:buNone/>
              <a:defRPr>
                <a:solidFill>
                  <a:schemeClr val="tx1">
                    <a:tint val="75000"/>
                  </a:schemeClr>
                </a:solidFill>
              </a:defRPr>
            </a:lvl3pPr>
            <a:lvl4pPr marL="5486400" indent="0" algn="ctr">
              <a:buNone/>
              <a:defRPr>
                <a:solidFill>
                  <a:schemeClr val="tx1">
                    <a:tint val="75000"/>
                  </a:schemeClr>
                </a:solidFill>
              </a:defRPr>
            </a:lvl4pPr>
            <a:lvl5pPr marL="7315200" indent="0" algn="ctr">
              <a:buNone/>
              <a:defRPr>
                <a:solidFill>
                  <a:schemeClr val="tx1">
                    <a:tint val="75000"/>
                  </a:schemeClr>
                </a:solidFill>
              </a:defRPr>
            </a:lvl5pPr>
            <a:lvl6pPr marL="9144000" indent="0" algn="ctr">
              <a:buNone/>
              <a:defRPr>
                <a:solidFill>
                  <a:schemeClr val="tx1">
                    <a:tint val="75000"/>
                  </a:schemeClr>
                </a:solidFill>
              </a:defRPr>
            </a:lvl6pPr>
            <a:lvl7pPr marL="10972800" indent="0" algn="ctr">
              <a:buNone/>
              <a:defRPr>
                <a:solidFill>
                  <a:schemeClr val="tx1">
                    <a:tint val="75000"/>
                  </a:schemeClr>
                </a:solidFill>
              </a:defRPr>
            </a:lvl7pPr>
            <a:lvl8pPr marL="12801600" indent="0" algn="ctr">
              <a:buNone/>
              <a:defRPr>
                <a:solidFill>
                  <a:schemeClr val="tx1">
                    <a:tint val="75000"/>
                  </a:schemeClr>
                </a:solidFill>
              </a:defRPr>
            </a:lvl8pPr>
            <a:lvl9pPr marL="146304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16E7E6-F931-453C-BC95-CAE0C56F3523}" type="datetimeFigureOut">
              <a:rPr lang="en-US" smtClean="0"/>
              <a:t>5/29/2013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40FFCE-47D1-42AA-9075-E42834AA292B}" type="slidenum">
              <a:rPr lang="en-US" smtClean="0"/>
              <a:t>‹#›</a:t>
            </a:fld>
            <a:endParaRPr lang="en-US"/>
          </a:p>
        </p:txBody>
      </p:sp>
    </p:spTree>
    <p:extLst>
      <p:ext uri="{BB962C8B-B14F-4D97-AF65-F5344CB8AC3E}">
        <p14:creationId xmlns:p14="http://schemas.microsoft.com/office/powerpoint/2010/main" val="3397506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16E7E6-F931-453C-BC95-CAE0C56F3523}" type="datetimeFigureOut">
              <a:rPr lang="en-US" smtClean="0"/>
              <a:t>5/29/2013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40FFCE-47D1-42AA-9075-E42834AA292B}" type="slidenum">
              <a:rPr lang="en-US" smtClean="0"/>
              <a:t>‹#›</a:t>
            </a:fld>
            <a:endParaRPr lang="en-US"/>
          </a:p>
        </p:txBody>
      </p:sp>
    </p:spTree>
    <p:extLst>
      <p:ext uri="{BB962C8B-B14F-4D97-AF65-F5344CB8AC3E}">
        <p14:creationId xmlns:p14="http://schemas.microsoft.com/office/powerpoint/2010/main" val="2194721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0" y="1098554"/>
            <a:ext cx="8229600" cy="23406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8800" y="1098554"/>
            <a:ext cx="24079200" cy="23406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16E7E6-F931-453C-BC95-CAE0C56F3523}" type="datetimeFigureOut">
              <a:rPr lang="en-US" smtClean="0"/>
              <a:t>5/29/2013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40FFCE-47D1-42AA-9075-E42834AA292B}" type="slidenum">
              <a:rPr lang="en-US" smtClean="0"/>
              <a:t>‹#›</a:t>
            </a:fld>
            <a:endParaRPr lang="en-US"/>
          </a:p>
        </p:txBody>
      </p:sp>
    </p:spTree>
    <p:extLst>
      <p:ext uri="{BB962C8B-B14F-4D97-AF65-F5344CB8AC3E}">
        <p14:creationId xmlns:p14="http://schemas.microsoft.com/office/powerpoint/2010/main" val="2609111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16E7E6-F931-453C-BC95-CAE0C56F3523}" type="datetimeFigureOut">
              <a:rPr lang="en-US" smtClean="0"/>
              <a:t>5/29/2013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40FFCE-47D1-42AA-9075-E42834AA292B}" type="slidenum">
              <a:rPr lang="en-US" smtClean="0"/>
              <a:t>‹#›</a:t>
            </a:fld>
            <a:endParaRPr lang="en-US"/>
          </a:p>
        </p:txBody>
      </p:sp>
    </p:spTree>
    <p:extLst>
      <p:ext uri="{BB962C8B-B14F-4D97-AF65-F5344CB8AC3E}">
        <p14:creationId xmlns:p14="http://schemas.microsoft.com/office/powerpoint/2010/main" val="2498428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7627602"/>
            <a:ext cx="31089600" cy="5448300"/>
          </a:xfrm>
        </p:spPr>
        <p:txBody>
          <a:bodyPr anchor="t"/>
          <a:lstStyle>
            <a:lvl1pPr algn="l">
              <a:defRPr sz="160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2" y="11626854"/>
            <a:ext cx="31089600" cy="6000748"/>
          </a:xfrm>
        </p:spPr>
        <p:txBody>
          <a:bodyPr anchor="b"/>
          <a:lstStyle>
            <a:lvl1pPr marL="0" indent="0">
              <a:buNone/>
              <a:defRPr sz="8000">
                <a:solidFill>
                  <a:schemeClr val="tx1">
                    <a:tint val="75000"/>
                  </a:schemeClr>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16E7E6-F931-453C-BC95-CAE0C56F3523}" type="datetimeFigureOut">
              <a:rPr lang="en-US" smtClean="0"/>
              <a:t>5/29/2013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40FFCE-47D1-42AA-9075-E42834AA292B}" type="slidenum">
              <a:rPr lang="en-US" smtClean="0"/>
              <a:t>‹#›</a:t>
            </a:fld>
            <a:endParaRPr lang="en-US"/>
          </a:p>
        </p:txBody>
      </p:sp>
    </p:spTree>
    <p:extLst>
      <p:ext uri="{BB962C8B-B14F-4D97-AF65-F5344CB8AC3E}">
        <p14:creationId xmlns:p14="http://schemas.microsoft.com/office/powerpoint/2010/main" val="2039601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8800" y="6400802"/>
            <a:ext cx="16154400" cy="18103852"/>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8592800" y="6400802"/>
            <a:ext cx="16154400" cy="18103852"/>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16E7E6-F931-453C-BC95-CAE0C56F3523}" type="datetimeFigureOut">
              <a:rPr lang="en-US" smtClean="0"/>
              <a:t>5/29/2013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40FFCE-47D1-42AA-9075-E42834AA292B}" type="slidenum">
              <a:rPr lang="en-US" smtClean="0"/>
              <a:t>‹#›</a:t>
            </a:fld>
            <a:endParaRPr lang="en-US"/>
          </a:p>
        </p:txBody>
      </p:sp>
    </p:spTree>
    <p:extLst>
      <p:ext uri="{BB962C8B-B14F-4D97-AF65-F5344CB8AC3E}">
        <p14:creationId xmlns:p14="http://schemas.microsoft.com/office/powerpoint/2010/main" val="679585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0" y="6140452"/>
            <a:ext cx="16160752" cy="25590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Click to edit Master text styles</a:t>
            </a:r>
          </a:p>
        </p:txBody>
      </p:sp>
      <p:sp>
        <p:nvSpPr>
          <p:cNvPr id="4" name="Content Placeholder 3"/>
          <p:cNvSpPr>
            <a:spLocks noGrp="1"/>
          </p:cNvSpPr>
          <p:nvPr>
            <p:ph sz="half" idx="2"/>
          </p:nvPr>
        </p:nvSpPr>
        <p:spPr>
          <a:xfrm>
            <a:off x="1828800" y="8699500"/>
            <a:ext cx="16160752"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2" y="6140452"/>
            <a:ext cx="16167100" cy="25590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Click to edit Master text styles</a:t>
            </a:r>
          </a:p>
        </p:txBody>
      </p:sp>
      <p:sp>
        <p:nvSpPr>
          <p:cNvPr id="6" name="Content Placeholder 5"/>
          <p:cNvSpPr>
            <a:spLocks noGrp="1"/>
          </p:cNvSpPr>
          <p:nvPr>
            <p:ph sz="quarter" idx="4"/>
          </p:nvPr>
        </p:nvSpPr>
        <p:spPr>
          <a:xfrm>
            <a:off x="18580102" y="8699500"/>
            <a:ext cx="16167100"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16E7E6-F931-453C-BC95-CAE0C56F3523}" type="datetimeFigureOut">
              <a:rPr lang="en-US" smtClean="0"/>
              <a:t>5/29/2013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40FFCE-47D1-42AA-9075-E42834AA292B}" type="slidenum">
              <a:rPr lang="en-US" smtClean="0"/>
              <a:t>‹#›</a:t>
            </a:fld>
            <a:endParaRPr lang="en-US"/>
          </a:p>
        </p:txBody>
      </p:sp>
    </p:spTree>
    <p:extLst>
      <p:ext uri="{BB962C8B-B14F-4D97-AF65-F5344CB8AC3E}">
        <p14:creationId xmlns:p14="http://schemas.microsoft.com/office/powerpoint/2010/main" val="2482198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16E7E6-F931-453C-BC95-CAE0C56F3523}" type="datetimeFigureOut">
              <a:rPr lang="en-US" smtClean="0"/>
              <a:t>5/29/2013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40FFCE-47D1-42AA-9075-E42834AA292B}" type="slidenum">
              <a:rPr lang="en-US" smtClean="0"/>
              <a:t>‹#›</a:t>
            </a:fld>
            <a:endParaRPr lang="en-US"/>
          </a:p>
        </p:txBody>
      </p:sp>
    </p:spTree>
    <p:extLst>
      <p:ext uri="{BB962C8B-B14F-4D97-AF65-F5344CB8AC3E}">
        <p14:creationId xmlns:p14="http://schemas.microsoft.com/office/powerpoint/2010/main" val="2422277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16E7E6-F931-453C-BC95-CAE0C56F3523}" type="datetimeFigureOut">
              <a:rPr lang="en-US" smtClean="0"/>
              <a:t>5/29/2013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40FFCE-47D1-42AA-9075-E42834AA292B}" type="slidenum">
              <a:rPr lang="en-US" smtClean="0"/>
              <a:t>‹#›</a:t>
            </a:fld>
            <a:endParaRPr lang="en-US"/>
          </a:p>
        </p:txBody>
      </p:sp>
    </p:spTree>
    <p:extLst>
      <p:ext uri="{BB962C8B-B14F-4D97-AF65-F5344CB8AC3E}">
        <p14:creationId xmlns:p14="http://schemas.microsoft.com/office/powerpoint/2010/main" val="716278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2" y="1092200"/>
            <a:ext cx="12033252" cy="4648200"/>
          </a:xfrm>
        </p:spPr>
        <p:txBody>
          <a:bodyPr anchor="b"/>
          <a:lstStyle>
            <a:lvl1pPr algn="l">
              <a:defRPr sz="8000" b="1"/>
            </a:lvl1pPr>
          </a:lstStyle>
          <a:p>
            <a:r>
              <a:rPr lang="en-US" smtClean="0"/>
              <a:t>Click to edit Master title style</a:t>
            </a:r>
            <a:endParaRPr lang="en-US"/>
          </a:p>
        </p:txBody>
      </p:sp>
      <p:sp>
        <p:nvSpPr>
          <p:cNvPr id="3" name="Content Placeholder 2"/>
          <p:cNvSpPr>
            <a:spLocks noGrp="1"/>
          </p:cNvSpPr>
          <p:nvPr>
            <p:ph idx="1"/>
          </p:nvPr>
        </p:nvSpPr>
        <p:spPr>
          <a:xfrm>
            <a:off x="14300200" y="1092202"/>
            <a:ext cx="20447000" cy="23412452"/>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2" y="5740402"/>
            <a:ext cx="12033252" cy="18764252"/>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16E7E6-F931-453C-BC95-CAE0C56F3523}" type="datetimeFigureOut">
              <a:rPr lang="en-US" smtClean="0"/>
              <a:t>5/29/2013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40FFCE-47D1-42AA-9075-E42834AA292B}" type="slidenum">
              <a:rPr lang="en-US" smtClean="0"/>
              <a:t>‹#›</a:t>
            </a:fld>
            <a:endParaRPr lang="en-US"/>
          </a:p>
        </p:txBody>
      </p:sp>
    </p:spTree>
    <p:extLst>
      <p:ext uri="{BB962C8B-B14F-4D97-AF65-F5344CB8AC3E}">
        <p14:creationId xmlns:p14="http://schemas.microsoft.com/office/powerpoint/2010/main" val="4065080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19202400"/>
            <a:ext cx="21945600" cy="2266952"/>
          </a:xfrm>
        </p:spPr>
        <p:txBody>
          <a:bodyPr anchor="b"/>
          <a:lstStyle>
            <a:lvl1pPr algn="l">
              <a:defRPr sz="8000" b="1"/>
            </a:lvl1pPr>
          </a:lstStyle>
          <a:p>
            <a:r>
              <a:rPr lang="en-US" smtClean="0"/>
              <a:t>Click to edit Master title style</a:t>
            </a:r>
            <a:endParaRPr lang="en-US"/>
          </a:p>
        </p:txBody>
      </p:sp>
      <p:sp>
        <p:nvSpPr>
          <p:cNvPr id="3" name="Picture Placeholder 2"/>
          <p:cNvSpPr>
            <a:spLocks noGrp="1"/>
          </p:cNvSpPr>
          <p:nvPr>
            <p:ph type="pic" idx="1"/>
          </p:nvPr>
        </p:nvSpPr>
        <p:spPr>
          <a:xfrm>
            <a:off x="7169152" y="2451100"/>
            <a:ext cx="21945600" cy="16459200"/>
          </a:xfrm>
        </p:spPr>
        <p:txBody>
          <a:bodyPr/>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endParaRPr lang="en-US"/>
          </a:p>
        </p:txBody>
      </p:sp>
      <p:sp>
        <p:nvSpPr>
          <p:cNvPr id="4" name="Text Placeholder 3"/>
          <p:cNvSpPr>
            <a:spLocks noGrp="1"/>
          </p:cNvSpPr>
          <p:nvPr>
            <p:ph type="body" sz="half" idx="2"/>
          </p:nvPr>
        </p:nvSpPr>
        <p:spPr>
          <a:xfrm>
            <a:off x="7169152" y="21469352"/>
            <a:ext cx="21945600" cy="3219448"/>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16E7E6-F931-453C-BC95-CAE0C56F3523}" type="datetimeFigureOut">
              <a:rPr lang="en-US" smtClean="0"/>
              <a:t>5/29/2013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40FFCE-47D1-42AA-9075-E42834AA292B}" type="slidenum">
              <a:rPr lang="en-US" smtClean="0"/>
              <a:t>‹#›</a:t>
            </a:fld>
            <a:endParaRPr lang="en-US"/>
          </a:p>
        </p:txBody>
      </p:sp>
    </p:spTree>
    <p:extLst>
      <p:ext uri="{BB962C8B-B14F-4D97-AF65-F5344CB8AC3E}">
        <p14:creationId xmlns:p14="http://schemas.microsoft.com/office/powerpoint/2010/main" val="3587672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098552"/>
            <a:ext cx="32918400" cy="4572000"/>
          </a:xfrm>
          <a:prstGeom prst="rect">
            <a:avLst/>
          </a:prstGeom>
        </p:spPr>
        <p:txBody>
          <a:bodyPr vert="horz" lIns="365760" tIns="182880" rIns="365760" bIns="18288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8800" y="6400802"/>
            <a:ext cx="32918400" cy="18103852"/>
          </a:xfrm>
          <a:prstGeom prst="rect">
            <a:avLst/>
          </a:prstGeom>
        </p:spPr>
        <p:txBody>
          <a:bodyPr vert="horz" lIns="365760" tIns="182880" rIns="365760" bIns="18288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28800" y="25425402"/>
            <a:ext cx="8534400" cy="1460500"/>
          </a:xfrm>
          <a:prstGeom prst="rect">
            <a:avLst/>
          </a:prstGeom>
        </p:spPr>
        <p:txBody>
          <a:bodyPr vert="horz" lIns="365760" tIns="182880" rIns="365760" bIns="182880" rtlCol="0" anchor="ctr"/>
          <a:lstStyle>
            <a:lvl1pPr algn="l">
              <a:defRPr sz="4800">
                <a:solidFill>
                  <a:schemeClr val="tx1">
                    <a:tint val="75000"/>
                  </a:schemeClr>
                </a:solidFill>
              </a:defRPr>
            </a:lvl1pPr>
          </a:lstStyle>
          <a:p>
            <a:fld id="{BD16E7E6-F931-453C-BC95-CAE0C56F3523}" type="datetimeFigureOut">
              <a:rPr lang="en-US" smtClean="0"/>
              <a:t>5/29/2013</a:t>
            </a:fld>
            <a:endParaRPr lang="en-US"/>
          </a:p>
        </p:txBody>
      </p:sp>
      <p:sp>
        <p:nvSpPr>
          <p:cNvPr id="5" name="Footer Placeholder 4"/>
          <p:cNvSpPr>
            <a:spLocks noGrp="1"/>
          </p:cNvSpPr>
          <p:nvPr>
            <p:ph type="ftr" sz="quarter" idx="3"/>
          </p:nvPr>
        </p:nvSpPr>
        <p:spPr>
          <a:xfrm>
            <a:off x="12496800" y="25425402"/>
            <a:ext cx="11582400" cy="1460500"/>
          </a:xfrm>
          <a:prstGeom prst="rect">
            <a:avLst/>
          </a:prstGeom>
        </p:spPr>
        <p:txBody>
          <a:bodyPr vert="horz" lIns="365760" tIns="182880" rIns="365760" bIns="18288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5425402"/>
            <a:ext cx="8534400" cy="1460500"/>
          </a:xfrm>
          <a:prstGeom prst="rect">
            <a:avLst/>
          </a:prstGeom>
        </p:spPr>
        <p:txBody>
          <a:bodyPr vert="horz" lIns="365760" tIns="182880" rIns="365760" bIns="182880" rtlCol="0" anchor="ctr"/>
          <a:lstStyle>
            <a:lvl1pPr algn="r">
              <a:defRPr sz="4800">
                <a:solidFill>
                  <a:schemeClr val="tx1">
                    <a:tint val="75000"/>
                  </a:schemeClr>
                </a:solidFill>
              </a:defRPr>
            </a:lvl1pPr>
          </a:lstStyle>
          <a:p>
            <a:fld id="{E040FFCE-47D1-42AA-9075-E42834AA292B}" type="slidenum">
              <a:rPr lang="en-US" smtClean="0"/>
              <a:t>‹#›</a:t>
            </a:fld>
            <a:endParaRPr lang="en-US"/>
          </a:p>
        </p:txBody>
      </p:sp>
    </p:spTree>
    <p:extLst>
      <p:ext uri="{BB962C8B-B14F-4D97-AF65-F5344CB8AC3E}">
        <p14:creationId xmlns:p14="http://schemas.microsoft.com/office/powerpoint/2010/main" val="1695574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57600" rtl="0" eaLnBrk="1" latinLnBrk="0" hangingPunct="1">
        <a:spcBef>
          <a:spcPct val="0"/>
        </a:spcBef>
        <a:buNone/>
        <a:defRPr sz="17600" kern="1200">
          <a:solidFill>
            <a:schemeClr val="tx1"/>
          </a:solidFill>
          <a:latin typeface="+mj-lt"/>
          <a:ea typeface="+mj-ea"/>
          <a:cs typeface="+mj-cs"/>
        </a:defRPr>
      </a:lvl1pPr>
    </p:titleStyle>
    <p:bodyStyle>
      <a:lvl1pPr marL="1371600" indent="-1371600" algn="l" defTabSz="3657600" rtl="0" eaLnBrk="1" latinLnBrk="0" hangingPunct="1">
        <a:spcBef>
          <a:spcPct val="20000"/>
        </a:spcBef>
        <a:buFont typeface="Arial" pitchFamily="34" charset="0"/>
        <a:buChar char="•"/>
        <a:defRPr sz="12800" kern="1200">
          <a:solidFill>
            <a:schemeClr val="tx1"/>
          </a:solidFill>
          <a:latin typeface="+mn-lt"/>
          <a:ea typeface="+mn-ea"/>
          <a:cs typeface="+mn-cs"/>
        </a:defRPr>
      </a:lvl1pPr>
      <a:lvl2pPr marL="2971800" indent="-1143000" algn="l" defTabSz="3657600" rtl="0" eaLnBrk="1" latinLnBrk="0" hangingPunct="1">
        <a:spcBef>
          <a:spcPct val="20000"/>
        </a:spcBef>
        <a:buFont typeface="Arial" pitchFamily="34" charset="0"/>
        <a:buChar char="–"/>
        <a:defRPr sz="11200" kern="1200">
          <a:solidFill>
            <a:schemeClr val="tx1"/>
          </a:solidFill>
          <a:latin typeface="+mn-lt"/>
          <a:ea typeface="+mn-ea"/>
          <a:cs typeface="+mn-cs"/>
        </a:defRPr>
      </a:lvl2pPr>
      <a:lvl3pPr marL="4572000" indent="-914400" algn="l" defTabSz="3657600" rtl="0" eaLnBrk="1" latinLnBrk="0" hangingPunct="1">
        <a:spcBef>
          <a:spcPct val="20000"/>
        </a:spcBef>
        <a:buFont typeface="Arial" pitchFamily="34" charset="0"/>
        <a:buChar char="•"/>
        <a:defRPr sz="9600" kern="1200">
          <a:solidFill>
            <a:schemeClr val="tx1"/>
          </a:solidFill>
          <a:latin typeface="+mn-lt"/>
          <a:ea typeface="+mn-ea"/>
          <a:cs typeface="+mn-cs"/>
        </a:defRPr>
      </a:lvl3pPr>
      <a:lvl4pPr marL="64008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4pPr>
      <a:lvl5pPr marL="82296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5pPr>
      <a:lvl6pPr marL="100584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6pPr>
      <a:lvl7pPr marL="118872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7pPr>
      <a:lvl8pPr marL="137160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8pPr>
      <a:lvl9pPr marL="155448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ED179"/>
        </a:solidFill>
        <a:effectLst/>
      </p:bgPr>
    </p:bg>
    <p:spTree>
      <p:nvGrpSpPr>
        <p:cNvPr id="1" name=""/>
        <p:cNvGrpSpPr/>
        <p:nvPr/>
      </p:nvGrpSpPr>
      <p:grpSpPr>
        <a:xfrm>
          <a:off x="0" y="0"/>
          <a:ext cx="0" cy="0"/>
          <a:chOff x="0" y="0"/>
          <a:chExt cx="0" cy="0"/>
        </a:xfrm>
      </p:grpSpPr>
      <p:sp>
        <p:nvSpPr>
          <p:cNvPr id="38" name="Rounded Rectangle 37"/>
          <p:cNvSpPr/>
          <p:nvPr/>
        </p:nvSpPr>
        <p:spPr>
          <a:xfrm>
            <a:off x="29713989" y="14325600"/>
            <a:ext cx="6412831" cy="12661441"/>
          </a:xfrm>
          <a:prstGeom prst="roundRect">
            <a:avLst>
              <a:gd name="adj" fmla="val 6450"/>
            </a:avLst>
          </a:prstGeom>
          <a:solidFill>
            <a:schemeClr val="bg1"/>
          </a:solidFill>
          <a:ln w="3175" cmpd="thinThick">
            <a:solidFill>
              <a:schemeClr val="bg1">
                <a:lumMod val="75000"/>
              </a:schemeClr>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solidFill>
                <a:schemeClr val="tx1"/>
              </a:solidFill>
              <a:latin typeface="Times New Roman" pitchFamily="18" charset="0"/>
              <a:cs typeface="Times New Roman" pitchFamily="18" charset="0"/>
            </a:endParaRPr>
          </a:p>
        </p:txBody>
      </p:sp>
      <p:sp>
        <p:nvSpPr>
          <p:cNvPr id="35" name="Rounded Rectangle 34"/>
          <p:cNvSpPr/>
          <p:nvPr/>
        </p:nvSpPr>
        <p:spPr>
          <a:xfrm>
            <a:off x="29718000" y="5257800"/>
            <a:ext cx="6384757" cy="8638674"/>
          </a:xfrm>
          <a:prstGeom prst="roundRect">
            <a:avLst>
              <a:gd name="adj" fmla="val 6450"/>
            </a:avLst>
          </a:prstGeom>
          <a:solidFill>
            <a:schemeClr val="bg1"/>
          </a:solidFill>
          <a:ln w="3175" cmpd="thinThick">
            <a:solidFill>
              <a:schemeClr val="bg1">
                <a:lumMod val="75000"/>
              </a:schemeClr>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7150" y="0"/>
            <a:ext cx="36633150" cy="4517042"/>
          </a:xfrm>
          <a:prstGeom prst="rect">
            <a:avLst/>
          </a:prstGeom>
          <a:solidFill>
            <a:srgbClr val="700000"/>
          </a:solidFill>
          <a:ln>
            <a:solidFill>
              <a:srgbClr val="64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248400" y="0"/>
            <a:ext cx="30022800" cy="4419598"/>
          </a:xfrm>
        </p:spPr>
        <p:txBody>
          <a:bodyPr>
            <a:normAutofit fontScale="90000"/>
          </a:bodyPr>
          <a:lstStyle/>
          <a:p>
            <a:r>
              <a:rPr lang="en-US" sz="9800" b="1" cap="small" dirty="0" smtClean="0">
                <a:solidFill>
                  <a:schemeClr val="bg1"/>
                </a:solidFill>
                <a:latin typeface="Minion Pro" pitchFamily="18" charset="0"/>
              </a:rPr>
              <a:t>Academic Advising Assessment:  Perceived Support and Scale Development </a:t>
            </a:r>
            <a:r>
              <a:rPr lang="en-US" sz="9600" b="1" cap="small" dirty="0" smtClean="0">
                <a:solidFill>
                  <a:schemeClr val="bg1"/>
                </a:solidFill>
                <a:latin typeface="Minion Pro" pitchFamily="18" charset="0"/>
              </a:rPr>
              <a:t/>
            </a:r>
            <a:br>
              <a:rPr lang="en-US" sz="9600" b="1" cap="small" dirty="0" smtClean="0">
                <a:solidFill>
                  <a:schemeClr val="bg1"/>
                </a:solidFill>
                <a:latin typeface="Minion Pro" pitchFamily="18" charset="0"/>
              </a:rPr>
            </a:br>
            <a:r>
              <a:rPr lang="en-US" sz="1700" b="1" cap="small" dirty="0" smtClean="0">
                <a:solidFill>
                  <a:schemeClr val="bg1"/>
                </a:solidFill>
                <a:latin typeface="Minion Pro" pitchFamily="18" charset="0"/>
              </a:rPr>
              <a:t/>
            </a:r>
            <a:br>
              <a:rPr lang="en-US" sz="1700" b="1" cap="small" dirty="0" smtClean="0">
                <a:solidFill>
                  <a:schemeClr val="bg1"/>
                </a:solidFill>
                <a:latin typeface="Minion Pro" pitchFamily="18" charset="0"/>
              </a:rPr>
            </a:br>
            <a:r>
              <a:rPr lang="en-US" sz="4900" cap="small" dirty="0" smtClean="0">
                <a:solidFill>
                  <a:schemeClr val="bg1"/>
                </a:solidFill>
                <a:latin typeface="Minion Pro" pitchFamily="18" charset="0"/>
              </a:rPr>
              <a:t>Tracie D. Burt, Erin M. Buchanan, Michael T. Carr, Marilee L. Teasley, Carly </a:t>
            </a:r>
            <a:r>
              <a:rPr lang="en-US" sz="4900" cap="small" dirty="0">
                <a:solidFill>
                  <a:schemeClr val="bg1"/>
                </a:solidFill>
                <a:latin typeface="Minion Pro" pitchFamily="18" charset="0"/>
              </a:rPr>
              <a:t>A. Yadon, &amp; </a:t>
            </a:r>
            <a:r>
              <a:rPr lang="en-US" sz="4900" cap="small" dirty="0" smtClean="0">
                <a:solidFill>
                  <a:schemeClr val="bg1"/>
                </a:solidFill>
                <a:latin typeface="Minion Pro" pitchFamily="18" charset="0"/>
              </a:rPr>
              <a:t>Adena </a:t>
            </a:r>
            <a:r>
              <a:rPr lang="en-US" sz="4900" cap="small" dirty="0">
                <a:solidFill>
                  <a:schemeClr val="bg1"/>
                </a:solidFill>
                <a:latin typeface="Minion Pro" pitchFamily="18" charset="0"/>
              </a:rPr>
              <a:t>D. </a:t>
            </a:r>
            <a:r>
              <a:rPr lang="en-US" sz="4900" cap="small" dirty="0" smtClean="0">
                <a:solidFill>
                  <a:schemeClr val="bg1"/>
                </a:solidFill>
                <a:latin typeface="Minion Pro" pitchFamily="18" charset="0"/>
              </a:rPr>
              <a:t>Young-Jones </a:t>
            </a:r>
            <a:endParaRPr lang="en-US" sz="4900" cap="small" dirty="0">
              <a:solidFill>
                <a:schemeClr val="bg1"/>
              </a:solidFill>
              <a:latin typeface="Minion Pro" pitchFamily="18" charset="0"/>
            </a:endParaRPr>
          </a:p>
        </p:txBody>
      </p:sp>
      <p:sp>
        <p:nvSpPr>
          <p:cNvPr id="10" name="Rounded Rectangle 9"/>
          <p:cNvSpPr/>
          <p:nvPr/>
        </p:nvSpPr>
        <p:spPr>
          <a:xfrm>
            <a:off x="399047" y="5441731"/>
            <a:ext cx="9565105" cy="11734800"/>
          </a:xfrm>
          <a:prstGeom prst="roundRect">
            <a:avLst>
              <a:gd name="adj" fmla="val 6450"/>
            </a:avLst>
          </a:prstGeom>
          <a:solidFill>
            <a:schemeClr val="bg1"/>
          </a:solidFill>
          <a:ln w="3175" cmpd="thinThick">
            <a:solidFill>
              <a:schemeClr val="bg1">
                <a:lumMod val="75000"/>
              </a:schemeClr>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17095" y="17830799"/>
            <a:ext cx="9565105" cy="9156241"/>
          </a:xfrm>
          <a:prstGeom prst="roundRect">
            <a:avLst>
              <a:gd name="adj" fmla="val 6450"/>
            </a:avLst>
          </a:prstGeom>
          <a:solidFill>
            <a:schemeClr val="bg1"/>
          </a:solidFill>
          <a:ln w="3175" cmpd="thinThick">
            <a:solidFill>
              <a:schemeClr val="bg1">
                <a:lumMod val="75000"/>
              </a:schemeClr>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8100" y="4517042"/>
            <a:ext cx="36842700" cy="152400"/>
          </a:xfrm>
          <a:prstGeom prst="rect">
            <a:avLst/>
          </a:prstGeom>
          <a:solidFill>
            <a:schemeClr val="bg1">
              <a:lumMod val="6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Title 1"/>
          <p:cNvSpPr txBox="1">
            <a:spLocks/>
          </p:cNvSpPr>
          <p:nvPr/>
        </p:nvSpPr>
        <p:spPr>
          <a:xfrm>
            <a:off x="304800" y="6781800"/>
            <a:ext cx="9829801" cy="10363200"/>
          </a:xfrm>
          <a:prstGeom prst="rect">
            <a:avLst/>
          </a:prstGeom>
        </p:spPr>
        <p:txBody>
          <a:bodyPr vert="horz" lIns="365760" tIns="182880" rIns="365760" bIns="182880" rtlCol="0" anchor="t">
            <a:noAutofit/>
          </a:bodyPr>
          <a:lstStyle>
            <a:lvl1pPr algn="ctr" defTabSz="3657600" rtl="0" eaLnBrk="1" latinLnBrk="0" hangingPunct="1">
              <a:spcBef>
                <a:spcPct val="0"/>
              </a:spcBef>
              <a:buNone/>
              <a:defRPr sz="17600" kern="1200">
                <a:solidFill>
                  <a:schemeClr val="tx1"/>
                </a:solidFill>
                <a:latin typeface="+mj-lt"/>
                <a:ea typeface="+mj-ea"/>
                <a:cs typeface="+mj-cs"/>
              </a:defRPr>
            </a:lvl1pPr>
          </a:lstStyle>
          <a:p>
            <a:pPr algn="l"/>
            <a:r>
              <a:rPr lang="en-US" sz="2800" b="1" cap="small" dirty="0" smtClean="0">
                <a:latin typeface="Minion Pro"/>
                <a:cs typeface="Minion Pro"/>
              </a:rPr>
              <a:t>Problem and Empirical Support:  </a:t>
            </a:r>
            <a:r>
              <a:rPr lang="en-US" sz="2800" dirty="0" smtClean="0">
                <a:latin typeface="Times New Roman"/>
                <a:ea typeface="MS Mincho"/>
                <a:cs typeface="Times New Roman"/>
              </a:rPr>
              <a:t>Perceived social support has been investigated in academic settings (Chen, 2005; Wang &amp; Castaneda-Sound, 2008), but not at the university level linking perceived support from advisors to outcomes</a:t>
            </a:r>
            <a:r>
              <a:rPr lang="en-US" sz="2800" dirty="0">
                <a:latin typeface="Times New Roman"/>
                <a:ea typeface="MS Mincho"/>
                <a:cs typeface="Times New Roman"/>
              </a:rPr>
              <a:t>. </a:t>
            </a:r>
            <a:r>
              <a:rPr lang="en-US" sz="2800" dirty="0" smtClean="0">
                <a:latin typeface="Times New Roman"/>
                <a:ea typeface="MS Mincho"/>
                <a:cs typeface="Times New Roman"/>
              </a:rPr>
              <a:t> Key </a:t>
            </a:r>
            <a:r>
              <a:rPr lang="en-US" sz="2800" dirty="0">
                <a:latin typeface="Times New Roman"/>
                <a:ea typeface="MS Mincho"/>
                <a:cs typeface="Times New Roman"/>
              </a:rPr>
              <a:t>individuals (e.g., </a:t>
            </a:r>
            <a:r>
              <a:rPr lang="en-US" sz="2800" dirty="0" smtClean="0">
                <a:latin typeface="Times New Roman"/>
                <a:ea typeface="MS Mincho"/>
                <a:cs typeface="Times New Roman"/>
              </a:rPr>
              <a:t>staff and faculty academic </a:t>
            </a:r>
            <a:r>
              <a:rPr lang="en-US" sz="2800" dirty="0">
                <a:latin typeface="Times New Roman"/>
                <a:ea typeface="MS Mincho"/>
                <a:cs typeface="Times New Roman"/>
              </a:rPr>
              <a:t>advisors) influence student retention and academic performance (</a:t>
            </a:r>
            <a:r>
              <a:rPr lang="en-US" sz="2800" dirty="0" err="1" smtClean="0">
                <a:latin typeface="Times New Roman"/>
                <a:ea typeface="MS Mincho"/>
                <a:cs typeface="Times New Roman"/>
              </a:rPr>
              <a:t>Habley</a:t>
            </a:r>
            <a:r>
              <a:rPr lang="en-US" sz="2800" dirty="0">
                <a:latin typeface="Times New Roman"/>
                <a:ea typeface="MS Mincho"/>
                <a:cs typeface="Times New Roman"/>
              </a:rPr>
              <a:t> </a:t>
            </a:r>
            <a:r>
              <a:rPr lang="en-US" sz="2800" dirty="0" smtClean="0">
                <a:latin typeface="Times New Roman"/>
                <a:ea typeface="MS Mincho"/>
                <a:cs typeface="Times New Roman"/>
              </a:rPr>
              <a:t>&amp; McClanahan, </a:t>
            </a:r>
            <a:r>
              <a:rPr lang="en-US" sz="2800" dirty="0">
                <a:latin typeface="Times New Roman"/>
                <a:ea typeface="MS Mincho"/>
                <a:cs typeface="Times New Roman"/>
              </a:rPr>
              <a:t>2004; </a:t>
            </a:r>
            <a:r>
              <a:rPr lang="en-US" sz="2800" dirty="0" err="1">
                <a:latin typeface="Times New Roman"/>
                <a:ea typeface="MS Mincho"/>
                <a:cs typeface="Times New Roman"/>
              </a:rPr>
              <a:t>Kuh</a:t>
            </a:r>
            <a:r>
              <a:rPr lang="en-US" sz="2800" dirty="0">
                <a:latin typeface="Times New Roman"/>
                <a:ea typeface="MS Mincho"/>
                <a:cs typeface="Times New Roman"/>
              </a:rPr>
              <a:t>, 2008).  For example, </a:t>
            </a:r>
            <a:r>
              <a:rPr lang="en-US" sz="2800" dirty="0" smtClean="0">
                <a:latin typeface="Times New Roman"/>
                <a:ea typeface="MS Mincho"/>
                <a:cs typeface="Times New Roman"/>
              </a:rPr>
              <a:t>advising influences persistence and graduation rates (</a:t>
            </a:r>
            <a:r>
              <a:rPr lang="en-US" sz="2800" dirty="0" err="1" smtClean="0">
                <a:latin typeface="Times New Roman"/>
                <a:ea typeface="MS Mincho"/>
                <a:cs typeface="Times New Roman"/>
              </a:rPr>
              <a:t>Pascarella</a:t>
            </a:r>
            <a:r>
              <a:rPr lang="en-US" sz="2800" dirty="0" smtClean="0">
                <a:latin typeface="Times New Roman"/>
                <a:ea typeface="MS Mincho"/>
                <a:cs typeface="Times New Roman"/>
              </a:rPr>
              <a:t> &amp; </a:t>
            </a:r>
            <a:r>
              <a:rPr lang="en-US" sz="2800" dirty="0" err="1" smtClean="0">
                <a:latin typeface="Times New Roman"/>
                <a:ea typeface="MS Mincho"/>
                <a:cs typeface="Times New Roman"/>
              </a:rPr>
              <a:t>Terenzini</a:t>
            </a:r>
            <a:r>
              <a:rPr lang="en-US" sz="2800" dirty="0" smtClean="0">
                <a:latin typeface="Times New Roman"/>
                <a:ea typeface="MS Mincho"/>
                <a:cs typeface="Times New Roman"/>
              </a:rPr>
              <a:t>, 2005) </a:t>
            </a:r>
            <a:r>
              <a:rPr lang="en-US" sz="2800" dirty="0">
                <a:latin typeface="Times New Roman"/>
                <a:ea typeface="MS Mincho"/>
                <a:cs typeface="Times New Roman"/>
              </a:rPr>
              <a:t>and </a:t>
            </a:r>
            <a:r>
              <a:rPr lang="en-US" sz="2800" dirty="0" smtClean="0">
                <a:latin typeface="Times New Roman"/>
                <a:ea typeface="MS Mincho"/>
                <a:cs typeface="Times New Roman"/>
              </a:rPr>
              <a:t>faculty approachability can predict reenrollment and </a:t>
            </a:r>
            <a:r>
              <a:rPr lang="en-US" sz="2800" dirty="0">
                <a:latin typeface="Times New Roman"/>
                <a:ea typeface="MS Mincho"/>
                <a:cs typeface="Times New Roman"/>
              </a:rPr>
              <a:t>commitment to a major, which is linked to academic performance (</a:t>
            </a:r>
            <a:r>
              <a:rPr lang="en-US" sz="2800" dirty="0" err="1">
                <a:latin typeface="Times New Roman"/>
                <a:ea typeface="MS Mincho"/>
                <a:cs typeface="Times New Roman"/>
              </a:rPr>
              <a:t>Graunke</a:t>
            </a:r>
            <a:r>
              <a:rPr lang="en-US" sz="2800" dirty="0">
                <a:latin typeface="Times New Roman"/>
                <a:ea typeface="MS Mincho"/>
                <a:cs typeface="Times New Roman"/>
              </a:rPr>
              <a:t> &amp; Woolsey, 2005). </a:t>
            </a:r>
            <a:r>
              <a:rPr lang="en-US" sz="2800" dirty="0" smtClean="0">
                <a:latin typeface="Times New Roman"/>
                <a:ea typeface="MS Mincho"/>
                <a:cs typeface="Times New Roman"/>
              </a:rPr>
              <a:t> Though numerous educational </a:t>
            </a:r>
            <a:r>
              <a:rPr lang="en-US" sz="2800" dirty="0">
                <a:latin typeface="Times New Roman"/>
                <a:ea typeface="MS Mincho"/>
                <a:cs typeface="Times New Roman"/>
              </a:rPr>
              <a:t>institutions have created questionnaires to match university goals and mission statements (National Academic Advising Association, 2012</a:t>
            </a:r>
            <a:r>
              <a:rPr lang="en-US" sz="2800" dirty="0" smtClean="0">
                <a:latin typeface="Times New Roman"/>
                <a:ea typeface="MS Mincho"/>
                <a:cs typeface="Times New Roman"/>
              </a:rPr>
              <a:t>), few standardized scales exist to assess student learning outcomes of academic advising.  </a:t>
            </a:r>
            <a:r>
              <a:rPr lang="en-US" sz="2800" b="1" dirty="0" smtClean="0">
                <a:latin typeface="Times New Roman"/>
                <a:ea typeface="MS Mincho"/>
                <a:cs typeface="Times New Roman"/>
              </a:rPr>
              <a:t>The purpose of this study was to standardize an instrument through which an institution can measure outcomes related to perceived </a:t>
            </a:r>
            <a:r>
              <a:rPr lang="en-US" sz="2800" b="1" dirty="0">
                <a:latin typeface="Times New Roman"/>
                <a:ea typeface="MS Mincho"/>
                <a:cs typeface="Times New Roman"/>
              </a:rPr>
              <a:t>advisor </a:t>
            </a:r>
            <a:r>
              <a:rPr lang="en-US" sz="2800" b="1" dirty="0" smtClean="0">
                <a:latin typeface="Times New Roman"/>
                <a:ea typeface="MS Mincho"/>
                <a:cs typeface="Times New Roman"/>
              </a:rPr>
              <a:t>support. </a:t>
            </a:r>
            <a:endParaRPr lang="en-US" sz="2800" dirty="0" smtClean="0">
              <a:latin typeface="Times New Roman"/>
              <a:ea typeface="MS Mincho"/>
              <a:cs typeface="Times New Roman"/>
            </a:endParaRPr>
          </a:p>
          <a:p>
            <a:pPr algn="l"/>
            <a:endParaRPr lang="en-US" sz="1500" dirty="0" smtClean="0">
              <a:latin typeface="Times New Roman" pitchFamily="18" charset="0"/>
              <a:cs typeface="Times New Roman" pitchFamily="18" charset="0"/>
            </a:endParaRPr>
          </a:p>
          <a:p>
            <a:pPr algn="l"/>
            <a:r>
              <a:rPr lang="en-US" sz="2800" b="1" cap="small" dirty="0" smtClean="0">
                <a:latin typeface="Minion Pro"/>
                <a:cs typeface="Minion Pro"/>
              </a:rPr>
              <a:t>Hypotheses:</a:t>
            </a:r>
          </a:p>
          <a:p>
            <a:pPr marL="514350" indent="-514350" algn="l">
              <a:buAutoNum type="arabicParenBoth"/>
            </a:pPr>
            <a:r>
              <a:rPr lang="en-US" sz="2800" dirty="0" smtClean="0">
                <a:latin typeface="Times New Roman"/>
                <a:cs typeface="Times New Roman"/>
              </a:rPr>
              <a:t> </a:t>
            </a:r>
            <a:r>
              <a:rPr lang="en-US" sz="2800" i="1" dirty="0" smtClean="0">
                <a:latin typeface="Times New Roman"/>
                <a:cs typeface="Times New Roman"/>
              </a:rPr>
              <a:t>Advising Support Scale </a:t>
            </a:r>
            <a:r>
              <a:rPr lang="en-US" sz="2800" dirty="0" smtClean="0">
                <a:latin typeface="Times New Roman"/>
                <a:cs typeface="Times New Roman"/>
              </a:rPr>
              <a:t>items will </a:t>
            </a:r>
            <a:r>
              <a:rPr lang="en-US" sz="2800" dirty="0">
                <a:latin typeface="Times New Roman"/>
                <a:cs typeface="Times New Roman"/>
              </a:rPr>
              <a:t>load onto </a:t>
            </a:r>
            <a:r>
              <a:rPr lang="en-US" sz="2800" dirty="0" smtClean="0">
                <a:latin typeface="Times New Roman"/>
                <a:cs typeface="Times New Roman"/>
              </a:rPr>
              <a:t>three distinct factors.</a:t>
            </a:r>
          </a:p>
          <a:p>
            <a:pPr marL="514350" indent="-514350" algn="l">
              <a:buAutoNum type="arabicParenBoth"/>
            </a:pPr>
            <a:r>
              <a:rPr lang="en-US" sz="2800" dirty="0" smtClean="0">
                <a:latin typeface="Times New Roman"/>
                <a:cs typeface="Times New Roman"/>
              </a:rPr>
              <a:t> Factor loadings and measurement invariance will support reliability of the </a:t>
            </a:r>
            <a:r>
              <a:rPr lang="en-US" sz="2800" i="1" dirty="0" smtClean="0">
                <a:latin typeface="Times New Roman"/>
                <a:cs typeface="Times New Roman"/>
              </a:rPr>
              <a:t>Advising Support Scale</a:t>
            </a:r>
            <a:r>
              <a:rPr lang="en-US" sz="2800" dirty="0" smtClean="0">
                <a:latin typeface="Times New Roman"/>
                <a:cs typeface="Times New Roman"/>
              </a:rPr>
              <a:t>.</a:t>
            </a:r>
            <a:endParaRPr lang="en-US" sz="2800" dirty="0">
              <a:latin typeface="Times New Roman"/>
              <a:cs typeface="Times New Roman"/>
            </a:endParaRPr>
          </a:p>
        </p:txBody>
      </p:sp>
      <p:sp>
        <p:nvSpPr>
          <p:cNvPr id="4" name="Rounded Rectangle 3"/>
          <p:cNvSpPr/>
          <p:nvPr/>
        </p:nvSpPr>
        <p:spPr>
          <a:xfrm>
            <a:off x="381000" y="381000"/>
            <a:ext cx="5715000" cy="4535363"/>
          </a:xfrm>
          <a:prstGeom prst="roundRect">
            <a:avLst>
              <a:gd name="adj" fmla="val 6450"/>
            </a:avLst>
          </a:prstGeom>
          <a:solidFill>
            <a:schemeClr val="bg1"/>
          </a:solidFill>
          <a:ln w="3175" cmpd="thinThick">
            <a:solidFill>
              <a:schemeClr val="bg1">
                <a:lumMod val="75000"/>
              </a:schemeClr>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8" name="Picture 14" descr="http://upload.wikimedia.org/wikipedia/en/7/7a/Missouri_State_University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7957" y="719123"/>
            <a:ext cx="3435043" cy="392576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0588343" y="5181600"/>
            <a:ext cx="18592800" cy="2180544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itle 1"/>
          <p:cNvSpPr txBox="1">
            <a:spLocks/>
          </p:cNvSpPr>
          <p:nvPr/>
        </p:nvSpPr>
        <p:spPr>
          <a:xfrm>
            <a:off x="381000" y="19126200"/>
            <a:ext cx="9717505" cy="7784641"/>
          </a:xfrm>
          <a:prstGeom prst="rect">
            <a:avLst/>
          </a:prstGeom>
        </p:spPr>
        <p:txBody>
          <a:bodyPr vert="horz" lIns="365760" tIns="182880" rIns="365760" bIns="182880" rtlCol="0" anchor="t">
            <a:noAutofit/>
          </a:bodyPr>
          <a:lstStyle>
            <a:lvl1pPr algn="ctr" defTabSz="3657600" rtl="0" eaLnBrk="1" latinLnBrk="0" hangingPunct="1">
              <a:spcBef>
                <a:spcPct val="0"/>
              </a:spcBef>
              <a:buNone/>
              <a:defRPr sz="17600" kern="1200">
                <a:solidFill>
                  <a:schemeClr val="tx1"/>
                </a:solidFill>
                <a:latin typeface="+mj-lt"/>
                <a:ea typeface="+mj-ea"/>
                <a:cs typeface="+mj-cs"/>
              </a:defRPr>
            </a:lvl1pPr>
          </a:lstStyle>
          <a:p>
            <a:pPr algn="l"/>
            <a:r>
              <a:rPr lang="en-US" sz="2800" b="1" cap="small" dirty="0" smtClean="0">
                <a:latin typeface="Minion Pro" pitchFamily="18" charset="0"/>
              </a:rPr>
              <a:t>Participants:  </a:t>
            </a:r>
            <a:r>
              <a:rPr lang="en-US" sz="2800" dirty="0" smtClean="0">
                <a:latin typeface="Times New Roman"/>
                <a:cs typeface="Times New Roman"/>
              </a:rPr>
              <a:t>Sample 1 (</a:t>
            </a:r>
            <a:r>
              <a:rPr lang="en-US" sz="2800" i="1" dirty="0" smtClean="0">
                <a:latin typeface="Times New Roman"/>
                <a:cs typeface="Times New Roman"/>
              </a:rPr>
              <a:t>N</a:t>
            </a:r>
            <a:r>
              <a:rPr lang="en-US" sz="2800" dirty="0" smtClean="0">
                <a:latin typeface="Times New Roman"/>
                <a:cs typeface="Times New Roman"/>
              </a:rPr>
              <a:t> </a:t>
            </a:r>
            <a:r>
              <a:rPr lang="en-US" sz="2800" dirty="0">
                <a:latin typeface="Times New Roman"/>
                <a:cs typeface="Times New Roman"/>
              </a:rPr>
              <a:t>= </a:t>
            </a:r>
            <a:r>
              <a:rPr lang="en-US" sz="2800" dirty="0" smtClean="0">
                <a:latin typeface="Times New Roman"/>
                <a:cs typeface="Times New Roman"/>
              </a:rPr>
              <a:t>112) and Sample 2 (</a:t>
            </a:r>
            <a:r>
              <a:rPr lang="en-US" sz="2800" i="1" dirty="0" smtClean="0">
                <a:latin typeface="Times New Roman"/>
                <a:cs typeface="Times New Roman"/>
              </a:rPr>
              <a:t>N</a:t>
            </a:r>
            <a:r>
              <a:rPr lang="en-US" sz="2800" dirty="0" smtClean="0">
                <a:latin typeface="Times New Roman"/>
                <a:cs typeface="Times New Roman"/>
              </a:rPr>
              <a:t> = 486) consisted primarily of college students (approximately 18-20 years old) who completed an online survey. </a:t>
            </a:r>
          </a:p>
          <a:p>
            <a:pPr algn="l"/>
            <a:endParaRPr lang="en-US" sz="1300" dirty="0" smtClean="0">
              <a:latin typeface="Times New Roman"/>
              <a:cs typeface="Times New Roman"/>
            </a:endParaRPr>
          </a:p>
          <a:p>
            <a:pPr algn="l"/>
            <a:r>
              <a:rPr lang="en-US" sz="2800" b="1" cap="small" dirty="0" smtClean="0">
                <a:latin typeface="Minion Pro" pitchFamily="18" charset="0"/>
              </a:rPr>
              <a:t>Materials:  </a:t>
            </a:r>
            <a:r>
              <a:rPr lang="en-US" sz="2800" dirty="0" smtClean="0">
                <a:latin typeface="Times New Roman"/>
                <a:cs typeface="Times New Roman"/>
              </a:rPr>
              <a:t>Researchers created the </a:t>
            </a:r>
            <a:r>
              <a:rPr lang="en-US" sz="2800" i="1" dirty="0" smtClean="0">
                <a:latin typeface="Times New Roman"/>
                <a:cs typeface="Times New Roman"/>
              </a:rPr>
              <a:t>Advising Perceived Support Scale </a:t>
            </a:r>
            <a:r>
              <a:rPr lang="en-US" sz="2800" dirty="0" smtClean="0">
                <a:latin typeface="Times New Roman"/>
                <a:cs typeface="Times New Roman"/>
              </a:rPr>
              <a:t>to </a:t>
            </a:r>
            <a:r>
              <a:rPr lang="en-US" sz="2800" dirty="0">
                <a:latin typeface="Times New Roman"/>
                <a:cs typeface="Times New Roman"/>
              </a:rPr>
              <a:t>investigate </a:t>
            </a:r>
            <a:r>
              <a:rPr lang="en-US" sz="2800" dirty="0" smtClean="0">
                <a:latin typeface="Times New Roman"/>
                <a:cs typeface="Times New Roman"/>
              </a:rPr>
              <a:t>perceived advisor </a:t>
            </a:r>
            <a:r>
              <a:rPr lang="en-US" sz="2800" dirty="0">
                <a:latin typeface="Times New Roman"/>
                <a:cs typeface="Times New Roman"/>
              </a:rPr>
              <a:t>support on </a:t>
            </a:r>
            <a:r>
              <a:rPr lang="en-US" sz="2800" dirty="0" smtClean="0">
                <a:latin typeface="Times New Roman"/>
                <a:cs typeface="Times New Roman"/>
              </a:rPr>
              <a:t>three dimensions</a:t>
            </a:r>
            <a:r>
              <a:rPr lang="en-US" sz="2800" dirty="0">
                <a:latin typeface="Times New Roman"/>
                <a:cs typeface="Times New Roman"/>
              </a:rPr>
              <a:t>: </a:t>
            </a:r>
            <a:r>
              <a:rPr lang="en-US" sz="2800" dirty="0" smtClean="0">
                <a:latin typeface="Times New Roman"/>
                <a:cs typeface="Times New Roman"/>
              </a:rPr>
              <a:t>engagement, interpersonal relationships, </a:t>
            </a:r>
            <a:r>
              <a:rPr lang="en-US" sz="2800" dirty="0">
                <a:latin typeface="Times New Roman"/>
                <a:cs typeface="Times New Roman"/>
              </a:rPr>
              <a:t>and autonomy</a:t>
            </a:r>
            <a:r>
              <a:rPr lang="en-US" sz="2800" dirty="0" smtClean="0">
                <a:latin typeface="Times New Roman"/>
                <a:cs typeface="Times New Roman"/>
              </a:rPr>
              <a:t>.  Some of the 148 original scale items were new; others were adapted from the </a:t>
            </a:r>
            <a:r>
              <a:rPr lang="en-US" sz="2800" i="1" dirty="0" smtClean="0">
                <a:solidFill>
                  <a:srgbClr val="000000"/>
                </a:solidFill>
                <a:latin typeface="Times New Roman"/>
                <a:ea typeface="Calibri"/>
                <a:cs typeface="Times New Roman"/>
              </a:rPr>
              <a:t>Teaching </a:t>
            </a:r>
            <a:r>
              <a:rPr lang="en-US" sz="2800" i="1" dirty="0">
                <a:solidFill>
                  <a:srgbClr val="000000"/>
                </a:solidFill>
                <a:latin typeface="Times New Roman"/>
                <a:ea typeface="Calibri"/>
                <a:cs typeface="Times New Roman"/>
              </a:rPr>
              <a:t>Styles Survey </a:t>
            </a:r>
            <a:r>
              <a:rPr lang="en-US" sz="2800" dirty="0" smtClean="0">
                <a:solidFill>
                  <a:srgbClr val="000000"/>
                </a:solidFill>
                <a:latin typeface="Times New Roman"/>
                <a:ea typeface="Calibri"/>
                <a:cs typeface="Times New Roman"/>
              </a:rPr>
              <a:t>(</a:t>
            </a:r>
            <a:r>
              <a:rPr lang="en-US" sz="2800" dirty="0" err="1" smtClean="0">
                <a:solidFill>
                  <a:srgbClr val="000000"/>
                </a:solidFill>
                <a:latin typeface="Times New Roman"/>
                <a:ea typeface="Calibri"/>
                <a:cs typeface="Times New Roman"/>
              </a:rPr>
              <a:t>Grasha</a:t>
            </a:r>
            <a:r>
              <a:rPr lang="en-US" sz="2800" dirty="0" smtClean="0">
                <a:solidFill>
                  <a:srgbClr val="000000"/>
                </a:solidFill>
                <a:latin typeface="Times New Roman"/>
                <a:ea typeface="Calibri"/>
                <a:cs typeface="Times New Roman"/>
              </a:rPr>
              <a:t> </a:t>
            </a:r>
            <a:r>
              <a:rPr lang="en-US" sz="2800" dirty="0">
                <a:solidFill>
                  <a:srgbClr val="000000"/>
                </a:solidFill>
                <a:latin typeface="Times New Roman"/>
                <a:ea typeface="Calibri"/>
                <a:cs typeface="Times New Roman"/>
              </a:rPr>
              <a:t>&amp; </a:t>
            </a:r>
            <a:r>
              <a:rPr lang="en-US" sz="2800" dirty="0" err="1">
                <a:solidFill>
                  <a:srgbClr val="000000"/>
                </a:solidFill>
                <a:latin typeface="Times New Roman"/>
                <a:ea typeface="Calibri"/>
                <a:cs typeface="Times New Roman"/>
              </a:rPr>
              <a:t>Riechmann-Hruska</a:t>
            </a:r>
            <a:r>
              <a:rPr lang="en-US" sz="2800" dirty="0">
                <a:solidFill>
                  <a:srgbClr val="000000"/>
                </a:solidFill>
                <a:latin typeface="Times New Roman"/>
                <a:ea typeface="Calibri"/>
                <a:cs typeface="Times New Roman"/>
              </a:rPr>
              <a:t>, 1996); </a:t>
            </a:r>
            <a:r>
              <a:rPr lang="en-US" sz="2800" i="1" dirty="0">
                <a:solidFill>
                  <a:srgbClr val="000000"/>
                </a:solidFill>
                <a:latin typeface="Times New Roman"/>
                <a:ea typeface="Calibri"/>
                <a:cs typeface="Times New Roman"/>
              </a:rPr>
              <a:t>Subject Impressions </a:t>
            </a:r>
            <a:r>
              <a:rPr lang="en-US" sz="2800" i="1" dirty="0" smtClean="0">
                <a:solidFill>
                  <a:srgbClr val="000000"/>
                </a:solidFill>
                <a:latin typeface="Times New Roman"/>
                <a:ea typeface="Calibri"/>
                <a:cs typeface="Times New Roman"/>
              </a:rPr>
              <a:t>Questionnaire, </a:t>
            </a:r>
            <a:r>
              <a:rPr lang="en-US" sz="2800" dirty="0" smtClean="0">
                <a:solidFill>
                  <a:srgbClr val="000000"/>
                </a:solidFill>
                <a:latin typeface="Times New Roman"/>
                <a:ea typeface="Calibri"/>
                <a:cs typeface="Times New Roman"/>
              </a:rPr>
              <a:t>and </a:t>
            </a:r>
            <a:r>
              <a:rPr lang="en-US" sz="2800" i="1" dirty="0">
                <a:solidFill>
                  <a:srgbClr val="000000"/>
                </a:solidFill>
                <a:latin typeface="Times New Roman"/>
                <a:ea typeface="Calibri"/>
                <a:cs typeface="Times New Roman"/>
              </a:rPr>
              <a:t>Learning Climate Questionnaire </a:t>
            </a:r>
            <a:r>
              <a:rPr lang="en-US" sz="2800" dirty="0" smtClean="0">
                <a:solidFill>
                  <a:srgbClr val="000000"/>
                </a:solidFill>
                <a:latin typeface="Times New Roman"/>
                <a:ea typeface="Calibri"/>
                <a:cs typeface="Times New Roman"/>
              </a:rPr>
              <a:t>(Williams </a:t>
            </a:r>
            <a:r>
              <a:rPr lang="en-US" sz="2800" dirty="0">
                <a:solidFill>
                  <a:srgbClr val="000000"/>
                </a:solidFill>
                <a:latin typeface="Times New Roman"/>
                <a:ea typeface="Calibri"/>
                <a:cs typeface="Times New Roman"/>
              </a:rPr>
              <a:t>&amp; </a:t>
            </a:r>
            <a:r>
              <a:rPr lang="en-US" sz="2800" dirty="0" err="1">
                <a:solidFill>
                  <a:srgbClr val="000000"/>
                </a:solidFill>
                <a:latin typeface="Times New Roman"/>
                <a:ea typeface="Calibri"/>
                <a:cs typeface="Times New Roman"/>
              </a:rPr>
              <a:t>Deci</a:t>
            </a:r>
            <a:r>
              <a:rPr lang="en-US" sz="2800" dirty="0">
                <a:solidFill>
                  <a:srgbClr val="000000"/>
                </a:solidFill>
                <a:latin typeface="Times New Roman"/>
                <a:ea typeface="Calibri"/>
                <a:cs typeface="Times New Roman"/>
              </a:rPr>
              <a:t>, 1996). </a:t>
            </a:r>
            <a:endParaRPr lang="en-US" sz="2800" dirty="0" smtClean="0">
              <a:solidFill>
                <a:srgbClr val="000000"/>
              </a:solidFill>
              <a:latin typeface="Times New Roman"/>
              <a:ea typeface="Calibri"/>
              <a:cs typeface="Times New Roman"/>
            </a:endParaRPr>
          </a:p>
          <a:p>
            <a:pPr algn="l"/>
            <a:endParaRPr lang="en-US" sz="1300" dirty="0" smtClean="0">
              <a:solidFill>
                <a:srgbClr val="000000"/>
              </a:solidFill>
              <a:latin typeface="Times New Roman"/>
              <a:ea typeface="Calibri"/>
              <a:cs typeface="Times New Roman"/>
            </a:endParaRPr>
          </a:p>
          <a:p>
            <a:pPr algn="l"/>
            <a:r>
              <a:rPr lang="en-US" sz="2800" b="1" cap="small" dirty="0" smtClean="0">
                <a:latin typeface="Minion Pro"/>
                <a:cs typeface="Minion Pro"/>
              </a:rPr>
              <a:t>Analyses:  </a:t>
            </a:r>
            <a:r>
              <a:rPr lang="en-US" sz="2800" dirty="0" smtClean="0">
                <a:latin typeface="Times New Roman"/>
                <a:cs typeface="Times New Roman"/>
              </a:rPr>
              <a:t>Exploratory factor analysis was investigated through FACTOR software using Preacher and </a:t>
            </a:r>
            <a:r>
              <a:rPr lang="en-US" sz="2800" dirty="0" err="1" smtClean="0">
                <a:latin typeface="Times New Roman"/>
                <a:cs typeface="Times New Roman"/>
              </a:rPr>
              <a:t>MacCallum</a:t>
            </a:r>
            <a:r>
              <a:rPr lang="en-US" sz="2800" dirty="0" smtClean="0">
                <a:latin typeface="Times New Roman"/>
                <a:cs typeface="Times New Roman"/>
              </a:rPr>
              <a:t> (2003) guidelines.  Measurement invariance </a:t>
            </a:r>
            <a:r>
              <a:rPr lang="en-US" sz="2800" dirty="0">
                <a:latin typeface="Times New Roman"/>
                <a:cs typeface="Times New Roman"/>
              </a:rPr>
              <a:t>t</a:t>
            </a:r>
            <a:r>
              <a:rPr lang="en-US" sz="2800" dirty="0" smtClean="0">
                <a:latin typeface="Times New Roman"/>
                <a:cs typeface="Times New Roman"/>
              </a:rPr>
              <a:t>esting (Brown, 2006), including confirmatory and multi-group confirmatory factor analyses were tested with AMOS (SPSS) software.  All data were screened for assumptions and outliers.</a:t>
            </a:r>
            <a:endParaRPr lang="en-US" sz="2800" dirty="0">
              <a:latin typeface="Times New Roman"/>
              <a:cs typeface="Times New Roman"/>
            </a:endParaRPr>
          </a:p>
        </p:txBody>
      </p:sp>
      <p:sp>
        <p:nvSpPr>
          <p:cNvPr id="24" name="Title 1"/>
          <p:cNvSpPr txBox="1">
            <a:spLocks/>
          </p:cNvSpPr>
          <p:nvPr/>
        </p:nvSpPr>
        <p:spPr>
          <a:xfrm>
            <a:off x="29565600" y="6901184"/>
            <a:ext cx="6705601" cy="6962274"/>
          </a:xfrm>
          <a:prstGeom prst="rect">
            <a:avLst/>
          </a:prstGeom>
        </p:spPr>
        <p:txBody>
          <a:bodyPr vert="horz" lIns="365760" tIns="182880" rIns="365760" bIns="182880" rtlCol="0" anchor="t">
            <a:noAutofit/>
          </a:bodyPr>
          <a:lstStyle>
            <a:lvl1pPr algn="ctr" defTabSz="3657600" rtl="0" eaLnBrk="1" latinLnBrk="0" hangingPunct="1">
              <a:spcBef>
                <a:spcPct val="0"/>
              </a:spcBef>
              <a:buNone/>
              <a:defRPr sz="17600" kern="1200">
                <a:solidFill>
                  <a:schemeClr val="tx1"/>
                </a:solidFill>
                <a:latin typeface="+mj-lt"/>
                <a:ea typeface="+mj-ea"/>
                <a:cs typeface="+mj-cs"/>
              </a:defRPr>
            </a:lvl1pPr>
          </a:lstStyle>
          <a:p>
            <a:pPr marL="514350" indent="-514350" algn="l">
              <a:buAutoNum type="arabicParenBoth"/>
            </a:pPr>
            <a:r>
              <a:rPr lang="en-US" sz="2800" dirty="0" smtClean="0">
                <a:latin typeface="Times New Roman"/>
                <a:cs typeface="Times New Roman"/>
              </a:rPr>
              <a:t> Items pertaining to student perception of advisor support loaded onto three factors of Autonomy, Interpersonal Relationships, and Engagement (Table 1).</a:t>
            </a:r>
          </a:p>
          <a:p>
            <a:pPr algn="l"/>
            <a:endParaRPr lang="en-US" sz="1500" dirty="0" smtClean="0">
              <a:latin typeface="Times New Roman"/>
              <a:cs typeface="Times New Roman"/>
            </a:endParaRPr>
          </a:p>
          <a:p>
            <a:pPr marL="514350" indent="-514350" algn="l">
              <a:buAutoNum type="arabicParenBoth" startAt="2"/>
            </a:pPr>
            <a:r>
              <a:rPr lang="en-US" sz="2800" dirty="0" smtClean="0">
                <a:latin typeface="Times New Roman"/>
                <a:cs typeface="Times New Roman"/>
              </a:rPr>
              <a:t> Factors were reliable with </a:t>
            </a:r>
            <a:r>
              <a:rPr lang="en-US" sz="2800" dirty="0" err="1" smtClean="0">
                <a:latin typeface="Times New Roman"/>
                <a:cs typeface="Times New Roman"/>
              </a:rPr>
              <a:t>Cronbach’s</a:t>
            </a:r>
            <a:r>
              <a:rPr lang="en-US" sz="2800" dirty="0" smtClean="0">
                <a:latin typeface="Times New Roman"/>
                <a:cs typeface="Times New Roman"/>
              </a:rPr>
              <a:t> alphas of .95, .92, and .90 respectively.</a:t>
            </a:r>
          </a:p>
          <a:p>
            <a:pPr algn="l"/>
            <a:endParaRPr lang="en-US" sz="1500" dirty="0" smtClean="0">
              <a:latin typeface="Times New Roman"/>
              <a:cs typeface="Times New Roman"/>
            </a:endParaRPr>
          </a:p>
          <a:p>
            <a:pPr marL="514350" indent="-514350" algn="l">
              <a:buAutoNum type="arabicParenBoth" startAt="3"/>
            </a:pPr>
            <a:r>
              <a:rPr lang="en-US" sz="2800" dirty="0" smtClean="0">
                <a:latin typeface="Times New Roman"/>
                <a:cs typeface="Times New Roman"/>
              </a:rPr>
              <a:t> Confirmatory factor analysis of a second sample indicated factor structure was replicable (Table 2).</a:t>
            </a:r>
          </a:p>
          <a:p>
            <a:pPr algn="l"/>
            <a:endParaRPr lang="en-US" sz="1500" dirty="0" smtClean="0">
              <a:latin typeface="Times New Roman"/>
              <a:cs typeface="Times New Roman"/>
            </a:endParaRPr>
          </a:p>
          <a:p>
            <a:pPr marL="514350" indent="-514350" algn="l">
              <a:buAutoNum type="arabicParenBoth" startAt="4"/>
            </a:pPr>
            <a:r>
              <a:rPr lang="en-US" sz="2800" dirty="0" smtClean="0">
                <a:latin typeface="Times New Roman"/>
                <a:cs typeface="Times New Roman"/>
              </a:rPr>
              <a:t> Measurement invariance tests  indicated that this scale is the same across groups (Table 2).</a:t>
            </a:r>
          </a:p>
        </p:txBody>
      </p:sp>
      <p:sp>
        <p:nvSpPr>
          <p:cNvPr id="26" name="Title 1"/>
          <p:cNvSpPr txBox="1">
            <a:spLocks/>
          </p:cNvSpPr>
          <p:nvPr/>
        </p:nvSpPr>
        <p:spPr>
          <a:xfrm>
            <a:off x="29794201" y="15663882"/>
            <a:ext cx="6019799" cy="11539518"/>
          </a:xfrm>
          <a:prstGeom prst="rect">
            <a:avLst/>
          </a:prstGeom>
        </p:spPr>
        <p:txBody>
          <a:bodyPr vert="horz" lIns="365760" tIns="182880" rIns="365760" bIns="182880" rtlCol="0" anchor="t">
            <a:noAutofit/>
          </a:bodyPr>
          <a:lstStyle>
            <a:lvl1pPr algn="ctr" defTabSz="3657600" rtl="0" eaLnBrk="1" latinLnBrk="0" hangingPunct="1">
              <a:spcBef>
                <a:spcPct val="0"/>
              </a:spcBef>
              <a:buNone/>
              <a:defRPr sz="17600" kern="1200">
                <a:solidFill>
                  <a:schemeClr val="tx1"/>
                </a:solidFill>
                <a:latin typeface="+mj-lt"/>
                <a:ea typeface="+mj-ea"/>
                <a:cs typeface="+mj-cs"/>
              </a:defRPr>
            </a:lvl1pPr>
          </a:lstStyle>
          <a:p>
            <a:pPr algn="l"/>
            <a:endParaRPr lang="en-US" sz="3200" dirty="0">
              <a:latin typeface="Minion Pro" pitchFamily="18" charset="0"/>
            </a:endParaRPr>
          </a:p>
        </p:txBody>
      </p:sp>
      <p:sp>
        <p:nvSpPr>
          <p:cNvPr id="27" name="Title 1"/>
          <p:cNvSpPr txBox="1">
            <a:spLocks/>
          </p:cNvSpPr>
          <p:nvPr/>
        </p:nvSpPr>
        <p:spPr>
          <a:xfrm>
            <a:off x="27024931" y="21869400"/>
            <a:ext cx="8622632" cy="4800600"/>
          </a:xfrm>
          <a:prstGeom prst="rect">
            <a:avLst/>
          </a:prstGeom>
        </p:spPr>
        <p:txBody>
          <a:bodyPr vert="horz" lIns="365760" tIns="182880" rIns="365760" bIns="182880" rtlCol="0" anchor="t">
            <a:normAutofit/>
          </a:bodyPr>
          <a:lstStyle>
            <a:lvl1pPr algn="ctr" defTabSz="3657600" rtl="0" eaLnBrk="1" latinLnBrk="0" hangingPunct="1">
              <a:spcBef>
                <a:spcPct val="0"/>
              </a:spcBef>
              <a:buNone/>
              <a:defRPr sz="17600" kern="1200">
                <a:solidFill>
                  <a:schemeClr val="tx1"/>
                </a:solidFill>
                <a:latin typeface="+mj-lt"/>
                <a:ea typeface="+mj-ea"/>
                <a:cs typeface="+mj-cs"/>
              </a:defRPr>
            </a:lvl1pPr>
          </a:lstStyle>
          <a:p>
            <a:pPr algn="l"/>
            <a:endParaRPr lang="en-US" sz="5000" b="1" cap="small" dirty="0" smtClean="0">
              <a:latin typeface="Minion Pro" pitchFamily="18" charset="0"/>
            </a:endParaRPr>
          </a:p>
        </p:txBody>
      </p:sp>
      <p:grpSp>
        <p:nvGrpSpPr>
          <p:cNvPr id="9" name="Group 8"/>
          <p:cNvGrpSpPr/>
          <p:nvPr/>
        </p:nvGrpSpPr>
        <p:grpSpPr>
          <a:xfrm>
            <a:off x="402181" y="5181600"/>
            <a:ext cx="9613088" cy="1676400"/>
            <a:chOff x="381000" y="5410200"/>
            <a:chExt cx="9601200" cy="1676400"/>
          </a:xfrm>
          <a:solidFill>
            <a:schemeClr val="accent3">
              <a:lumMod val="50000"/>
            </a:schemeClr>
          </a:solidFill>
        </p:grpSpPr>
        <p:sp>
          <p:nvSpPr>
            <p:cNvPr id="7" name="Rounded Rectangle 6"/>
            <p:cNvSpPr/>
            <p:nvPr/>
          </p:nvSpPr>
          <p:spPr>
            <a:xfrm>
              <a:off x="381000" y="5410200"/>
              <a:ext cx="9601200" cy="1676400"/>
            </a:xfrm>
            <a:prstGeom prst="roundRect">
              <a:avLst>
                <a:gd name="adj" fmla="val 3963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81000" y="6248400"/>
              <a:ext cx="9601200" cy="838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412283" y="17602200"/>
            <a:ext cx="9646116" cy="1676400"/>
            <a:chOff x="301992" y="19675642"/>
            <a:chExt cx="9680208" cy="1676400"/>
          </a:xfrm>
          <a:solidFill>
            <a:schemeClr val="accent3">
              <a:lumMod val="50000"/>
            </a:schemeClr>
          </a:solidFill>
        </p:grpSpPr>
        <p:sp>
          <p:nvSpPr>
            <p:cNvPr id="33" name="Rounded Rectangle 32"/>
            <p:cNvSpPr/>
            <p:nvPr/>
          </p:nvSpPr>
          <p:spPr>
            <a:xfrm>
              <a:off x="301992" y="19675642"/>
              <a:ext cx="9680208" cy="1676400"/>
            </a:xfrm>
            <a:prstGeom prst="roundRect">
              <a:avLst>
                <a:gd name="adj" fmla="val 3389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301992" y="20513842"/>
              <a:ext cx="9680208" cy="838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p:cNvSpPr txBox="1"/>
          <p:nvPr/>
        </p:nvSpPr>
        <p:spPr>
          <a:xfrm>
            <a:off x="848227" y="17925871"/>
            <a:ext cx="8789068" cy="1200329"/>
          </a:xfrm>
          <a:prstGeom prst="rect">
            <a:avLst/>
          </a:prstGeom>
          <a:noFill/>
        </p:spPr>
        <p:txBody>
          <a:bodyPr wrap="square" rtlCol="0">
            <a:spAutoFit/>
          </a:bodyPr>
          <a:lstStyle/>
          <a:p>
            <a:pPr algn="ctr"/>
            <a:r>
              <a:rPr lang="en-US" b="1" cap="small" dirty="0" smtClean="0">
                <a:solidFill>
                  <a:schemeClr val="bg1"/>
                </a:solidFill>
                <a:latin typeface="Minion Pro" pitchFamily="18" charset="0"/>
              </a:rPr>
              <a:t>Method</a:t>
            </a:r>
            <a:endParaRPr lang="en-US" b="1" cap="small" dirty="0">
              <a:solidFill>
                <a:schemeClr val="bg1"/>
              </a:solidFill>
              <a:latin typeface="Minion Pro" pitchFamily="18" charset="0"/>
            </a:endParaRPr>
          </a:p>
        </p:txBody>
      </p:sp>
      <p:sp>
        <p:nvSpPr>
          <p:cNvPr id="37" name="TextBox 36"/>
          <p:cNvSpPr txBox="1"/>
          <p:nvPr/>
        </p:nvSpPr>
        <p:spPr>
          <a:xfrm>
            <a:off x="735932" y="5516880"/>
            <a:ext cx="8789068" cy="1200329"/>
          </a:xfrm>
          <a:prstGeom prst="rect">
            <a:avLst/>
          </a:prstGeom>
          <a:noFill/>
        </p:spPr>
        <p:txBody>
          <a:bodyPr wrap="square" rtlCol="0">
            <a:spAutoFit/>
          </a:bodyPr>
          <a:lstStyle/>
          <a:p>
            <a:pPr algn="ctr"/>
            <a:r>
              <a:rPr lang="en-US" b="1" cap="small" dirty="0" smtClean="0">
                <a:solidFill>
                  <a:schemeClr val="bg1"/>
                </a:solidFill>
                <a:latin typeface="Minion Pro" pitchFamily="18" charset="0"/>
              </a:rPr>
              <a:t> Background</a:t>
            </a:r>
            <a:endParaRPr lang="en-US" b="1" cap="small" dirty="0">
              <a:solidFill>
                <a:schemeClr val="bg1"/>
              </a:solidFill>
              <a:latin typeface="Minion Pro" pitchFamily="18" charset="0"/>
            </a:endParaRPr>
          </a:p>
        </p:txBody>
      </p:sp>
      <p:grpSp>
        <p:nvGrpSpPr>
          <p:cNvPr id="20" name="Group 19"/>
          <p:cNvGrpSpPr/>
          <p:nvPr/>
        </p:nvGrpSpPr>
        <p:grpSpPr>
          <a:xfrm>
            <a:off x="29733291" y="5257800"/>
            <a:ext cx="6400800" cy="1676399"/>
            <a:chOff x="26553694" y="5410200"/>
            <a:chExt cx="9601200" cy="1676400"/>
          </a:xfrm>
          <a:solidFill>
            <a:schemeClr val="accent3">
              <a:lumMod val="50000"/>
            </a:schemeClr>
          </a:solidFill>
        </p:grpSpPr>
        <p:sp>
          <p:nvSpPr>
            <p:cNvPr id="39" name="Rounded Rectangle 38"/>
            <p:cNvSpPr/>
            <p:nvPr/>
          </p:nvSpPr>
          <p:spPr>
            <a:xfrm>
              <a:off x="26553694" y="5410200"/>
              <a:ext cx="9601200" cy="1676400"/>
            </a:xfrm>
            <a:prstGeom prst="roundRect">
              <a:avLst>
                <a:gd name="adj" fmla="val 2646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26553694" y="6248400"/>
              <a:ext cx="9601200" cy="838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p:cNvSpPr txBox="1"/>
          <p:nvPr/>
        </p:nvSpPr>
        <p:spPr>
          <a:xfrm>
            <a:off x="30054332" y="5534526"/>
            <a:ext cx="5759668" cy="1200329"/>
          </a:xfrm>
          <a:prstGeom prst="rect">
            <a:avLst/>
          </a:prstGeom>
          <a:noFill/>
        </p:spPr>
        <p:txBody>
          <a:bodyPr wrap="square" rtlCol="0">
            <a:spAutoFit/>
          </a:bodyPr>
          <a:lstStyle/>
          <a:p>
            <a:pPr algn="ctr"/>
            <a:r>
              <a:rPr lang="en-US" b="1" cap="small" dirty="0" smtClean="0">
                <a:solidFill>
                  <a:schemeClr val="bg1"/>
                </a:solidFill>
                <a:latin typeface="Minion Pro" pitchFamily="18" charset="0"/>
              </a:rPr>
              <a:t> Results</a:t>
            </a:r>
            <a:endParaRPr lang="en-US" b="1" cap="small" dirty="0">
              <a:solidFill>
                <a:schemeClr val="bg1"/>
              </a:solidFill>
              <a:latin typeface="Minion Pro" pitchFamily="18" charset="0"/>
            </a:endParaRPr>
          </a:p>
        </p:txBody>
      </p:sp>
      <p:grpSp>
        <p:nvGrpSpPr>
          <p:cNvPr id="43" name="Group 42"/>
          <p:cNvGrpSpPr/>
          <p:nvPr/>
        </p:nvGrpSpPr>
        <p:grpSpPr>
          <a:xfrm>
            <a:off x="29713989" y="14325600"/>
            <a:ext cx="6480220" cy="1676399"/>
            <a:chOff x="26553694" y="5410200"/>
            <a:chExt cx="9601200" cy="1676400"/>
          </a:xfrm>
          <a:solidFill>
            <a:schemeClr val="accent3">
              <a:lumMod val="50000"/>
            </a:schemeClr>
          </a:solidFill>
        </p:grpSpPr>
        <p:sp>
          <p:nvSpPr>
            <p:cNvPr id="44" name="Rounded Rectangle 43"/>
            <p:cNvSpPr/>
            <p:nvPr/>
          </p:nvSpPr>
          <p:spPr>
            <a:xfrm>
              <a:off x="26553694" y="5410200"/>
              <a:ext cx="9601200" cy="1676400"/>
            </a:xfrm>
            <a:prstGeom prst="roundRect">
              <a:avLst>
                <a:gd name="adj" fmla="val 2646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6553694" y="6248400"/>
              <a:ext cx="9601200" cy="838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TextBox 45"/>
          <p:cNvSpPr txBox="1"/>
          <p:nvPr/>
        </p:nvSpPr>
        <p:spPr>
          <a:xfrm>
            <a:off x="30005980" y="14654463"/>
            <a:ext cx="6053440" cy="1200329"/>
          </a:xfrm>
          <a:prstGeom prst="rect">
            <a:avLst/>
          </a:prstGeom>
          <a:noFill/>
        </p:spPr>
        <p:txBody>
          <a:bodyPr wrap="square" rtlCol="0">
            <a:spAutoFit/>
          </a:bodyPr>
          <a:lstStyle/>
          <a:p>
            <a:pPr algn="ctr"/>
            <a:r>
              <a:rPr lang="en-US" b="1" cap="small" dirty="0" smtClean="0">
                <a:solidFill>
                  <a:schemeClr val="bg1"/>
                </a:solidFill>
                <a:latin typeface="Minion Pro" pitchFamily="18" charset="0"/>
              </a:rPr>
              <a:t>Conclusion</a:t>
            </a:r>
            <a:endParaRPr lang="en-US" b="1" cap="small" dirty="0">
              <a:solidFill>
                <a:schemeClr val="bg1"/>
              </a:solidFill>
              <a:latin typeface="Minion Pro" pitchFamily="18" charset="0"/>
            </a:endParaRPr>
          </a:p>
        </p:txBody>
      </p:sp>
      <p:graphicFrame>
        <p:nvGraphicFramePr>
          <p:cNvPr id="25" name="Table 24"/>
          <p:cNvGraphicFramePr>
            <a:graphicFrameLocks noGrp="1"/>
          </p:cNvGraphicFramePr>
          <p:nvPr>
            <p:extLst>
              <p:ext uri="{D42A27DB-BD31-4B8C-83A1-F6EECF244321}">
                <p14:modId xmlns:p14="http://schemas.microsoft.com/office/powerpoint/2010/main" val="397200860"/>
              </p:ext>
            </p:extLst>
          </p:nvPr>
        </p:nvGraphicFramePr>
        <p:xfrm>
          <a:off x="10772273" y="5334000"/>
          <a:ext cx="18211800" cy="11847451"/>
        </p:xfrm>
        <a:graphic>
          <a:graphicData uri="http://schemas.openxmlformats.org/drawingml/2006/table">
            <a:tbl>
              <a:tblPr/>
              <a:tblGrid>
                <a:gridCol w="12090187"/>
                <a:gridCol w="1913004"/>
                <a:gridCol w="2295605"/>
                <a:gridCol w="1913004"/>
              </a:tblGrid>
              <a:tr h="566645">
                <a:tc>
                  <a:txBody>
                    <a:bodyPr/>
                    <a:lstStyle/>
                    <a:p>
                      <a:pPr algn="l" fontAlgn="ctr"/>
                      <a:r>
                        <a:rPr lang="en-US" sz="2700" b="1" i="0" u="none" strike="noStrike" dirty="0" smtClean="0">
                          <a:solidFill>
                            <a:srgbClr val="000000"/>
                          </a:solidFill>
                          <a:effectLst/>
                          <a:latin typeface="Times New Roman"/>
                        </a:rPr>
                        <a:t>Table 1:  Advising Support Factor</a:t>
                      </a:r>
                      <a:r>
                        <a:rPr lang="en-US" sz="2700" b="1" i="0" u="none" strike="noStrike" baseline="0" dirty="0" smtClean="0">
                          <a:solidFill>
                            <a:srgbClr val="000000"/>
                          </a:solidFill>
                          <a:effectLst/>
                          <a:latin typeface="Times New Roman"/>
                        </a:rPr>
                        <a:t> Loadings</a:t>
                      </a:r>
                      <a:endParaRPr lang="en-US" sz="2700" b="1" i="0" u="none" strike="noStrike" dirty="0">
                        <a:solidFill>
                          <a:srgbClr val="000000"/>
                        </a:solidFill>
                        <a:effectLst/>
                        <a:latin typeface="Times New Roman"/>
                      </a:endParaRP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DD4F"/>
                    </a:solidFill>
                  </a:tcPr>
                </a:tc>
                <a:tc>
                  <a:txBody>
                    <a:bodyPr/>
                    <a:lstStyle/>
                    <a:p>
                      <a:pPr algn="ctr" fontAlgn="ctr"/>
                      <a:r>
                        <a:rPr lang="en-US" sz="2700" b="1" i="0" u="none" strike="noStrike" dirty="0">
                          <a:solidFill>
                            <a:srgbClr val="000000"/>
                          </a:solidFill>
                          <a:effectLst/>
                          <a:latin typeface="Times New Roman"/>
                        </a:rPr>
                        <a:t>Autonomy</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DD4F"/>
                    </a:solidFill>
                  </a:tcPr>
                </a:tc>
                <a:tc>
                  <a:txBody>
                    <a:bodyPr/>
                    <a:lstStyle/>
                    <a:p>
                      <a:pPr algn="ctr" fontAlgn="ctr"/>
                      <a:r>
                        <a:rPr lang="en-US" sz="2700" b="1" i="0" u="none" strike="noStrike" dirty="0">
                          <a:solidFill>
                            <a:srgbClr val="000000"/>
                          </a:solidFill>
                          <a:effectLst/>
                          <a:latin typeface="Times New Roman"/>
                        </a:rPr>
                        <a:t>Interpersonal</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DD4F"/>
                    </a:solidFill>
                  </a:tcPr>
                </a:tc>
                <a:tc>
                  <a:txBody>
                    <a:bodyPr/>
                    <a:lstStyle/>
                    <a:p>
                      <a:pPr algn="ctr" fontAlgn="ctr"/>
                      <a:r>
                        <a:rPr lang="en-US" sz="2700" b="1" i="0" u="none" strike="noStrike" dirty="0">
                          <a:solidFill>
                            <a:srgbClr val="000000"/>
                          </a:solidFill>
                          <a:effectLst/>
                          <a:latin typeface="Times New Roman"/>
                        </a:rPr>
                        <a:t>Engagement</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DD4F"/>
                    </a:solidFill>
                  </a:tcPr>
                </a:tc>
              </a:tr>
              <a:tr h="424346">
                <a:tc>
                  <a:txBody>
                    <a:bodyPr/>
                    <a:lstStyle/>
                    <a:p>
                      <a:pPr algn="l" fontAlgn="ctr"/>
                      <a:r>
                        <a:rPr lang="en-US" sz="2700" b="0" i="0" u="none" strike="noStrike" dirty="0">
                          <a:solidFill>
                            <a:srgbClr val="000000"/>
                          </a:solidFill>
                          <a:effectLst/>
                          <a:latin typeface="Times New Roman"/>
                        </a:rPr>
                        <a:t>My advisor accepts me.</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700" b="1" i="0" u="none" strike="noStrike" dirty="0">
                          <a:solidFill>
                            <a:srgbClr val="000000"/>
                          </a:solidFill>
                          <a:effectLst/>
                          <a:latin typeface="Times New Roman"/>
                        </a:rPr>
                        <a:t>0.63</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US" sz="2700" b="0" i="0" u="none" strike="noStrike" dirty="0">
                          <a:solidFill>
                            <a:srgbClr val="000000"/>
                          </a:solidFill>
                          <a:effectLst/>
                          <a:latin typeface="Times New Roman"/>
                        </a:rPr>
                        <a:t>0.16</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700" b="0" i="0" u="none" strike="noStrike" dirty="0">
                          <a:solidFill>
                            <a:srgbClr val="000000"/>
                          </a:solidFill>
                          <a:effectLst/>
                          <a:latin typeface="Times New Roman"/>
                        </a:rPr>
                        <a:t>0.05</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55681">
                <a:tc>
                  <a:txBody>
                    <a:bodyPr/>
                    <a:lstStyle/>
                    <a:p>
                      <a:pPr algn="l" fontAlgn="ctr"/>
                      <a:r>
                        <a:rPr lang="en-US" sz="2700" b="0" i="0" u="none" strike="noStrike" dirty="0">
                          <a:solidFill>
                            <a:srgbClr val="000000"/>
                          </a:solidFill>
                          <a:effectLst/>
                          <a:latin typeface="Times New Roman"/>
                        </a:rPr>
                        <a:t>I can make choices among activities in order to complete degree </a:t>
                      </a:r>
                      <a:r>
                        <a:rPr lang="en-US" sz="2700" b="0" i="0" u="none" strike="noStrike" dirty="0" smtClean="0">
                          <a:solidFill>
                            <a:srgbClr val="000000"/>
                          </a:solidFill>
                          <a:effectLst/>
                          <a:latin typeface="Times New Roman"/>
                        </a:rPr>
                        <a:t>requirements.</a:t>
                      </a:r>
                      <a:endParaRPr lang="en-US" sz="2700" b="0" i="0" u="none" strike="noStrike" dirty="0">
                        <a:solidFill>
                          <a:srgbClr val="000000"/>
                        </a:solidFill>
                        <a:effectLst/>
                        <a:latin typeface="Times New Roman"/>
                      </a:endParaRP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700" b="1" i="0" u="none" strike="noStrike" dirty="0">
                          <a:solidFill>
                            <a:srgbClr val="000000"/>
                          </a:solidFill>
                          <a:effectLst/>
                          <a:latin typeface="Times New Roman"/>
                        </a:rPr>
                        <a:t>0.49</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US" sz="2700" b="0" i="0" u="none" strike="noStrike">
                          <a:solidFill>
                            <a:srgbClr val="000000"/>
                          </a:solidFill>
                          <a:effectLst/>
                          <a:latin typeface="Times New Roman"/>
                        </a:rPr>
                        <a:t>0.17</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700" b="0" i="0" u="none" strike="noStrike" dirty="0">
                          <a:solidFill>
                            <a:srgbClr val="000000"/>
                          </a:solidFill>
                          <a:effectLst/>
                          <a:latin typeface="Times New Roman"/>
                        </a:rPr>
                        <a:t>0.27</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55681">
                <a:tc>
                  <a:txBody>
                    <a:bodyPr/>
                    <a:lstStyle/>
                    <a:p>
                      <a:pPr algn="l" fontAlgn="ctr"/>
                      <a:r>
                        <a:rPr lang="en-US" sz="2700" b="0" i="0" u="none" strike="noStrike" dirty="0">
                          <a:solidFill>
                            <a:srgbClr val="000000"/>
                          </a:solidFill>
                          <a:effectLst/>
                          <a:latin typeface="Times New Roman"/>
                        </a:rPr>
                        <a:t>He/she provides clear guidelines for how tasks should be completed.</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700" b="1" i="0" u="none" strike="noStrike" dirty="0">
                          <a:solidFill>
                            <a:srgbClr val="000000"/>
                          </a:solidFill>
                          <a:effectLst/>
                          <a:latin typeface="Times New Roman"/>
                        </a:rPr>
                        <a:t>0.75</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US" sz="2700" b="0" i="0" u="none" strike="noStrike" dirty="0">
                          <a:solidFill>
                            <a:srgbClr val="000000"/>
                          </a:solidFill>
                          <a:effectLst/>
                          <a:latin typeface="Times New Roman"/>
                        </a:rPr>
                        <a:t>0.03</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700" b="0" i="0" u="none" strike="noStrike" dirty="0">
                          <a:solidFill>
                            <a:srgbClr val="000000"/>
                          </a:solidFill>
                          <a:effectLst/>
                          <a:latin typeface="Times New Roman"/>
                        </a:rPr>
                        <a:t>0.04</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840637">
                <a:tc>
                  <a:txBody>
                    <a:bodyPr/>
                    <a:lstStyle/>
                    <a:p>
                      <a:pPr algn="l" fontAlgn="ctr"/>
                      <a:r>
                        <a:rPr lang="en-US" sz="2700" b="0" i="0" u="none" strike="noStrike">
                          <a:solidFill>
                            <a:srgbClr val="000000"/>
                          </a:solidFill>
                          <a:effectLst/>
                          <a:latin typeface="Times New Roman"/>
                        </a:rPr>
                        <a:t>My advisor tries to understand how I see things before suggesting a new way to do things.</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700" b="1" i="0" u="none" strike="noStrike" dirty="0">
                          <a:solidFill>
                            <a:srgbClr val="000000"/>
                          </a:solidFill>
                          <a:effectLst/>
                          <a:latin typeface="Times New Roman"/>
                        </a:rPr>
                        <a:t>0.71</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US" sz="2700" b="0" i="0" u="none" strike="noStrike" dirty="0">
                          <a:solidFill>
                            <a:srgbClr val="000000"/>
                          </a:solidFill>
                          <a:effectLst/>
                          <a:latin typeface="Times New Roman"/>
                        </a:rPr>
                        <a:t>-0.04</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700" b="0" i="0" u="none" strike="noStrike" dirty="0">
                          <a:solidFill>
                            <a:srgbClr val="000000"/>
                          </a:solidFill>
                          <a:effectLst/>
                          <a:latin typeface="Times New Roman"/>
                        </a:rPr>
                        <a:t>0.26</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24346">
                <a:tc>
                  <a:txBody>
                    <a:bodyPr/>
                    <a:lstStyle/>
                    <a:p>
                      <a:pPr algn="l" fontAlgn="ctr"/>
                      <a:r>
                        <a:rPr lang="en-US" sz="2700" b="0" i="0" u="none" strike="noStrike">
                          <a:solidFill>
                            <a:srgbClr val="000000"/>
                          </a:solidFill>
                          <a:effectLst/>
                          <a:latin typeface="Times New Roman"/>
                        </a:rPr>
                        <a:t>My advisor listens to how I would like to do things.</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700" b="1" i="0" u="none" strike="noStrike" dirty="0">
                          <a:solidFill>
                            <a:srgbClr val="000000"/>
                          </a:solidFill>
                          <a:effectLst/>
                          <a:latin typeface="Times New Roman"/>
                        </a:rPr>
                        <a:t>0.89</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US" sz="2700" b="0" i="0" u="none" strike="noStrike">
                          <a:solidFill>
                            <a:srgbClr val="000000"/>
                          </a:solidFill>
                          <a:effectLst/>
                          <a:latin typeface="Times New Roman"/>
                        </a:rPr>
                        <a:t>-0.11</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700" b="0" i="0" u="none" strike="noStrike">
                          <a:solidFill>
                            <a:srgbClr val="000000"/>
                          </a:solidFill>
                          <a:effectLst/>
                          <a:latin typeface="Times New Roman"/>
                        </a:rPr>
                        <a:t>-0.03</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24346">
                <a:tc>
                  <a:txBody>
                    <a:bodyPr/>
                    <a:lstStyle/>
                    <a:p>
                      <a:pPr algn="l" fontAlgn="ctr"/>
                      <a:r>
                        <a:rPr lang="en-US" sz="2700" b="0" i="0" u="none" strike="noStrike" dirty="0">
                          <a:solidFill>
                            <a:srgbClr val="000000"/>
                          </a:solidFill>
                          <a:effectLst/>
                          <a:latin typeface="Times New Roman"/>
                        </a:rPr>
                        <a:t>I am able to be open with my advisor during meetings.</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700" b="1" i="0" u="none" strike="noStrike" dirty="0">
                          <a:solidFill>
                            <a:srgbClr val="000000"/>
                          </a:solidFill>
                          <a:effectLst/>
                          <a:latin typeface="Times New Roman"/>
                        </a:rPr>
                        <a:t>0.51</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US" sz="2700" b="0" i="0" u="none" strike="noStrike">
                          <a:solidFill>
                            <a:srgbClr val="000000"/>
                          </a:solidFill>
                          <a:effectLst/>
                          <a:latin typeface="Times New Roman"/>
                        </a:rPr>
                        <a:t>0.24</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700" b="0" i="0" u="none" strike="noStrike" dirty="0">
                          <a:solidFill>
                            <a:srgbClr val="000000"/>
                          </a:solidFill>
                          <a:effectLst/>
                          <a:latin typeface="Times New Roman"/>
                        </a:rPr>
                        <a:t>0.15</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840637">
                <a:tc>
                  <a:txBody>
                    <a:bodyPr/>
                    <a:lstStyle/>
                    <a:p>
                      <a:pPr algn="l" fontAlgn="ctr"/>
                      <a:r>
                        <a:rPr lang="en-US" sz="2700" b="0" i="0" u="none" strike="noStrike" dirty="0">
                          <a:solidFill>
                            <a:srgbClr val="000000"/>
                          </a:solidFill>
                          <a:effectLst/>
                          <a:latin typeface="Times New Roman"/>
                        </a:rPr>
                        <a:t>He/she assumes the role of a resource person who is available to me whenever I need help.</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700" b="1" i="0" u="none" strike="noStrike" dirty="0">
                          <a:solidFill>
                            <a:srgbClr val="000000"/>
                          </a:solidFill>
                          <a:effectLst/>
                          <a:latin typeface="Times New Roman"/>
                        </a:rPr>
                        <a:t>0.49</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US" sz="2700" b="0" i="0" u="none" strike="noStrike">
                          <a:solidFill>
                            <a:srgbClr val="000000"/>
                          </a:solidFill>
                          <a:effectLst/>
                          <a:latin typeface="Times New Roman"/>
                        </a:rPr>
                        <a:t>0.24</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700" b="0" i="0" u="none" strike="noStrike" dirty="0">
                          <a:solidFill>
                            <a:srgbClr val="000000"/>
                          </a:solidFill>
                          <a:effectLst/>
                          <a:latin typeface="Times New Roman"/>
                        </a:rPr>
                        <a:t>0.14</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55681">
                <a:tc>
                  <a:txBody>
                    <a:bodyPr/>
                    <a:lstStyle/>
                    <a:p>
                      <a:pPr algn="l" fontAlgn="ctr"/>
                      <a:r>
                        <a:rPr lang="en-US" sz="2700" b="0" i="0" u="none" strike="noStrike">
                          <a:solidFill>
                            <a:srgbClr val="000000"/>
                          </a:solidFill>
                          <a:effectLst/>
                          <a:latin typeface="Times New Roman"/>
                        </a:rPr>
                        <a:t>He/she shows me how and what to do in order to be successful.</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700" b="1" i="0" u="none" strike="noStrike" dirty="0">
                          <a:solidFill>
                            <a:srgbClr val="000000"/>
                          </a:solidFill>
                          <a:effectLst/>
                          <a:latin typeface="Times New Roman"/>
                        </a:rPr>
                        <a:t>0.83</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US" sz="2700" b="0" i="0" u="none" strike="noStrike" dirty="0">
                          <a:solidFill>
                            <a:srgbClr val="000000"/>
                          </a:solidFill>
                          <a:effectLst/>
                          <a:latin typeface="Times New Roman"/>
                        </a:rPr>
                        <a:t>-0.01</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700" b="0" i="0" u="none" strike="noStrike" dirty="0">
                          <a:solidFill>
                            <a:srgbClr val="000000"/>
                          </a:solidFill>
                          <a:effectLst/>
                          <a:latin typeface="Times New Roman"/>
                        </a:rPr>
                        <a:t>0.06</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24346">
                <a:tc>
                  <a:txBody>
                    <a:bodyPr/>
                    <a:lstStyle/>
                    <a:p>
                      <a:pPr algn="l" fontAlgn="ctr"/>
                      <a:r>
                        <a:rPr lang="en-US" sz="2700" b="0" i="0" u="none" strike="noStrike" dirty="0">
                          <a:solidFill>
                            <a:srgbClr val="000000"/>
                          </a:solidFill>
                          <a:effectLst/>
                          <a:latin typeface="Times New Roman"/>
                        </a:rPr>
                        <a:t>He/she suggests alternative ways to do </a:t>
                      </a:r>
                      <a:r>
                        <a:rPr lang="en-US" sz="2700" b="0" i="0" u="none" strike="noStrike" dirty="0" smtClean="0">
                          <a:solidFill>
                            <a:srgbClr val="000000"/>
                          </a:solidFill>
                          <a:effectLst/>
                          <a:latin typeface="Times New Roman"/>
                        </a:rPr>
                        <a:t>things.</a:t>
                      </a:r>
                      <a:endParaRPr lang="en-US" sz="2700" b="0" i="0" u="none" strike="noStrike" dirty="0">
                        <a:solidFill>
                          <a:srgbClr val="000000"/>
                        </a:solidFill>
                        <a:effectLst/>
                        <a:latin typeface="Times New Roman"/>
                      </a:endParaRP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700" b="1" i="0" u="none" strike="noStrike" dirty="0" smtClean="0">
                          <a:solidFill>
                            <a:srgbClr val="000000"/>
                          </a:solidFill>
                          <a:effectLst/>
                          <a:latin typeface="Times New Roman"/>
                        </a:rPr>
                        <a:t>0.90</a:t>
                      </a:r>
                      <a:endParaRPr lang="en-US" sz="2700" b="1" i="0" u="none" strike="noStrike" dirty="0">
                        <a:solidFill>
                          <a:srgbClr val="000000"/>
                        </a:solidFill>
                        <a:effectLst/>
                        <a:latin typeface="Times New Roman"/>
                      </a:endParaRP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US" sz="2700" b="0" i="0" u="none" strike="noStrike">
                          <a:solidFill>
                            <a:srgbClr val="000000"/>
                          </a:solidFill>
                          <a:effectLst/>
                          <a:latin typeface="Times New Roman"/>
                        </a:rPr>
                        <a:t>0.05</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700" b="0" i="0" u="none" strike="noStrike" dirty="0">
                          <a:solidFill>
                            <a:srgbClr val="000000"/>
                          </a:solidFill>
                          <a:effectLst/>
                          <a:latin typeface="Times New Roman"/>
                        </a:rPr>
                        <a:t>-0.22</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49410">
                <a:tc>
                  <a:txBody>
                    <a:bodyPr/>
                    <a:lstStyle/>
                    <a:p>
                      <a:pPr algn="l" fontAlgn="ctr"/>
                      <a:r>
                        <a:rPr lang="en-US" sz="2700" b="0" i="0" u="none" strike="noStrike" dirty="0">
                          <a:solidFill>
                            <a:srgbClr val="000000"/>
                          </a:solidFill>
                          <a:effectLst/>
                          <a:latin typeface="Times New Roman"/>
                        </a:rPr>
                        <a:t>My advisor makes sure I understand the goals of the degree and what I need to do.</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700" b="1" i="0" u="none" strike="noStrike" dirty="0">
                          <a:solidFill>
                            <a:srgbClr val="000000"/>
                          </a:solidFill>
                          <a:effectLst/>
                          <a:latin typeface="Times New Roman"/>
                        </a:rPr>
                        <a:t>0.77</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US" sz="2700" b="0" i="0" u="none" strike="noStrike" dirty="0">
                          <a:solidFill>
                            <a:srgbClr val="000000"/>
                          </a:solidFill>
                          <a:effectLst/>
                          <a:latin typeface="Times New Roman"/>
                        </a:rPr>
                        <a:t>0.08</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700" b="0" i="0" u="none" strike="noStrike" dirty="0">
                          <a:solidFill>
                            <a:srgbClr val="000000"/>
                          </a:solidFill>
                          <a:effectLst/>
                          <a:latin typeface="Times New Roman"/>
                        </a:rPr>
                        <a:t>-0.01</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24346">
                <a:tc>
                  <a:txBody>
                    <a:bodyPr/>
                    <a:lstStyle/>
                    <a:p>
                      <a:pPr algn="l" fontAlgn="ctr"/>
                      <a:r>
                        <a:rPr lang="en-US" sz="2700" b="0" i="0" u="none" strike="noStrike" dirty="0">
                          <a:solidFill>
                            <a:srgbClr val="000000"/>
                          </a:solidFill>
                          <a:effectLst/>
                          <a:latin typeface="Times New Roman"/>
                        </a:rPr>
                        <a:t>I feel understood by my advisor.</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700" b="1" i="0" u="none" strike="noStrike" dirty="0">
                          <a:solidFill>
                            <a:srgbClr val="000000"/>
                          </a:solidFill>
                          <a:effectLst/>
                          <a:latin typeface="Times New Roman"/>
                        </a:rPr>
                        <a:t>0.72</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US" sz="2700" b="0" i="0" u="none" strike="noStrike" dirty="0">
                          <a:solidFill>
                            <a:srgbClr val="000000"/>
                          </a:solidFill>
                          <a:effectLst/>
                          <a:latin typeface="Times New Roman"/>
                        </a:rPr>
                        <a:t>-0.04</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700" b="0" i="0" u="none" strike="noStrike" dirty="0">
                          <a:solidFill>
                            <a:srgbClr val="000000"/>
                          </a:solidFill>
                          <a:effectLst/>
                          <a:latin typeface="Times New Roman"/>
                        </a:rPr>
                        <a:t>0.09</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24346">
                <a:tc>
                  <a:txBody>
                    <a:bodyPr/>
                    <a:lstStyle/>
                    <a:p>
                      <a:pPr algn="l" fontAlgn="ctr"/>
                      <a:r>
                        <a:rPr lang="en-US" sz="2700" b="0" i="0" u="none" strike="noStrike" dirty="0">
                          <a:solidFill>
                            <a:srgbClr val="000000"/>
                          </a:solidFill>
                          <a:effectLst/>
                          <a:latin typeface="Times New Roman"/>
                        </a:rPr>
                        <a:t>He/she wants me to leave well prepared for coursework.</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700" b="1" i="0" u="none" strike="noStrike" dirty="0">
                          <a:solidFill>
                            <a:srgbClr val="000000"/>
                          </a:solidFill>
                          <a:effectLst/>
                          <a:latin typeface="Times New Roman"/>
                        </a:rPr>
                        <a:t>0.69</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US" sz="2700" b="0" i="0" u="none" strike="noStrike">
                          <a:solidFill>
                            <a:srgbClr val="000000"/>
                          </a:solidFill>
                          <a:effectLst/>
                          <a:latin typeface="Times New Roman"/>
                        </a:rPr>
                        <a:t>0.09</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700" b="0" i="0" u="none" strike="noStrike" dirty="0">
                          <a:solidFill>
                            <a:srgbClr val="000000"/>
                          </a:solidFill>
                          <a:effectLst/>
                          <a:latin typeface="Times New Roman"/>
                        </a:rPr>
                        <a:t>0.06</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55681">
                <a:tc>
                  <a:txBody>
                    <a:bodyPr/>
                    <a:lstStyle/>
                    <a:p>
                      <a:pPr algn="l" fontAlgn="ctr"/>
                      <a:r>
                        <a:rPr lang="en-US" sz="2700" b="0" i="0" u="none" strike="noStrike" dirty="0">
                          <a:solidFill>
                            <a:srgbClr val="000000"/>
                          </a:solidFill>
                          <a:effectLst/>
                          <a:latin typeface="Times New Roman"/>
                        </a:rPr>
                        <a:t>I feel like I have a choice about interacting with this person.</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700" b="0" i="0" u="none" strike="noStrike" dirty="0">
                          <a:solidFill>
                            <a:srgbClr val="000000"/>
                          </a:solidFill>
                          <a:effectLst/>
                          <a:latin typeface="Times New Roman"/>
                        </a:rPr>
                        <a:t>-0.07</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700" b="1" i="0" u="none" strike="noStrike" dirty="0">
                          <a:solidFill>
                            <a:srgbClr val="000000"/>
                          </a:solidFill>
                          <a:effectLst/>
                          <a:latin typeface="Times New Roman"/>
                        </a:rPr>
                        <a:t>0.56</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r>
                        <a:rPr lang="en-US" sz="2700" b="0" i="0" u="none" strike="noStrike" dirty="0">
                          <a:solidFill>
                            <a:srgbClr val="000000"/>
                          </a:solidFill>
                          <a:effectLst/>
                          <a:latin typeface="Times New Roman"/>
                        </a:rPr>
                        <a:t>0.13</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55681">
                <a:tc>
                  <a:txBody>
                    <a:bodyPr/>
                    <a:lstStyle/>
                    <a:p>
                      <a:pPr algn="l" fontAlgn="ctr"/>
                      <a:r>
                        <a:rPr lang="en-US" sz="2700" b="0" i="0" u="none" strike="noStrike">
                          <a:solidFill>
                            <a:srgbClr val="000000"/>
                          </a:solidFill>
                          <a:effectLst/>
                          <a:latin typeface="Times New Roman"/>
                        </a:rPr>
                        <a:t>While interacting with this person, I think about how much I enjoy it.</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700" b="0" i="0" u="none" strike="noStrike" dirty="0">
                          <a:solidFill>
                            <a:srgbClr val="000000"/>
                          </a:solidFill>
                          <a:effectLst/>
                          <a:latin typeface="Times New Roman"/>
                        </a:rPr>
                        <a:t>0.02</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700" b="1" i="0" u="none" strike="noStrike" dirty="0">
                          <a:solidFill>
                            <a:srgbClr val="000000"/>
                          </a:solidFill>
                          <a:effectLst/>
                          <a:latin typeface="Times New Roman"/>
                        </a:rPr>
                        <a:t>0.69</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r>
                        <a:rPr lang="en-US" sz="2700" b="0" i="0" u="none" strike="noStrike" dirty="0">
                          <a:solidFill>
                            <a:srgbClr val="000000"/>
                          </a:solidFill>
                          <a:effectLst/>
                          <a:latin typeface="Times New Roman"/>
                        </a:rPr>
                        <a:t>0.18</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55681">
                <a:tc>
                  <a:txBody>
                    <a:bodyPr/>
                    <a:lstStyle/>
                    <a:p>
                      <a:pPr algn="l" fontAlgn="ctr"/>
                      <a:r>
                        <a:rPr lang="en-US" sz="2700" b="0" i="0" u="none" strike="noStrike" dirty="0">
                          <a:solidFill>
                            <a:srgbClr val="000000"/>
                          </a:solidFill>
                          <a:effectLst/>
                          <a:latin typeface="Times New Roman"/>
                        </a:rPr>
                        <a:t>When I see him/her outside of the classroom, I am greeted.</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700" b="0" i="0" u="none" strike="noStrike" dirty="0">
                          <a:solidFill>
                            <a:srgbClr val="000000"/>
                          </a:solidFill>
                          <a:effectLst/>
                          <a:latin typeface="Times New Roman"/>
                        </a:rPr>
                        <a:t>0.09</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700" b="1" i="0" u="none" strike="noStrike" dirty="0">
                          <a:solidFill>
                            <a:srgbClr val="000000"/>
                          </a:solidFill>
                          <a:effectLst/>
                          <a:latin typeface="Times New Roman"/>
                        </a:rPr>
                        <a:t>0.52</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r>
                        <a:rPr lang="en-US" sz="2700" b="0" i="0" u="none" strike="noStrike" dirty="0">
                          <a:solidFill>
                            <a:srgbClr val="000000"/>
                          </a:solidFill>
                          <a:effectLst/>
                          <a:latin typeface="Times New Roman"/>
                        </a:rPr>
                        <a:t>-0.01</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24346">
                <a:tc>
                  <a:txBody>
                    <a:bodyPr/>
                    <a:lstStyle/>
                    <a:p>
                      <a:pPr algn="l" fontAlgn="ctr"/>
                      <a:r>
                        <a:rPr lang="en-US" sz="2700" b="0" i="0" u="none" strike="noStrike">
                          <a:solidFill>
                            <a:srgbClr val="000000"/>
                          </a:solidFill>
                          <a:effectLst/>
                          <a:latin typeface="Times New Roman"/>
                        </a:rPr>
                        <a:t>Interacting with this person is fun.</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700" b="0" i="0" u="none" strike="noStrike" dirty="0">
                          <a:solidFill>
                            <a:srgbClr val="000000"/>
                          </a:solidFill>
                          <a:effectLst/>
                          <a:latin typeface="Times New Roman"/>
                        </a:rPr>
                        <a:t>-0.08</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700" b="1" i="0" u="none" strike="noStrike" dirty="0">
                          <a:solidFill>
                            <a:srgbClr val="000000"/>
                          </a:solidFill>
                          <a:effectLst/>
                          <a:latin typeface="Times New Roman"/>
                        </a:rPr>
                        <a:t>0.85</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r>
                        <a:rPr lang="en-US" sz="2700" b="0" i="0" u="none" strike="noStrike" dirty="0">
                          <a:solidFill>
                            <a:srgbClr val="000000"/>
                          </a:solidFill>
                          <a:effectLst/>
                          <a:latin typeface="Times New Roman"/>
                        </a:rPr>
                        <a:t>0.16</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24346">
                <a:tc>
                  <a:txBody>
                    <a:bodyPr/>
                    <a:lstStyle/>
                    <a:p>
                      <a:pPr algn="l" fontAlgn="ctr"/>
                      <a:r>
                        <a:rPr lang="en-US" sz="2700" b="0" i="0" u="none" strike="noStrike" dirty="0">
                          <a:solidFill>
                            <a:srgbClr val="000000"/>
                          </a:solidFill>
                          <a:effectLst/>
                          <a:latin typeface="Times New Roman"/>
                        </a:rPr>
                        <a:t>I would like a chance to interact more with this person.</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700" b="0" i="0" u="none" strike="noStrike" dirty="0" smtClean="0">
                          <a:solidFill>
                            <a:srgbClr val="000000"/>
                          </a:solidFill>
                          <a:effectLst/>
                          <a:latin typeface="Times New Roman"/>
                        </a:rPr>
                        <a:t>0.10</a:t>
                      </a:r>
                      <a:endParaRPr lang="en-US" sz="2700" b="0" i="0" u="none" strike="noStrike" dirty="0">
                        <a:solidFill>
                          <a:srgbClr val="000000"/>
                        </a:solidFill>
                        <a:effectLst/>
                        <a:latin typeface="Times New Roman"/>
                      </a:endParaRP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700" b="1" i="0" u="none" strike="noStrike" dirty="0">
                          <a:solidFill>
                            <a:srgbClr val="000000"/>
                          </a:solidFill>
                          <a:effectLst/>
                          <a:latin typeface="Times New Roman"/>
                        </a:rPr>
                        <a:t>0.62</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r>
                        <a:rPr lang="en-US" sz="2700" b="0" i="0" u="none" strike="noStrike" dirty="0">
                          <a:solidFill>
                            <a:srgbClr val="000000"/>
                          </a:solidFill>
                          <a:effectLst/>
                          <a:latin typeface="Times New Roman"/>
                        </a:rPr>
                        <a:t>0.02</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24346">
                <a:tc>
                  <a:txBody>
                    <a:bodyPr/>
                    <a:lstStyle/>
                    <a:p>
                      <a:pPr algn="l" fontAlgn="ctr"/>
                      <a:r>
                        <a:rPr lang="en-US" sz="2700" b="0" i="0" u="none" strike="noStrike">
                          <a:solidFill>
                            <a:srgbClr val="000000"/>
                          </a:solidFill>
                          <a:effectLst/>
                          <a:latin typeface="Times New Roman"/>
                        </a:rPr>
                        <a:t>I find this person interesting.</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700" b="0" i="0" u="none" strike="noStrike" dirty="0">
                          <a:solidFill>
                            <a:srgbClr val="000000"/>
                          </a:solidFill>
                          <a:effectLst/>
                          <a:latin typeface="Times New Roman"/>
                        </a:rPr>
                        <a:t>0.08</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700" b="1" i="0" u="none" strike="noStrike" dirty="0">
                          <a:solidFill>
                            <a:srgbClr val="000000"/>
                          </a:solidFill>
                          <a:effectLst/>
                          <a:latin typeface="Times New Roman"/>
                        </a:rPr>
                        <a:t>0.83</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r>
                        <a:rPr lang="en-US" sz="2700" b="0" i="0" u="none" strike="noStrike" dirty="0">
                          <a:solidFill>
                            <a:srgbClr val="000000"/>
                          </a:solidFill>
                          <a:effectLst/>
                          <a:latin typeface="Times New Roman"/>
                        </a:rPr>
                        <a:t>-0.18</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24346">
                <a:tc>
                  <a:txBody>
                    <a:bodyPr/>
                    <a:lstStyle/>
                    <a:p>
                      <a:pPr algn="l" fontAlgn="ctr"/>
                      <a:r>
                        <a:rPr lang="en-US" sz="2700" b="0" i="0" u="none" strike="noStrike">
                          <a:solidFill>
                            <a:srgbClr val="000000"/>
                          </a:solidFill>
                          <a:effectLst/>
                          <a:latin typeface="Times New Roman"/>
                        </a:rPr>
                        <a:t>I think interacting with this person is interesting.</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700" b="0" i="0" u="none" strike="noStrike" dirty="0" smtClean="0">
                          <a:solidFill>
                            <a:srgbClr val="000000"/>
                          </a:solidFill>
                          <a:effectLst/>
                          <a:latin typeface="Times New Roman"/>
                        </a:rPr>
                        <a:t>0.10</a:t>
                      </a:r>
                      <a:endParaRPr lang="en-US" sz="2700" b="0" i="0" u="none" strike="noStrike" dirty="0">
                        <a:solidFill>
                          <a:srgbClr val="000000"/>
                        </a:solidFill>
                        <a:effectLst/>
                        <a:latin typeface="Times New Roman"/>
                      </a:endParaRP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700" b="1" i="0" u="none" strike="noStrike" dirty="0">
                          <a:solidFill>
                            <a:srgbClr val="000000"/>
                          </a:solidFill>
                          <a:effectLst/>
                          <a:latin typeface="Times New Roman"/>
                        </a:rPr>
                        <a:t>0.79</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r>
                        <a:rPr lang="en-US" sz="2700" b="0" i="0" u="none" strike="noStrike">
                          <a:solidFill>
                            <a:srgbClr val="000000"/>
                          </a:solidFill>
                          <a:effectLst/>
                          <a:latin typeface="Times New Roman"/>
                        </a:rPr>
                        <a:t>0.02</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49410">
                <a:tc>
                  <a:txBody>
                    <a:bodyPr/>
                    <a:lstStyle/>
                    <a:p>
                      <a:pPr algn="l" fontAlgn="ctr"/>
                      <a:r>
                        <a:rPr lang="en-US" sz="2700" b="0" i="0" u="none" strike="noStrike" dirty="0">
                          <a:solidFill>
                            <a:srgbClr val="000000"/>
                          </a:solidFill>
                          <a:effectLst/>
                          <a:latin typeface="Times New Roman"/>
                        </a:rPr>
                        <a:t>He/she keeps me aware of opportunities for involvement on campus.</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700" b="0" i="0" u="none" strike="noStrike" dirty="0">
                          <a:solidFill>
                            <a:srgbClr val="000000"/>
                          </a:solidFill>
                          <a:effectLst/>
                          <a:latin typeface="Times New Roman"/>
                        </a:rPr>
                        <a:t>0.11</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700" b="0" i="0" u="none" strike="noStrike" dirty="0">
                          <a:solidFill>
                            <a:srgbClr val="000000"/>
                          </a:solidFill>
                          <a:effectLst/>
                          <a:latin typeface="Times New Roman"/>
                        </a:rPr>
                        <a:t>0.26</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700" b="1" i="0" u="none" strike="noStrike" dirty="0">
                          <a:solidFill>
                            <a:srgbClr val="000000"/>
                          </a:solidFill>
                          <a:effectLst/>
                          <a:latin typeface="Times New Roman"/>
                        </a:rPr>
                        <a:t>0.56</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r>
              <a:tr h="424346">
                <a:tc>
                  <a:txBody>
                    <a:bodyPr/>
                    <a:lstStyle/>
                    <a:p>
                      <a:pPr algn="l" fontAlgn="ctr"/>
                      <a:r>
                        <a:rPr lang="en-US" sz="2700" b="0" i="0" u="none" strike="noStrike">
                          <a:solidFill>
                            <a:srgbClr val="000000"/>
                          </a:solidFill>
                          <a:effectLst/>
                          <a:latin typeface="Times New Roman"/>
                        </a:rPr>
                        <a:t>My advisor encourages me to get involved.</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700" b="0" i="0" u="none" strike="noStrike" dirty="0">
                          <a:solidFill>
                            <a:srgbClr val="000000"/>
                          </a:solidFill>
                          <a:effectLst/>
                          <a:latin typeface="Times New Roman"/>
                        </a:rPr>
                        <a:t>0.11</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700" b="0" i="0" u="none" strike="noStrike">
                          <a:solidFill>
                            <a:srgbClr val="000000"/>
                          </a:solidFill>
                          <a:effectLst/>
                          <a:latin typeface="Times New Roman"/>
                        </a:rPr>
                        <a:t>-0.02</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700" b="1" i="0" u="none" strike="noStrike" dirty="0">
                          <a:solidFill>
                            <a:srgbClr val="000000"/>
                          </a:solidFill>
                          <a:effectLst/>
                          <a:latin typeface="Times New Roman"/>
                        </a:rPr>
                        <a:t>0.88</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r>
              <a:tr h="549410">
                <a:tc>
                  <a:txBody>
                    <a:bodyPr/>
                    <a:lstStyle/>
                    <a:p>
                      <a:pPr algn="l" fontAlgn="ctr"/>
                      <a:r>
                        <a:rPr lang="en-US" sz="2700" b="0" i="0" u="none" strike="noStrike" dirty="0">
                          <a:solidFill>
                            <a:srgbClr val="000000"/>
                          </a:solidFill>
                          <a:effectLst/>
                          <a:latin typeface="Times New Roman"/>
                        </a:rPr>
                        <a:t>I am encouraged to emulate the example of involvement my advisor provides.</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700" b="0" i="0" u="none" strike="noStrike" dirty="0">
                          <a:solidFill>
                            <a:srgbClr val="000000"/>
                          </a:solidFill>
                          <a:effectLst/>
                          <a:latin typeface="Times New Roman"/>
                        </a:rPr>
                        <a:t>0.02</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700" b="0" i="0" u="none" strike="noStrike">
                          <a:solidFill>
                            <a:srgbClr val="000000"/>
                          </a:solidFill>
                          <a:effectLst/>
                          <a:latin typeface="Times New Roman"/>
                        </a:rPr>
                        <a:t>0.14</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700" b="1" i="0" u="none" strike="noStrike" dirty="0">
                          <a:solidFill>
                            <a:srgbClr val="000000"/>
                          </a:solidFill>
                          <a:effectLst/>
                          <a:latin typeface="Times New Roman"/>
                        </a:rPr>
                        <a:t>0.69</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r>
              <a:tr h="549410">
                <a:tc>
                  <a:txBody>
                    <a:bodyPr/>
                    <a:lstStyle/>
                    <a:p>
                      <a:pPr algn="l" fontAlgn="ctr"/>
                      <a:r>
                        <a:rPr lang="en-US" sz="2700" b="0" i="0" u="none" strike="noStrike" dirty="0">
                          <a:solidFill>
                            <a:srgbClr val="000000"/>
                          </a:solidFill>
                          <a:effectLst/>
                          <a:latin typeface="Times New Roman"/>
                        </a:rPr>
                        <a:t>My advisor notifies me of campus and community </a:t>
                      </a:r>
                      <a:r>
                        <a:rPr lang="en-US" sz="2700" b="0" i="0" u="none" strike="noStrike" dirty="0" smtClean="0">
                          <a:solidFill>
                            <a:srgbClr val="000000"/>
                          </a:solidFill>
                          <a:effectLst/>
                          <a:latin typeface="Times New Roman"/>
                        </a:rPr>
                        <a:t>opportunities </a:t>
                      </a:r>
                      <a:r>
                        <a:rPr lang="en-US" sz="2700" b="0" i="0" u="none" strike="noStrike" dirty="0">
                          <a:solidFill>
                            <a:srgbClr val="000000"/>
                          </a:solidFill>
                          <a:effectLst/>
                          <a:latin typeface="Times New Roman"/>
                        </a:rPr>
                        <a:t>that support my goals.</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700" b="0" i="0" u="none" strike="noStrike" dirty="0">
                          <a:solidFill>
                            <a:srgbClr val="000000"/>
                          </a:solidFill>
                          <a:effectLst/>
                          <a:latin typeface="Times New Roman"/>
                        </a:rPr>
                        <a:t>0.09</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700" b="0" i="0" u="none" strike="noStrike" dirty="0">
                          <a:solidFill>
                            <a:srgbClr val="000000"/>
                          </a:solidFill>
                          <a:effectLst/>
                          <a:latin typeface="Times New Roman"/>
                        </a:rPr>
                        <a:t>0.05</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700" b="1" i="0" u="none" strike="noStrike" dirty="0">
                          <a:solidFill>
                            <a:srgbClr val="000000"/>
                          </a:solidFill>
                          <a:effectLst/>
                          <a:latin typeface="Times New Roman"/>
                        </a:rPr>
                        <a:t>0.69</a:t>
                      </a:r>
                    </a:p>
                  </a:txBody>
                  <a:tcPr marL="7961" marR="7961" marT="796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1817268560"/>
              </p:ext>
            </p:extLst>
          </p:nvPr>
        </p:nvGraphicFramePr>
        <p:xfrm>
          <a:off x="10772274" y="17500507"/>
          <a:ext cx="18211800" cy="9365500"/>
        </p:xfrm>
        <a:graphic>
          <a:graphicData uri="http://schemas.openxmlformats.org/drawingml/2006/table">
            <a:tbl>
              <a:tblPr/>
              <a:tblGrid>
                <a:gridCol w="6705600"/>
                <a:gridCol w="2362200"/>
                <a:gridCol w="2286000"/>
                <a:gridCol w="2743200"/>
                <a:gridCol w="1981200"/>
                <a:gridCol w="2133600"/>
              </a:tblGrid>
              <a:tr h="609597">
                <a:tc>
                  <a:txBody>
                    <a:bodyPr/>
                    <a:lstStyle/>
                    <a:p>
                      <a:pPr algn="l" fontAlgn="ctr"/>
                      <a:r>
                        <a:rPr lang="en-US" sz="2700" b="1" i="0" u="none" strike="noStrike" dirty="0">
                          <a:solidFill>
                            <a:srgbClr val="000000"/>
                          </a:solidFill>
                          <a:effectLst/>
                          <a:latin typeface="Times New Roman"/>
                        </a:rPr>
                        <a:t> </a:t>
                      </a:r>
                      <a:r>
                        <a:rPr lang="en-US" sz="2700" b="1" i="0" u="none" strike="noStrike" dirty="0" smtClean="0">
                          <a:solidFill>
                            <a:srgbClr val="000000"/>
                          </a:solidFill>
                          <a:effectLst/>
                          <a:latin typeface="Times New Roman"/>
                        </a:rPr>
                        <a:t>Table 2:  Measurement Invariance Tests</a:t>
                      </a:r>
                      <a:endParaRPr lang="en-US" sz="2700" b="1" i="0" u="none" strike="noStrike" dirty="0">
                        <a:solidFill>
                          <a:srgbClr val="000000"/>
                        </a:solidFill>
                        <a:effectLst/>
                        <a:latin typeface="Times New Roman"/>
                      </a:endParaRP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DD4F"/>
                    </a:solidFill>
                  </a:tcPr>
                </a:tc>
                <a:tc>
                  <a:txBody>
                    <a:bodyPr/>
                    <a:lstStyle/>
                    <a:p>
                      <a:pPr algn="ctr" fontAlgn="ctr"/>
                      <a:r>
                        <a:rPr lang="en-US" sz="2700" b="1" i="0" u="none" strike="noStrike" dirty="0">
                          <a:solidFill>
                            <a:srgbClr val="000000"/>
                          </a:solidFill>
                          <a:effectLst/>
                          <a:latin typeface="Times New Roman"/>
                        </a:rPr>
                        <a:t>SRMR</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DD4F"/>
                    </a:solidFill>
                  </a:tcPr>
                </a:tc>
                <a:tc>
                  <a:txBody>
                    <a:bodyPr/>
                    <a:lstStyle/>
                    <a:p>
                      <a:pPr algn="ctr" fontAlgn="ctr"/>
                      <a:r>
                        <a:rPr lang="en-US" sz="2700" b="1" i="0" u="none" strike="noStrike" dirty="0">
                          <a:solidFill>
                            <a:srgbClr val="000000"/>
                          </a:solidFill>
                          <a:effectLst/>
                          <a:latin typeface="Times New Roman"/>
                        </a:rPr>
                        <a:t>RMSEA</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DD4F"/>
                    </a:solidFill>
                  </a:tcPr>
                </a:tc>
                <a:tc>
                  <a:txBody>
                    <a:bodyPr/>
                    <a:lstStyle/>
                    <a:p>
                      <a:pPr algn="ctr" fontAlgn="ctr"/>
                      <a:r>
                        <a:rPr lang="en-US" sz="2700" b="1" i="1" u="none" strike="noStrike" dirty="0" smtClean="0">
                          <a:solidFill>
                            <a:srgbClr val="000000"/>
                          </a:solidFill>
                          <a:effectLst/>
                          <a:latin typeface="Times New Roman"/>
                        </a:rPr>
                        <a:t>Χ</a:t>
                      </a:r>
                      <a:r>
                        <a:rPr lang="en-US" sz="2700" b="1" i="0" u="none" strike="noStrike" baseline="30000" dirty="0" smtClean="0">
                          <a:solidFill>
                            <a:srgbClr val="000000"/>
                          </a:solidFill>
                          <a:effectLst/>
                          <a:latin typeface="Times New Roman"/>
                        </a:rPr>
                        <a:t>2</a:t>
                      </a:r>
                      <a:endParaRPr lang="en-US" sz="2700" b="1" i="0" u="none" strike="noStrike" dirty="0">
                        <a:solidFill>
                          <a:srgbClr val="000000"/>
                        </a:solidFill>
                        <a:effectLst/>
                        <a:latin typeface="Times New Roman"/>
                      </a:endParaRP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DD4F"/>
                    </a:solidFill>
                  </a:tcPr>
                </a:tc>
                <a:tc>
                  <a:txBody>
                    <a:bodyPr/>
                    <a:lstStyle/>
                    <a:p>
                      <a:pPr algn="ctr" fontAlgn="ctr"/>
                      <a:r>
                        <a:rPr lang="en-US" sz="2700" b="1" i="0" u="none" strike="noStrike" dirty="0">
                          <a:solidFill>
                            <a:srgbClr val="000000"/>
                          </a:solidFill>
                          <a:effectLst/>
                          <a:latin typeface="Times New Roman"/>
                        </a:rPr>
                        <a:t>TLI</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DD4F"/>
                    </a:solidFill>
                  </a:tcPr>
                </a:tc>
                <a:tc>
                  <a:txBody>
                    <a:bodyPr/>
                    <a:lstStyle/>
                    <a:p>
                      <a:pPr algn="ctr" fontAlgn="ctr"/>
                      <a:r>
                        <a:rPr lang="en-US" sz="2700" b="1" i="0" u="none" strike="noStrike" dirty="0">
                          <a:solidFill>
                            <a:srgbClr val="000000"/>
                          </a:solidFill>
                          <a:effectLst/>
                          <a:latin typeface="Times New Roman"/>
                        </a:rPr>
                        <a:t>CFI</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DD4F"/>
                    </a:solidFill>
                  </a:tcPr>
                </a:tc>
              </a:tr>
              <a:tr h="656825">
                <a:tc>
                  <a:txBody>
                    <a:bodyPr/>
                    <a:lstStyle/>
                    <a:p>
                      <a:pPr algn="l" fontAlgn="ctr"/>
                      <a:r>
                        <a:rPr lang="en-US" sz="2700" b="0" i="0" u="none" strike="noStrike" dirty="0">
                          <a:solidFill>
                            <a:srgbClr val="000000"/>
                          </a:solidFill>
                          <a:effectLst/>
                          <a:latin typeface="Times New Roman"/>
                        </a:rPr>
                        <a:t>Exploratory Factor Analysis</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700" b="0" i="0" u="none" strike="noStrike">
                          <a:solidFill>
                            <a:srgbClr val="000000"/>
                          </a:solidFill>
                          <a:effectLst/>
                          <a:latin typeface="Times New Roman"/>
                        </a:rPr>
                        <a:t>0.04</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700" b="0" i="0" u="none" strike="noStrike">
                          <a:solidFill>
                            <a:srgbClr val="000000"/>
                          </a:solidFill>
                          <a:effectLst/>
                          <a:latin typeface="Times New Roman"/>
                        </a:rPr>
                        <a:t>0.07</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700" b="0" i="0" u="none" strike="noStrike" dirty="0">
                          <a:solidFill>
                            <a:srgbClr val="000000"/>
                          </a:solidFill>
                          <a:effectLst/>
                          <a:latin typeface="Times New Roman"/>
                        </a:rPr>
                        <a:t>(187) = 298.02</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700" b="0" i="0" u="none" strike="noStrike">
                          <a:solidFill>
                            <a:srgbClr val="000000"/>
                          </a:solidFill>
                          <a:effectLst/>
                          <a:latin typeface="Times New Roman"/>
                        </a:rPr>
                        <a:t>0.92</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700" b="0" i="0" u="none" strike="noStrike" dirty="0">
                          <a:solidFill>
                            <a:srgbClr val="000000"/>
                          </a:solidFill>
                          <a:effectLst/>
                          <a:latin typeface="Times New Roman"/>
                        </a:rPr>
                        <a:t>0.94</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87871">
                <a:tc>
                  <a:txBody>
                    <a:bodyPr/>
                    <a:lstStyle/>
                    <a:p>
                      <a:pPr algn="l" fontAlgn="ctr"/>
                      <a:r>
                        <a:rPr lang="en-US" sz="2700" b="0" i="0" u="none" strike="noStrike" dirty="0">
                          <a:solidFill>
                            <a:srgbClr val="000000"/>
                          </a:solidFill>
                          <a:effectLst/>
                          <a:latin typeface="Times New Roman"/>
                        </a:rPr>
                        <a:t>Confirmatory Factor Analysis (</a:t>
                      </a:r>
                      <a:r>
                        <a:rPr lang="en-US" sz="2700" b="0" i="1" u="none" strike="noStrike" dirty="0">
                          <a:solidFill>
                            <a:srgbClr val="000000"/>
                          </a:solidFill>
                          <a:effectLst/>
                          <a:latin typeface="Times New Roman"/>
                        </a:rPr>
                        <a:t>n</a:t>
                      </a:r>
                      <a:r>
                        <a:rPr lang="en-US" sz="2700" b="0" i="0" u="none" strike="noStrike" dirty="0">
                          <a:solidFill>
                            <a:srgbClr val="000000"/>
                          </a:solidFill>
                          <a:effectLst/>
                          <a:latin typeface="Times New Roman"/>
                        </a:rPr>
                        <a:t> = 486)</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700" b="0" i="0" u="none" strike="noStrike">
                          <a:solidFill>
                            <a:srgbClr val="000000"/>
                          </a:solidFill>
                          <a:effectLst/>
                          <a:latin typeface="Times New Roman"/>
                        </a:rPr>
                        <a:t>0.06</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700" b="0" i="0" u="none" strike="noStrike">
                          <a:solidFill>
                            <a:srgbClr val="000000"/>
                          </a:solidFill>
                          <a:effectLst/>
                          <a:latin typeface="Times New Roman"/>
                        </a:rPr>
                        <a:t>0.09</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700" b="0" i="0" u="none" strike="noStrike">
                          <a:solidFill>
                            <a:srgbClr val="000000"/>
                          </a:solidFill>
                          <a:effectLst/>
                          <a:latin typeface="Times New Roman"/>
                        </a:rPr>
                        <a:t>(227) = 1076.13</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700" b="0" i="0" u="none" strike="noStrike">
                          <a:solidFill>
                            <a:srgbClr val="000000"/>
                          </a:solidFill>
                          <a:effectLst/>
                          <a:latin typeface="Times New Roman"/>
                        </a:rPr>
                        <a:t>0.87</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2700" b="0" i="0" u="none" strike="noStrike">
                          <a:solidFill>
                            <a:srgbClr val="000000"/>
                          </a:solidFill>
                          <a:effectLst/>
                          <a:latin typeface="Times New Roman"/>
                        </a:rPr>
                        <a:t>0.89</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622016">
                <a:tc>
                  <a:txBody>
                    <a:bodyPr/>
                    <a:lstStyle/>
                    <a:p>
                      <a:pPr algn="l" fontAlgn="ctr"/>
                      <a:r>
                        <a:rPr lang="en-US" sz="2700" b="0" i="0" u="none" strike="noStrike" dirty="0">
                          <a:solidFill>
                            <a:srgbClr val="000000"/>
                          </a:solidFill>
                          <a:effectLst/>
                          <a:latin typeface="Times New Roman"/>
                        </a:rPr>
                        <a:t>Traditional Students (</a:t>
                      </a:r>
                      <a:r>
                        <a:rPr lang="en-US" sz="2700" b="0" i="1" u="none" strike="noStrike" dirty="0">
                          <a:solidFill>
                            <a:srgbClr val="000000"/>
                          </a:solidFill>
                          <a:effectLst/>
                          <a:latin typeface="Times New Roman"/>
                        </a:rPr>
                        <a:t>n</a:t>
                      </a:r>
                      <a:r>
                        <a:rPr lang="en-US" sz="2700" b="0" i="0" u="none" strike="noStrike" dirty="0">
                          <a:solidFill>
                            <a:srgbClr val="000000"/>
                          </a:solidFill>
                          <a:effectLst/>
                          <a:latin typeface="Times New Roman"/>
                        </a:rPr>
                        <a:t> = 258)</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197"/>
                    </a:solidFill>
                  </a:tcPr>
                </a:tc>
                <a:tc>
                  <a:txBody>
                    <a:bodyPr/>
                    <a:lstStyle/>
                    <a:p>
                      <a:pPr algn="ctr" fontAlgn="ctr"/>
                      <a:r>
                        <a:rPr lang="en-US" sz="2700" b="0" i="0" u="none" strike="noStrike">
                          <a:solidFill>
                            <a:srgbClr val="000000"/>
                          </a:solidFill>
                          <a:effectLst/>
                          <a:latin typeface="Times New Roman"/>
                        </a:rPr>
                        <a:t>0.07</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197"/>
                    </a:solidFill>
                  </a:tcPr>
                </a:tc>
                <a:tc>
                  <a:txBody>
                    <a:bodyPr/>
                    <a:lstStyle/>
                    <a:p>
                      <a:pPr algn="ctr" fontAlgn="ctr"/>
                      <a:r>
                        <a:rPr lang="en-US" sz="2700" b="0" i="0" u="none" strike="noStrike">
                          <a:solidFill>
                            <a:srgbClr val="000000"/>
                          </a:solidFill>
                          <a:effectLst/>
                          <a:latin typeface="Times New Roman"/>
                        </a:rPr>
                        <a:t>0.09</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197"/>
                    </a:solidFill>
                  </a:tcPr>
                </a:tc>
                <a:tc>
                  <a:txBody>
                    <a:bodyPr/>
                    <a:lstStyle/>
                    <a:p>
                      <a:pPr algn="ctr" fontAlgn="ctr"/>
                      <a:r>
                        <a:rPr lang="en-US" sz="2700" b="0" i="0" u="none" strike="noStrike" dirty="0">
                          <a:solidFill>
                            <a:srgbClr val="000000"/>
                          </a:solidFill>
                          <a:effectLst/>
                          <a:latin typeface="Times New Roman"/>
                        </a:rPr>
                        <a:t>(227) = 716.38</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197"/>
                    </a:solidFill>
                  </a:tcPr>
                </a:tc>
                <a:tc>
                  <a:txBody>
                    <a:bodyPr/>
                    <a:lstStyle/>
                    <a:p>
                      <a:pPr algn="ctr" fontAlgn="ctr"/>
                      <a:r>
                        <a:rPr lang="en-US" sz="2700" b="0" i="0" u="none" strike="noStrike">
                          <a:solidFill>
                            <a:srgbClr val="000000"/>
                          </a:solidFill>
                          <a:effectLst/>
                          <a:latin typeface="Times New Roman"/>
                        </a:rPr>
                        <a:t>0.85</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197"/>
                    </a:solidFill>
                  </a:tcPr>
                </a:tc>
                <a:tc>
                  <a:txBody>
                    <a:bodyPr/>
                    <a:lstStyle/>
                    <a:p>
                      <a:pPr algn="ctr" fontAlgn="ctr"/>
                      <a:r>
                        <a:rPr lang="en-US" sz="2700" b="0" i="0" u="none" strike="noStrike">
                          <a:solidFill>
                            <a:srgbClr val="000000"/>
                          </a:solidFill>
                          <a:effectLst/>
                          <a:latin typeface="Times New Roman"/>
                        </a:rPr>
                        <a:t>0.87</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197"/>
                    </a:solidFill>
                  </a:tcPr>
                </a:tc>
              </a:tr>
              <a:tr h="651125">
                <a:tc>
                  <a:txBody>
                    <a:bodyPr/>
                    <a:lstStyle/>
                    <a:p>
                      <a:pPr algn="l" fontAlgn="ctr"/>
                      <a:r>
                        <a:rPr lang="en-US" sz="2700" b="0" i="0" u="none" strike="noStrike" dirty="0">
                          <a:solidFill>
                            <a:srgbClr val="000000"/>
                          </a:solidFill>
                          <a:effectLst/>
                          <a:latin typeface="Times New Roman"/>
                        </a:rPr>
                        <a:t>Nontraditional Students (</a:t>
                      </a:r>
                      <a:r>
                        <a:rPr lang="en-US" sz="2700" b="0" i="1" u="none" strike="noStrike" dirty="0">
                          <a:solidFill>
                            <a:srgbClr val="000000"/>
                          </a:solidFill>
                          <a:effectLst/>
                          <a:latin typeface="Times New Roman"/>
                        </a:rPr>
                        <a:t>n</a:t>
                      </a:r>
                      <a:r>
                        <a:rPr lang="en-US" sz="2700" b="0" i="0" u="none" strike="noStrike" dirty="0">
                          <a:solidFill>
                            <a:srgbClr val="000000"/>
                          </a:solidFill>
                          <a:effectLst/>
                          <a:latin typeface="Times New Roman"/>
                        </a:rPr>
                        <a:t> = 225)</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197"/>
                    </a:solidFill>
                  </a:tcPr>
                </a:tc>
                <a:tc>
                  <a:txBody>
                    <a:bodyPr/>
                    <a:lstStyle/>
                    <a:p>
                      <a:pPr algn="ctr" fontAlgn="ctr"/>
                      <a:r>
                        <a:rPr lang="en-US" sz="2700" b="0" i="0" u="none" strike="noStrike" dirty="0">
                          <a:solidFill>
                            <a:srgbClr val="000000"/>
                          </a:solidFill>
                          <a:effectLst/>
                          <a:latin typeface="Times New Roman"/>
                        </a:rPr>
                        <a:t>0.06</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197"/>
                    </a:solidFill>
                  </a:tcPr>
                </a:tc>
                <a:tc>
                  <a:txBody>
                    <a:bodyPr/>
                    <a:lstStyle/>
                    <a:p>
                      <a:pPr algn="ctr" fontAlgn="ctr"/>
                      <a:r>
                        <a:rPr lang="en-US" sz="2700" b="0" i="0" u="none" strike="noStrike" dirty="0" smtClean="0">
                          <a:solidFill>
                            <a:srgbClr val="000000"/>
                          </a:solidFill>
                          <a:effectLst/>
                          <a:latin typeface="Times New Roman"/>
                        </a:rPr>
                        <a:t>0.10</a:t>
                      </a:r>
                      <a:endParaRPr lang="en-US" sz="2700" b="0" i="0" u="none" strike="noStrike" dirty="0">
                        <a:solidFill>
                          <a:srgbClr val="000000"/>
                        </a:solidFill>
                        <a:effectLst/>
                        <a:latin typeface="Times New Roman"/>
                      </a:endParaRP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197"/>
                    </a:solidFill>
                  </a:tcPr>
                </a:tc>
                <a:tc>
                  <a:txBody>
                    <a:bodyPr/>
                    <a:lstStyle/>
                    <a:p>
                      <a:pPr algn="ctr" fontAlgn="ctr"/>
                      <a:r>
                        <a:rPr lang="en-US" sz="2700" b="0" i="0" u="none" strike="noStrike" dirty="0">
                          <a:solidFill>
                            <a:srgbClr val="000000"/>
                          </a:solidFill>
                          <a:effectLst/>
                          <a:latin typeface="Times New Roman"/>
                        </a:rPr>
                        <a:t>(227) = 718.84</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197"/>
                    </a:solidFill>
                  </a:tcPr>
                </a:tc>
                <a:tc>
                  <a:txBody>
                    <a:bodyPr/>
                    <a:lstStyle/>
                    <a:p>
                      <a:pPr algn="ctr" fontAlgn="ctr"/>
                      <a:r>
                        <a:rPr lang="en-US" sz="2700" b="0" i="0" u="none" strike="noStrike">
                          <a:solidFill>
                            <a:srgbClr val="000000"/>
                          </a:solidFill>
                          <a:effectLst/>
                          <a:latin typeface="Times New Roman"/>
                        </a:rPr>
                        <a:t>0.86</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197"/>
                    </a:solidFill>
                  </a:tcPr>
                </a:tc>
                <a:tc>
                  <a:txBody>
                    <a:bodyPr/>
                    <a:lstStyle/>
                    <a:p>
                      <a:pPr algn="ctr" fontAlgn="ctr"/>
                      <a:r>
                        <a:rPr lang="en-US" sz="2700" b="0" i="0" u="none" strike="noStrike">
                          <a:solidFill>
                            <a:srgbClr val="000000"/>
                          </a:solidFill>
                          <a:effectLst/>
                          <a:latin typeface="Times New Roman"/>
                        </a:rPr>
                        <a:t>0.87</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197"/>
                    </a:solidFill>
                  </a:tcPr>
                </a:tc>
              </a:tr>
              <a:tr h="545719">
                <a:tc>
                  <a:txBody>
                    <a:bodyPr/>
                    <a:lstStyle/>
                    <a:p>
                      <a:pPr algn="l" fontAlgn="ctr"/>
                      <a:r>
                        <a:rPr lang="en-US" sz="2700" b="0" i="0" u="none" strike="noStrike" dirty="0" err="1">
                          <a:solidFill>
                            <a:srgbClr val="000000"/>
                          </a:solidFill>
                          <a:effectLst/>
                          <a:latin typeface="Times New Roman"/>
                        </a:rPr>
                        <a:t>Configural</a:t>
                      </a:r>
                      <a:r>
                        <a:rPr lang="en-US" sz="2700" b="0" i="0" u="none" strike="noStrike" dirty="0">
                          <a:solidFill>
                            <a:srgbClr val="000000"/>
                          </a:solidFill>
                          <a:effectLst/>
                          <a:latin typeface="Times New Roman"/>
                        </a:rPr>
                        <a:t> Invariance</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197"/>
                    </a:solidFill>
                  </a:tcPr>
                </a:tc>
                <a:tc>
                  <a:txBody>
                    <a:bodyPr/>
                    <a:lstStyle/>
                    <a:p>
                      <a:pPr algn="ctr" fontAlgn="ctr"/>
                      <a:r>
                        <a:rPr lang="en-US" sz="2700" b="0" i="0" u="none" strike="noStrike" dirty="0">
                          <a:solidFill>
                            <a:srgbClr val="000000"/>
                          </a:solidFill>
                          <a:effectLst/>
                          <a:latin typeface="Times New Roman"/>
                        </a:rPr>
                        <a:t>0.07</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197"/>
                    </a:solidFill>
                  </a:tcPr>
                </a:tc>
                <a:tc>
                  <a:txBody>
                    <a:bodyPr/>
                    <a:lstStyle/>
                    <a:p>
                      <a:pPr algn="ctr" fontAlgn="ctr"/>
                      <a:r>
                        <a:rPr lang="en-US" sz="2700" b="0" i="0" u="none" strike="noStrike" dirty="0">
                          <a:solidFill>
                            <a:srgbClr val="000000"/>
                          </a:solidFill>
                          <a:effectLst/>
                          <a:latin typeface="Times New Roman"/>
                        </a:rPr>
                        <a:t>0.07</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197"/>
                    </a:solidFill>
                  </a:tcPr>
                </a:tc>
                <a:tc>
                  <a:txBody>
                    <a:bodyPr/>
                    <a:lstStyle/>
                    <a:p>
                      <a:pPr algn="ctr" fontAlgn="ctr"/>
                      <a:r>
                        <a:rPr lang="en-US" sz="2700" b="0" i="0" u="none" strike="noStrike" dirty="0">
                          <a:solidFill>
                            <a:srgbClr val="000000"/>
                          </a:solidFill>
                          <a:effectLst/>
                          <a:latin typeface="Times New Roman"/>
                        </a:rPr>
                        <a:t>(454) = 1435.25</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197"/>
                    </a:solidFill>
                  </a:tcPr>
                </a:tc>
                <a:tc>
                  <a:txBody>
                    <a:bodyPr/>
                    <a:lstStyle/>
                    <a:p>
                      <a:pPr algn="ctr" fontAlgn="ctr"/>
                      <a:r>
                        <a:rPr lang="en-US" sz="2700" b="0" i="0" u="none" strike="noStrike">
                          <a:solidFill>
                            <a:srgbClr val="000000"/>
                          </a:solidFill>
                          <a:effectLst/>
                          <a:latin typeface="Times New Roman"/>
                        </a:rPr>
                        <a:t>0.86</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197"/>
                    </a:solidFill>
                  </a:tcPr>
                </a:tc>
                <a:tc>
                  <a:txBody>
                    <a:bodyPr/>
                    <a:lstStyle/>
                    <a:p>
                      <a:pPr algn="ctr" fontAlgn="ctr"/>
                      <a:r>
                        <a:rPr lang="en-US" sz="2700" b="0" i="0" u="none" strike="noStrike">
                          <a:solidFill>
                            <a:srgbClr val="000000"/>
                          </a:solidFill>
                          <a:effectLst/>
                          <a:latin typeface="Times New Roman"/>
                        </a:rPr>
                        <a:t>0.87</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197"/>
                    </a:solidFill>
                  </a:tcPr>
                </a:tc>
              </a:tr>
              <a:tr h="648215">
                <a:tc>
                  <a:txBody>
                    <a:bodyPr/>
                    <a:lstStyle/>
                    <a:p>
                      <a:pPr algn="l" fontAlgn="ctr"/>
                      <a:r>
                        <a:rPr lang="en-US" sz="2700" b="0" i="0" u="none" strike="noStrike">
                          <a:solidFill>
                            <a:srgbClr val="000000"/>
                          </a:solidFill>
                          <a:effectLst/>
                          <a:latin typeface="Times New Roman"/>
                        </a:rPr>
                        <a:t>Metric Invariance</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197"/>
                    </a:solidFill>
                  </a:tcPr>
                </a:tc>
                <a:tc>
                  <a:txBody>
                    <a:bodyPr/>
                    <a:lstStyle/>
                    <a:p>
                      <a:pPr algn="ctr" fontAlgn="ctr"/>
                      <a:r>
                        <a:rPr lang="en-US" sz="2700" b="0" i="0" u="none" strike="noStrike" dirty="0">
                          <a:solidFill>
                            <a:srgbClr val="000000"/>
                          </a:solidFill>
                          <a:effectLst/>
                          <a:latin typeface="Times New Roman"/>
                        </a:rPr>
                        <a:t>0.06</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197"/>
                    </a:solidFill>
                  </a:tcPr>
                </a:tc>
                <a:tc>
                  <a:txBody>
                    <a:bodyPr/>
                    <a:lstStyle/>
                    <a:p>
                      <a:pPr algn="ctr" fontAlgn="ctr"/>
                      <a:r>
                        <a:rPr lang="en-US" sz="2700" b="0" i="0" u="none" strike="noStrike" dirty="0">
                          <a:solidFill>
                            <a:srgbClr val="000000"/>
                          </a:solidFill>
                          <a:effectLst/>
                          <a:latin typeface="Times New Roman"/>
                        </a:rPr>
                        <a:t>0.07</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197"/>
                    </a:solidFill>
                  </a:tcPr>
                </a:tc>
                <a:tc>
                  <a:txBody>
                    <a:bodyPr/>
                    <a:lstStyle/>
                    <a:p>
                      <a:pPr algn="ctr" fontAlgn="ctr"/>
                      <a:r>
                        <a:rPr lang="en-US" sz="2700" b="0" i="0" u="none" strike="noStrike" dirty="0">
                          <a:solidFill>
                            <a:srgbClr val="000000"/>
                          </a:solidFill>
                          <a:effectLst/>
                          <a:latin typeface="Times New Roman"/>
                        </a:rPr>
                        <a:t>(474) = 1499.41</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197"/>
                    </a:solidFill>
                  </a:tcPr>
                </a:tc>
                <a:tc>
                  <a:txBody>
                    <a:bodyPr/>
                    <a:lstStyle/>
                    <a:p>
                      <a:pPr algn="ctr" fontAlgn="ctr"/>
                      <a:r>
                        <a:rPr lang="en-US" sz="2700" b="0" i="0" u="none" strike="noStrike" dirty="0">
                          <a:solidFill>
                            <a:srgbClr val="000000"/>
                          </a:solidFill>
                          <a:effectLst/>
                          <a:latin typeface="Times New Roman"/>
                        </a:rPr>
                        <a:t>0.86</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197"/>
                    </a:solidFill>
                  </a:tcPr>
                </a:tc>
                <a:tc>
                  <a:txBody>
                    <a:bodyPr/>
                    <a:lstStyle/>
                    <a:p>
                      <a:pPr algn="ctr" fontAlgn="ctr"/>
                      <a:r>
                        <a:rPr lang="en-US" sz="2700" b="0" i="0" u="none" strike="noStrike">
                          <a:solidFill>
                            <a:srgbClr val="000000"/>
                          </a:solidFill>
                          <a:effectLst/>
                          <a:latin typeface="Times New Roman"/>
                        </a:rPr>
                        <a:t>0.87 (-0.006)</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197"/>
                    </a:solidFill>
                  </a:tcPr>
                </a:tc>
              </a:tr>
              <a:tr h="635673">
                <a:tc>
                  <a:txBody>
                    <a:bodyPr/>
                    <a:lstStyle/>
                    <a:p>
                      <a:pPr algn="l" fontAlgn="ctr"/>
                      <a:r>
                        <a:rPr lang="en-US" sz="2700" b="0" i="0" u="none" strike="noStrike">
                          <a:solidFill>
                            <a:srgbClr val="000000"/>
                          </a:solidFill>
                          <a:effectLst/>
                          <a:latin typeface="Times New Roman"/>
                        </a:rPr>
                        <a:t>Scalar Invariance</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197"/>
                    </a:solidFill>
                  </a:tcPr>
                </a:tc>
                <a:tc>
                  <a:txBody>
                    <a:bodyPr/>
                    <a:lstStyle/>
                    <a:p>
                      <a:pPr algn="ctr" fontAlgn="ctr"/>
                      <a:r>
                        <a:rPr lang="en-US" sz="2700" b="0" i="0" u="none" strike="noStrike">
                          <a:solidFill>
                            <a:srgbClr val="000000"/>
                          </a:solidFill>
                          <a:effectLst/>
                          <a:latin typeface="Times New Roman"/>
                        </a:rPr>
                        <a:t>0.06</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197"/>
                    </a:solidFill>
                  </a:tcPr>
                </a:tc>
                <a:tc>
                  <a:txBody>
                    <a:bodyPr/>
                    <a:lstStyle/>
                    <a:p>
                      <a:pPr algn="ctr" fontAlgn="ctr"/>
                      <a:r>
                        <a:rPr lang="en-US" sz="2700" b="0" i="0" u="none" strike="noStrike" dirty="0">
                          <a:solidFill>
                            <a:srgbClr val="000000"/>
                          </a:solidFill>
                          <a:effectLst/>
                          <a:latin typeface="Times New Roman"/>
                        </a:rPr>
                        <a:t>0.07</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197"/>
                    </a:solidFill>
                  </a:tcPr>
                </a:tc>
                <a:tc>
                  <a:txBody>
                    <a:bodyPr/>
                    <a:lstStyle/>
                    <a:p>
                      <a:pPr algn="ctr" fontAlgn="ctr"/>
                      <a:r>
                        <a:rPr lang="en-US" sz="2700" b="0" i="0" u="none" strike="noStrike" dirty="0">
                          <a:solidFill>
                            <a:srgbClr val="000000"/>
                          </a:solidFill>
                          <a:effectLst/>
                          <a:latin typeface="Times New Roman"/>
                        </a:rPr>
                        <a:t>(497) = 1577.16</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197"/>
                    </a:solidFill>
                  </a:tcPr>
                </a:tc>
                <a:tc>
                  <a:txBody>
                    <a:bodyPr/>
                    <a:lstStyle/>
                    <a:p>
                      <a:pPr algn="ctr" fontAlgn="ctr"/>
                      <a:r>
                        <a:rPr lang="en-US" sz="2700" b="0" i="0" u="none" strike="noStrike" dirty="0">
                          <a:solidFill>
                            <a:srgbClr val="000000"/>
                          </a:solidFill>
                          <a:effectLst/>
                          <a:latin typeface="Times New Roman"/>
                        </a:rPr>
                        <a:t>0.86</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197"/>
                    </a:solidFill>
                  </a:tcPr>
                </a:tc>
                <a:tc>
                  <a:txBody>
                    <a:bodyPr/>
                    <a:lstStyle/>
                    <a:p>
                      <a:pPr algn="ctr" fontAlgn="ctr"/>
                      <a:r>
                        <a:rPr lang="en-US" sz="2700" b="0" i="0" u="none" strike="noStrike" dirty="0">
                          <a:solidFill>
                            <a:srgbClr val="000000"/>
                          </a:solidFill>
                          <a:effectLst/>
                          <a:latin typeface="Times New Roman"/>
                        </a:rPr>
                        <a:t>0.86 (-0.007)</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197"/>
                    </a:solidFill>
                  </a:tcPr>
                </a:tc>
              </a:tr>
              <a:tr h="629349">
                <a:tc>
                  <a:txBody>
                    <a:bodyPr/>
                    <a:lstStyle/>
                    <a:p>
                      <a:pPr algn="l" fontAlgn="ctr"/>
                      <a:r>
                        <a:rPr lang="en-US" sz="2700" b="0" i="0" u="none" strike="noStrike">
                          <a:solidFill>
                            <a:srgbClr val="000000"/>
                          </a:solidFill>
                          <a:effectLst/>
                          <a:latin typeface="Times New Roman"/>
                        </a:rPr>
                        <a:t>Strict Factorial</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197"/>
                    </a:solidFill>
                  </a:tcPr>
                </a:tc>
                <a:tc>
                  <a:txBody>
                    <a:bodyPr/>
                    <a:lstStyle/>
                    <a:p>
                      <a:pPr algn="ctr" fontAlgn="ctr"/>
                      <a:r>
                        <a:rPr lang="en-US" sz="2700" b="0" i="0" u="none" strike="noStrike">
                          <a:solidFill>
                            <a:srgbClr val="000000"/>
                          </a:solidFill>
                          <a:effectLst/>
                          <a:latin typeface="Times New Roman"/>
                        </a:rPr>
                        <a:t>0.07</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197"/>
                    </a:solidFill>
                  </a:tcPr>
                </a:tc>
                <a:tc>
                  <a:txBody>
                    <a:bodyPr/>
                    <a:lstStyle/>
                    <a:p>
                      <a:pPr algn="ctr" fontAlgn="ctr"/>
                      <a:r>
                        <a:rPr lang="en-US" sz="2700" b="0" i="0" u="none" strike="noStrike">
                          <a:solidFill>
                            <a:srgbClr val="000000"/>
                          </a:solidFill>
                          <a:effectLst/>
                          <a:latin typeface="Times New Roman"/>
                        </a:rPr>
                        <a:t>0.07</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197"/>
                    </a:solidFill>
                  </a:tcPr>
                </a:tc>
                <a:tc>
                  <a:txBody>
                    <a:bodyPr/>
                    <a:lstStyle/>
                    <a:p>
                      <a:pPr algn="ctr" fontAlgn="ctr"/>
                      <a:r>
                        <a:rPr lang="en-US" sz="2700" b="0" i="0" u="none" strike="noStrike">
                          <a:solidFill>
                            <a:srgbClr val="000000"/>
                          </a:solidFill>
                          <a:effectLst/>
                          <a:latin typeface="Times New Roman"/>
                        </a:rPr>
                        <a:t>(520) = 1635.19</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197"/>
                    </a:solidFill>
                  </a:tcPr>
                </a:tc>
                <a:tc>
                  <a:txBody>
                    <a:bodyPr/>
                    <a:lstStyle/>
                    <a:p>
                      <a:pPr algn="ctr" fontAlgn="ctr"/>
                      <a:r>
                        <a:rPr lang="en-US" sz="2700" b="0" i="0" u="none" strike="noStrike" dirty="0">
                          <a:solidFill>
                            <a:srgbClr val="000000"/>
                          </a:solidFill>
                          <a:effectLst/>
                          <a:latin typeface="Times New Roman"/>
                        </a:rPr>
                        <a:t>0.86</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197"/>
                    </a:solidFill>
                  </a:tcPr>
                </a:tc>
                <a:tc>
                  <a:txBody>
                    <a:bodyPr/>
                    <a:lstStyle/>
                    <a:p>
                      <a:pPr algn="ctr" fontAlgn="ctr"/>
                      <a:r>
                        <a:rPr lang="en-US" sz="2700" b="0" i="0" u="none" strike="noStrike" dirty="0">
                          <a:solidFill>
                            <a:srgbClr val="000000"/>
                          </a:solidFill>
                          <a:effectLst/>
                          <a:latin typeface="Times New Roman"/>
                        </a:rPr>
                        <a:t>0.85 (-0.005)</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197"/>
                    </a:solidFill>
                  </a:tcPr>
                </a:tc>
              </a:tr>
              <a:tr h="622016">
                <a:tc>
                  <a:txBody>
                    <a:bodyPr/>
                    <a:lstStyle/>
                    <a:p>
                      <a:pPr algn="l" fontAlgn="ctr"/>
                      <a:r>
                        <a:rPr lang="en-US" sz="2700" b="0" i="0" u="none" strike="noStrike" dirty="0">
                          <a:solidFill>
                            <a:srgbClr val="000000"/>
                          </a:solidFill>
                          <a:effectLst/>
                          <a:latin typeface="Times New Roman"/>
                        </a:rPr>
                        <a:t>Male (</a:t>
                      </a:r>
                      <a:r>
                        <a:rPr lang="en-US" sz="2700" b="0" i="1" u="none" strike="noStrike" dirty="0">
                          <a:solidFill>
                            <a:srgbClr val="000000"/>
                          </a:solidFill>
                          <a:effectLst/>
                          <a:latin typeface="Times New Roman"/>
                        </a:rPr>
                        <a:t>n</a:t>
                      </a:r>
                      <a:r>
                        <a:rPr lang="en-US" sz="2700" b="0" i="0" u="none" strike="noStrike" dirty="0">
                          <a:solidFill>
                            <a:srgbClr val="000000"/>
                          </a:solidFill>
                          <a:effectLst/>
                          <a:latin typeface="Times New Roman"/>
                        </a:rPr>
                        <a:t> = 171)</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fontAlgn="ctr"/>
                      <a:r>
                        <a:rPr lang="en-US" sz="2700" b="0" i="0" u="none" strike="noStrike">
                          <a:solidFill>
                            <a:srgbClr val="000000"/>
                          </a:solidFill>
                          <a:effectLst/>
                          <a:latin typeface="Times New Roman"/>
                        </a:rPr>
                        <a:t>0.08</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fontAlgn="ctr"/>
                      <a:r>
                        <a:rPr lang="en-US" sz="2700" b="0" i="0" u="none" strike="noStrike" dirty="0" smtClean="0">
                          <a:solidFill>
                            <a:srgbClr val="000000"/>
                          </a:solidFill>
                          <a:effectLst/>
                          <a:latin typeface="Times New Roman"/>
                        </a:rPr>
                        <a:t>0.10</a:t>
                      </a:r>
                      <a:endParaRPr lang="en-US" sz="2700" b="0" i="0" u="none" strike="noStrike" dirty="0">
                        <a:solidFill>
                          <a:srgbClr val="000000"/>
                        </a:solidFill>
                        <a:effectLst/>
                        <a:latin typeface="Times New Roman"/>
                      </a:endParaRP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fontAlgn="ctr"/>
                      <a:r>
                        <a:rPr lang="en-US" sz="2700" b="0" i="0" u="none" strike="noStrike">
                          <a:solidFill>
                            <a:srgbClr val="000000"/>
                          </a:solidFill>
                          <a:effectLst/>
                          <a:latin typeface="Times New Roman"/>
                        </a:rPr>
                        <a:t>(227) = 627.55</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fontAlgn="ctr"/>
                      <a:r>
                        <a:rPr lang="en-US" sz="2700" b="0" i="0" u="none" strike="noStrike" dirty="0">
                          <a:solidFill>
                            <a:srgbClr val="000000"/>
                          </a:solidFill>
                          <a:effectLst/>
                          <a:latin typeface="Times New Roman"/>
                        </a:rPr>
                        <a:t>0.83</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fontAlgn="ctr"/>
                      <a:r>
                        <a:rPr lang="en-US" sz="2700" b="0" i="0" u="none" strike="noStrike">
                          <a:solidFill>
                            <a:srgbClr val="000000"/>
                          </a:solidFill>
                          <a:effectLst/>
                          <a:latin typeface="Times New Roman"/>
                        </a:rPr>
                        <a:t>0.85</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r>
              <a:tr h="622016">
                <a:tc>
                  <a:txBody>
                    <a:bodyPr/>
                    <a:lstStyle/>
                    <a:p>
                      <a:pPr algn="l" fontAlgn="ctr"/>
                      <a:r>
                        <a:rPr lang="en-US" sz="2700" b="0" i="0" u="none" strike="noStrike" dirty="0">
                          <a:solidFill>
                            <a:srgbClr val="000000"/>
                          </a:solidFill>
                          <a:effectLst/>
                          <a:latin typeface="Times New Roman"/>
                        </a:rPr>
                        <a:t>Female (</a:t>
                      </a:r>
                      <a:r>
                        <a:rPr lang="en-US" sz="2700" b="0" i="1" u="none" strike="noStrike" dirty="0">
                          <a:solidFill>
                            <a:srgbClr val="000000"/>
                          </a:solidFill>
                          <a:effectLst/>
                          <a:latin typeface="Times New Roman"/>
                        </a:rPr>
                        <a:t>n</a:t>
                      </a:r>
                      <a:r>
                        <a:rPr lang="en-US" sz="2700" b="0" i="0" u="none" strike="noStrike" dirty="0">
                          <a:solidFill>
                            <a:srgbClr val="000000"/>
                          </a:solidFill>
                          <a:effectLst/>
                          <a:latin typeface="Times New Roman"/>
                        </a:rPr>
                        <a:t> = 313)</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fontAlgn="ctr"/>
                      <a:r>
                        <a:rPr lang="en-US" sz="2700" b="0" i="0" u="none" strike="noStrike">
                          <a:solidFill>
                            <a:srgbClr val="000000"/>
                          </a:solidFill>
                          <a:effectLst/>
                          <a:latin typeface="Times New Roman"/>
                        </a:rPr>
                        <a:t>0.06</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fontAlgn="ctr"/>
                      <a:r>
                        <a:rPr lang="en-US" sz="2700" b="0" i="0" u="none" strike="noStrike">
                          <a:solidFill>
                            <a:srgbClr val="000000"/>
                          </a:solidFill>
                          <a:effectLst/>
                          <a:latin typeface="Times New Roman"/>
                        </a:rPr>
                        <a:t>0.09</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fontAlgn="ctr"/>
                      <a:r>
                        <a:rPr lang="en-US" sz="2700" b="0" i="0" u="none" strike="noStrike">
                          <a:solidFill>
                            <a:srgbClr val="000000"/>
                          </a:solidFill>
                          <a:effectLst/>
                          <a:latin typeface="Times New Roman"/>
                        </a:rPr>
                        <a:t>(227) = 852.87</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fontAlgn="ctr"/>
                      <a:r>
                        <a:rPr lang="en-US" sz="2700" b="0" i="0" u="none" strike="noStrike" dirty="0">
                          <a:solidFill>
                            <a:srgbClr val="000000"/>
                          </a:solidFill>
                          <a:effectLst/>
                          <a:latin typeface="Times New Roman"/>
                        </a:rPr>
                        <a:t>0.86</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fontAlgn="ctr"/>
                      <a:r>
                        <a:rPr lang="en-US" sz="2700" b="0" i="0" u="none" strike="noStrike" dirty="0">
                          <a:solidFill>
                            <a:srgbClr val="000000"/>
                          </a:solidFill>
                          <a:effectLst/>
                          <a:latin typeface="Times New Roman"/>
                        </a:rPr>
                        <a:t>0.88</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r>
              <a:tr h="628059">
                <a:tc>
                  <a:txBody>
                    <a:bodyPr/>
                    <a:lstStyle/>
                    <a:p>
                      <a:pPr algn="l" fontAlgn="ctr"/>
                      <a:r>
                        <a:rPr lang="en-US" sz="2700" b="0" i="0" u="none" strike="noStrike" dirty="0">
                          <a:solidFill>
                            <a:srgbClr val="000000"/>
                          </a:solidFill>
                          <a:effectLst/>
                          <a:latin typeface="Times New Roman"/>
                        </a:rPr>
                        <a:t>Configural Invariance</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fontAlgn="ctr"/>
                      <a:r>
                        <a:rPr lang="en-US" sz="2700" b="0" i="0" u="none" strike="noStrike" dirty="0">
                          <a:solidFill>
                            <a:srgbClr val="000000"/>
                          </a:solidFill>
                          <a:effectLst/>
                          <a:latin typeface="Times New Roman"/>
                        </a:rPr>
                        <a:t>0.08</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fontAlgn="ctr"/>
                      <a:r>
                        <a:rPr lang="en-US" sz="2700" b="0" i="0" u="none" strike="noStrike" dirty="0">
                          <a:solidFill>
                            <a:srgbClr val="000000"/>
                          </a:solidFill>
                          <a:effectLst/>
                          <a:latin typeface="Times New Roman"/>
                        </a:rPr>
                        <a:t>0.07</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fontAlgn="ctr"/>
                      <a:r>
                        <a:rPr lang="en-US" sz="2700" b="0" i="0" u="none" strike="noStrike">
                          <a:solidFill>
                            <a:srgbClr val="000000"/>
                          </a:solidFill>
                          <a:effectLst/>
                          <a:latin typeface="Times New Roman"/>
                        </a:rPr>
                        <a:t>(454) = 1480.70</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fontAlgn="ctr"/>
                      <a:r>
                        <a:rPr lang="en-US" sz="2700" b="0" i="0" u="none" strike="noStrike">
                          <a:solidFill>
                            <a:srgbClr val="000000"/>
                          </a:solidFill>
                          <a:effectLst/>
                          <a:latin typeface="Times New Roman"/>
                        </a:rPr>
                        <a:t>0.85</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fontAlgn="ctr"/>
                      <a:r>
                        <a:rPr lang="en-US" sz="2700" b="0" i="0" u="none" strike="noStrike" dirty="0">
                          <a:solidFill>
                            <a:srgbClr val="000000"/>
                          </a:solidFill>
                          <a:effectLst/>
                          <a:latin typeface="Times New Roman"/>
                        </a:rPr>
                        <a:t>0.87</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r>
              <a:tr h="635673">
                <a:tc>
                  <a:txBody>
                    <a:bodyPr/>
                    <a:lstStyle/>
                    <a:p>
                      <a:pPr algn="l" fontAlgn="ctr"/>
                      <a:r>
                        <a:rPr lang="en-US" sz="2700" b="0" i="0" u="none" strike="noStrike">
                          <a:solidFill>
                            <a:srgbClr val="000000"/>
                          </a:solidFill>
                          <a:effectLst/>
                          <a:latin typeface="Times New Roman"/>
                        </a:rPr>
                        <a:t>Metric Invariance</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fontAlgn="ctr"/>
                      <a:r>
                        <a:rPr lang="en-US" sz="2700" b="0" i="0" u="none" strike="noStrike" dirty="0">
                          <a:solidFill>
                            <a:srgbClr val="000000"/>
                          </a:solidFill>
                          <a:effectLst/>
                          <a:latin typeface="Times New Roman"/>
                        </a:rPr>
                        <a:t>0.09</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fontAlgn="ctr"/>
                      <a:r>
                        <a:rPr lang="en-US" sz="2700" b="0" i="0" u="none" strike="noStrike" dirty="0">
                          <a:solidFill>
                            <a:srgbClr val="000000"/>
                          </a:solidFill>
                          <a:effectLst/>
                          <a:latin typeface="Times New Roman"/>
                        </a:rPr>
                        <a:t>0.07</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fontAlgn="ctr"/>
                      <a:r>
                        <a:rPr lang="en-US" sz="2700" b="0" i="0" u="none" strike="noStrike" dirty="0">
                          <a:solidFill>
                            <a:srgbClr val="000000"/>
                          </a:solidFill>
                          <a:effectLst/>
                          <a:latin typeface="Times New Roman"/>
                        </a:rPr>
                        <a:t>(474) = 1517.41</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fontAlgn="ctr"/>
                      <a:r>
                        <a:rPr lang="en-US" sz="2700" b="0" i="0" u="none" strike="noStrike">
                          <a:solidFill>
                            <a:srgbClr val="000000"/>
                          </a:solidFill>
                          <a:effectLst/>
                          <a:latin typeface="Times New Roman"/>
                        </a:rPr>
                        <a:t>0.86</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fontAlgn="ctr"/>
                      <a:r>
                        <a:rPr lang="en-US" sz="2700" b="0" i="0" u="none" strike="noStrike" dirty="0">
                          <a:solidFill>
                            <a:srgbClr val="000000"/>
                          </a:solidFill>
                          <a:effectLst/>
                          <a:latin typeface="Times New Roman"/>
                        </a:rPr>
                        <a:t>0.86 (-0.002)</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r>
              <a:tr h="635673">
                <a:tc>
                  <a:txBody>
                    <a:bodyPr/>
                    <a:lstStyle/>
                    <a:p>
                      <a:pPr algn="l" fontAlgn="ctr"/>
                      <a:r>
                        <a:rPr lang="en-US" sz="2700" b="0" i="0" u="none" strike="noStrike" dirty="0">
                          <a:solidFill>
                            <a:srgbClr val="000000"/>
                          </a:solidFill>
                          <a:effectLst/>
                          <a:latin typeface="Times New Roman"/>
                        </a:rPr>
                        <a:t>Scalar Invariance</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fontAlgn="ctr"/>
                      <a:r>
                        <a:rPr lang="en-US" sz="2700" b="0" i="0" u="none" strike="noStrike">
                          <a:solidFill>
                            <a:srgbClr val="000000"/>
                          </a:solidFill>
                          <a:effectLst/>
                          <a:latin typeface="Times New Roman"/>
                        </a:rPr>
                        <a:t>0.09</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fontAlgn="ctr"/>
                      <a:r>
                        <a:rPr lang="en-US" sz="2700" b="0" i="0" u="none" strike="noStrike">
                          <a:solidFill>
                            <a:srgbClr val="000000"/>
                          </a:solidFill>
                          <a:effectLst/>
                          <a:latin typeface="Times New Roman"/>
                        </a:rPr>
                        <a:t>0.07</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fontAlgn="ctr"/>
                      <a:r>
                        <a:rPr lang="en-US" sz="2700" b="0" i="0" u="none" strike="noStrike">
                          <a:solidFill>
                            <a:srgbClr val="000000"/>
                          </a:solidFill>
                          <a:effectLst/>
                          <a:latin typeface="Times New Roman"/>
                        </a:rPr>
                        <a:t>(497) = 1536.66</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fontAlgn="ctr"/>
                      <a:r>
                        <a:rPr lang="en-US" sz="2700" b="0" i="0" u="none" strike="noStrike" dirty="0">
                          <a:solidFill>
                            <a:srgbClr val="000000"/>
                          </a:solidFill>
                          <a:effectLst/>
                          <a:latin typeface="Times New Roman"/>
                        </a:rPr>
                        <a:t>0.86</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fontAlgn="ctr"/>
                      <a:r>
                        <a:rPr lang="en-US" sz="2700" b="0" i="0" u="none" strike="noStrike" dirty="0">
                          <a:solidFill>
                            <a:srgbClr val="000000"/>
                          </a:solidFill>
                          <a:effectLst/>
                          <a:latin typeface="Times New Roman"/>
                        </a:rPr>
                        <a:t>0.86 (-0.000)</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r>
              <a:tr h="635673">
                <a:tc>
                  <a:txBody>
                    <a:bodyPr/>
                    <a:lstStyle/>
                    <a:p>
                      <a:pPr algn="l" fontAlgn="ctr"/>
                      <a:r>
                        <a:rPr lang="en-US" sz="2700" b="0" i="0" u="none" strike="noStrike" dirty="0">
                          <a:solidFill>
                            <a:srgbClr val="000000"/>
                          </a:solidFill>
                          <a:effectLst/>
                          <a:latin typeface="Times New Roman"/>
                        </a:rPr>
                        <a:t>Strict Factorial</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fontAlgn="ctr"/>
                      <a:r>
                        <a:rPr lang="en-US" sz="2700" b="0" i="0" u="none" strike="noStrike" dirty="0" smtClean="0">
                          <a:solidFill>
                            <a:srgbClr val="000000"/>
                          </a:solidFill>
                          <a:effectLst/>
                          <a:latin typeface="Times New Roman"/>
                        </a:rPr>
                        <a:t>0.10</a:t>
                      </a:r>
                      <a:endParaRPr lang="en-US" sz="2700" b="0" i="0" u="none" strike="noStrike" dirty="0">
                        <a:solidFill>
                          <a:srgbClr val="000000"/>
                        </a:solidFill>
                        <a:effectLst/>
                        <a:latin typeface="Times New Roman"/>
                      </a:endParaRP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fontAlgn="ctr"/>
                      <a:r>
                        <a:rPr lang="en-US" sz="2700" b="0" i="0" u="none" strike="noStrike" dirty="0">
                          <a:solidFill>
                            <a:srgbClr val="000000"/>
                          </a:solidFill>
                          <a:effectLst/>
                          <a:latin typeface="Times New Roman"/>
                        </a:rPr>
                        <a:t>0.07</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fontAlgn="ctr"/>
                      <a:r>
                        <a:rPr lang="en-US" sz="2700" b="0" i="0" u="none" strike="noStrike" dirty="0">
                          <a:solidFill>
                            <a:srgbClr val="000000"/>
                          </a:solidFill>
                          <a:effectLst/>
                          <a:latin typeface="Times New Roman"/>
                        </a:rPr>
                        <a:t>(520) = 1580.88</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fontAlgn="ctr"/>
                      <a:r>
                        <a:rPr lang="en-US" sz="2700" b="0" i="0" u="none" strike="noStrike" dirty="0">
                          <a:solidFill>
                            <a:srgbClr val="000000"/>
                          </a:solidFill>
                          <a:effectLst/>
                          <a:latin typeface="Times New Roman"/>
                        </a:rPr>
                        <a:t>0.87</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fontAlgn="ctr"/>
                      <a:r>
                        <a:rPr lang="en-US" sz="2700" b="0" i="0" u="none" strike="noStrike" dirty="0">
                          <a:solidFill>
                            <a:srgbClr val="000000"/>
                          </a:solidFill>
                          <a:effectLst/>
                          <a:latin typeface="Times New Roman"/>
                        </a:rPr>
                        <a:t>0.86 (-0.003)</a:t>
                      </a:r>
                    </a:p>
                  </a:txBody>
                  <a:tcPr marL="11605" marR="11605" marT="116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r>
            </a:tbl>
          </a:graphicData>
        </a:graphic>
      </p:graphicFrame>
      <p:sp>
        <p:nvSpPr>
          <p:cNvPr id="13" name="TextBox 12"/>
          <p:cNvSpPr txBox="1"/>
          <p:nvPr/>
        </p:nvSpPr>
        <p:spPr>
          <a:xfrm>
            <a:off x="29976290" y="16122420"/>
            <a:ext cx="5913910" cy="10895290"/>
          </a:xfrm>
          <a:prstGeom prst="rect">
            <a:avLst/>
          </a:prstGeom>
          <a:noFill/>
        </p:spPr>
        <p:txBody>
          <a:bodyPr wrap="square" rtlCol="0">
            <a:spAutoFit/>
          </a:bodyPr>
          <a:lstStyle/>
          <a:p>
            <a:pPr lvl="0"/>
            <a:r>
              <a:rPr lang="en-US" sz="2800" dirty="0" smtClean="0">
                <a:solidFill>
                  <a:prstClr val="black"/>
                </a:solidFill>
                <a:latin typeface="Times New Roman" pitchFamily="18" charset="0"/>
                <a:cs typeface="Times New Roman" pitchFamily="18" charset="0"/>
              </a:rPr>
              <a:t>Educators</a:t>
            </a:r>
            <a:r>
              <a:rPr lang="en-US" sz="2800" dirty="0">
                <a:solidFill>
                  <a:prstClr val="black"/>
                </a:solidFill>
                <a:latin typeface="Times New Roman" pitchFamily="18" charset="0"/>
                <a:cs typeface="Times New Roman" pitchFamily="18" charset="0"/>
              </a:rPr>
              <a:t>, researchers, and higher education administrators will need to keep pace with related accountability demands </a:t>
            </a:r>
            <a:r>
              <a:rPr lang="en-US" sz="2800" dirty="0" smtClean="0">
                <a:solidFill>
                  <a:prstClr val="black"/>
                </a:solidFill>
                <a:latin typeface="Times New Roman" pitchFamily="18" charset="0"/>
                <a:cs typeface="Times New Roman" pitchFamily="18" charset="0"/>
              </a:rPr>
              <a:t>as </a:t>
            </a:r>
            <a:r>
              <a:rPr lang="en-US" sz="2800" dirty="0">
                <a:solidFill>
                  <a:prstClr val="black"/>
                </a:solidFill>
                <a:latin typeface="Times New Roman" pitchFamily="18" charset="0"/>
                <a:cs typeface="Times New Roman" pitchFamily="18" charset="0"/>
              </a:rPr>
              <a:t>assessment of academic advising moves toward a focus on student learning </a:t>
            </a:r>
            <a:r>
              <a:rPr lang="en-US" sz="2800" dirty="0" smtClean="0">
                <a:solidFill>
                  <a:prstClr val="black"/>
                </a:solidFill>
                <a:latin typeface="Times New Roman" pitchFamily="18" charset="0"/>
                <a:cs typeface="Times New Roman" pitchFamily="18" charset="0"/>
              </a:rPr>
              <a:t>outcomes.  </a:t>
            </a:r>
            <a:endParaRPr lang="en-US" sz="2800" dirty="0">
              <a:solidFill>
                <a:prstClr val="black"/>
              </a:solidFill>
              <a:latin typeface="Times New Roman" pitchFamily="18" charset="0"/>
              <a:cs typeface="Times New Roman" pitchFamily="18" charset="0"/>
            </a:endParaRPr>
          </a:p>
          <a:p>
            <a:pPr lvl="0"/>
            <a:endParaRPr lang="en-US" sz="1500" dirty="0">
              <a:solidFill>
                <a:prstClr val="black"/>
              </a:solidFill>
              <a:latin typeface="Times New Roman" pitchFamily="18" charset="0"/>
              <a:cs typeface="Times New Roman" pitchFamily="18" charset="0"/>
            </a:endParaRPr>
          </a:p>
          <a:p>
            <a:pPr lvl="0"/>
            <a:r>
              <a:rPr lang="en-US" sz="2800" dirty="0">
                <a:solidFill>
                  <a:prstClr val="black"/>
                </a:solidFill>
                <a:latin typeface="Times New Roman" pitchFamily="18" charset="0"/>
                <a:cs typeface="Times New Roman" pitchFamily="18" charset="0"/>
              </a:rPr>
              <a:t>The </a:t>
            </a:r>
            <a:r>
              <a:rPr lang="en-US" sz="2800" dirty="0" smtClean="0">
                <a:solidFill>
                  <a:prstClr val="black"/>
                </a:solidFill>
                <a:latin typeface="Times New Roman" pitchFamily="18" charset="0"/>
                <a:cs typeface="Times New Roman" pitchFamily="18" charset="0"/>
              </a:rPr>
              <a:t>academic advising </a:t>
            </a:r>
            <a:r>
              <a:rPr lang="en-US" sz="2800" dirty="0">
                <a:solidFill>
                  <a:prstClr val="black"/>
                </a:solidFill>
                <a:latin typeface="Times New Roman" pitchFamily="18" charset="0"/>
                <a:cs typeface="Times New Roman" pitchFamily="18" charset="0"/>
              </a:rPr>
              <a:t>relationship </a:t>
            </a:r>
            <a:r>
              <a:rPr lang="en-US" sz="2800" dirty="0" smtClean="0">
                <a:solidFill>
                  <a:prstClr val="black"/>
                </a:solidFill>
                <a:latin typeface="Times New Roman" pitchFamily="18" charset="0"/>
                <a:cs typeface="Times New Roman" pitchFamily="18" charset="0"/>
              </a:rPr>
              <a:t>can serve as a </a:t>
            </a:r>
            <a:r>
              <a:rPr lang="en-US" sz="2800" dirty="0">
                <a:solidFill>
                  <a:prstClr val="black"/>
                </a:solidFill>
                <a:latin typeface="Times New Roman" pitchFamily="18" charset="0"/>
                <a:cs typeface="Times New Roman" pitchFamily="18" charset="0"/>
              </a:rPr>
              <a:t>bridge between institutional goals, </a:t>
            </a:r>
            <a:r>
              <a:rPr lang="en-US" sz="2800" dirty="0" smtClean="0">
                <a:solidFill>
                  <a:prstClr val="black"/>
                </a:solidFill>
                <a:latin typeface="Times New Roman" pitchFamily="18" charset="0"/>
                <a:cs typeface="Times New Roman" pitchFamily="18" charset="0"/>
              </a:rPr>
              <a:t>advisor </a:t>
            </a:r>
            <a:r>
              <a:rPr lang="en-US" sz="2800" dirty="0">
                <a:solidFill>
                  <a:prstClr val="black"/>
                </a:solidFill>
                <a:latin typeface="Times New Roman" pitchFamily="18" charset="0"/>
                <a:cs typeface="Times New Roman" pitchFamily="18" charset="0"/>
              </a:rPr>
              <a:t>actions, and student perceptions  of support in the academic arena.  Through this relationship, advising interactions can facilitate desired cognitive, affective, and behavioral student learning outcomes related to autonomy, interpersonal relationships, and student engagement.  </a:t>
            </a:r>
          </a:p>
          <a:p>
            <a:pPr lvl="0"/>
            <a:endParaRPr lang="en-US" sz="1500" dirty="0">
              <a:solidFill>
                <a:prstClr val="black"/>
              </a:solidFill>
              <a:latin typeface="Times New Roman" pitchFamily="18" charset="0"/>
              <a:cs typeface="Times New Roman" pitchFamily="18" charset="0"/>
            </a:endParaRPr>
          </a:p>
          <a:p>
            <a:pPr lvl="0"/>
            <a:r>
              <a:rPr lang="en-US" sz="2800" dirty="0">
                <a:solidFill>
                  <a:prstClr val="black"/>
                </a:solidFill>
                <a:latin typeface="Times New Roman" pitchFamily="18" charset="0"/>
                <a:cs typeface="Times New Roman" pitchFamily="18" charset="0"/>
              </a:rPr>
              <a:t>The </a:t>
            </a:r>
            <a:r>
              <a:rPr lang="en-US" sz="2800" i="1" dirty="0" smtClean="0">
                <a:solidFill>
                  <a:prstClr val="black"/>
                </a:solidFill>
                <a:latin typeface="Times New Roman" pitchFamily="18" charset="0"/>
                <a:cs typeface="Times New Roman" pitchFamily="18" charset="0"/>
              </a:rPr>
              <a:t>Advising </a:t>
            </a:r>
            <a:r>
              <a:rPr lang="en-US" sz="2800" i="1" dirty="0">
                <a:solidFill>
                  <a:prstClr val="black"/>
                </a:solidFill>
                <a:latin typeface="Times New Roman" pitchFamily="18" charset="0"/>
                <a:cs typeface="Times New Roman" pitchFamily="18" charset="0"/>
              </a:rPr>
              <a:t>Perceived Support Scale </a:t>
            </a:r>
            <a:r>
              <a:rPr lang="en-US" sz="2800" dirty="0">
                <a:solidFill>
                  <a:prstClr val="black"/>
                </a:solidFill>
                <a:latin typeface="Times New Roman" pitchFamily="18" charset="0"/>
                <a:cs typeface="Times New Roman" pitchFamily="18" charset="0"/>
              </a:rPr>
              <a:t>provides a reliable method to measure academic advising outcomes related to achievement of individual, departmental, and institutional success goals</a:t>
            </a:r>
            <a:r>
              <a:rPr lang="en-US" sz="2800" dirty="0" smtClean="0">
                <a:solidFill>
                  <a:prstClr val="black"/>
                </a:solidFill>
                <a:latin typeface="Times New Roman" pitchFamily="18" charset="0"/>
                <a:cs typeface="Times New Roman" pitchFamily="18" charset="0"/>
              </a:rPr>
              <a:t>.  Future research is encouraged in areas related to academic motivation and retention.</a:t>
            </a:r>
            <a:endParaRPr lang="en-US" sz="2800"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3556093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3500</TotalTime>
  <Words>1127</Words>
  <Application>Microsoft Office PowerPoint</Application>
  <PresentationFormat>Custom</PresentationFormat>
  <Paragraphs>214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Academic Advising Assessment:  Perceived Support and Scale Development   Tracie D. Burt, Erin M. Buchanan, Michael T. Carr, Marilee L. Teasley, Carly A. Yadon, &amp; Adena D. Young-Jones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dc:creator>
  <cp:lastModifiedBy>Burt, Tracie D</cp:lastModifiedBy>
  <cp:revision>112</cp:revision>
  <cp:lastPrinted>2013-04-30T21:17:24Z</cp:lastPrinted>
  <dcterms:created xsi:type="dcterms:W3CDTF">2012-03-22T15:00:25Z</dcterms:created>
  <dcterms:modified xsi:type="dcterms:W3CDTF">2013-05-29T15:45:05Z</dcterms:modified>
</cp:coreProperties>
</file>