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74" d="100"/>
          <a:sy n="74" d="100"/>
        </p:scale>
        <p:origin x="1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Shape 31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Shape 52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calebzmarshall@icloud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Does God Speak in Threes?</a:t>
            </a:r>
          </a:p>
        </p:txBody>
      </p:sp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effectLst>
            <a:reflection stA="25026" endPos="40000" dir="5400000" sy="-100000" algn="bl" rotWithShape="0"/>
          </a:effectLst>
        </p:spPr>
        <p:txBody>
          <a:bodyPr/>
          <a:lstStyle>
            <a:lvl1pPr>
              <a:defRPr sz="5600"/>
            </a:lvl1pPr>
          </a:lstStyle>
          <a:p>
            <a:r>
              <a:t>Deutero-Isaiah and Latent Semantic Analysis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50" dirty="0" smtClean="0"/>
              <a:t>Caleb Marshall &amp; Dr. Erin Buchanan</a:t>
            </a:r>
          </a:p>
          <a:p>
            <a:r>
              <a:rPr lang="en-US" sz="2050" dirty="0" smtClean="0"/>
              <a:t>Missouri State University</a:t>
            </a:r>
          </a:p>
          <a:p>
            <a:r>
              <a:rPr lang="en-US" sz="2050" dirty="0" smtClean="0"/>
              <a:t>Department of Psychology</a:t>
            </a:r>
            <a:endParaRPr sz="205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dirty="0"/>
              <a:t>Cosine change from chapter-to-chapter </a:t>
            </a:r>
            <a:r>
              <a:rPr dirty="0" smtClean="0"/>
              <a:t>was </a:t>
            </a:r>
            <a:r>
              <a:rPr dirty="0"/>
              <a:t>significant.</a:t>
            </a:r>
          </a:p>
          <a:p>
            <a:pPr lvl="1"/>
            <a:r>
              <a:rPr dirty="0"/>
              <a:t>(r = -0.22, p &lt; </a:t>
            </a:r>
            <a:r>
              <a:rPr dirty="0" smtClean="0"/>
              <a:t>0.0001)</a:t>
            </a:r>
            <a:endParaRPr lang="en-US" dirty="0" smtClean="0"/>
          </a:p>
          <a:p>
            <a:r>
              <a:rPr lang="en-US" dirty="0" smtClean="0"/>
              <a:t>Section correlations were significant.</a:t>
            </a:r>
            <a:endParaRPr lang="en-US" dirty="0"/>
          </a:p>
          <a:p>
            <a:pPr lvl="1"/>
            <a:r>
              <a:rPr lang="en-US" dirty="0" smtClean="0"/>
              <a:t>No correlation from first Isaiah to </a:t>
            </a:r>
            <a:r>
              <a:rPr lang="en-US" dirty="0" err="1" smtClean="0"/>
              <a:t>Deutero</a:t>
            </a:r>
            <a:r>
              <a:rPr lang="en-US" dirty="0" smtClean="0"/>
              <a:t>/</a:t>
            </a:r>
            <a:r>
              <a:rPr lang="en-US" dirty="0" err="1" smtClean="0"/>
              <a:t>Trito</a:t>
            </a:r>
            <a:r>
              <a:rPr lang="en-US" dirty="0" smtClean="0"/>
              <a:t> Isaiah </a:t>
            </a:r>
          </a:p>
          <a:p>
            <a:pPr lvl="4"/>
            <a:r>
              <a:rPr lang="en-US" i="1" dirty="0" smtClean="0"/>
              <a:t>r </a:t>
            </a:r>
            <a:r>
              <a:rPr lang="en-US" dirty="0" smtClean="0"/>
              <a:t>= -0.01, </a:t>
            </a:r>
            <a:r>
              <a:rPr lang="en-US" i="1" dirty="0" smtClean="0"/>
              <a:t>r</a:t>
            </a:r>
            <a:r>
              <a:rPr lang="en-US" dirty="0" smtClean="0"/>
              <a:t> = 0.02</a:t>
            </a:r>
          </a:p>
          <a:p>
            <a:pPr lvl="1"/>
            <a:r>
              <a:rPr lang="en-US" dirty="0" smtClean="0"/>
              <a:t>Significant correlation between </a:t>
            </a:r>
            <a:r>
              <a:rPr lang="en-US" dirty="0" err="1" smtClean="0"/>
              <a:t>Deutero</a:t>
            </a:r>
            <a:r>
              <a:rPr lang="en-US" dirty="0" smtClean="0"/>
              <a:t> and </a:t>
            </a:r>
            <a:r>
              <a:rPr lang="en-US" dirty="0" err="1" smtClean="0"/>
              <a:t>Trito</a:t>
            </a:r>
            <a:r>
              <a:rPr lang="en-US" dirty="0" smtClean="0"/>
              <a:t> Isaiah</a:t>
            </a:r>
          </a:p>
          <a:p>
            <a:pPr lvl="4"/>
            <a:r>
              <a:rPr lang="en-US" i="1" dirty="0" smtClean="0"/>
              <a:t>r </a:t>
            </a:r>
            <a:r>
              <a:rPr lang="en-US" dirty="0" smtClean="0"/>
              <a:t>= -0.25</a:t>
            </a:r>
            <a:endParaRPr lang="en-US" i="1" dirty="0" smtClean="0"/>
          </a:p>
          <a:p>
            <a:pPr lvl="4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does this mean?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Written Corpora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rmAutofit fontScale="32500" lnSpcReduction="20000"/>
          </a:bodyPr>
          <a:lstStyle/>
          <a:p>
            <a:endParaRPr lang="en-US" sz="11200" dirty="0" smtClean="0"/>
          </a:p>
          <a:p>
            <a:r>
              <a:rPr lang="en-US" sz="11200" dirty="0" smtClean="0"/>
              <a:t>Genesis</a:t>
            </a:r>
          </a:p>
          <a:p>
            <a:r>
              <a:rPr lang="en-US" sz="11200" dirty="0" smtClean="0"/>
              <a:t>Exodus</a:t>
            </a:r>
          </a:p>
          <a:p>
            <a:r>
              <a:rPr lang="en-US" sz="11200" dirty="0" smtClean="0"/>
              <a:t>Joshua</a:t>
            </a:r>
          </a:p>
          <a:p>
            <a:r>
              <a:rPr lang="en-US" sz="11200" dirty="0" smtClean="0"/>
              <a:t>Judges</a:t>
            </a:r>
          </a:p>
          <a:p>
            <a:r>
              <a:rPr lang="en-US" sz="11200" dirty="0" smtClean="0"/>
              <a:t>Psalms</a:t>
            </a:r>
          </a:p>
          <a:p>
            <a:r>
              <a:rPr lang="en-US" sz="11200" dirty="0" smtClean="0"/>
              <a:t>Gospels</a:t>
            </a:r>
          </a:p>
          <a:p>
            <a:r>
              <a:rPr lang="en-US" sz="11200" dirty="0" smtClean="0"/>
              <a:t>Revelation</a:t>
            </a:r>
          </a:p>
          <a:p>
            <a:endParaRPr lang="en-US" sz="11200" dirty="0"/>
          </a:p>
          <a:p>
            <a:r>
              <a:rPr lang="en-US" sz="11200" dirty="0" smtClean="0"/>
              <a:t>Virgil</a:t>
            </a:r>
          </a:p>
          <a:p>
            <a:pPr lvl="1"/>
            <a:r>
              <a:rPr lang="en-US" sz="11200" i="1" dirty="0" smtClean="0"/>
              <a:t>Aeneid</a:t>
            </a:r>
          </a:p>
          <a:p>
            <a:pPr lvl="1"/>
            <a:r>
              <a:rPr lang="en-US" sz="11200" i="1" dirty="0" smtClean="0"/>
              <a:t>Odyssey</a:t>
            </a:r>
            <a:endParaRPr lang="en-US" sz="11200" dirty="0" smtClean="0"/>
          </a:p>
          <a:p>
            <a:r>
              <a:rPr lang="en-US" sz="11200" i="1" dirty="0" smtClean="0"/>
              <a:t>Beowulf</a:t>
            </a:r>
            <a:endParaRPr lang="en-US" sz="11200" dirty="0" smtClean="0"/>
          </a:p>
          <a:p>
            <a:r>
              <a:rPr lang="en-US" sz="11200" i="1" dirty="0" smtClean="0"/>
              <a:t>Key of Solomon</a:t>
            </a:r>
          </a:p>
          <a:p>
            <a:r>
              <a:rPr lang="en-US" sz="11200" i="1" dirty="0" smtClean="0"/>
              <a:t>1001 Nights</a:t>
            </a:r>
          </a:p>
          <a:p>
            <a:r>
              <a:rPr lang="en-US" sz="11200" dirty="0" smtClean="0"/>
              <a:t>Shakespearean Plays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92944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Harris, Z. S. (1954). Distributional Structure. </a:t>
            </a:r>
            <a:r>
              <a:rPr lang="en-US" i="1" smtClean="0"/>
              <a:t>Word Structure</a:t>
            </a:r>
            <a:r>
              <a:rPr lang="en-US" smtClean="0"/>
              <a:t>, </a:t>
            </a:r>
            <a:r>
              <a:rPr lang="en-US" i="1" dirty="0"/>
              <a:t>10</a:t>
            </a:r>
            <a:r>
              <a:rPr lang="en-US" dirty="0"/>
              <a:t>(2–3), 146–162. https://</a:t>
            </a:r>
            <a:r>
              <a:rPr lang="en-US" dirty="0" err="1"/>
              <a:t>doi.org</a:t>
            </a:r>
            <a:r>
              <a:rPr lang="en-US" dirty="0"/>
              <a:t>/10.1007/978-94-009-8467-7_1</a:t>
            </a:r>
          </a:p>
          <a:p>
            <a:r>
              <a:rPr lang="en-US" dirty="0"/>
              <a:t>Jones, M. N., Willits, J., &amp; Dennis, S. (2015). Models of Semantic Memory. </a:t>
            </a:r>
            <a:r>
              <a:rPr lang="en-US" i="1" dirty="0"/>
              <a:t>Oxford Handbook of Mathematical and Computational Psychology</a:t>
            </a:r>
            <a:r>
              <a:rPr lang="en-US" dirty="0"/>
              <a:t>, 232–254. Retrieved from http://</a:t>
            </a:r>
            <a:r>
              <a:rPr lang="en-US" dirty="0" err="1"/>
              <a:t>psycnet.apa.org</a:t>
            </a:r>
            <a:r>
              <a:rPr lang="en-US" dirty="0"/>
              <a:t>/</a:t>
            </a:r>
            <a:r>
              <a:rPr lang="en-US" dirty="0" err="1"/>
              <a:t>psycinfo</a:t>
            </a:r>
            <a:r>
              <a:rPr lang="en-US" dirty="0"/>
              <a:t>/2004-17297-001</a:t>
            </a:r>
          </a:p>
          <a:p>
            <a:r>
              <a:rPr lang="en-US" dirty="0" err="1"/>
              <a:t>Landauer</a:t>
            </a:r>
            <a:r>
              <a:rPr lang="en-US" dirty="0"/>
              <a:t>, T. K., </a:t>
            </a:r>
            <a:r>
              <a:rPr lang="en-US" dirty="0" err="1"/>
              <a:t>Folt</a:t>
            </a:r>
            <a:r>
              <a:rPr lang="en-US" dirty="0"/>
              <a:t>, P. W., &amp; </a:t>
            </a:r>
            <a:r>
              <a:rPr lang="en-US" dirty="0" err="1"/>
              <a:t>Laham</a:t>
            </a:r>
            <a:r>
              <a:rPr lang="en-US" dirty="0"/>
              <a:t>, D. (1998). An introduction to latent semantic analysis. </a:t>
            </a:r>
            <a:r>
              <a:rPr lang="en-US" i="1" dirty="0"/>
              <a:t>Discourse Processes</a:t>
            </a:r>
            <a:r>
              <a:rPr lang="en-US" dirty="0"/>
              <a:t>, </a:t>
            </a:r>
            <a:r>
              <a:rPr lang="en-US" i="1" dirty="0"/>
              <a:t>25</a:t>
            </a:r>
            <a:r>
              <a:rPr lang="en-US" dirty="0"/>
              <a:t>(2), 259–284. https://</a:t>
            </a:r>
            <a:r>
              <a:rPr lang="en-US" dirty="0" err="1"/>
              <a:t>doi.org</a:t>
            </a:r>
            <a:r>
              <a:rPr lang="en-US" dirty="0"/>
              <a:t>/10.1080/01638539809545028</a:t>
            </a:r>
          </a:p>
          <a:p>
            <a:r>
              <a:rPr lang="en-US" dirty="0"/>
              <a:t>Pace, F. G. (1998). Textual Statistics . An Exploratory Tool for the Social Sciences Author ( s ): France Guerin-Pace Source : Population : An English Selection , Vol . 10 , No . 1 , New Methodological Approaches in the Social Sciences , ( 1998 ), pp . 73-95 Published by : I. </a:t>
            </a:r>
            <a:r>
              <a:rPr lang="en-US" i="1" dirty="0"/>
              <a:t>Social Sciences</a:t>
            </a:r>
            <a:r>
              <a:rPr lang="en-US" dirty="0"/>
              <a:t>, </a:t>
            </a:r>
            <a:r>
              <a:rPr lang="en-US" i="1" dirty="0"/>
              <a:t>10</a:t>
            </a:r>
            <a:r>
              <a:rPr lang="en-US" dirty="0"/>
              <a:t>(1), 73–95. Retrieved from http://</a:t>
            </a:r>
            <a:r>
              <a:rPr lang="en-US" dirty="0" err="1"/>
              <a:t>www.jstor.org</a:t>
            </a:r>
            <a:r>
              <a:rPr lang="en-US" dirty="0"/>
              <a:t>/stable/pdf/2998680.pdf</a:t>
            </a:r>
          </a:p>
          <a:p>
            <a:r>
              <a:rPr lang="en-US" dirty="0"/>
              <a:t>Quesada, J. F., </a:t>
            </a:r>
            <a:r>
              <a:rPr lang="en-US" dirty="0" err="1"/>
              <a:t>Kintsch</a:t>
            </a:r>
            <a:r>
              <a:rPr lang="en-US" dirty="0"/>
              <a:t>, W., &amp; Gomez, E. (2001). A computational theory of complex problem solving using the vector space model (part I): Latent Semantic Analysis, through the path of thousands of ants. </a:t>
            </a:r>
            <a:r>
              <a:rPr lang="en-US" i="1" dirty="0"/>
              <a:t>Cognitive Research with </a:t>
            </a:r>
            <a:r>
              <a:rPr lang="en-US" i="1" dirty="0" err="1"/>
              <a:t>Microworlds</a:t>
            </a:r>
            <a:r>
              <a:rPr lang="en-US" dirty="0"/>
              <a:t>, (part I), 117–131. Retrieved from http://</a:t>
            </a:r>
            <a:r>
              <a:rPr lang="en-US" dirty="0" err="1"/>
              <a:t>citeseerx.ist.psu.edu</a:t>
            </a:r>
            <a:r>
              <a:rPr lang="en-US" dirty="0"/>
              <a:t>/</a:t>
            </a:r>
            <a:r>
              <a:rPr lang="en-US" dirty="0" err="1"/>
              <a:t>viewdoc</a:t>
            </a:r>
            <a:r>
              <a:rPr lang="en-US" dirty="0"/>
              <a:t>/</a:t>
            </a:r>
            <a:r>
              <a:rPr lang="en-US" dirty="0" err="1"/>
              <a:t>download?doi</a:t>
            </a:r>
            <a:r>
              <a:rPr lang="en-US" dirty="0"/>
              <a:t>=10.1.1.11.2342%7B&amp;%7Drep=rep1%7B&amp;%7Dtype=pdf%7B%25%7D5Cnhttp://</a:t>
            </a:r>
            <a:r>
              <a:rPr lang="en-US" dirty="0" err="1"/>
              <a:t>lsa.colorado.edu</a:t>
            </a:r>
            <a:r>
              <a:rPr lang="en-US" dirty="0"/>
              <a:t>/papers/THEORETICALfinal.PDF%5Cnhttp://</a:t>
            </a:r>
            <a:r>
              <a:rPr lang="en-US" dirty="0" err="1"/>
              <a:t>citeseerx.ist.psu.edu</a:t>
            </a:r>
            <a:r>
              <a:rPr lang="en-US" dirty="0"/>
              <a:t>/</a:t>
            </a:r>
            <a:r>
              <a:rPr lang="en-US" dirty="0" err="1"/>
              <a:t>viewdoc</a:t>
            </a:r>
            <a:r>
              <a:rPr lang="en-US" dirty="0"/>
              <a:t>/</a:t>
            </a:r>
            <a:r>
              <a:rPr lang="en-US" dirty="0" err="1"/>
              <a:t>download?doi</a:t>
            </a:r>
            <a:r>
              <a:rPr lang="en-US" dirty="0"/>
              <a:t>=10.1.1.11.2342&amp;rep=rep1&amp;type=pdf%5Cnhttp://l</a:t>
            </a:r>
          </a:p>
          <a:p>
            <a:r>
              <a:rPr lang="en-US" dirty="0" err="1"/>
              <a:t>Rumelhart</a:t>
            </a:r>
            <a:r>
              <a:rPr lang="en-US" dirty="0"/>
              <a:t>, D. E., &amp; Todd, P. M. (1993). Learning and connectionist representations. </a:t>
            </a:r>
            <a:r>
              <a:rPr lang="en-US" i="1" dirty="0"/>
              <a:t>Attention and Performance XIV: Synergies in Experimental Psychology, Artificial Intelligence, and Cognitive Neuroscience</a:t>
            </a:r>
            <a:r>
              <a:rPr lang="en-US" dirty="0"/>
              <a:t>, 3–30. </a:t>
            </a:r>
          </a:p>
        </p:txBody>
      </p:sp>
    </p:spTree>
    <p:extLst>
      <p:ext uri="{BB962C8B-B14F-4D97-AF65-F5344CB8AC3E}">
        <p14:creationId xmlns:p14="http://schemas.microsoft.com/office/powerpoint/2010/main" val="1545867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–</a:t>
            </a:r>
            <a:r>
              <a:rPr i="0"/>
              <a:t>Feel free to send an email!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calebzmarshall@icloud.com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Placeholder 136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54700" cy="6694632"/>
          </a:xfrm>
          <a:prstGeom prst="rect">
            <a:avLst/>
          </a:prstGeom>
        </p:spPr>
      </p:pic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Isaiah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8th Century Jewish Prophet</a:t>
            </a:r>
          </a:p>
          <a:p>
            <a:r>
              <a:rPr dirty="0"/>
              <a:t>Supposed Author of Latter Prophetic Writing</a:t>
            </a:r>
          </a:p>
          <a:p>
            <a:r>
              <a:rPr dirty="0"/>
              <a:t>Recognized prophet in Judaism, Christianity and Islam.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Deutero-Isaiah Hypothesis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Strong possibility of multiple Isaiah authors</a:t>
            </a:r>
          </a:p>
          <a:p>
            <a:r>
              <a:rPr dirty="0"/>
              <a:t>Variations in language and subject</a:t>
            </a:r>
          </a:p>
          <a:p>
            <a:r>
              <a:rPr dirty="0"/>
              <a:t>Strong scholarly </a:t>
            </a:r>
            <a:r>
              <a:rPr dirty="0" smtClean="0"/>
              <a:t>support</a:t>
            </a:r>
            <a:r>
              <a:rPr lang="en-US" dirty="0" smtClean="0"/>
              <a:t> (Brettler 2005)</a:t>
            </a:r>
            <a:endParaRPr dirty="0"/>
          </a:p>
          <a:p>
            <a:r>
              <a:rPr dirty="0"/>
              <a:t>Contradicts some religious traditions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Textual Analysis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Term-by-Term Analysis</a:t>
            </a:r>
          </a:p>
          <a:p>
            <a:r>
              <a:t>Statistical Analysis</a:t>
            </a:r>
          </a:p>
          <a:p>
            <a:pPr lvl="1"/>
            <a:r>
              <a:t>Frequentist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 what now?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Placeholder 148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29319" y="4683899"/>
            <a:ext cx="5753101" cy="4559301"/>
          </a:xfrm>
          <a:prstGeom prst="rect">
            <a:avLst/>
          </a:prstGeom>
        </p:spPr>
      </p:pic>
      <p:pic>
        <p:nvPicPr>
          <p:cNvPr id="150" name="Picture Placeholder 149"/>
          <p:cNvPicPr>
            <a:picLocks noGrp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6729319" y="520700"/>
            <a:ext cx="5753101" cy="3860800"/>
          </a:xfrm>
          <a:prstGeom prst="rect">
            <a:avLst/>
          </a:prstGeom>
        </p:spPr>
      </p:pic>
      <p:pic>
        <p:nvPicPr>
          <p:cNvPr id="151" name="pasted-image-filtered.jpeg"/>
          <p:cNvPicPr>
            <a:picLocks noGrp="1" noChangeAspect="1"/>
          </p:cNvPicPr>
          <p:nvPr>
            <p:ph type="pic" idx="15"/>
          </p:nvPr>
        </p:nvPicPr>
        <p:blipFill>
          <a:blip r:embed="rId4">
            <a:extLst/>
          </a:blip>
          <a:srcRect l="11124" r="29821" b="3146"/>
          <a:stretch>
            <a:fillRect/>
          </a:stretch>
        </p:blipFill>
        <p:spPr>
          <a:xfrm>
            <a:off x="546100" y="776454"/>
            <a:ext cx="5613400" cy="8200718"/>
          </a:xfrm>
          <a:prstGeom prst="rect">
            <a:avLst/>
          </a:prstGeom>
          <a:ln w="25400">
            <a:miter lim="400000"/>
          </a:ln>
          <a:effectLst>
            <a:outerShdw blurRad="190500" dist="101600" dir="54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508000" y="793750"/>
            <a:ext cx="11988800" cy="1219200"/>
          </a:xfrm>
          <a:prstGeom prst="rect">
            <a:avLst/>
          </a:prstGeom>
        </p:spPr>
        <p:txBody>
          <a:bodyPr/>
          <a:lstStyle>
            <a:lvl1pPr defTabSz="549148">
              <a:spcBef>
                <a:spcPts val="1500"/>
              </a:spcBef>
              <a:defRPr sz="6580"/>
            </a:lvl1pPr>
          </a:lstStyle>
          <a:p>
            <a:r>
              <a:t>Context and Latent Semantic Analysis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Instead of counting word frequency, what if we counted word </a:t>
            </a:r>
            <a:r>
              <a:rPr i="1" dirty="0"/>
              <a:t>relationship</a:t>
            </a:r>
            <a:r>
              <a:rPr dirty="0"/>
              <a:t>?</a:t>
            </a:r>
          </a:p>
          <a:p>
            <a:r>
              <a:rPr dirty="0"/>
              <a:t>Contextual Semantics</a:t>
            </a:r>
          </a:p>
          <a:p>
            <a:r>
              <a:rPr dirty="0"/>
              <a:t>Latent Semantic </a:t>
            </a:r>
            <a:r>
              <a:rPr dirty="0" smtClean="0"/>
              <a:t>Analysis</a:t>
            </a:r>
            <a:r>
              <a:rPr lang="en-US" dirty="0" smtClean="0"/>
              <a:t> (Landauer &amp; Dumais 1998; Jones 2010)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LSA and Isaiah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Comparing the Contextual Semantics of Proto-Isaiah (Chs. 1-39) to Deutero (40-55) and Trito (56-66) Isaiah.</a:t>
            </a:r>
          </a:p>
          <a:p>
            <a:r>
              <a:rPr dirty="0"/>
              <a:t>Measuring term differences in Latent Semantic Space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Used a standardized correlation measure.</a:t>
            </a:r>
          </a:p>
          <a:p>
            <a:pPr lvl="1"/>
            <a:r>
              <a:rPr lang="en-US" dirty="0" smtClean="0"/>
              <a:t>Large correlation = More highly related</a:t>
            </a:r>
          </a:p>
          <a:p>
            <a:pPr lvl="1"/>
            <a:r>
              <a:rPr lang="en-US" dirty="0" smtClean="0"/>
              <a:t>Small correlation = Less highly related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Created a Latent Semantic Space for each </a:t>
            </a:r>
            <a:r>
              <a:rPr dirty="0" smtClean="0"/>
              <a:t>chapter</a:t>
            </a:r>
            <a:r>
              <a:rPr lang="en-US" dirty="0" smtClean="0"/>
              <a:t> of Isaiah</a:t>
            </a:r>
            <a:endParaRPr dirty="0"/>
          </a:p>
          <a:p>
            <a:r>
              <a:rPr dirty="0"/>
              <a:t>Calculated the total </a:t>
            </a:r>
            <a:r>
              <a:rPr dirty="0" smtClean="0"/>
              <a:t>cosine</a:t>
            </a:r>
            <a:r>
              <a:rPr lang="en-US" dirty="0" smtClean="0"/>
              <a:t> correlations </a:t>
            </a:r>
            <a:r>
              <a:rPr dirty="0" smtClean="0"/>
              <a:t>for </a:t>
            </a:r>
            <a:r>
              <a:rPr dirty="0"/>
              <a:t>each chapter.</a:t>
            </a:r>
          </a:p>
          <a:p>
            <a:r>
              <a:rPr dirty="0"/>
              <a:t>Compared </a:t>
            </a:r>
            <a:r>
              <a:rPr dirty="0" smtClean="0"/>
              <a:t>cosine</a:t>
            </a:r>
            <a:r>
              <a:rPr lang="en-US" dirty="0" smtClean="0"/>
              <a:t> correlation</a:t>
            </a:r>
            <a:r>
              <a:rPr dirty="0" smtClean="0"/>
              <a:t> </a:t>
            </a:r>
            <a:r>
              <a:rPr lang="en-US" dirty="0" smtClean="0"/>
              <a:t>for chapter pairs.</a:t>
            </a:r>
          </a:p>
          <a:p>
            <a:r>
              <a:rPr lang="en-US" dirty="0" smtClean="0"/>
              <a:t>Also examined correlations for entirety of Isaiah.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9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408</Words>
  <Application>Microsoft Macintosh PowerPoint</Application>
  <PresentationFormat>Custom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Bodoni SvtyTwo ITC TT-Book</vt:lpstr>
      <vt:lpstr>Helvetica</vt:lpstr>
      <vt:lpstr>Helvetica Neue</vt:lpstr>
      <vt:lpstr>Palatino</vt:lpstr>
      <vt:lpstr>Zapf Dingbats</vt:lpstr>
      <vt:lpstr>New_Template4</vt:lpstr>
      <vt:lpstr>Deutero-Isaiah and Latent Semantic Analysis</vt:lpstr>
      <vt:lpstr>Isaiah</vt:lpstr>
      <vt:lpstr>Deutero-Isaiah Hypothesis</vt:lpstr>
      <vt:lpstr>Textual Analysis</vt:lpstr>
      <vt:lpstr>So what now?</vt:lpstr>
      <vt:lpstr>PowerPoint Presentation</vt:lpstr>
      <vt:lpstr>Context and Latent Semantic Analysis</vt:lpstr>
      <vt:lpstr>LSA and Isaiah</vt:lpstr>
      <vt:lpstr>Method</vt:lpstr>
      <vt:lpstr>Results</vt:lpstr>
      <vt:lpstr>What does this mean?</vt:lpstr>
      <vt:lpstr>Possible Future Written Corpora</vt:lpstr>
      <vt:lpstr>References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Deutero-Isaiah and Latent Semantic Analysis</dc:title>
  <cp:lastModifiedBy>Marshall, Caleb Z</cp:lastModifiedBy>
  <cp:revision>8</cp:revision>
  <dcterms:modified xsi:type="dcterms:W3CDTF">2017-03-31T15:52:30Z</dcterms:modified>
</cp:coreProperties>
</file>