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5015720" rtl="0" eaLnBrk="1" latinLnBrk="0" hangingPunct="1">
      <a:defRPr sz="9900" kern="1200">
        <a:solidFill>
          <a:schemeClr val="tx1"/>
        </a:solidFill>
        <a:latin typeface="+mn-lt"/>
        <a:ea typeface="+mn-ea"/>
        <a:cs typeface="+mn-cs"/>
      </a:defRPr>
    </a:lvl1pPr>
    <a:lvl2pPr marL="2507860" algn="l" defTabSz="5015720" rtl="0" eaLnBrk="1" latinLnBrk="0" hangingPunct="1">
      <a:defRPr sz="9900" kern="1200">
        <a:solidFill>
          <a:schemeClr val="tx1"/>
        </a:solidFill>
        <a:latin typeface="+mn-lt"/>
        <a:ea typeface="+mn-ea"/>
        <a:cs typeface="+mn-cs"/>
      </a:defRPr>
    </a:lvl2pPr>
    <a:lvl3pPr marL="5015720" algn="l" defTabSz="5015720" rtl="0" eaLnBrk="1" latinLnBrk="0" hangingPunct="1">
      <a:defRPr sz="9900" kern="1200">
        <a:solidFill>
          <a:schemeClr val="tx1"/>
        </a:solidFill>
        <a:latin typeface="+mn-lt"/>
        <a:ea typeface="+mn-ea"/>
        <a:cs typeface="+mn-cs"/>
      </a:defRPr>
    </a:lvl3pPr>
    <a:lvl4pPr marL="7523580" algn="l" defTabSz="5015720" rtl="0" eaLnBrk="1" latinLnBrk="0" hangingPunct="1">
      <a:defRPr sz="9900" kern="1200">
        <a:solidFill>
          <a:schemeClr val="tx1"/>
        </a:solidFill>
        <a:latin typeface="+mn-lt"/>
        <a:ea typeface="+mn-ea"/>
        <a:cs typeface="+mn-cs"/>
      </a:defRPr>
    </a:lvl4pPr>
    <a:lvl5pPr marL="10031440" algn="l" defTabSz="5015720" rtl="0" eaLnBrk="1" latinLnBrk="0" hangingPunct="1">
      <a:defRPr sz="9900" kern="1200">
        <a:solidFill>
          <a:schemeClr val="tx1"/>
        </a:solidFill>
        <a:latin typeface="+mn-lt"/>
        <a:ea typeface="+mn-ea"/>
        <a:cs typeface="+mn-cs"/>
      </a:defRPr>
    </a:lvl5pPr>
    <a:lvl6pPr marL="12539301" algn="l" defTabSz="5015720" rtl="0" eaLnBrk="1" latinLnBrk="0" hangingPunct="1">
      <a:defRPr sz="9900" kern="1200">
        <a:solidFill>
          <a:schemeClr val="tx1"/>
        </a:solidFill>
        <a:latin typeface="+mn-lt"/>
        <a:ea typeface="+mn-ea"/>
        <a:cs typeface="+mn-cs"/>
      </a:defRPr>
    </a:lvl6pPr>
    <a:lvl7pPr marL="15047160" algn="l" defTabSz="5015720" rtl="0" eaLnBrk="1" latinLnBrk="0" hangingPunct="1">
      <a:defRPr sz="9900" kern="1200">
        <a:solidFill>
          <a:schemeClr val="tx1"/>
        </a:solidFill>
        <a:latin typeface="+mn-lt"/>
        <a:ea typeface="+mn-ea"/>
        <a:cs typeface="+mn-cs"/>
      </a:defRPr>
    </a:lvl7pPr>
    <a:lvl8pPr marL="17555020" algn="l" defTabSz="5015720" rtl="0" eaLnBrk="1" latinLnBrk="0" hangingPunct="1">
      <a:defRPr sz="9900" kern="1200">
        <a:solidFill>
          <a:schemeClr val="tx1"/>
        </a:solidFill>
        <a:latin typeface="+mn-lt"/>
        <a:ea typeface="+mn-ea"/>
        <a:cs typeface="+mn-cs"/>
      </a:defRPr>
    </a:lvl8pPr>
    <a:lvl9pPr marL="20062880" algn="l" defTabSz="5015720" rtl="0" eaLnBrk="1" latinLnBrk="0" hangingPunct="1">
      <a:defRPr sz="9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6" d="100"/>
          <a:sy n="16" d="100"/>
        </p:scale>
        <p:origin x="-1386" y="-186"/>
      </p:cViewPr>
      <p:guideLst>
        <p:guide orient="horz" pos="10368"/>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errBars>
            <c:errBarType val="both"/>
            <c:errValType val="stdErr"/>
          </c:errBars>
          <c:cat>
            <c:strRef>
              <c:f>Sheet1!$A$3:$A$4</c:f>
              <c:strCache>
                <c:ptCount val="2"/>
                <c:pt idx="0">
                  <c:v>Associative Judgments</c:v>
                </c:pt>
                <c:pt idx="1">
                  <c:v>Semantic Judgments</c:v>
                </c:pt>
              </c:strCache>
            </c:strRef>
          </c:cat>
          <c:val>
            <c:numRef>
              <c:f>Sheet1!$B$3:$B$4</c:f>
              <c:numCache>
                <c:formatCode>General</c:formatCode>
                <c:ptCount val="2"/>
                <c:pt idx="0">
                  <c:v>2553</c:v>
                </c:pt>
                <c:pt idx="1">
                  <c:v>2662</c:v>
                </c:pt>
              </c:numCache>
            </c:numRef>
          </c:val>
        </c:ser>
        <c:gapWidth val="300"/>
        <c:axId val="44243968"/>
        <c:axId val="56562048"/>
      </c:barChart>
      <c:catAx>
        <c:axId val="44243968"/>
        <c:scaling>
          <c:orientation val="minMax"/>
        </c:scaling>
        <c:axPos val="b"/>
        <c:title>
          <c:tx>
            <c:rich>
              <a:bodyPr/>
              <a:lstStyle/>
              <a:p>
                <a:pPr>
                  <a:defRPr sz="1500"/>
                </a:pPr>
                <a:r>
                  <a:rPr lang="en-US" sz="1600" dirty="0"/>
                  <a:t>Judgment Type</a:t>
                </a:r>
              </a:p>
            </c:rich>
          </c:tx>
          <c:layout/>
        </c:title>
        <c:majorTickMark val="none"/>
        <c:tickLblPos val="nextTo"/>
        <c:txPr>
          <a:bodyPr/>
          <a:lstStyle/>
          <a:p>
            <a:pPr>
              <a:defRPr sz="1600"/>
            </a:pPr>
            <a:endParaRPr lang="en-US"/>
          </a:p>
        </c:txPr>
        <c:crossAx val="56562048"/>
        <c:crosses val="autoZero"/>
        <c:auto val="1"/>
        <c:lblAlgn val="ctr"/>
        <c:lblOffset val="100"/>
      </c:catAx>
      <c:valAx>
        <c:axId val="56562048"/>
        <c:scaling>
          <c:orientation val="minMax"/>
        </c:scaling>
        <c:axPos val="l"/>
        <c:title>
          <c:tx>
            <c:rich>
              <a:bodyPr/>
              <a:lstStyle/>
              <a:p>
                <a:pPr>
                  <a:defRPr/>
                </a:pPr>
                <a:r>
                  <a:rPr lang="en-US" sz="1600" dirty="0"/>
                  <a:t>Reaction Time</a:t>
                </a:r>
                <a:r>
                  <a:rPr lang="en-US" sz="1600" baseline="0" dirty="0"/>
                  <a:t> (</a:t>
                </a:r>
                <a:r>
                  <a:rPr lang="en-US" sz="1600" baseline="0" dirty="0" err="1"/>
                  <a:t>msec</a:t>
                </a:r>
                <a:r>
                  <a:rPr lang="en-US" sz="1600" baseline="0" dirty="0"/>
                  <a:t>)</a:t>
                </a:r>
                <a:endParaRPr lang="en-US" sz="1600" dirty="0"/>
              </a:p>
            </c:rich>
          </c:tx>
          <c:layout/>
        </c:title>
        <c:numFmt formatCode="General" sourceLinked="1"/>
        <c:tickLblPos val="nextTo"/>
        <c:txPr>
          <a:bodyPr/>
          <a:lstStyle/>
          <a:p>
            <a:pPr>
              <a:defRPr sz="1600"/>
            </a:pPr>
            <a:endParaRPr lang="en-US"/>
          </a:p>
        </c:txPr>
        <c:crossAx val="44243968"/>
        <c:crosses val="autoZero"/>
        <c:crossBetween val="between"/>
      </c:valAx>
      <c:spPr>
        <a:noFill/>
        <a:ln w="25400">
          <a:noFill/>
        </a:ln>
      </c:spPr>
    </c:plotArea>
    <c:plotVisOnly val="1"/>
  </c:chart>
  <c:spPr>
    <a:ln>
      <a:solidFill>
        <a:schemeClr val="tx1"/>
      </a:solidFill>
    </a:ln>
  </c:sp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166D1F-8B98-4936-9C5E-D07CBF1B74A3}" type="datetimeFigureOut">
              <a:rPr lang="en-US" smtClean="0"/>
              <a:t>11/9/2009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4761F4-CE44-4E90-AD7C-61FE341A08B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5015720" rtl="0" eaLnBrk="1" latinLnBrk="0" hangingPunct="1">
      <a:defRPr sz="6600" kern="1200">
        <a:solidFill>
          <a:schemeClr val="tx1"/>
        </a:solidFill>
        <a:latin typeface="+mn-lt"/>
        <a:ea typeface="+mn-ea"/>
        <a:cs typeface="+mn-cs"/>
      </a:defRPr>
    </a:lvl1pPr>
    <a:lvl2pPr marL="2507860" algn="l" defTabSz="5015720" rtl="0" eaLnBrk="1" latinLnBrk="0" hangingPunct="1">
      <a:defRPr sz="6600" kern="1200">
        <a:solidFill>
          <a:schemeClr val="tx1"/>
        </a:solidFill>
        <a:latin typeface="+mn-lt"/>
        <a:ea typeface="+mn-ea"/>
        <a:cs typeface="+mn-cs"/>
      </a:defRPr>
    </a:lvl2pPr>
    <a:lvl3pPr marL="5015720" algn="l" defTabSz="5015720" rtl="0" eaLnBrk="1" latinLnBrk="0" hangingPunct="1">
      <a:defRPr sz="6600" kern="1200">
        <a:solidFill>
          <a:schemeClr val="tx1"/>
        </a:solidFill>
        <a:latin typeface="+mn-lt"/>
        <a:ea typeface="+mn-ea"/>
        <a:cs typeface="+mn-cs"/>
      </a:defRPr>
    </a:lvl3pPr>
    <a:lvl4pPr marL="7523580" algn="l" defTabSz="5015720" rtl="0" eaLnBrk="1" latinLnBrk="0" hangingPunct="1">
      <a:defRPr sz="6600" kern="1200">
        <a:solidFill>
          <a:schemeClr val="tx1"/>
        </a:solidFill>
        <a:latin typeface="+mn-lt"/>
        <a:ea typeface="+mn-ea"/>
        <a:cs typeface="+mn-cs"/>
      </a:defRPr>
    </a:lvl4pPr>
    <a:lvl5pPr marL="10031440" algn="l" defTabSz="5015720" rtl="0" eaLnBrk="1" latinLnBrk="0" hangingPunct="1">
      <a:defRPr sz="6600" kern="1200">
        <a:solidFill>
          <a:schemeClr val="tx1"/>
        </a:solidFill>
        <a:latin typeface="+mn-lt"/>
        <a:ea typeface="+mn-ea"/>
        <a:cs typeface="+mn-cs"/>
      </a:defRPr>
    </a:lvl5pPr>
    <a:lvl6pPr marL="12539301" algn="l" defTabSz="5015720" rtl="0" eaLnBrk="1" latinLnBrk="0" hangingPunct="1">
      <a:defRPr sz="6600" kern="1200">
        <a:solidFill>
          <a:schemeClr val="tx1"/>
        </a:solidFill>
        <a:latin typeface="+mn-lt"/>
        <a:ea typeface="+mn-ea"/>
        <a:cs typeface="+mn-cs"/>
      </a:defRPr>
    </a:lvl6pPr>
    <a:lvl7pPr marL="15047160" algn="l" defTabSz="5015720" rtl="0" eaLnBrk="1" latinLnBrk="0" hangingPunct="1">
      <a:defRPr sz="6600" kern="1200">
        <a:solidFill>
          <a:schemeClr val="tx1"/>
        </a:solidFill>
        <a:latin typeface="+mn-lt"/>
        <a:ea typeface="+mn-ea"/>
        <a:cs typeface="+mn-cs"/>
      </a:defRPr>
    </a:lvl7pPr>
    <a:lvl8pPr marL="17555020" algn="l" defTabSz="5015720" rtl="0" eaLnBrk="1" latinLnBrk="0" hangingPunct="1">
      <a:defRPr sz="6600" kern="1200">
        <a:solidFill>
          <a:schemeClr val="tx1"/>
        </a:solidFill>
        <a:latin typeface="+mn-lt"/>
        <a:ea typeface="+mn-ea"/>
        <a:cs typeface="+mn-cs"/>
      </a:defRPr>
    </a:lvl8pPr>
    <a:lvl9pPr marL="20062880" algn="l" defTabSz="5015720" rtl="0" eaLnBrk="1" latinLnBrk="0" hangingPunct="1">
      <a:defRPr sz="6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4761F4-CE44-4E90-AD7C-61FE341A08BC}"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507860" indent="0" algn="ctr">
              <a:buNone/>
              <a:defRPr>
                <a:solidFill>
                  <a:schemeClr val="tx1">
                    <a:tint val="75000"/>
                  </a:schemeClr>
                </a:solidFill>
              </a:defRPr>
            </a:lvl2pPr>
            <a:lvl3pPr marL="5015720" indent="0" algn="ctr">
              <a:buNone/>
              <a:defRPr>
                <a:solidFill>
                  <a:schemeClr val="tx1">
                    <a:tint val="75000"/>
                  </a:schemeClr>
                </a:solidFill>
              </a:defRPr>
            </a:lvl3pPr>
            <a:lvl4pPr marL="7523580" indent="0" algn="ctr">
              <a:buNone/>
              <a:defRPr>
                <a:solidFill>
                  <a:schemeClr val="tx1">
                    <a:tint val="75000"/>
                  </a:schemeClr>
                </a:solidFill>
              </a:defRPr>
            </a:lvl4pPr>
            <a:lvl5pPr marL="10031440" indent="0" algn="ctr">
              <a:buNone/>
              <a:defRPr>
                <a:solidFill>
                  <a:schemeClr val="tx1">
                    <a:tint val="75000"/>
                  </a:schemeClr>
                </a:solidFill>
              </a:defRPr>
            </a:lvl5pPr>
            <a:lvl6pPr marL="12539301" indent="0" algn="ctr">
              <a:buNone/>
              <a:defRPr>
                <a:solidFill>
                  <a:schemeClr val="tx1">
                    <a:tint val="75000"/>
                  </a:schemeClr>
                </a:solidFill>
              </a:defRPr>
            </a:lvl6pPr>
            <a:lvl7pPr marL="15047160" indent="0" algn="ctr">
              <a:buNone/>
              <a:defRPr>
                <a:solidFill>
                  <a:schemeClr val="tx1">
                    <a:tint val="75000"/>
                  </a:schemeClr>
                </a:solidFill>
              </a:defRPr>
            </a:lvl7pPr>
            <a:lvl8pPr marL="17555020" indent="0" algn="ctr">
              <a:buNone/>
              <a:defRPr>
                <a:solidFill>
                  <a:schemeClr val="tx1">
                    <a:tint val="75000"/>
                  </a:schemeClr>
                </a:solidFill>
              </a:defRPr>
            </a:lvl8pPr>
            <a:lvl9pPr marL="200628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52423E-0C00-44D2-9AB8-769665A8AE80}" type="datetimeFigureOut">
              <a:rPr lang="en-US" smtClean="0"/>
              <a:t>11/9/2009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55732-6326-4C66-A2C5-732DC91AE24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2423E-0C00-44D2-9AB8-769665A8AE80}" type="datetimeFigureOut">
              <a:rPr lang="en-US" smtClean="0"/>
              <a:t>11/9/2009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55732-6326-4C66-A2C5-732DC91AE2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2423E-0C00-44D2-9AB8-769665A8AE80}" type="datetimeFigureOut">
              <a:rPr lang="en-US" smtClean="0"/>
              <a:t>11/9/2009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55732-6326-4C66-A2C5-732DC91AE2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2423E-0C00-44D2-9AB8-769665A8AE80}" type="datetimeFigureOut">
              <a:rPr lang="en-US" smtClean="0"/>
              <a:t>11/9/2009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55732-6326-4C66-A2C5-732DC91AE24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219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6"/>
            <a:ext cx="37307520" cy="7200898"/>
          </a:xfrm>
        </p:spPr>
        <p:txBody>
          <a:bodyPr anchor="b"/>
          <a:lstStyle>
            <a:lvl1pPr marL="0" indent="0">
              <a:buNone/>
              <a:defRPr sz="11000">
                <a:solidFill>
                  <a:schemeClr val="tx1">
                    <a:tint val="75000"/>
                  </a:schemeClr>
                </a:solidFill>
              </a:defRPr>
            </a:lvl1pPr>
            <a:lvl2pPr marL="2507860" indent="0">
              <a:buNone/>
              <a:defRPr sz="9900">
                <a:solidFill>
                  <a:schemeClr val="tx1">
                    <a:tint val="75000"/>
                  </a:schemeClr>
                </a:solidFill>
              </a:defRPr>
            </a:lvl2pPr>
            <a:lvl3pPr marL="5015720" indent="0">
              <a:buNone/>
              <a:defRPr sz="8800">
                <a:solidFill>
                  <a:schemeClr val="tx1">
                    <a:tint val="75000"/>
                  </a:schemeClr>
                </a:solidFill>
              </a:defRPr>
            </a:lvl3pPr>
            <a:lvl4pPr marL="7523580" indent="0">
              <a:buNone/>
              <a:defRPr sz="7700">
                <a:solidFill>
                  <a:schemeClr val="tx1">
                    <a:tint val="75000"/>
                  </a:schemeClr>
                </a:solidFill>
              </a:defRPr>
            </a:lvl4pPr>
            <a:lvl5pPr marL="10031440" indent="0">
              <a:buNone/>
              <a:defRPr sz="7700">
                <a:solidFill>
                  <a:schemeClr val="tx1">
                    <a:tint val="75000"/>
                  </a:schemeClr>
                </a:solidFill>
              </a:defRPr>
            </a:lvl5pPr>
            <a:lvl6pPr marL="12539301" indent="0">
              <a:buNone/>
              <a:defRPr sz="7700">
                <a:solidFill>
                  <a:schemeClr val="tx1">
                    <a:tint val="75000"/>
                  </a:schemeClr>
                </a:solidFill>
              </a:defRPr>
            </a:lvl6pPr>
            <a:lvl7pPr marL="15047160" indent="0">
              <a:buNone/>
              <a:defRPr sz="7700">
                <a:solidFill>
                  <a:schemeClr val="tx1">
                    <a:tint val="75000"/>
                  </a:schemeClr>
                </a:solidFill>
              </a:defRPr>
            </a:lvl7pPr>
            <a:lvl8pPr marL="17555020" indent="0">
              <a:buNone/>
              <a:defRPr sz="7700">
                <a:solidFill>
                  <a:schemeClr val="tx1">
                    <a:tint val="75000"/>
                  </a:schemeClr>
                </a:solidFill>
              </a:defRPr>
            </a:lvl8pPr>
            <a:lvl9pPr marL="20062880" indent="0">
              <a:buNone/>
              <a:defRPr sz="7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52423E-0C00-44D2-9AB8-769665A8AE80}" type="datetimeFigureOut">
              <a:rPr lang="en-US" smtClean="0"/>
              <a:t>11/9/2009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55732-6326-4C66-A2C5-732DC91AE24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5300"/>
            </a:lvl1pPr>
            <a:lvl2pPr>
              <a:defRPr sz="131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5300"/>
            </a:lvl1pPr>
            <a:lvl2pPr>
              <a:defRPr sz="131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52423E-0C00-44D2-9AB8-769665A8AE80}" type="datetimeFigureOut">
              <a:rPr lang="en-US" smtClean="0"/>
              <a:t>11/9/2009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55732-6326-4C66-A2C5-732DC91AE24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2" y="7368543"/>
            <a:ext cx="19392903" cy="3070858"/>
          </a:xfrm>
        </p:spPr>
        <p:txBody>
          <a:bodyPr anchor="b"/>
          <a:lstStyle>
            <a:lvl1pPr marL="0" indent="0">
              <a:buNone/>
              <a:defRPr sz="13100" b="1"/>
            </a:lvl1pPr>
            <a:lvl2pPr marL="2507860" indent="0">
              <a:buNone/>
              <a:defRPr sz="11000" b="1"/>
            </a:lvl2pPr>
            <a:lvl3pPr marL="5015720" indent="0">
              <a:buNone/>
              <a:defRPr sz="9900" b="1"/>
            </a:lvl3pPr>
            <a:lvl4pPr marL="7523580" indent="0">
              <a:buNone/>
              <a:defRPr sz="8800" b="1"/>
            </a:lvl4pPr>
            <a:lvl5pPr marL="10031440" indent="0">
              <a:buNone/>
              <a:defRPr sz="8800" b="1"/>
            </a:lvl5pPr>
            <a:lvl6pPr marL="12539301" indent="0">
              <a:buNone/>
              <a:defRPr sz="8800" b="1"/>
            </a:lvl6pPr>
            <a:lvl7pPr marL="15047160" indent="0">
              <a:buNone/>
              <a:defRPr sz="8800" b="1"/>
            </a:lvl7pPr>
            <a:lvl8pPr marL="17555020" indent="0">
              <a:buNone/>
              <a:defRPr sz="8800" b="1"/>
            </a:lvl8pPr>
            <a:lvl9pPr marL="20062880" indent="0">
              <a:buNone/>
              <a:defRPr sz="8800" b="1"/>
            </a:lvl9pPr>
          </a:lstStyle>
          <a:p>
            <a:pPr lvl="0"/>
            <a:r>
              <a:rPr lang="en-US" smtClean="0"/>
              <a:t>Click to edit Master text styles</a:t>
            </a:r>
          </a:p>
        </p:txBody>
      </p:sp>
      <p:sp>
        <p:nvSpPr>
          <p:cNvPr id="4" name="Content Placeholder 3"/>
          <p:cNvSpPr>
            <a:spLocks noGrp="1"/>
          </p:cNvSpPr>
          <p:nvPr>
            <p:ph sz="half" idx="2"/>
          </p:nvPr>
        </p:nvSpPr>
        <p:spPr>
          <a:xfrm>
            <a:off x="2194562" y="10439401"/>
            <a:ext cx="19392903" cy="18966182"/>
          </a:xfrm>
        </p:spPr>
        <p:txBody>
          <a:bodyPr/>
          <a:lstStyle>
            <a:lvl1pPr>
              <a:defRPr sz="131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4" y="7368543"/>
            <a:ext cx="19400520" cy="3070858"/>
          </a:xfrm>
        </p:spPr>
        <p:txBody>
          <a:bodyPr anchor="b"/>
          <a:lstStyle>
            <a:lvl1pPr marL="0" indent="0">
              <a:buNone/>
              <a:defRPr sz="13100" b="1"/>
            </a:lvl1pPr>
            <a:lvl2pPr marL="2507860" indent="0">
              <a:buNone/>
              <a:defRPr sz="11000" b="1"/>
            </a:lvl2pPr>
            <a:lvl3pPr marL="5015720" indent="0">
              <a:buNone/>
              <a:defRPr sz="9900" b="1"/>
            </a:lvl3pPr>
            <a:lvl4pPr marL="7523580" indent="0">
              <a:buNone/>
              <a:defRPr sz="8800" b="1"/>
            </a:lvl4pPr>
            <a:lvl5pPr marL="10031440" indent="0">
              <a:buNone/>
              <a:defRPr sz="8800" b="1"/>
            </a:lvl5pPr>
            <a:lvl6pPr marL="12539301" indent="0">
              <a:buNone/>
              <a:defRPr sz="8800" b="1"/>
            </a:lvl6pPr>
            <a:lvl7pPr marL="15047160" indent="0">
              <a:buNone/>
              <a:defRPr sz="8800" b="1"/>
            </a:lvl7pPr>
            <a:lvl8pPr marL="17555020" indent="0">
              <a:buNone/>
              <a:defRPr sz="8800" b="1"/>
            </a:lvl8pPr>
            <a:lvl9pPr marL="20062880" indent="0">
              <a:buNone/>
              <a:defRPr sz="8800" b="1"/>
            </a:lvl9pPr>
          </a:lstStyle>
          <a:p>
            <a:pPr lvl="0"/>
            <a:r>
              <a:rPr lang="en-US" smtClean="0"/>
              <a:t>Click to edit Master text styles</a:t>
            </a:r>
          </a:p>
        </p:txBody>
      </p:sp>
      <p:sp>
        <p:nvSpPr>
          <p:cNvPr id="6" name="Content Placeholder 5"/>
          <p:cNvSpPr>
            <a:spLocks noGrp="1"/>
          </p:cNvSpPr>
          <p:nvPr>
            <p:ph sz="quarter" idx="4"/>
          </p:nvPr>
        </p:nvSpPr>
        <p:spPr>
          <a:xfrm>
            <a:off x="22296124" y="10439401"/>
            <a:ext cx="19400520" cy="18966182"/>
          </a:xfrm>
        </p:spPr>
        <p:txBody>
          <a:bodyPr/>
          <a:lstStyle>
            <a:lvl1pPr>
              <a:defRPr sz="131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52423E-0C00-44D2-9AB8-769665A8AE80}" type="datetimeFigureOut">
              <a:rPr lang="en-US" smtClean="0"/>
              <a:t>11/9/2009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255732-6326-4C66-A2C5-732DC91AE24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52423E-0C00-44D2-9AB8-769665A8AE80}" type="datetimeFigureOut">
              <a:rPr lang="en-US" smtClean="0"/>
              <a:t>11/9/2009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255732-6326-4C66-A2C5-732DC91AE24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52423E-0C00-44D2-9AB8-769665A8AE80}" type="datetimeFigureOut">
              <a:rPr lang="en-US" smtClean="0"/>
              <a:t>11/9/2009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255732-6326-4C66-A2C5-732DC91AE2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4" y="1310640"/>
            <a:ext cx="14439903" cy="5577840"/>
          </a:xfrm>
        </p:spPr>
        <p:txBody>
          <a:bodyPr anchor="b"/>
          <a:lstStyle>
            <a:lvl1pPr algn="l">
              <a:defRPr sz="11000" b="1"/>
            </a:lvl1pPr>
          </a:lstStyle>
          <a:p>
            <a:r>
              <a:rPr lang="en-US" smtClean="0"/>
              <a:t>Click to edit Master title style</a:t>
            </a:r>
            <a:endParaRPr lang="en-US"/>
          </a:p>
        </p:txBody>
      </p:sp>
      <p:sp>
        <p:nvSpPr>
          <p:cNvPr id="3" name="Content Placeholder 2"/>
          <p:cNvSpPr>
            <a:spLocks noGrp="1"/>
          </p:cNvSpPr>
          <p:nvPr>
            <p:ph idx="1"/>
          </p:nvPr>
        </p:nvSpPr>
        <p:spPr>
          <a:xfrm>
            <a:off x="17160240" y="1310644"/>
            <a:ext cx="24536400" cy="28094942"/>
          </a:xfrm>
        </p:spPr>
        <p:txBody>
          <a:bodyPr/>
          <a:lstStyle>
            <a:lvl1pPr>
              <a:defRPr sz="17500"/>
            </a:lvl1pPr>
            <a:lvl2pPr>
              <a:defRPr sz="15300"/>
            </a:lvl2pPr>
            <a:lvl3pPr>
              <a:defRPr sz="13100"/>
            </a:lvl3pPr>
            <a:lvl4pPr>
              <a:defRPr sz="11000"/>
            </a:lvl4pPr>
            <a:lvl5pPr>
              <a:defRPr sz="11000"/>
            </a:lvl5pPr>
            <a:lvl6pPr>
              <a:defRPr sz="11000"/>
            </a:lvl6pPr>
            <a:lvl7pPr>
              <a:defRPr sz="11000"/>
            </a:lvl7pPr>
            <a:lvl8pPr>
              <a:defRPr sz="11000"/>
            </a:lvl8pPr>
            <a:lvl9pPr>
              <a:defRPr sz="1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4" y="6888484"/>
            <a:ext cx="14439903" cy="22517102"/>
          </a:xfrm>
        </p:spPr>
        <p:txBody>
          <a:bodyPr/>
          <a:lstStyle>
            <a:lvl1pPr marL="0" indent="0">
              <a:buNone/>
              <a:defRPr sz="7700"/>
            </a:lvl1pPr>
            <a:lvl2pPr marL="2507860" indent="0">
              <a:buNone/>
              <a:defRPr sz="6600"/>
            </a:lvl2pPr>
            <a:lvl3pPr marL="5015720" indent="0">
              <a:buNone/>
              <a:defRPr sz="5500"/>
            </a:lvl3pPr>
            <a:lvl4pPr marL="7523580" indent="0">
              <a:buNone/>
              <a:defRPr sz="4900"/>
            </a:lvl4pPr>
            <a:lvl5pPr marL="10031440" indent="0">
              <a:buNone/>
              <a:defRPr sz="4900"/>
            </a:lvl5pPr>
            <a:lvl6pPr marL="12539301" indent="0">
              <a:buNone/>
              <a:defRPr sz="4900"/>
            </a:lvl6pPr>
            <a:lvl7pPr marL="15047160" indent="0">
              <a:buNone/>
              <a:defRPr sz="4900"/>
            </a:lvl7pPr>
            <a:lvl8pPr marL="17555020" indent="0">
              <a:buNone/>
              <a:defRPr sz="4900"/>
            </a:lvl8pPr>
            <a:lvl9pPr marL="20062880" indent="0">
              <a:buNone/>
              <a:defRPr sz="4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52423E-0C00-44D2-9AB8-769665A8AE80}" type="datetimeFigureOut">
              <a:rPr lang="en-US" smtClean="0"/>
              <a:t>11/9/2009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55732-6326-4C66-A2C5-732DC91AE24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110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7500"/>
            </a:lvl1pPr>
            <a:lvl2pPr marL="2507860" indent="0">
              <a:buNone/>
              <a:defRPr sz="15300"/>
            </a:lvl2pPr>
            <a:lvl3pPr marL="5015720" indent="0">
              <a:buNone/>
              <a:defRPr sz="13100"/>
            </a:lvl3pPr>
            <a:lvl4pPr marL="7523580" indent="0">
              <a:buNone/>
              <a:defRPr sz="11000"/>
            </a:lvl4pPr>
            <a:lvl5pPr marL="10031440" indent="0">
              <a:buNone/>
              <a:defRPr sz="11000"/>
            </a:lvl5pPr>
            <a:lvl6pPr marL="12539301" indent="0">
              <a:buNone/>
              <a:defRPr sz="11000"/>
            </a:lvl6pPr>
            <a:lvl7pPr marL="15047160" indent="0">
              <a:buNone/>
              <a:defRPr sz="11000"/>
            </a:lvl7pPr>
            <a:lvl8pPr marL="17555020" indent="0">
              <a:buNone/>
              <a:defRPr sz="11000"/>
            </a:lvl8pPr>
            <a:lvl9pPr marL="20062880" indent="0">
              <a:buNone/>
              <a:defRPr sz="110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7700"/>
            </a:lvl1pPr>
            <a:lvl2pPr marL="2507860" indent="0">
              <a:buNone/>
              <a:defRPr sz="6600"/>
            </a:lvl2pPr>
            <a:lvl3pPr marL="5015720" indent="0">
              <a:buNone/>
              <a:defRPr sz="5500"/>
            </a:lvl3pPr>
            <a:lvl4pPr marL="7523580" indent="0">
              <a:buNone/>
              <a:defRPr sz="4900"/>
            </a:lvl4pPr>
            <a:lvl5pPr marL="10031440" indent="0">
              <a:buNone/>
              <a:defRPr sz="4900"/>
            </a:lvl5pPr>
            <a:lvl6pPr marL="12539301" indent="0">
              <a:buNone/>
              <a:defRPr sz="4900"/>
            </a:lvl6pPr>
            <a:lvl7pPr marL="15047160" indent="0">
              <a:buNone/>
              <a:defRPr sz="4900"/>
            </a:lvl7pPr>
            <a:lvl8pPr marL="17555020" indent="0">
              <a:buNone/>
              <a:defRPr sz="4900"/>
            </a:lvl8pPr>
            <a:lvl9pPr marL="20062880" indent="0">
              <a:buNone/>
              <a:defRPr sz="4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52423E-0C00-44D2-9AB8-769665A8AE80}" type="datetimeFigureOut">
              <a:rPr lang="en-US" smtClean="0"/>
              <a:t>11/9/2009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55732-6326-4C66-A2C5-732DC91AE24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501572" tIns="250786" rIns="501572" bIns="25078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501572" tIns="250786" rIns="501572" bIns="25078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3"/>
            <a:ext cx="10241280" cy="1752600"/>
          </a:xfrm>
          <a:prstGeom prst="rect">
            <a:avLst/>
          </a:prstGeom>
        </p:spPr>
        <p:txBody>
          <a:bodyPr vert="horz" lIns="501572" tIns="250786" rIns="501572" bIns="250786" rtlCol="0" anchor="ctr"/>
          <a:lstStyle>
            <a:lvl1pPr algn="l">
              <a:defRPr sz="6600">
                <a:solidFill>
                  <a:schemeClr val="tx1">
                    <a:tint val="75000"/>
                  </a:schemeClr>
                </a:solidFill>
              </a:defRPr>
            </a:lvl1pPr>
          </a:lstStyle>
          <a:p>
            <a:fld id="{AE52423E-0C00-44D2-9AB8-769665A8AE80}" type="datetimeFigureOut">
              <a:rPr lang="en-US" smtClean="0"/>
              <a:t>11/9/2009</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501572" tIns="250786" rIns="501572" bIns="250786" rtlCol="0" anchor="ctr"/>
          <a:lstStyle>
            <a:lvl1pPr algn="ctr">
              <a:defRPr sz="6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501572" tIns="250786" rIns="501572" bIns="250786" rtlCol="0" anchor="ctr"/>
          <a:lstStyle>
            <a:lvl1pPr algn="r">
              <a:defRPr sz="6600">
                <a:solidFill>
                  <a:schemeClr val="tx1">
                    <a:tint val="75000"/>
                  </a:schemeClr>
                </a:solidFill>
              </a:defRPr>
            </a:lvl1pPr>
          </a:lstStyle>
          <a:p>
            <a:fld id="{23255732-6326-4C66-A2C5-732DC91AE24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15720" rtl="0" eaLnBrk="1" latinLnBrk="0" hangingPunct="1">
        <a:spcBef>
          <a:spcPct val="0"/>
        </a:spcBef>
        <a:buNone/>
        <a:defRPr sz="24100" kern="1200">
          <a:solidFill>
            <a:schemeClr val="tx1"/>
          </a:solidFill>
          <a:latin typeface="+mj-lt"/>
          <a:ea typeface="+mj-ea"/>
          <a:cs typeface="+mj-cs"/>
        </a:defRPr>
      </a:lvl1pPr>
    </p:titleStyle>
    <p:bodyStyle>
      <a:lvl1pPr marL="1880895" indent="-1880895" algn="l" defTabSz="5015720" rtl="0" eaLnBrk="1" latinLnBrk="0" hangingPunct="1">
        <a:spcBef>
          <a:spcPct val="20000"/>
        </a:spcBef>
        <a:buFont typeface="Arial" pitchFamily="34" charset="0"/>
        <a:buChar char="•"/>
        <a:defRPr sz="17500" kern="1200">
          <a:solidFill>
            <a:schemeClr val="tx1"/>
          </a:solidFill>
          <a:latin typeface="+mn-lt"/>
          <a:ea typeface="+mn-ea"/>
          <a:cs typeface="+mn-cs"/>
        </a:defRPr>
      </a:lvl1pPr>
      <a:lvl2pPr marL="4075272" indent="-1567412" algn="l" defTabSz="5015720" rtl="0" eaLnBrk="1" latinLnBrk="0" hangingPunct="1">
        <a:spcBef>
          <a:spcPct val="20000"/>
        </a:spcBef>
        <a:buFont typeface="Arial" pitchFamily="34" charset="0"/>
        <a:buChar char="–"/>
        <a:defRPr sz="15300" kern="1200">
          <a:solidFill>
            <a:schemeClr val="tx1"/>
          </a:solidFill>
          <a:latin typeface="+mn-lt"/>
          <a:ea typeface="+mn-ea"/>
          <a:cs typeface="+mn-cs"/>
        </a:defRPr>
      </a:lvl2pPr>
      <a:lvl3pPr marL="6269650" indent="-1253930" algn="l" defTabSz="5015720" rtl="0" eaLnBrk="1" latinLnBrk="0" hangingPunct="1">
        <a:spcBef>
          <a:spcPct val="20000"/>
        </a:spcBef>
        <a:buFont typeface="Arial" pitchFamily="34" charset="0"/>
        <a:buChar char="•"/>
        <a:defRPr sz="13100" kern="1200">
          <a:solidFill>
            <a:schemeClr val="tx1"/>
          </a:solidFill>
          <a:latin typeface="+mn-lt"/>
          <a:ea typeface="+mn-ea"/>
          <a:cs typeface="+mn-cs"/>
        </a:defRPr>
      </a:lvl3pPr>
      <a:lvl4pPr marL="8777510" indent="-1253930" algn="l" defTabSz="5015720" rtl="0" eaLnBrk="1" latinLnBrk="0" hangingPunct="1">
        <a:spcBef>
          <a:spcPct val="20000"/>
        </a:spcBef>
        <a:buFont typeface="Arial" pitchFamily="34" charset="0"/>
        <a:buChar char="–"/>
        <a:defRPr sz="11000" kern="1200">
          <a:solidFill>
            <a:schemeClr val="tx1"/>
          </a:solidFill>
          <a:latin typeface="+mn-lt"/>
          <a:ea typeface="+mn-ea"/>
          <a:cs typeface="+mn-cs"/>
        </a:defRPr>
      </a:lvl4pPr>
      <a:lvl5pPr marL="11285371" indent="-1253930" algn="l" defTabSz="5015720" rtl="0" eaLnBrk="1" latinLnBrk="0" hangingPunct="1">
        <a:spcBef>
          <a:spcPct val="20000"/>
        </a:spcBef>
        <a:buFont typeface="Arial" pitchFamily="34" charset="0"/>
        <a:buChar char="»"/>
        <a:defRPr sz="11000" kern="1200">
          <a:solidFill>
            <a:schemeClr val="tx1"/>
          </a:solidFill>
          <a:latin typeface="+mn-lt"/>
          <a:ea typeface="+mn-ea"/>
          <a:cs typeface="+mn-cs"/>
        </a:defRPr>
      </a:lvl5pPr>
      <a:lvl6pPr marL="13793230" indent="-1253930" algn="l" defTabSz="5015720"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090" indent="-1253930" algn="l" defTabSz="5015720"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8950" indent="-1253930" algn="l" defTabSz="5015720"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6810" indent="-1253930" algn="l" defTabSz="5015720"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720" rtl="0" eaLnBrk="1" latinLnBrk="0" hangingPunct="1">
        <a:defRPr sz="9900" kern="1200">
          <a:solidFill>
            <a:schemeClr val="tx1"/>
          </a:solidFill>
          <a:latin typeface="+mn-lt"/>
          <a:ea typeface="+mn-ea"/>
          <a:cs typeface="+mn-cs"/>
        </a:defRPr>
      </a:lvl1pPr>
      <a:lvl2pPr marL="2507860" algn="l" defTabSz="5015720" rtl="0" eaLnBrk="1" latinLnBrk="0" hangingPunct="1">
        <a:defRPr sz="9900" kern="1200">
          <a:solidFill>
            <a:schemeClr val="tx1"/>
          </a:solidFill>
          <a:latin typeface="+mn-lt"/>
          <a:ea typeface="+mn-ea"/>
          <a:cs typeface="+mn-cs"/>
        </a:defRPr>
      </a:lvl2pPr>
      <a:lvl3pPr marL="5015720" algn="l" defTabSz="5015720" rtl="0" eaLnBrk="1" latinLnBrk="0" hangingPunct="1">
        <a:defRPr sz="9900" kern="1200">
          <a:solidFill>
            <a:schemeClr val="tx1"/>
          </a:solidFill>
          <a:latin typeface="+mn-lt"/>
          <a:ea typeface="+mn-ea"/>
          <a:cs typeface="+mn-cs"/>
        </a:defRPr>
      </a:lvl3pPr>
      <a:lvl4pPr marL="7523580" algn="l" defTabSz="5015720" rtl="0" eaLnBrk="1" latinLnBrk="0" hangingPunct="1">
        <a:defRPr sz="9900" kern="1200">
          <a:solidFill>
            <a:schemeClr val="tx1"/>
          </a:solidFill>
          <a:latin typeface="+mn-lt"/>
          <a:ea typeface="+mn-ea"/>
          <a:cs typeface="+mn-cs"/>
        </a:defRPr>
      </a:lvl4pPr>
      <a:lvl5pPr marL="10031440" algn="l" defTabSz="5015720" rtl="0" eaLnBrk="1" latinLnBrk="0" hangingPunct="1">
        <a:defRPr sz="9900" kern="1200">
          <a:solidFill>
            <a:schemeClr val="tx1"/>
          </a:solidFill>
          <a:latin typeface="+mn-lt"/>
          <a:ea typeface="+mn-ea"/>
          <a:cs typeface="+mn-cs"/>
        </a:defRPr>
      </a:lvl5pPr>
      <a:lvl6pPr marL="12539301" algn="l" defTabSz="5015720" rtl="0" eaLnBrk="1" latinLnBrk="0" hangingPunct="1">
        <a:defRPr sz="9900" kern="1200">
          <a:solidFill>
            <a:schemeClr val="tx1"/>
          </a:solidFill>
          <a:latin typeface="+mn-lt"/>
          <a:ea typeface="+mn-ea"/>
          <a:cs typeface="+mn-cs"/>
        </a:defRPr>
      </a:lvl6pPr>
      <a:lvl7pPr marL="15047160" algn="l" defTabSz="5015720" rtl="0" eaLnBrk="1" latinLnBrk="0" hangingPunct="1">
        <a:defRPr sz="9900" kern="1200">
          <a:solidFill>
            <a:schemeClr val="tx1"/>
          </a:solidFill>
          <a:latin typeface="+mn-lt"/>
          <a:ea typeface="+mn-ea"/>
          <a:cs typeface="+mn-cs"/>
        </a:defRPr>
      </a:lvl7pPr>
      <a:lvl8pPr marL="17555020" algn="l" defTabSz="5015720" rtl="0" eaLnBrk="1" latinLnBrk="0" hangingPunct="1">
        <a:defRPr sz="9900" kern="1200">
          <a:solidFill>
            <a:schemeClr val="tx1"/>
          </a:solidFill>
          <a:latin typeface="+mn-lt"/>
          <a:ea typeface="+mn-ea"/>
          <a:cs typeface="+mn-cs"/>
        </a:defRPr>
      </a:lvl8pPr>
      <a:lvl9pPr marL="20062880" algn="l" defTabSz="5015720" rtl="0" eaLnBrk="1" latinLnBrk="0" hangingPunct="1">
        <a:defRPr sz="9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2" name="Picture 8"/>
          <p:cNvPicPr>
            <a:picLocks noChangeAspect="1" noChangeArrowheads="1"/>
          </p:cNvPicPr>
          <p:nvPr/>
        </p:nvPicPr>
        <p:blipFill>
          <a:blip r:embed="rId3" cstate="print"/>
          <a:srcRect/>
          <a:stretch>
            <a:fillRect/>
          </a:stretch>
        </p:blipFill>
        <p:spPr bwMode="auto">
          <a:xfrm>
            <a:off x="457200" y="29108400"/>
            <a:ext cx="3662362" cy="3347170"/>
          </a:xfrm>
          <a:prstGeom prst="rect">
            <a:avLst/>
          </a:prstGeom>
          <a:noFill/>
          <a:ln w="9525">
            <a:noFill/>
            <a:miter lim="800000"/>
            <a:headEnd/>
            <a:tailEnd/>
          </a:ln>
        </p:spPr>
      </p:pic>
      <p:sp>
        <p:nvSpPr>
          <p:cNvPr id="4" name="Rectangle 3"/>
          <p:cNvSpPr/>
          <p:nvPr/>
        </p:nvSpPr>
        <p:spPr>
          <a:xfrm>
            <a:off x="1828800" y="1488387"/>
            <a:ext cx="40233600" cy="268356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5408" tIns="47704" rIns="95408" bIns="47704" rtlCol="0" anchor="ctr"/>
          <a:lstStyle/>
          <a:p>
            <a:pPr algn="ctr"/>
            <a:r>
              <a:rPr lang="en-US" dirty="0" smtClean="0"/>
              <a:t>Access Into Memory: Does Associative Memory Come First?</a:t>
            </a:r>
          </a:p>
          <a:p>
            <a:pPr algn="ctr"/>
            <a:r>
              <a:rPr lang="en-US" dirty="0" smtClean="0"/>
              <a:t>Erin Buchanan, Ph.D., University of Mississippi</a:t>
            </a:r>
            <a:endParaRPr lang="en-US" dirty="0"/>
          </a:p>
        </p:txBody>
      </p:sp>
      <p:cxnSp>
        <p:nvCxnSpPr>
          <p:cNvPr id="6" name="Straight Connector 5"/>
          <p:cNvCxnSpPr/>
          <p:nvPr/>
        </p:nvCxnSpPr>
        <p:spPr>
          <a:xfrm rot="16200000" flipH="1">
            <a:off x="-10639425" y="16640174"/>
            <a:ext cx="25012649" cy="76201"/>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8413076" y="17821276"/>
            <a:ext cx="27374850" cy="7620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962400" y="31546800"/>
            <a:ext cx="38176200" cy="1193"/>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66999" y="4800602"/>
            <a:ext cx="10591801" cy="6232475"/>
          </a:xfrm>
          <a:prstGeom prst="rect">
            <a:avLst/>
          </a:prstGeom>
          <a:noFill/>
        </p:spPr>
        <p:txBody>
          <a:bodyPr wrap="square" rtlCol="0">
            <a:spAutoFit/>
          </a:bodyPr>
          <a:lstStyle/>
          <a:p>
            <a:pPr algn="ctr"/>
            <a:r>
              <a:rPr lang="en-US" sz="4000" b="1" dirty="0" smtClean="0">
                <a:solidFill>
                  <a:schemeClr val="tx2">
                    <a:lumMod val="75000"/>
                  </a:schemeClr>
                </a:solidFill>
                <a:latin typeface="Arial" pitchFamily="34" charset="0"/>
                <a:cs typeface="Arial" pitchFamily="34" charset="0"/>
              </a:rPr>
              <a:t>Abstract</a:t>
            </a:r>
          </a:p>
          <a:p>
            <a:r>
              <a:rPr lang="en-US" sz="3000" dirty="0">
                <a:latin typeface="Times New Roman" pitchFamily="18" charset="0"/>
                <a:cs typeface="Times New Roman" pitchFamily="18" charset="0"/>
              </a:rPr>
              <a:t>Two experiments measuring the reaction times of semantic and associative information processing are presented here.  Experiment 1 tested the speed of judgments of associative and semantic word pairs (Maki, </a:t>
            </a:r>
            <a:r>
              <a:rPr lang="en-US" sz="3000" dirty="0" smtClean="0">
                <a:latin typeface="Times New Roman" pitchFamily="18" charset="0"/>
                <a:cs typeface="Times New Roman" pitchFamily="18" charset="0"/>
              </a:rPr>
              <a:t>2007a; 2007b), </a:t>
            </a:r>
            <a:r>
              <a:rPr lang="en-US" sz="3000" dirty="0">
                <a:latin typeface="Times New Roman" pitchFamily="18" charset="0"/>
                <a:cs typeface="Times New Roman" pitchFamily="18" charset="0"/>
              </a:rPr>
              <a:t>and participants were able to judge associative relationships faster than semantic relationships.  Interestingly, word relationship scores from database norms also predicted the reaction time for both semantic and associative judgments.  Experiment 2 tested associative and semantic priming in a traditional lexical decision task, which also showed that associative word relationships were judged faster than semantic relationships.  </a:t>
            </a:r>
          </a:p>
          <a:p>
            <a:endParaRPr lang="en-US" sz="2900" b="1" dirty="0">
              <a:solidFill>
                <a:schemeClr val="tx2">
                  <a:lumMod val="75000"/>
                </a:schemeClr>
              </a:solidFill>
              <a:latin typeface="Times New Roman" pitchFamily="18" charset="0"/>
              <a:cs typeface="Times New Roman" pitchFamily="18" charset="0"/>
            </a:endParaRPr>
          </a:p>
        </p:txBody>
      </p:sp>
      <p:sp>
        <p:nvSpPr>
          <p:cNvPr id="21" name="TextBox 20"/>
          <p:cNvSpPr txBox="1"/>
          <p:nvPr/>
        </p:nvSpPr>
        <p:spPr>
          <a:xfrm>
            <a:off x="2438400" y="11125200"/>
            <a:ext cx="10972800" cy="5786199"/>
          </a:xfrm>
          <a:prstGeom prst="rect">
            <a:avLst/>
          </a:prstGeom>
          <a:noFill/>
        </p:spPr>
        <p:txBody>
          <a:bodyPr wrap="square" rtlCol="0">
            <a:spAutoFit/>
          </a:bodyPr>
          <a:lstStyle/>
          <a:p>
            <a:pPr algn="ctr"/>
            <a:r>
              <a:rPr lang="en-US" sz="4000" b="1" dirty="0" smtClean="0">
                <a:solidFill>
                  <a:schemeClr val="tx2">
                    <a:lumMod val="75000"/>
                  </a:schemeClr>
                </a:solidFill>
                <a:latin typeface="Arial" pitchFamily="34" charset="0"/>
                <a:cs typeface="Arial" pitchFamily="34" charset="0"/>
              </a:rPr>
              <a:t>Hypotheses</a:t>
            </a:r>
          </a:p>
          <a:p>
            <a:pPr>
              <a:buFont typeface="Arial" pitchFamily="34" charset="0"/>
              <a:buChar char="•"/>
            </a:pPr>
            <a:r>
              <a:rPr lang="en-US" sz="3000" b="1" dirty="0" smtClean="0">
                <a:solidFill>
                  <a:schemeClr val="tx2">
                    <a:lumMod val="75000"/>
                  </a:schemeClr>
                </a:solidFill>
                <a:latin typeface="Times New Roman" pitchFamily="18" charset="0"/>
                <a:cs typeface="Times New Roman" pitchFamily="18" charset="0"/>
              </a:rPr>
              <a:t>Experiment 1</a:t>
            </a:r>
          </a:p>
          <a:p>
            <a:pPr>
              <a:buFont typeface="Arial" pitchFamily="34" charset="0"/>
              <a:buChar char="•"/>
            </a:pPr>
            <a:r>
              <a:rPr lang="en-US" sz="3000" b="1" dirty="0" smtClean="0">
                <a:solidFill>
                  <a:schemeClr val="tx2">
                    <a:lumMod val="75000"/>
                  </a:schemeClr>
                </a:solidFill>
                <a:latin typeface="Times New Roman" pitchFamily="18" charset="0"/>
                <a:cs typeface="Times New Roman" pitchFamily="18" charset="0"/>
              </a:rPr>
              <a:t> </a:t>
            </a:r>
            <a:r>
              <a:rPr lang="en-US" sz="3000" dirty="0" smtClean="0">
                <a:latin typeface="Times New Roman" pitchFamily="18" charset="0"/>
                <a:cs typeface="Times New Roman" pitchFamily="18" charset="0"/>
              </a:rPr>
              <a:t>If associative and semantic information are processed differently, then associative and semantic judgments will have significantly different reaction times.</a:t>
            </a:r>
          </a:p>
          <a:p>
            <a:pPr>
              <a:buFont typeface="Arial" pitchFamily="34" charset="0"/>
              <a:buChar char="•"/>
            </a:pPr>
            <a:r>
              <a:rPr lang="en-US" sz="3000" dirty="0" smtClean="0">
                <a:latin typeface="Times New Roman" pitchFamily="18" charset="0"/>
                <a:cs typeface="Times New Roman" pitchFamily="18" charset="0"/>
              </a:rPr>
              <a:t>Since associative and semantic database scores predict both types of judgments, then these database scores should predict reaction times for associative and semantic judgments.</a:t>
            </a:r>
          </a:p>
          <a:p>
            <a:pPr>
              <a:buFont typeface="Arial" pitchFamily="34" charset="0"/>
              <a:buChar char="•"/>
            </a:pPr>
            <a:r>
              <a:rPr lang="en-US" sz="3000" b="1" dirty="0" smtClean="0">
                <a:solidFill>
                  <a:schemeClr val="tx2">
                    <a:lumMod val="75000"/>
                  </a:schemeClr>
                </a:solidFill>
                <a:latin typeface="Times New Roman" pitchFamily="18" charset="0"/>
                <a:cs typeface="Times New Roman" pitchFamily="18" charset="0"/>
              </a:rPr>
              <a:t>Experiment 2</a:t>
            </a:r>
            <a:endParaRPr lang="en-US" sz="3000" dirty="0" smtClean="0">
              <a:latin typeface="Times New Roman" pitchFamily="18" charset="0"/>
              <a:cs typeface="Times New Roman" pitchFamily="18" charset="0"/>
            </a:endParaRPr>
          </a:p>
          <a:p>
            <a:pPr>
              <a:buFont typeface="Arial" pitchFamily="34" charset="0"/>
              <a:buChar char="•"/>
            </a:pPr>
            <a:r>
              <a:rPr lang="en-US" sz="3000" dirty="0" smtClean="0">
                <a:latin typeface="Times New Roman" pitchFamily="18" charset="0"/>
                <a:cs typeface="Times New Roman" pitchFamily="18" charset="0"/>
              </a:rPr>
              <a:t>If a more traditional priming task, such as a lexical decision task, is used, then there should still be differences in reaction times to associatively and semantic related word pairs.</a:t>
            </a:r>
            <a:endParaRPr lang="en-US" sz="3000" dirty="0">
              <a:latin typeface="Times New Roman" pitchFamily="18" charset="0"/>
              <a:cs typeface="Times New Roman" pitchFamily="18" charset="0"/>
            </a:endParaRPr>
          </a:p>
        </p:txBody>
      </p:sp>
      <p:sp>
        <p:nvSpPr>
          <p:cNvPr id="22" name="TextBox 21"/>
          <p:cNvSpPr txBox="1"/>
          <p:nvPr/>
        </p:nvSpPr>
        <p:spPr>
          <a:xfrm>
            <a:off x="2514600" y="17830800"/>
            <a:ext cx="10972800" cy="13649891"/>
          </a:xfrm>
          <a:prstGeom prst="rect">
            <a:avLst/>
          </a:prstGeom>
          <a:noFill/>
        </p:spPr>
        <p:txBody>
          <a:bodyPr wrap="square" rtlCol="0">
            <a:spAutoFit/>
          </a:bodyPr>
          <a:lstStyle/>
          <a:p>
            <a:pPr algn="ctr"/>
            <a:r>
              <a:rPr lang="en-US" sz="4000" b="1" dirty="0" smtClean="0">
                <a:solidFill>
                  <a:schemeClr val="tx2">
                    <a:lumMod val="75000"/>
                  </a:schemeClr>
                </a:solidFill>
                <a:latin typeface="Arial" pitchFamily="34" charset="0"/>
                <a:cs typeface="Arial" pitchFamily="34" charset="0"/>
              </a:rPr>
              <a:t>Methods</a:t>
            </a:r>
          </a:p>
          <a:p>
            <a:r>
              <a:rPr lang="en-US" sz="3000" b="1" dirty="0" smtClean="0">
                <a:solidFill>
                  <a:schemeClr val="tx2">
                    <a:lumMod val="75000"/>
                  </a:schemeClr>
                </a:solidFill>
                <a:latin typeface="Times New Roman" pitchFamily="18" charset="0"/>
                <a:cs typeface="Times New Roman" pitchFamily="18" charset="0"/>
              </a:rPr>
              <a:t>Experiment 1</a:t>
            </a:r>
          </a:p>
          <a:p>
            <a:pPr>
              <a:buFont typeface="Arial" pitchFamily="34" charset="0"/>
              <a:buChar char="•"/>
            </a:pPr>
            <a:r>
              <a:rPr lang="en-US" sz="3000" i="1" dirty="0" smtClean="0">
                <a:latin typeface="Times New Roman" pitchFamily="18" charset="0"/>
                <a:cs typeface="Times New Roman" pitchFamily="18" charset="0"/>
              </a:rPr>
              <a:t>Materials: </a:t>
            </a:r>
            <a:r>
              <a:rPr lang="en-US" sz="3000" dirty="0" smtClean="0">
                <a:latin typeface="Times New Roman" pitchFamily="18" charset="0"/>
                <a:cs typeface="Times New Roman" pitchFamily="18" charset="0"/>
              </a:rPr>
              <a:t>232 word pairs were created from the Nelson, McEvoy, &amp; Schreiber free association norms (2004; forward strength FSG) and the Maki, McKinley, and Thompson semantic dictionary norms (2004; WordNET JCN).  </a:t>
            </a:r>
          </a:p>
          <a:p>
            <a:pPr marL="855663">
              <a:buFont typeface="Arial" pitchFamily="34" charset="0"/>
              <a:buChar char="•"/>
            </a:pPr>
            <a:r>
              <a:rPr lang="en-US" sz="3000" dirty="0" smtClean="0">
                <a:latin typeface="Times New Roman" pitchFamily="18" charset="0"/>
                <a:cs typeface="Times New Roman" pitchFamily="18" charset="0"/>
              </a:rPr>
              <a:t>30 word pairs were used as practice items.</a:t>
            </a:r>
          </a:p>
          <a:p>
            <a:pPr marL="855663">
              <a:buFont typeface="Arial" pitchFamily="34" charset="0"/>
              <a:buChar char="•"/>
            </a:pPr>
            <a:r>
              <a:rPr lang="en-US" sz="3000" dirty="0" smtClean="0">
                <a:latin typeface="Times New Roman" pitchFamily="18" charset="0"/>
                <a:cs typeface="Times New Roman" pitchFamily="18" charset="0"/>
              </a:rPr>
              <a:t>101 word pairs were used for experimental items, split into two blocks.</a:t>
            </a:r>
          </a:p>
          <a:p>
            <a:pPr marL="855663">
              <a:buFont typeface="Arial" pitchFamily="34" charset="0"/>
              <a:buChar char="•"/>
            </a:pPr>
            <a:endParaRPr lang="en-US" sz="3000" dirty="0">
              <a:latin typeface="Times New Roman" pitchFamily="18" charset="0"/>
              <a:cs typeface="Times New Roman" pitchFamily="18" charset="0"/>
            </a:endParaRPr>
          </a:p>
          <a:p>
            <a:pPr marL="855663">
              <a:buFont typeface="Arial" pitchFamily="34" charset="0"/>
              <a:buChar char="•"/>
            </a:pPr>
            <a:endParaRPr lang="en-US" sz="3000" dirty="0" smtClean="0">
              <a:latin typeface="Times New Roman" pitchFamily="18" charset="0"/>
              <a:cs typeface="Times New Roman" pitchFamily="18" charset="0"/>
            </a:endParaRPr>
          </a:p>
          <a:p>
            <a:pPr marL="855663">
              <a:buFont typeface="Arial" pitchFamily="34" charset="0"/>
              <a:buChar char="•"/>
            </a:pPr>
            <a:endParaRPr lang="en-US" sz="3000" dirty="0">
              <a:latin typeface="Times New Roman" pitchFamily="18" charset="0"/>
              <a:cs typeface="Times New Roman" pitchFamily="18" charset="0"/>
            </a:endParaRPr>
          </a:p>
          <a:p>
            <a:pPr marL="855663">
              <a:buFont typeface="Arial" pitchFamily="34" charset="0"/>
              <a:buChar char="•"/>
            </a:pPr>
            <a:endParaRPr lang="en-US" sz="3000" dirty="0" smtClean="0">
              <a:latin typeface="Times New Roman" pitchFamily="18" charset="0"/>
              <a:cs typeface="Times New Roman" pitchFamily="18" charset="0"/>
            </a:endParaRPr>
          </a:p>
          <a:p>
            <a:pPr marL="855663">
              <a:buFont typeface="Arial" pitchFamily="34" charset="0"/>
              <a:buChar char="•"/>
            </a:pPr>
            <a:endParaRPr lang="en-US" sz="3000" dirty="0">
              <a:latin typeface="Times New Roman" pitchFamily="18" charset="0"/>
              <a:cs typeface="Times New Roman" pitchFamily="18" charset="0"/>
            </a:endParaRPr>
          </a:p>
          <a:p>
            <a:pPr marL="855663">
              <a:buFont typeface="Arial" pitchFamily="34" charset="0"/>
              <a:buChar char="•"/>
            </a:pPr>
            <a:endParaRPr lang="en-US" sz="3000" dirty="0" smtClean="0">
              <a:latin typeface="Times New Roman" pitchFamily="18" charset="0"/>
              <a:cs typeface="Times New Roman" pitchFamily="18" charset="0"/>
            </a:endParaRPr>
          </a:p>
          <a:p>
            <a:pPr marL="855663">
              <a:buFont typeface="Arial" pitchFamily="34" charset="0"/>
              <a:buChar char="•"/>
            </a:pPr>
            <a:endParaRPr lang="en-US" sz="3000" dirty="0">
              <a:latin typeface="Times New Roman" pitchFamily="18" charset="0"/>
              <a:cs typeface="Times New Roman" pitchFamily="18" charset="0"/>
            </a:endParaRPr>
          </a:p>
          <a:p>
            <a:pPr>
              <a:buFont typeface="Arial" pitchFamily="34" charset="0"/>
              <a:buChar char="•"/>
            </a:pPr>
            <a:r>
              <a:rPr lang="en-US" sz="3000" i="1" dirty="0" smtClean="0">
                <a:latin typeface="Times New Roman" pitchFamily="18" charset="0"/>
                <a:cs typeface="Times New Roman" pitchFamily="18" charset="0"/>
              </a:rPr>
              <a:t>Procedure:</a:t>
            </a:r>
          </a:p>
          <a:p>
            <a:pPr marL="857250">
              <a:buFont typeface="Arial" pitchFamily="34" charset="0"/>
              <a:buChar char="•"/>
            </a:pPr>
            <a:r>
              <a:rPr lang="en-US" sz="3000" i="1" dirty="0" smtClean="0">
                <a:latin typeface="Times New Roman" pitchFamily="18" charset="0"/>
                <a:cs typeface="Times New Roman" pitchFamily="18" charset="0"/>
              </a:rPr>
              <a:t>Associative Judgments:</a:t>
            </a:r>
            <a:r>
              <a:rPr lang="en-US" sz="3000" dirty="0" smtClean="0">
                <a:latin typeface="Times New Roman" pitchFamily="18" charset="0"/>
                <a:cs typeface="Times New Roman" pitchFamily="18" charset="0"/>
              </a:rPr>
              <a:t> “How many people out of a 100 would name the second word, if given the first word?”</a:t>
            </a:r>
          </a:p>
          <a:p>
            <a:pPr marL="857250">
              <a:buFont typeface="Arial" pitchFamily="34" charset="0"/>
              <a:buChar char="•"/>
            </a:pPr>
            <a:r>
              <a:rPr lang="en-US" sz="3000" dirty="0" smtClean="0">
                <a:latin typeface="Times New Roman" pitchFamily="18" charset="0"/>
                <a:cs typeface="Times New Roman" pitchFamily="18" charset="0"/>
              </a:rPr>
              <a:t>Given: ASHTRAY-SMOKE, participants should rate around 20 people per hundred.</a:t>
            </a:r>
          </a:p>
          <a:p>
            <a:pPr marL="857250">
              <a:buFont typeface="Arial" pitchFamily="34" charset="0"/>
              <a:buChar char="•"/>
            </a:pPr>
            <a:r>
              <a:rPr lang="en-US" sz="3000" i="1" dirty="0" smtClean="0">
                <a:latin typeface="Times New Roman" pitchFamily="18" charset="0"/>
                <a:cs typeface="Times New Roman" pitchFamily="18" charset="0"/>
              </a:rPr>
              <a:t>Semantic Judgments: </a:t>
            </a:r>
            <a:r>
              <a:rPr lang="en-US" sz="3000" dirty="0" smtClean="0">
                <a:latin typeface="Times New Roman" pitchFamily="18" charset="0"/>
                <a:cs typeface="Times New Roman" pitchFamily="18" charset="0"/>
              </a:rPr>
              <a:t>“How many features do these words share?”</a:t>
            </a:r>
          </a:p>
          <a:p>
            <a:pPr marL="857250">
              <a:buFont typeface="Arial" pitchFamily="34" charset="0"/>
              <a:buChar char="•"/>
            </a:pPr>
            <a:r>
              <a:rPr lang="en-US" sz="3000" dirty="0" smtClean="0">
                <a:latin typeface="Times New Roman" pitchFamily="18" charset="0"/>
                <a:cs typeface="Times New Roman" pitchFamily="18" charset="0"/>
              </a:rPr>
              <a:t>Given: TORTOISES-TURTLE, participants should rate around 90 percent overlap.</a:t>
            </a:r>
          </a:p>
          <a:p>
            <a:pPr>
              <a:buFont typeface="Arial" pitchFamily="34" charset="0"/>
              <a:buChar char="•"/>
            </a:pPr>
            <a:endParaRPr lang="en-US" sz="3000" dirty="0" smtClean="0">
              <a:latin typeface="Times New Roman" pitchFamily="18" charset="0"/>
              <a:cs typeface="Times New Roman" pitchFamily="18" charset="0"/>
            </a:endParaRPr>
          </a:p>
          <a:p>
            <a:endParaRPr lang="en-US" sz="3200" b="1" dirty="0" smtClean="0">
              <a:solidFill>
                <a:schemeClr val="tx2">
                  <a:lumMod val="75000"/>
                </a:schemeClr>
              </a:solidFill>
              <a:latin typeface="Times New Roman" pitchFamily="18" charset="0"/>
              <a:cs typeface="Times New Roman" pitchFamily="18" charset="0"/>
            </a:endParaRPr>
          </a:p>
          <a:p>
            <a:endParaRPr lang="en-US" sz="3000" dirty="0">
              <a:latin typeface="Times New Roman" pitchFamily="18" charset="0"/>
              <a:cs typeface="Times New Roman" pitchFamily="18" charset="0"/>
            </a:endParaRPr>
          </a:p>
          <a:p>
            <a:endParaRPr lang="en-US" sz="2900" b="1" dirty="0">
              <a:solidFill>
                <a:schemeClr val="tx2">
                  <a:lumMod val="75000"/>
                </a:schemeClr>
              </a:solidFill>
              <a:latin typeface="Times New Roman" pitchFamily="18" charset="0"/>
              <a:cs typeface="Times New Roman" pitchFamily="18" charset="0"/>
            </a:endParaRPr>
          </a:p>
        </p:txBody>
      </p:sp>
      <p:pic>
        <p:nvPicPr>
          <p:cNvPr id="11268" name="Chart 1"/>
          <p:cNvPicPr>
            <a:picLocks noChangeArrowheads="1"/>
          </p:cNvPicPr>
          <p:nvPr/>
        </p:nvPicPr>
        <p:blipFill>
          <a:blip r:embed="rId4"/>
          <a:srcRect b="-32"/>
          <a:stretch>
            <a:fillRect/>
          </a:stretch>
        </p:blipFill>
        <p:spPr bwMode="auto">
          <a:xfrm>
            <a:off x="15306261" y="6096000"/>
            <a:ext cx="7553739" cy="7315200"/>
          </a:xfrm>
          <a:prstGeom prst="rect">
            <a:avLst/>
          </a:prstGeom>
          <a:noFill/>
          <a:ln w="9525">
            <a:solidFill>
              <a:schemeClr val="tx1"/>
            </a:solidFill>
            <a:miter lim="800000"/>
            <a:headEnd/>
            <a:tailEnd/>
          </a:ln>
        </p:spPr>
      </p:pic>
      <p:pic>
        <p:nvPicPr>
          <p:cNvPr id="11269" name="Chart 2"/>
          <p:cNvPicPr>
            <a:picLocks noChangeArrowheads="1"/>
          </p:cNvPicPr>
          <p:nvPr/>
        </p:nvPicPr>
        <p:blipFill>
          <a:blip r:embed="rId5"/>
          <a:srcRect b="-32"/>
          <a:stretch>
            <a:fillRect/>
          </a:stretch>
        </p:blipFill>
        <p:spPr bwMode="auto">
          <a:xfrm>
            <a:off x="15392400" y="22783800"/>
            <a:ext cx="7553739" cy="7239000"/>
          </a:xfrm>
          <a:prstGeom prst="rect">
            <a:avLst/>
          </a:prstGeom>
          <a:noFill/>
          <a:ln w="9525">
            <a:solidFill>
              <a:schemeClr val="tx1"/>
            </a:solidFill>
            <a:miter lim="800000"/>
            <a:headEnd/>
            <a:tailEnd/>
          </a:ln>
        </p:spPr>
      </p:pic>
      <p:pic>
        <p:nvPicPr>
          <p:cNvPr id="11270" name="Chart 3"/>
          <p:cNvPicPr>
            <a:picLocks noChangeArrowheads="1"/>
          </p:cNvPicPr>
          <p:nvPr/>
        </p:nvPicPr>
        <p:blipFill>
          <a:blip r:embed="rId6"/>
          <a:srcRect/>
          <a:stretch>
            <a:fillRect/>
          </a:stretch>
        </p:blipFill>
        <p:spPr bwMode="auto">
          <a:xfrm>
            <a:off x="29489400" y="10972800"/>
            <a:ext cx="7543800" cy="7315200"/>
          </a:xfrm>
          <a:prstGeom prst="rect">
            <a:avLst/>
          </a:prstGeom>
          <a:noFill/>
          <a:ln w="9525">
            <a:solidFill>
              <a:schemeClr val="tx1"/>
            </a:solidFill>
            <a:miter lim="800000"/>
            <a:headEnd/>
            <a:tailEnd/>
          </a:ln>
        </p:spPr>
      </p:pic>
      <p:graphicFrame>
        <p:nvGraphicFramePr>
          <p:cNvPr id="29" name="Table 28"/>
          <p:cNvGraphicFramePr>
            <a:graphicFrameLocks noGrp="1"/>
          </p:cNvGraphicFramePr>
          <p:nvPr/>
        </p:nvGraphicFramePr>
        <p:xfrm>
          <a:off x="2514600" y="23088600"/>
          <a:ext cx="10896601" cy="1604859"/>
        </p:xfrm>
        <a:graphic>
          <a:graphicData uri="http://schemas.openxmlformats.org/drawingml/2006/table">
            <a:tbl>
              <a:tblPr/>
              <a:tblGrid>
                <a:gridCol w="2804224"/>
                <a:gridCol w="2937125"/>
                <a:gridCol w="2289894"/>
                <a:gridCol w="2865358"/>
              </a:tblGrid>
              <a:tr h="342900">
                <a:tc>
                  <a:txBody>
                    <a:bodyPr/>
                    <a:lstStyle/>
                    <a:p>
                      <a:pPr marL="0" marR="0">
                        <a:spcBef>
                          <a:spcPts val="0"/>
                        </a:spcBef>
                        <a:spcAft>
                          <a:spcPts val="1000"/>
                        </a:spcAft>
                      </a:pPr>
                      <a:endParaRPr lang="en-US" sz="2300" dirty="0">
                        <a:latin typeface="Times New Roman"/>
                        <a:ea typeface="Calibri"/>
                        <a:cs typeface="Times New Roman"/>
                      </a:endParaRPr>
                    </a:p>
                  </a:txBody>
                  <a:tcPr marL="68581" marR="68581"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1000"/>
                        </a:spcAft>
                      </a:pPr>
                      <a:r>
                        <a:rPr lang="en-US" sz="2300">
                          <a:latin typeface="Times New Roman"/>
                          <a:ea typeface="Calibri"/>
                          <a:cs typeface="Times New Roman"/>
                        </a:rPr>
                        <a:t>Mean</a:t>
                      </a:r>
                      <a:endParaRPr lang="en-US" sz="2300">
                        <a:latin typeface="Cambria"/>
                        <a:ea typeface="Cambria"/>
                        <a:cs typeface="Times New Roman"/>
                      </a:endParaRPr>
                    </a:p>
                  </a:txBody>
                  <a:tcPr marL="68581" marR="68581"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1000"/>
                        </a:spcAft>
                      </a:pPr>
                      <a:r>
                        <a:rPr lang="en-US" sz="2300">
                          <a:latin typeface="Times New Roman"/>
                          <a:ea typeface="Calibri"/>
                          <a:cs typeface="Times New Roman"/>
                        </a:rPr>
                        <a:t>SD</a:t>
                      </a:r>
                      <a:endParaRPr lang="en-US" sz="2300">
                        <a:latin typeface="Cambria"/>
                        <a:ea typeface="Cambria"/>
                        <a:cs typeface="Times New Roman"/>
                      </a:endParaRPr>
                    </a:p>
                  </a:txBody>
                  <a:tcPr marL="68581" marR="68581"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1000"/>
                        </a:spcAft>
                      </a:pPr>
                      <a:r>
                        <a:rPr lang="en-US" sz="2300">
                          <a:latin typeface="Times New Roman"/>
                          <a:ea typeface="Calibri"/>
                          <a:cs typeface="Times New Roman"/>
                        </a:rPr>
                        <a:t>Range</a:t>
                      </a:r>
                      <a:endParaRPr lang="en-US" sz="2300">
                        <a:latin typeface="Cambria"/>
                        <a:ea typeface="Cambria"/>
                        <a:cs typeface="Times New Roman"/>
                      </a:endParaRPr>
                    </a:p>
                  </a:txBody>
                  <a:tcPr marL="68581" marR="68581"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113">
                <a:tc>
                  <a:txBody>
                    <a:bodyPr/>
                    <a:lstStyle/>
                    <a:p>
                      <a:pPr marL="0" marR="0">
                        <a:spcBef>
                          <a:spcPts val="0"/>
                        </a:spcBef>
                        <a:spcAft>
                          <a:spcPts val="1000"/>
                        </a:spcAft>
                      </a:pPr>
                      <a:r>
                        <a:rPr lang="en-US" sz="2300">
                          <a:latin typeface="Times New Roman"/>
                          <a:ea typeface="Calibri"/>
                          <a:cs typeface="Times New Roman"/>
                        </a:rPr>
                        <a:t>Experiment 1</a:t>
                      </a:r>
                      <a:endParaRPr lang="en-US" sz="2300">
                        <a:latin typeface="Cambria"/>
                        <a:ea typeface="Cambria"/>
                        <a:cs typeface="Times New Roman"/>
                      </a:endParaRPr>
                    </a:p>
                  </a:txBody>
                  <a:tcPr marL="68581" marR="68581"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1000"/>
                        </a:spcAft>
                      </a:pPr>
                      <a:endParaRPr lang="en-US" sz="2300" dirty="0">
                        <a:latin typeface="Times New Roman"/>
                        <a:ea typeface="Calibri"/>
                        <a:cs typeface="Times New Roman"/>
                      </a:endParaRPr>
                    </a:p>
                  </a:txBody>
                  <a:tcPr marL="68581" marR="68581"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1000"/>
                        </a:spcAft>
                      </a:pPr>
                      <a:endParaRPr lang="en-US" sz="2300" dirty="0">
                        <a:latin typeface="Times New Roman"/>
                        <a:ea typeface="Calibri"/>
                        <a:cs typeface="Times New Roman"/>
                      </a:endParaRPr>
                    </a:p>
                  </a:txBody>
                  <a:tcPr marL="68581" marR="68581"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1000"/>
                        </a:spcAft>
                      </a:pPr>
                      <a:endParaRPr lang="en-US" sz="2300">
                        <a:latin typeface="Times New Roman"/>
                        <a:ea typeface="Calibri"/>
                        <a:cs typeface="Times New Roman"/>
                      </a:endParaRPr>
                    </a:p>
                  </a:txBody>
                  <a:tcPr marL="68581" marR="68581" marT="0" marB="0">
                    <a:lnL>
                      <a:noFill/>
                    </a:lnL>
                    <a:lnR>
                      <a:noFill/>
                    </a:lnR>
                    <a:lnT w="12700" cap="flat" cmpd="sng" algn="ctr">
                      <a:solidFill>
                        <a:srgbClr val="000000"/>
                      </a:solidFill>
                      <a:prstDash val="solid"/>
                      <a:round/>
                      <a:headEnd type="none" w="med" len="med"/>
                      <a:tailEnd type="none" w="med" len="med"/>
                    </a:lnT>
                    <a:lnB>
                      <a:noFill/>
                    </a:lnB>
                  </a:tcPr>
                </a:tc>
              </a:tr>
              <a:tr h="418113">
                <a:tc>
                  <a:txBody>
                    <a:bodyPr/>
                    <a:lstStyle/>
                    <a:p>
                      <a:pPr marL="0" marR="0">
                        <a:spcBef>
                          <a:spcPts val="0"/>
                        </a:spcBef>
                        <a:spcAft>
                          <a:spcPts val="1000"/>
                        </a:spcAft>
                      </a:pPr>
                      <a:r>
                        <a:rPr lang="en-US" sz="2300">
                          <a:latin typeface="Times New Roman"/>
                          <a:ea typeface="Calibri"/>
                          <a:cs typeface="Times New Roman"/>
                        </a:rPr>
                        <a:t>FSG</a:t>
                      </a:r>
                      <a:endParaRPr lang="en-US" sz="2300">
                        <a:latin typeface="Cambria"/>
                        <a:ea typeface="Cambria"/>
                        <a:cs typeface="Times New Roman"/>
                      </a:endParaRPr>
                    </a:p>
                  </a:txBody>
                  <a:tcPr marL="68581" marR="68581" marT="0" marB="0">
                    <a:lnL>
                      <a:noFill/>
                    </a:lnL>
                    <a:lnR>
                      <a:noFill/>
                    </a:lnR>
                    <a:lnT>
                      <a:noFill/>
                    </a:lnT>
                    <a:lnB>
                      <a:noFill/>
                    </a:lnB>
                  </a:tcPr>
                </a:tc>
                <a:tc>
                  <a:txBody>
                    <a:bodyPr/>
                    <a:lstStyle/>
                    <a:p>
                      <a:pPr marL="0" marR="0" algn="ctr">
                        <a:spcBef>
                          <a:spcPts val="0"/>
                        </a:spcBef>
                        <a:spcAft>
                          <a:spcPts val="1000"/>
                        </a:spcAft>
                      </a:pPr>
                      <a:r>
                        <a:rPr lang="en-US" sz="2300" dirty="0">
                          <a:latin typeface="Times New Roman"/>
                          <a:ea typeface="Calibri"/>
                          <a:cs typeface="Times New Roman"/>
                        </a:rPr>
                        <a:t>0.215</a:t>
                      </a:r>
                      <a:endParaRPr lang="en-US" sz="2300" dirty="0">
                        <a:latin typeface="Cambria"/>
                        <a:ea typeface="Cambria"/>
                        <a:cs typeface="Times New Roman"/>
                      </a:endParaRPr>
                    </a:p>
                  </a:txBody>
                  <a:tcPr marL="68581" marR="68581" marT="0" marB="0">
                    <a:lnL>
                      <a:noFill/>
                    </a:lnL>
                    <a:lnR>
                      <a:noFill/>
                    </a:lnR>
                    <a:lnT>
                      <a:noFill/>
                    </a:lnT>
                    <a:lnB>
                      <a:noFill/>
                    </a:lnB>
                  </a:tcPr>
                </a:tc>
                <a:tc>
                  <a:txBody>
                    <a:bodyPr/>
                    <a:lstStyle/>
                    <a:p>
                      <a:pPr marL="0" marR="0" algn="ctr">
                        <a:spcBef>
                          <a:spcPts val="0"/>
                        </a:spcBef>
                        <a:spcAft>
                          <a:spcPts val="1000"/>
                        </a:spcAft>
                      </a:pPr>
                      <a:r>
                        <a:rPr lang="en-US" sz="2300" dirty="0">
                          <a:latin typeface="Times New Roman"/>
                          <a:ea typeface="Calibri"/>
                          <a:cs typeface="Times New Roman"/>
                        </a:rPr>
                        <a:t>0.243</a:t>
                      </a:r>
                      <a:endParaRPr lang="en-US" sz="2300" dirty="0">
                        <a:latin typeface="Cambria"/>
                        <a:ea typeface="Cambria"/>
                        <a:cs typeface="Times New Roman"/>
                      </a:endParaRPr>
                    </a:p>
                  </a:txBody>
                  <a:tcPr marL="68581" marR="68581" marT="0" marB="0">
                    <a:lnL>
                      <a:noFill/>
                    </a:lnL>
                    <a:lnR>
                      <a:noFill/>
                    </a:lnR>
                    <a:lnT>
                      <a:noFill/>
                    </a:lnT>
                    <a:lnB>
                      <a:noFill/>
                    </a:lnB>
                  </a:tcPr>
                </a:tc>
                <a:tc>
                  <a:txBody>
                    <a:bodyPr/>
                    <a:lstStyle/>
                    <a:p>
                      <a:pPr marL="0" marR="0" algn="ctr">
                        <a:spcBef>
                          <a:spcPts val="0"/>
                        </a:spcBef>
                        <a:spcAft>
                          <a:spcPts val="1000"/>
                        </a:spcAft>
                      </a:pPr>
                      <a:r>
                        <a:rPr lang="en-US" sz="2300">
                          <a:latin typeface="Times New Roman"/>
                          <a:ea typeface="Calibri"/>
                          <a:cs typeface="Times New Roman"/>
                        </a:rPr>
                        <a:t>0.010-0.780</a:t>
                      </a:r>
                      <a:endParaRPr lang="en-US" sz="2300">
                        <a:latin typeface="Cambria"/>
                        <a:ea typeface="Cambria"/>
                        <a:cs typeface="Times New Roman"/>
                      </a:endParaRPr>
                    </a:p>
                  </a:txBody>
                  <a:tcPr marL="68581" marR="68581" marT="0" marB="0">
                    <a:lnL>
                      <a:noFill/>
                    </a:lnL>
                    <a:lnR>
                      <a:noFill/>
                    </a:lnR>
                    <a:lnT>
                      <a:noFill/>
                    </a:lnT>
                    <a:lnB>
                      <a:noFill/>
                    </a:lnB>
                  </a:tcPr>
                </a:tc>
              </a:tr>
              <a:tr h="418113">
                <a:tc>
                  <a:txBody>
                    <a:bodyPr/>
                    <a:lstStyle/>
                    <a:p>
                      <a:pPr marL="0" marR="0">
                        <a:spcBef>
                          <a:spcPts val="0"/>
                        </a:spcBef>
                        <a:spcAft>
                          <a:spcPts val="1000"/>
                        </a:spcAft>
                      </a:pPr>
                      <a:r>
                        <a:rPr lang="en-US" sz="2300" dirty="0">
                          <a:latin typeface="Times New Roman"/>
                          <a:ea typeface="Calibri"/>
                          <a:cs typeface="Times New Roman"/>
                        </a:rPr>
                        <a:t>JCN</a:t>
                      </a:r>
                      <a:endParaRPr lang="en-US" sz="2300" dirty="0">
                        <a:latin typeface="Cambria"/>
                        <a:ea typeface="Cambria"/>
                        <a:cs typeface="Times New Roman"/>
                      </a:endParaRPr>
                    </a:p>
                  </a:txBody>
                  <a:tcPr marL="68581" marR="68581"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1000"/>
                        </a:spcAft>
                      </a:pPr>
                      <a:r>
                        <a:rPr lang="en-US" sz="2300" dirty="0">
                          <a:latin typeface="Times New Roman"/>
                          <a:ea typeface="Calibri"/>
                          <a:cs typeface="Times New Roman"/>
                        </a:rPr>
                        <a:t>10.660</a:t>
                      </a:r>
                      <a:endParaRPr lang="en-US" sz="2300" dirty="0">
                        <a:latin typeface="Cambria"/>
                        <a:ea typeface="Cambria"/>
                        <a:cs typeface="Times New Roman"/>
                      </a:endParaRPr>
                    </a:p>
                  </a:txBody>
                  <a:tcPr marL="68581" marR="68581"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1000"/>
                        </a:spcAft>
                      </a:pPr>
                      <a:r>
                        <a:rPr lang="en-US" sz="2300" dirty="0">
                          <a:latin typeface="Times New Roman"/>
                          <a:ea typeface="Calibri"/>
                          <a:cs typeface="Times New Roman"/>
                        </a:rPr>
                        <a:t>7.956</a:t>
                      </a:r>
                      <a:endParaRPr lang="en-US" sz="2300" dirty="0">
                        <a:latin typeface="Cambria"/>
                        <a:ea typeface="Cambria"/>
                        <a:cs typeface="Times New Roman"/>
                      </a:endParaRPr>
                    </a:p>
                  </a:txBody>
                  <a:tcPr marL="68581" marR="68581"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1000"/>
                        </a:spcAft>
                      </a:pPr>
                      <a:r>
                        <a:rPr lang="en-US" sz="2300" dirty="0">
                          <a:latin typeface="Times New Roman"/>
                          <a:ea typeface="Calibri"/>
                          <a:cs typeface="Times New Roman"/>
                        </a:rPr>
                        <a:t>0.000-24.950</a:t>
                      </a:r>
                      <a:endParaRPr lang="en-US" sz="2300" dirty="0">
                        <a:latin typeface="Cambria"/>
                        <a:ea typeface="Cambria"/>
                        <a:cs typeface="Times New Roman"/>
                      </a:endParaRPr>
                    </a:p>
                  </a:txBody>
                  <a:tcPr marL="68581" marR="68581" marT="0" marB="0">
                    <a:lnL>
                      <a:noFill/>
                    </a:lnL>
                    <a:lnR>
                      <a:noFill/>
                    </a:lnR>
                    <a:lnT>
                      <a:noFill/>
                    </a:lnT>
                    <a:lnB w="12700" cap="flat" cmpd="sng" algn="ctr">
                      <a:solidFill>
                        <a:schemeClr val="tx1"/>
                      </a:solidFill>
                      <a:prstDash val="solid"/>
                      <a:round/>
                      <a:headEnd type="none" w="med" len="med"/>
                      <a:tailEnd type="none" w="med" len="med"/>
                    </a:lnB>
                  </a:tcPr>
                </a:tc>
              </a:tr>
            </a:tbl>
          </a:graphicData>
        </a:graphic>
      </p:graphicFrame>
      <p:cxnSp>
        <p:nvCxnSpPr>
          <p:cNvPr id="30" name="Straight Connector 29"/>
          <p:cNvCxnSpPr/>
          <p:nvPr/>
        </p:nvCxnSpPr>
        <p:spPr>
          <a:xfrm rot="16200000" flipH="1">
            <a:off x="752474" y="17840325"/>
            <a:ext cx="27374850" cy="7620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15230476" y="17840326"/>
            <a:ext cx="27374850" cy="7620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823095" y="4800601"/>
            <a:ext cx="12006470" cy="1154162"/>
          </a:xfrm>
          <a:prstGeom prst="rect">
            <a:avLst/>
          </a:prstGeom>
          <a:noFill/>
        </p:spPr>
        <p:txBody>
          <a:bodyPr wrap="square" rtlCol="0">
            <a:spAutoFit/>
          </a:bodyPr>
          <a:lstStyle/>
          <a:p>
            <a:pPr algn="ctr"/>
            <a:r>
              <a:rPr lang="en-US" sz="4000" b="1" dirty="0" smtClean="0">
                <a:solidFill>
                  <a:schemeClr val="tx2">
                    <a:lumMod val="75000"/>
                  </a:schemeClr>
                </a:solidFill>
                <a:latin typeface="Arial" pitchFamily="34" charset="0"/>
                <a:cs typeface="Arial" pitchFamily="34" charset="0"/>
              </a:rPr>
              <a:t>Experiment 1 Results</a:t>
            </a:r>
          </a:p>
          <a:p>
            <a:endParaRPr lang="en-US" sz="2900" b="1" dirty="0">
              <a:solidFill>
                <a:schemeClr val="tx2">
                  <a:lumMod val="75000"/>
                </a:schemeClr>
              </a:solidFill>
              <a:latin typeface="Times New Roman" pitchFamily="18" charset="0"/>
              <a:cs typeface="Times New Roman" pitchFamily="18" charset="0"/>
            </a:endParaRPr>
          </a:p>
        </p:txBody>
      </p:sp>
      <p:sp>
        <p:nvSpPr>
          <p:cNvPr id="36" name="Rectangle 35"/>
          <p:cNvSpPr/>
          <p:nvPr/>
        </p:nvSpPr>
        <p:spPr>
          <a:xfrm>
            <a:off x="23393400" y="6019800"/>
            <a:ext cx="4572000" cy="4247317"/>
          </a:xfrm>
          <a:prstGeom prst="rect">
            <a:avLst/>
          </a:prstGeom>
        </p:spPr>
        <p:txBody>
          <a:bodyPr wrap="square">
            <a:spAutoFit/>
          </a:bodyPr>
          <a:lstStyle/>
          <a:p>
            <a:r>
              <a:rPr lang="en-US" sz="3000" dirty="0" smtClean="0">
                <a:latin typeface="Times New Roman" pitchFamily="18" charset="0"/>
                <a:cs typeface="Times New Roman" pitchFamily="18" charset="0"/>
              </a:rPr>
              <a:t>Associative (FSG) and Semantic (JCN) database scores as they predicted associative and semantic judgments.  FSG predicts both associative and semantic judgments, while JCN predicts only semantic judgments.</a:t>
            </a:r>
            <a:endParaRPr lang="en-US" sz="3000" dirty="0" smtClean="0">
              <a:latin typeface="Times New Roman" pitchFamily="18" charset="0"/>
              <a:cs typeface="Times New Roman" pitchFamily="18" charset="0"/>
            </a:endParaRPr>
          </a:p>
        </p:txBody>
      </p:sp>
      <p:sp>
        <p:nvSpPr>
          <p:cNvPr id="37" name="TextBox 36"/>
          <p:cNvSpPr txBox="1"/>
          <p:nvPr/>
        </p:nvSpPr>
        <p:spPr>
          <a:xfrm>
            <a:off x="29794200" y="4343400"/>
            <a:ext cx="11887200" cy="6386364"/>
          </a:xfrm>
          <a:prstGeom prst="rect">
            <a:avLst/>
          </a:prstGeom>
          <a:noFill/>
        </p:spPr>
        <p:txBody>
          <a:bodyPr wrap="square" rtlCol="0">
            <a:spAutoFit/>
          </a:bodyPr>
          <a:lstStyle/>
          <a:p>
            <a:pPr algn="ctr"/>
            <a:r>
              <a:rPr lang="en-US" sz="4000" b="1" dirty="0" smtClean="0">
                <a:solidFill>
                  <a:schemeClr val="tx2">
                    <a:lumMod val="75000"/>
                  </a:schemeClr>
                </a:solidFill>
                <a:latin typeface="Arial" pitchFamily="34" charset="0"/>
                <a:cs typeface="Arial" pitchFamily="34" charset="0"/>
              </a:rPr>
              <a:t>Methods</a:t>
            </a:r>
          </a:p>
          <a:p>
            <a:r>
              <a:rPr lang="en-US" sz="4000" b="1" dirty="0" smtClean="0">
                <a:solidFill>
                  <a:schemeClr val="tx2">
                    <a:lumMod val="75000"/>
                  </a:schemeClr>
                </a:solidFill>
                <a:latin typeface="Times New Roman" pitchFamily="18" charset="0"/>
                <a:cs typeface="Times New Roman" pitchFamily="18" charset="0"/>
              </a:rPr>
              <a:t>Experiment 2</a:t>
            </a:r>
          </a:p>
          <a:p>
            <a:pPr>
              <a:buFont typeface="Arial" pitchFamily="34" charset="0"/>
              <a:buChar char="•"/>
            </a:pPr>
            <a:r>
              <a:rPr lang="en-US" sz="3000" i="1" dirty="0" smtClean="0">
                <a:latin typeface="Times New Roman" pitchFamily="18" charset="0"/>
                <a:cs typeface="Times New Roman" pitchFamily="18" charset="0"/>
              </a:rPr>
              <a:t>Materials: </a:t>
            </a:r>
            <a:r>
              <a:rPr lang="en-US" sz="3000" dirty="0" smtClean="0">
                <a:latin typeface="Times New Roman" pitchFamily="18" charset="0"/>
                <a:cs typeface="Times New Roman" pitchFamily="18" charset="0"/>
              </a:rPr>
              <a:t>Word pairs created with the same databases as Experiment 1.</a:t>
            </a:r>
          </a:p>
          <a:p>
            <a:pPr marL="855663">
              <a:buFont typeface="Arial" pitchFamily="34" charset="0"/>
              <a:buChar char="•"/>
            </a:pPr>
            <a:r>
              <a:rPr lang="en-US" sz="3000" dirty="0" smtClean="0">
                <a:latin typeface="Times New Roman" pitchFamily="18" charset="0"/>
                <a:cs typeface="Times New Roman" pitchFamily="18" charset="0"/>
              </a:rPr>
              <a:t>Priming pairs: </a:t>
            </a:r>
            <a:r>
              <a:rPr lang="en-US" sz="3000" dirty="0" smtClean="0">
                <a:latin typeface="Times New Roman" pitchFamily="18" charset="0"/>
                <a:cs typeface="Times New Roman" pitchFamily="18" charset="0"/>
              </a:rPr>
              <a:t>30 associative relationship only (PEANUT BUTTER) and 30 semantic relationship only word pairs (DEVELOP-CREATE).</a:t>
            </a:r>
          </a:p>
          <a:p>
            <a:pPr marL="855663">
              <a:buFont typeface="Arial" pitchFamily="34" charset="0"/>
              <a:buChar char="•"/>
            </a:pPr>
            <a:r>
              <a:rPr lang="en-US" sz="3000" dirty="0" smtClean="0">
                <a:latin typeface="Times New Roman" pitchFamily="18" charset="0"/>
                <a:cs typeface="Times New Roman" pitchFamily="18" charset="0"/>
              </a:rPr>
              <a:t>Unrelated pairs: 60 word pairs (VEST-VEGTABLE).</a:t>
            </a:r>
            <a:endParaRPr lang="en-US" sz="3000" dirty="0" smtClean="0">
              <a:latin typeface="Times New Roman" pitchFamily="18" charset="0"/>
              <a:cs typeface="Times New Roman" pitchFamily="18" charset="0"/>
            </a:endParaRPr>
          </a:p>
          <a:p>
            <a:pPr marL="855663">
              <a:buFont typeface="Arial" pitchFamily="34" charset="0"/>
              <a:buChar char="•"/>
            </a:pPr>
            <a:r>
              <a:rPr lang="en-US" sz="3000" dirty="0" smtClean="0">
                <a:latin typeface="Times New Roman" pitchFamily="18" charset="0"/>
                <a:cs typeface="Times New Roman" pitchFamily="18" charset="0"/>
              </a:rPr>
              <a:t>Non-word pairs: 60 word pairs.</a:t>
            </a:r>
            <a:endParaRPr lang="en-US" sz="3000" dirty="0" smtClean="0">
              <a:latin typeface="Times New Roman" pitchFamily="18" charset="0"/>
              <a:cs typeface="Times New Roman" pitchFamily="18" charset="0"/>
            </a:endParaRPr>
          </a:p>
          <a:p>
            <a:pPr>
              <a:buFont typeface="Arial" pitchFamily="34" charset="0"/>
              <a:buChar char="•"/>
            </a:pPr>
            <a:r>
              <a:rPr lang="en-US" sz="3000" i="1" dirty="0" smtClean="0">
                <a:latin typeface="Times New Roman" pitchFamily="18" charset="0"/>
                <a:cs typeface="Times New Roman" pitchFamily="18" charset="0"/>
              </a:rPr>
              <a:t>Procedure:</a:t>
            </a:r>
          </a:p>
          <a:p>
            <a:pPr marL="857250">
              <a:buFont typeface="Arial" pitchFamily="34" charset="0"/>
              <a:buChar char="•"/>
            </a:pPr>
            <a:r>
              <a:rPr lang="en-US" sz="3000" dirty="0" smtClean="0">
                <a:latin typeface="Times New Roman" pitchFamily="18" charset="0"/>
                <a:cs typeface="Times New Roman" pitchFamily="18" charset="0"/>
              </a:rPr>
              <a:t>Traditional word/non-word lexical decision judgment task.  Priming cue words appeared in white for 200msec, followed by a 200msec offset, and finally a target word.  The target word appeared on screen until a word/nonword judgment was entered.</a:t>
            </a:r>
            <a:endParaRPr lang="en-US" sz="3000" dirty="0" smtClean="0">
              <a:latin typeface="Times New Roman" pitchFamily="18" charset="0"/>
              <a:cs typeface="Times New Roman" pitchFamily="18" charset="0"/>
            </a:endParaRPr>
          </a:p>
          <a:p>
            <a:endParaRPr lang="en-US" sz="2900" b="1" dirty="0">
              <a:solidFill>
                <a:schemeClr val="tx2">
                  <a:lumMod val="75000"/>
                </a:schemeClr>
              </a:solidFill>
              <a:latin typeface="Times New Roman" pitchFamily="18" charset="0"/>
              <a:cs typeface="Times New Roman" pitchFamily="18" charset="0"/>
            </a:endParaRPr>
          </a:p>
        </p:txBody>
      </p:sp>
      <p:sp>
        <p:nvSpPr>
          <p:cNvPr id="38" name="Rectangle 37"/>
          <p:cNvSpPr/>
          <p:nvPr/>
        </p:nvSpPr>
        <p:spPr>
          <a:xfrm>
            <a:off x="23317200" y="14249400"/>
            <a:ext cx="4953000" cy="4247317"/>
          </a:xfrm>
          <a:prstGeom prst="rect">
            <a:avLst/>
          </a:prstGeom>
        </p:spPr>
        <p:txBody>
          <a:bodyPr wrap="square">
            <a:spAutoFit/>
          </a:bodyPr>
          <a:lstStyle/>
          <a:p>
            <a:r>
              <a:rPr lang="en-US" sz="3000" dirty="0" smtClean="0">
                <a:latin typeface="Times New Roman" pitchFamily="18" charset="0"/>
                <a:cs typeface="Times New Roman" pitchFamily="18" charset="0"/>
              </a:rPr>
              <a:t>First, reaction times were trimmed by cutting reaction times longer than 3 standard deviations away from the mean.  Associative judgment reaction times were significantly faster than semantic judgment reaction times. </a:t>
            </a:r>
            <a:endParaRPr lang="en-US" sz="3000" dirty="0" smtClean="0">
              <a:latin typeface="Times New Roman" pitchFamily="18" charset="0"/>
              <a:cs typeface="Times New Roman" pitchFamily="18" charset="0"/>
            </a:endParaRPr>
          </a:p>
        </p:txBody>
      </p:sp>
      <p:graphicFrame>
        <p:nvGraphicFramePr>
          <p:cNvPr id="39" name="Chart 38"/>
          <p:cNvGraphicFramePr/>
          <p:nvPr/>
        </p:nvGraphicFramePr>
        <p:xfrm>
          <a:off x="15316200" y="14249400"/>
          <a:ext cx="7620000" cy="7315200"/>
        </p:xfrm>
        <a:graphic>
          <a:graphicData uri="http://schemas.openxmlformats.org/drawingml/2006/chart">
            <c:chart xmlns:c="http://schemas.openxmlformats.org/drawingml/2006/chart" xmlns:r="http://schemas.openxmlformats.org/officeDocument/2006/relationships" r:id="rId7"/>
          </a:graphicData>
        </a:graphic>
      </p:graphicFrame>
      <p:sp>
        <p:nvSpPr>
          <p:cNvPr id="40" name="Rectangle 39"/>
          <p:cNvSpPr/>
          <p:nvPr/>
        </p:nvSpPr>
        <p:spPr>
          <a:xfrm>
            <a:off x="23393400" y="22817078"/>
            <a:ext cx="4724400" cy="3785652"/>
          </a:xfrm>
          <a:prstGeom prst="rect">
            <a:avLst/>
          </a:prstGeom>
        </p:spPr>
        <p:txBody>
          <a:bodyPr wrap="square">
            <a:spAutoFit/>
          </a:bodyPr>
          <a:lstStyle/>
          <a:p>
            <a:r>
              <a:rPr lang="en-US" sz="3000" dirty="0" smtClean="0">
                <a:latin typeface="Times New Roman" pitchFamily="18" charset="0"/>
                <a:cs typeface="Times New Roman" pitchFamily="18" charset="0"/>
              </a:rPr>
              <a:t>Finally, both associative and semantic database scores were used to predict reaction times.  Unlike judgments, both associative and semantic judgments predicted reaction times for judgments.  </a:t>
            </a:r>
            <a:endParaRPr lang="en-US" sz="3000" dirty="0" smtClean="0">
              <a:latin typeface="Times New Roman" pitchFamily="18" charset="0"/>
              <a:cs typeface="Times New Roman" pitchFamily="18" charset="0"/>
            </a:endParaRPr>
          </a:p>
        </p:txBody>
      </p:sp>
      <p:sp>
        <p:nvSpPr>
          <p:cNvPr id="41" name="Rectangle 40"/>
          <p:cNvSpPr/>
          <p:nvPr/>
        </p:nvSpPr>
        <p:spPr>
          <a:xfrm>
            <a:off x="37338000" y="10972800"/>
            <a:ext cx="4343400" cy="3785652"/>
          </a:xfrm>
          <a:prstGeom prst="rect">
            <a:avLst/>
          </a:prstGeom>
        </p:spPr>
        <p:txBody>
          <a:bodyPr wrap="square">
            <a:spAutoFit/>
          </a:bodyPr>
          <a:lstStyle/>
          <a:p>
            <a:r>
              <a:rPr lang="en-US" sz="3000" dirty="0" smtClean="0">
                <a:latin typeface="Times New Roman" pitchFamily="18" charset="0"/>
                <a:cs typeface="Times New Roman" pitchFamily="18" charset="0"/>
              </a:rPr>
              <a:t>Associatively related word pair reaction times were significantly faster than all other judgment reaction times.  Semantically related word pairs were not significantly primed over unrelated word pairs.</a:t>
            </a:r>
            <a:endParaRPr lang="en-US" sz="3000" dirty="0" smtClean="0">
              <a:latin typeface="Times New Roman" pitchFamily="18" charset="0"/>
              <a:cs typeface="Times New Roman" pitchFamily="18" charset="0"/>
            </a:endParaRPr>
          </a:p>
        </p:txBody>
      </p:sp>
      <p:sp>
        <p:nvSpPr>
          <p:cNvPr id="42" name="TextBox 41"/>
          <p:cNvSpPr txBox="1"/>
          <p:nvPr/>
        </p:nvSpPr>
        <p:spPr>
          <a:xfrm>
            <a:off x="29641800" y="18897600"/>
            <a:ext cx="11887200" cy="7617470"/>
          </a:xfrm>
          <a:prstGeom prst="rect">
            <a:avLst/>
          </a:prstGeom>
          <a:noFill/>
        </p:spPr>
        <p:txBody>
          <a:bodyPr wrap="square" rtlCol="0">
            <a:spAutoFit/>
          </a:bodyPr>
          <a:lstStyle/>
          <a:p>
            <a:pPr algn="ctr"/>
            <a:r>
              <a:rPr lang="en-US" sz="4000" b="1" dirty="0" smtClean="0">
                <a:solidFill>
                  <a:schemeClr val="tx2">
                    <a:lumMod val="75000"/>
                  </a:schemeClr>
                </a:solidFill>
                <a:latin typeface="Arial" pitchFamily="34" charset="0"/>
                <a:cs typeface="Arial" pitchFamily="34" charset="0"/>
              </a:rPr>
              <a:t>Discussion</a:t>
            </a:r>
          </a:p>
          <a:p>
            <a:pPr>
              <a:buFont typeface="Arial" pitchFamily="34" charset="0"/>
              <a:buChar char="•"/>
            </a:pPr>
            <a:r>
              <a:rPr lang="en-US" sz="3000" dirty="0" smtClean="0">
                <a:latin typeface="Times New Roman" pitchFamily="18" charset="0"/>
                <a:cs typeface="Times New Roman" pitchFamily="18" charset="0"/>
              </a:rPr>
              <a:t>Both experiments showed faster judgment reaction times for associatively related items.  Experiment 1 portrayed that higher order judgments about word relationships hav</a:t>
            </a:r>
            <a:r>
              <a:rPr lang="en-US" sz="3000" dirty="0" smtClean="0">
                <a:latin typeface="Times New Roman" pitchFamily="18" charset="0"/>
                <a:cs typeface="Times New Roman" pitchFamily="18" charset="0"/>
              </a:rPr>
              <a:t>e differences in reaction times, while Experiment 2 illustrated that simple lexical decision judgments have the same differences in reaction times.  </a:t>
            </a:r>
          </a:p>
          <a:p>
            <a:pPr>
              <a:buFont typeface="Arial" pitchFamily="34" charset="0"/>
              <a:buChar char="•"/>
            </a:pPr>
            <a:r>
              <a:rPr lang="en-US" sz="3000" dirty="0" smtClean="0">
                <a:latin typeface="Times New Roman" pitchFamily="18" charset="0"/>
                <a:cs typeface="Times New Roman" pitchFamily="18" charset="0"/>
              </a:rPr>
              <a:t>Experiment 1 showed a replication of previous work with judgments of semantic and associative memory and extended those findings to show that reaction times are influenced by the semantic and associative relatedness a word pair contains.</a:t>
            </a:r>
          </a:p>
          <a:p>
            <a:pPr>
              <a:buFont typeface="Arial" pitchFamily="34" charset="0"/>
              <a:buChar char="•"/>
            </a:pPr>
            <a:r>
              <a:rPr lang="en-US" sz="3000" dirty="0" smtClean="0">
                <a:latin typeface="Times New Roman" pitchFamily="18" charset="0"/>
                <a:cs typeface="Times New Roman" pitchFamily="18" charset="0"/>
              </a:rPr>
              <a:t>Further research is needed to examine if associative and semantic relationships are activated at different time courses when processing information.  The current research suggests that associative memory may be activated first, which allows for faster judgment reaction times across various tasks.</a:t>
            </a:r>
          </a:p>
          <a:p>
            <a:endParaRPr lang="en-US" sz="2900" b="1" dirty="0">
              <a:solidFill>
                <a:schemeClr val="tx2">
                  <a:lumMod val="75000"/>
                </a:schemeClr>
              </a:solidFill>
              <a:latin typeface="Times New Roman" pitchFamily="18" charset="0"/>
              <a:cs typeface="Times New Roman" pitchFamily="18" charset="0"/>
            </a:endParaRPr>
          </a:p>
        </p:txBody>
      </p:sp>
      <p:sp>
        <p:nvSpPr>
          <p:cNvPr id="43" name="TextBox 42"/>
          <p:cNvSpPr txBox="1"/>
          <p:nvPr/>
        </p:nvSpPr>
        <p:spPr>
          <a:xfrm>
            <a:off x="29565600" y="26441400"/>
            <a:ext cx="10668000" cy="5847755"/>
          </a:xfrm>
          <a:prstGeom prst="rect">
            <a:avLst/>
          </a:prstGeom>
          <a:noFill/>
        </p:spPr>
        <p:txBody>
          <a:bodyPr wrap="square" rtlCol="0">
            <a:spAutoFit/>
          </a:bodyPr>
          <a:lstStyle/>
          <a:p>
            <a:pPr algn="ctr"/>
            <a:r>
              <a:rPr lang="en-US" sz="4000" b="1" dirty="0" smtClean="0">
                <a:solidFill>
                  <a:schemeClr val="tx2">
                    <a:lumMod val="75000"/>
                  </a:schemeClr>
                </a:solidFill>
                <a:latin typeface="Arial" pitchFamily="34" charset="0"/>
                <a:cs typeface="Arial" pitchFamily="34" charset="0"/>
              </a:rPr>
              <a:t>References</a:t>
            </a:r>
          </a:p>
          <a:p>
            <a:pPr>
              <a:buFont typeface="Arial" pitchFamily="34" charset="0"/>
              <a:buChar char="•"/>
            </a:pPr>
            <a:r>
              <a:rPr lang="en-US" sz="2400" dirty="0">
                <a:latin typeface="Times New Roman" pitchFamily="18" charset="0"/>
                <a:cs typeface="Times New Roman" pitchFamily="18" charset="0"/>
              </a:rPr>
              <a:t>Maki, W. (2007a). Judgments of associative memory. </a:t>
            </a:r>
            <a:r>
              <a:rPr lang="en-US" sz="2400" i="1" dirty="0">
                <a:latin typeface="Times New Roman" pitchFamily="18" charset="0"/>
                <a:cs typeface="Times New Roman" pitchFamily="18" charset="0"/>
              </a:rPr>
              <a:t>Cognitive Psychology, 54, 319-353.</a:t>
            </a:r>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Maki, W. (2007b). Separating bias and sensitivity in judgments of associative memory. </a:t>
            </a:r>
            <a:r>
              <a:rPr lang="en-US" sz="2400" i="1" dirty="0">
                <a:latin typeface="Times New Roman" pitchFamily="18" charset="0"/>
                <a:cs typeface="Times New Roman" pitchFamily="18" charset="0"/>
              </a:rPr>
              <a:t>Journal </a:t>
            </a:r>
            <a:r>
              <a:rPr lang="en-US" sz="2400" i="1" dirty="0" smtClean="0">
                <a:latin typeface="Times New Roman" pitchFamily="18" charset="0"/>
                <a:cs typeface="Times New Roman" pitchFamily="18" charset="0"/>
              </a:rPr>
              <a:t>of </a:t>
            </a:r>
            <a:r>
              <a:rPr lang="en-US" sz="2400" i="1" dirty="0">
                <a:latin typeface="Times New Roman" pitchFamily="18" charset="0"/>
                <a:cs typeface="Times New Roman" pitchFamily="18" charset="0"/>
              </a:rPr>
              <a:t>Experimental Psychology: Learning, Memory, and Cognition, 33</a:t>
            </a:r>
            <a:r>
              <a:rPr lang="en-US" sz="2400" dirty="0">
                <a:latin typeface="Times New Roman" pitchFamily="18" charset="0"/>
                <a:cs typeface="Times New Roman" pitchFamily="18" charset="0"/>
              </a:rPr>
              <a:t>(1), 231-237.</a:t>
            </a:r>
          </a:p>
          <a:p>
            <a:pPr>
              <a:buFont typeface="Arial" pitchFamily="34" charset="0"/>
              <a:buChar char="•"/>
            </a:pPr>
            <a:r>
              <a:rPr lang="en-US" sz="2400" dirty="0">
                <a:latin typeface="Times New Roman" pitchFamily="18" charset="0"/>
                <a:cs typeface="Times New Roman" pitchFamily="18" charset="0"/>
              </a:rPr>
              <a:t>Maki, W., McKinley, L., &amp; Thompson, A. (2004).  Semantic distance norms computed from an </a:t>
            </a:r>
            <a:r>
              <a:rPr lang="en-US" sz="2400" dirty="0" smtClean="0">
                <a:latin typeface="Times New Roman" pitchFamily="18" charset="0"/>
                <a:cs typeface="Times New Roman" pitchFamily="18" charset="0"/>
              </a:rPr>
              <a:t>electronic </a:t>
            </a:r>
            <a:r>
              <a:rPr lang="en-US" sz="2400" dirty="0">
                <a:latin typeface="Times New Roman" pitchFamily="18" charset="0"/>
                <a:cs typeface="Times New Roman" pitchFamily="18" charset="0"/>
              </a:rPr>
              <a:t>dictionary (</a:t>
            </a:r>
            <a:r>
              <a:rPr lang="en-US" sz="2400" dirty="0" err="1">
                <a:latin typeface="Times New Roman" pitchFamily="18" charset="0"/>
                <a:cs typeface="Times New Roman" pitchFamily="18" charset="0"/>
              </a:rPr>
              <a:t>WordNet</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Behavior Research Methods: Instruments &amp; Computers, </a:t>
            </a:r>
            <a:r>
              <a:rPr lang="en-US" sz="2400" i="1" dirty="0" smtClean="0">
                <a:latin typeface="Times New Roman" pitchFamily="18" charset="0"/>
                <a:cs typeface="Times New Roman" pitchFamily="18" charset="0"/>
              </a:rPr>
              <a:t>36</a:t>
            </a:r>
            <a:r>
              <a:rPr lang="en-US" sz="2400" dirty="0" smtClean="0">
                <a:latin typeface="Times New Roman" pitchFamily="18" charset="0"/>
                <a:cs typeface="Times New Roman" pitchFamily="18" charset="0"/>
              </a:rPr>
              <a:t>(3</a:t>
            </a:r>
            <a:r>
              <a:rPr lang="en-US" sz="2400" dirty="0">
                <a:latin typeface="Times New Roman" pitchFamily="18" charset="0"/>
                <a:cs typeface="Times New Roman" pitchFamily="18" charset="0"/>
              </a:rPr>
              <a:t>), 421-431.</a:t>
            </a:r>
          </a:p>
          <a:p>
            <a:pPr>
              <a:buFont typeface="Arial" pitchFamily="34" charset="0"/>
              <a:buChar char="•"/>
            </a:pPr>
            <a:r>
              <a:rPr lang="en-US" sz="2400" dirty="0">
                <a:latin typeface="Times New Roman" pitchFamily="18" charset="0"/>
                <a:cs typeface="Times New Roman" pitchFamily="18" charset="0"/>
              </a:rPr>
              <a:t>Nelson, D., McEvoy, C., &amp; Schreiber, T. (2004). The University of South Florida free </a:t>
            </a:r>
            <a:r>
              <a:rPr lang="en-US" sz="2400" dirty="0" smtClean="0">
                <a:latin typeface="Times New Roman" pitchFamily="18" charset="0"/>
                <a:cs typeface="Times New Roman" pitchFamily="18" charset="0"/>
              </a:rPr>
              <a:t>association</a:t>
            </a:r>
            <a:r>
              <a:rPr lang="en-US" sz="2400" dirty="0">
                <a:latin typeface="Times New Roman" pitchFamily="18" charset="0"/>
                <a:cs typeface="Times New Roman" pitchFamily="18" charset="0"/>
              </a:rPr>
              <a:t>, rhyme, and word fragment norms. </a:t>
            </a:r>
            <a:r>
              <a:rPr lang="en-US" sz="2400" i="1" dirty="0">
                <a:latin typeface="Times New Roman" pitchFamily="18" charset="0"/>
                <a:cs typeface="Times New Roman" pitchFamily="18" charset="0"/>
              </a:rPr>
              <a:t>Behavior Research Methods: Instruments </a:t>
            </a:r>
            <a:r>
              <a:rPr lang="en-US" sz="2400" i="1" dirty="0" smtClean="0">
                <a:latin typeface="Times New Roman" pitchFamily="18" charset="0"/>
                <a:cs typeface="Times New Roman" pitchFamily="18" charset="0"/>
              </a:rPr>
              <a:t>&amp; </a:t>
            </a:r>
            <a:r>
              <a:rPr lang="en-US" sz="2400" i="1" dirty="0">
                <a:latin typeface="Times New Roman" pitchFamily="18" charset="0"/>
                <a:cs typeface="Times New Roman" pitchFamily="18" charset="0"/>
              </a:rPr>
              <a:t>Computers</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36</a:t>
            </a:r>
            <a:r>
              <a:rPr lang="en-US" sz="2400" dirty="0">
                <a:latin typeface="Times New Roman" pitchFamily="18" charset="0"/>
                <a:cs typeface="Times New Roman" pitchFamily="18" charset="0"/>
              </a:rPr>
              <a:t>(3), 402-407.</a:t>
            </a:r>
          </a:p>
          <a:p>
            <a:pPr algn="ctr"/>
            <a:endParaRPr lang="en-US" sz="4000" b="1" dirty="0">
              <a:solidFill>
                <a:schemeClr val="tx2">
                  <a:lumMod val="75000"/>
                </a:schemeClr>
              </a:solidFill>
              <a:latin typeface="Arial" pitchFamily="34" charset="0"/>
              <a:cs typeface="Arial" pitchFamily="34" charset="0"/>
            </a:endParaRPr>
          </a:p>
          <a:p>
            <a:endParaRPr lang="en-US" sz="3000" dirty="0" smtClean="0">
              <a:solidFill>
                <a:schemeClr val="tx2">
                  <a:lumMod val="75000"/>
                </a:schemeClr>
              </a:solidFill>
              <a:latin typeface="Times New Roman" pitchFamily="18" charset="0"/>
              <a:cs typeface="Times New Roman" pitchFamily="18" charset="0"/>
            </a:endParaRPr>
          </a:p>
        </p:txBody>
      </p:sp>
      <p:pic>
        <p:nvPicPr>
          <p:cNvPr id="11271" name="Picture 7"/>
          <p:cNvPicPr>
            <a:picLocks noChangeAspect="1" noChangeArrowheads="1"/>
          </p:cNvPicPr>
          <p:nvPr/>
        </p:nvPicPr>
        <p:blipFill>
          <a:blip r:embed="rId8"/>
          <a:srcRect/>
          <a:stretch>
            <a:fillRect/>
          </a:stretch>
        </p:blipFill>
        <p:spPr bwMode="auto">
          <a:xfrm>
            <a:off x="40462200" y="29108400"/>
            <a:ext cx="2590800" cy="3084502"/>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840</Words>
  <Application>Microsoft Office PowerPoint</Application>
  <PresentationFormat>Custom</PresentationFormat>
  <Paragraphs>66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Preferred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erin</dc:creator>
  <cp:lastModifiedBy>erin</cp:lastModifiedBy>
  <cp:revision>21</cp:revision>
  <dcterms:created xsi:type="dcterms:W3CDTF">2009-11-10T02:54:21Z</dcterms:created>
  <dcterms:modified xsi:type="dcterms:W3CDTF">2009-11-10T05:27:01Z</dcterms:modified>
</cp:coreProperties>
</file>