
<file path=[Content_Types].xml><?xml version="1.0" encoding="utf-8"?>
<Types xmlns="http://schemas.openxmlformats.org/package/2006/content-types">
  <Override PartName="/ppt/charts/chart1.xml" ContentType="application/vnd.openxmlformats-officedocument.drawingml.chart+xml"/>
  <Override PartName="/ppt/slideLayouts/slideLayout1.xml" ContentType="application/vnd.openxmlformats-officedocument.presentationml.slideLayout+xml"/>
  <Default Extension="png" ContentType="image/png"/>
  <Default Extension="rels" ContentType="application/vnd.openxmlformats-package.relationships+xml"/>
  <Default Extension="jpeg" ContentType="image/jpeg"/>
  <Default Extension="xml" ContentType="application/xml"/>
  <Override PartName="/ppt/drawings/drawing3.xml" ContentType="application/vnd.openxmlformats-officedocument.drawingml.chartshapes+xml"/>
  <Override PartName="/ppt/tableStyles.xml" ContentType="application/vnd.openxmlformats-officedocument.presentationml.tableStyles+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drawings/drawing1.xml" ContentType="application/vnd.openxmlformats-officedocument.drawingml.chartshapes+xml"/>
  <Override PartName="/ppt/slideLayouts/slideLayout6.xml" ContentType="application/vnd.openxmlformats-officedocument.presentationml.slideLayout+xml"/>
  <Override PartName="/ppt/theme/theme2.xml" ContentType="application/vnd.openxmlformats-officedocument.theme+xml"/>
  <Override PartName="/ppt/charts/chart4.xml" ContentType="application/vnd.openxmlformats-officedocument.drawingml.char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rts/chart2.xml" ContentType="application/vnd.openxmlformats-officedocument.drawingml.chart+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drawings/drawing4.xml" ContentType="application/vnd.openxmlformats-officedocument.drawingml.chartshapes+xml"/>
  <Override PartName="/ppt/viewProps.xml" ContentType="application/vnd.openxmlformats-officedocument.presentationml.viewProps+xml"/>
  <Override PartName="/ppt/slideLayouts/slideLayout9.xml" ContentType="application/vnd.openxmlformats-officedocument.presentationml.slideLayout+xml"/>
  <Override PartName="/ppt/presentation.xml" ContentType="application/vnd.openxmlformats-officedocument.presentationml.presentation.main+xml"/>
  <Override PartName="/ppt/drawings/drawing2.xml" ContentType="application/vnd.openxmlformats-officedocument.drawingml.chartshapes+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charts/chart3.xml" ContentType="application/vnd.openxmlformats-officedocument.drawingml.chart+xml"/>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5015720" rtl="0" eaLnBrk="1" latinLnBrk="0" hangingPunct="1">
      <a:defRPr sz="9900" kern="1200">
        <a:solidFill>
          <a:schemeClr val="tx1"/>
        </a:solidFill>
        <a:latin typeface="+mn-lt"/>
        <a:ea typeface="+mn-ea"/>
        <a:cs typeface="+mn-cs"/>
      </a:defRPr>
    </a:lvl1pPr>
    <a:lvl2pPr marL="2507860" algn="l" defTabSz="5015720" rtl="0" eaLnBrk="1" latinLnBrk="0" hangingPunct="1">
      <a:defRPr sz="9900" kern="1200">
        <a:solidFill>
          <a:schemeClr val="tx1"/>
        </a:solidFill>
        <a:latin typeface="+mn-lt"/>
        <a:ea typeface="+mn-ea"/>
        <a:cs typeface="+mn-cs"/>
      </a:defRPr>
    </a:lvl2pPr>
    <a:lvl3pPr marL="5015720" algn="l" defTabSz="5015720" rtl="0" eaLnBrk="1" latinLnBrk="0" hangingPunct="1">
      <a:defRPr sz="9900" kern="1200">
        <a:solidFill>
          <a:schemeClr val="tx1"/>
        </a:solidFill>
        <a:latin typeface="+mn-lt"/>
        <a:ea typeface="+mn-ea"/>
        <a:cs typeface="+mn-cs"/>
      </a:defRPr>
    </a:lvl3pPr>
    <a:lvl4pPr marL="7523580" algn="l" defTabSz="5015720" rtl="0" eaLnBrk="1" latinLnBrk="0" hangingPunct="1">
      <a:defRPr sz="9900" kern="1200">
        <a:solidFill>
          <a:schemeClr val="tx1"/>
        </a:solidFill>
        <a:latin typeface="+mn-lt"/>
        <a:ea typeface="+mn-ea"/>
        <a:cs typeface="+mn-cs"/>
      </a:defRPr>
    </a:lvl4pPr>
    <a:lvl5pPr marL="10031440" algn="l" defTabSz="5015720" rtl="0" eaLnBrk="1" latinLnBrk="0" hangingPunct="1">
      <a:defRPr sz="9900" kern="1200">
        <a:solidFill>
          <a:schemeClr val="tx1"/>
        </a:solidFill>
        <a:latin typeface="+mn-lt"/>
        <a:ea typeface="+mn-ea"/>
        <a:cs typeface="+mn-cs"/>
      </a:defRPr>
    </a:lvl5pPr>
    <a:lvl6pPr marL="12539301" algn="l" defTabSz="5015720" rtl="0" eaLnBrk="1" latinLnBrk="0" hangingPunct="1">
      <a:defRPr sz="9900" kern="1200">
        <a:solidFill>
          <a:schemeClr val="tx1"/>
        </a:solidFill>
        <a:latin typeface="+mn-lt"/>
        <a:ea typeface="+mn-ea"/>
        <a:cs typeface="+mn-cs"/>
      </a:defRPr>
    </a:lvl6pPr>
    <a:lvl7pPr marL="15047160" algn="l" defTabSz="5015720" rtl="0" eaLnBrk="1" latinLnBrk="0" hangingPunct="1">
      <a:defRPr sz="9900" kern="1200">
        <a:solidFill>
          <a:schemeClr val="tx1"/>
        </a:solidFill>
        <a:latin typeface="+mn-lt"/>
        <a:ea typeface="+mn-ea"/>
        <a:cs typeface="+mn-cs"/>
      </a:defRPr>
    </a:lvl7pPr>
    <a:lvl8pPr marL="17555020" algn="l" defTabSz="5015720" rtl="0" eaLnBrk="1" latinLnBrk="0" hangingPunct="1">
      <a:defRPr sz="9900" kern="1200">
        <a:solidFill>
          <a:schemeClr val="tx1"/>
        </a:solidFill>
        <a:latin typeface="+mn-lt"/>
        <a:ea typeface="+mn-ea"/>
        <a:cs typeface="+mn-cs"/>
      </a:defRPr>
    </a:lvl8pPr>
    <a:lvl9pPr marL="20062880" algn="l" defTabSz="5015720" rtl="0" eaLnBrk="1" latinLnBrk="0" hangingPunct="1">
      <a:defRPr sz="9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5E0009"/>
    <a:srgbClr val="EDEDED"/>
    <a:srgbClr val="4F241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snapVertSplitter="1" vertBarState="minimized" horzBarState="maximized">
    <p:restoredLeft sz="15620"/>
    <p:restoredTop sz="94660"/>
  </p:normalViewPr>
  <p:slideViewPr>
    <p:cSldViewPr>
      <p:cViewPr>
        <p:scale>
          <a:sx n="33" d="100"/>
          <a:sy n="33" d="100"/>
        </p:scale>
        <p:origin x="-1160" y="8"/>
      </p:cViewPr>
      <p:guideLst>
        <p:guide orient="horz" pos="10368"/>
        <p:guide pos="1382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erinbuchanan:Documents:RESEARCH:presentations:graphs%20psychonomics.xlsx" TargetMode="External"/><Relationship Id="rId2"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1" Type="http://schemas.openxmlformats.org/officeDocument/2006/relationships/oleObject" Target="file:///C:\Documents%20and%20Settings\eri2005\My%20Documents\Copy%20of%20graphs%20psychonomics.xlsx" TargetMode="External"/><Relationship Id="rId2"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1" Type="http://schemas.openxmlformats.org/officeDocument/2006/relationships/oleObject" Target="file:///C:\Documents%20and%20Settings\eri2005\My%20Documents\Copy%20of%20graphs%20psychonomics.xlsx" TargetMode="External"/><Relationship Id="rId2"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1" Type="http://schemas.openxmlformats.org/officeDocument/2006/relationships/oleObject" Target="file:///C:\Documents%20and%20Settings\eri2005\My%20Documents\Copy%20of%20graphs%20psychonomics.xlsx" TargetMode="External"/><Relationship Id="rId2" Type="http://schemas.openxmlformats.org/officeDocument/2006/relationships/chartUserShapes" Target="../drawings/drawing4.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33"/>
  <c:chart>
    <c:plotArea>
      <c:layout/>
      <c:lineChart>
        <c:grouping val="standard"/>
        <c:ser>
          <c:idx val="0"/>
          <c:order val="0"/>
          <c:spPr>
            <a:ln>
              <a:solidFill>
                <a:schemeClr val="tx1"/>
              </a:solidFill>
            </a:ln>
          </c:spPr>
          <c:marker>
            <c:symbol val="none"/>
          </c:marker>
          <c:trendline>
            <c:trendlineType val="linear"/>
          </c:trendline>
          <c:cat>
            <c:strRef>
              <c:f>Sheet1!$A$2:$C$2</c:f>
              <c:strCache>
                <c:ptCount val="3"/>
                <c:pt idx="0">
                  <c:v>Low</c:v>
                </c:pt>
                <c:pt idx="1">
                  <c:v>Medium</c:v>
                </c:pt>
                <c:pt idx="2">
                  <c:v>High</c:v>
                </c:pt>
              </c:strCache>
            </c:strRef>
          </c:cat>
          <c:val>
            <c:numRef>
              <c:f>Sheet1!$A$3:$C$3</c:f>
              <c:numCache>
                <c:formatCode>General</c:formatCode>
                <c:ptCount val="3"/>
                <c:pt idx="0">
                  <c:v>56.98</c:v>
                </c:pt>
                <c:pt idx="1">
                  <c:v>64.27</c:v>
                </c:pt>
                <c:pt idx="2">
                  <c:v>72.37</c:v>
                </c:pt>
              </c:numCache>
            </c:numRef>
          </c:val>
        </c:ser>
        <c:marker val="1"/>
        <c:axId val="535329896"/>
        <c:axId val="535333528"/>
      </c:lineChart>
      <c:catAx>
        <c:axId val="535329896"/>
        <c:scaling>
          <c:orientation val="minMax"/>
        </c:scaling>
        <c:axPos val="b"/>
        <c:title>
          <c:tx>
            <c:rich>
              <a:bodyPr/>
              <a:lstStyle/>
              <a:p>
                <a:pPr>
                  <a:defRPr/>
                </a:pPr>
                <a:r>
                  <a:rPr lang="en-US" sz="2400" dirty="0"/>
                  <a:t>Participant Judgment FSG</a:t>
                </a:r>
              </a:p>
            </c:rich>
          </c:tx>
          <c:layout/>
        </c:title>
        <c:tickLblPos val="nextTo"/>
        <c:crossAx val="535333528"/>
        <c:crosses val="autoZero"/>
        <c:auto val="1"/>
        <c:lblAlgn val="ctr"/>
        <c:lblOffset val="100"/>
      </c:catAx>
      <c:valAx>
        <c:axId val="535333528"/>
        <c:scaling>
          <c:orientation val="minMax"/>
          <c:max val="100.0"/>
        </c:scaling>
        <c:axPos val="l"/>
        <c:title>
          <c:tx>
            <c:rich>
              <a:bodyPr/>
              <a:lstStyle/>
              <a:p>
                <a:pPr>
                  <a:defRPr/>
                </a:pPr>
                <a:r>
                  <a:rPr lang="en-US" sz="2400" dirty="0"/>
                  <a:t>Actual </a:t>
                </a:r>
                <a:r>
                  <a:rPr lang="en-US" sz="2400" dirty="0" err="1"/>
                  <a:t>Normed</a:t>
                </a:r>
                <a:r>
                  <a:rPr lang="en-US" sz="2400" dirty="0"/>
                  <a:t> FSG</a:t>
                </a:r>
              </a:p>
            </c:rich>
          </c:tx>
          <c:layout/>
        </c:title>
        <c:numFmt formatCode="General" sourceLinked="1"/>
        <c:tickLblPos val="nextTo"/>
        <c:crossAx val="535329896"/>
        <c:crosses val="autoZero"/>
        <c:crossBetween val="between"/>
      </c:valAx>
      <c:spPr>
        <a:noFill/>
        <a:ln w="25400">
          <a:noFill/>
        </a:ln>
      </c:spPr>
    </c:plotArea>
    <c:plotVisOnly val="1"/>
  </c:chart>
  <c:txPr>
    <a:bodyPr/>
    <a:lstStyle/>
    <a:p>
      <a:pPr>
        <a:defRPr sz="1800">
          <a:latin typeface="Times New Roman"/>
        </a:defRPr>
      </a:pPr>
      <a:endParaRPr lang="en-US"/>
    </a:p>
  </c:txPr>
  <c:externalData r:id="rId1"/>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9"/>
  <c:chart>
    <c:plotArea>
      <c:layout/>
      <c:lineChart>
        <c:grouping val="standard"/>
        <c:ser>
          <c:idx val="0"/>
          <c:order val="0"/>
          <c:spPr>
            <a:ln w="60325" cmpd="sng">
              <a:solidFill>
                <a:prstClr val="black"/>
              </a:solidFill>
            </a:ln>
          </c:spPr>
          <c:marker>
            <c:symbol val="none"/>
          </c:marker>
          <c:cat>
            <c:strRef>
              <c:f>Sheet1!$A$5:$B$5</c:f>
              <c:strCache>
                <c:ptCount val="2"/>
                <c:pt idx="0">
                  <c:v>Small Associates</c:v>
                </c:pt>
                <c:pt idx="1">
                  <c:v>High Associates</c:v>
                </c:pt>
              </c:strCache>
            </c:strRef>
          </c:cat>
          <c:val>
            <c:numRef>
              <c:f>Sheet1!$A$6:$B$6</c:f>
              <c:numCache>
                <c:formatCode>General</c:formatCode>
                <c:ptCount val="2"/>
                <c:pt idx="0">
                  <c:v>1.498</c:v>
                </c:pt>
                <c:pt idx="1">
                  <c:v>1.54</c:v>
                </c:pt>
              </c:numCache>
            </c:numRef>
          </c:val>
        </c:ser>
        <c:marker val="1"/>
        <c:axId val="535451288"/>
        <c:axId val="535457320"/>
      </c:lineChart>
      <c:catAx>
        <c:axId val="535451288"/>
        <c:scaling>
          <c:orientation val="minMax"/>
        </c:scaling>
        <c:axPos val="b"/>
        <c:title>
          <c:tx>
            <c:rich>
              <a:bodyPr/>
              <a:lstStyle/>
              <a:p>
                <a:pPr>
                  <a:defRPr/>
                </a:pPr>
                <a:r>
                  <a:rPr lang="en-US" sz="2400" dirty="0">
                    <a:latin typeface="Times New Roman" pitchFamily="18" charset="0"/>
                    <a:cs typeface="Times New Roman" pitchFamily="18" charset="0"/>
                  </a:rPr>
                  <a:t>Participants Free Responses</a:t>
                </a:r>
              </a:p>
            </c:rich>
          </c:tx>
          <c:layout/>
        </c:title>
        <c:tickLblPos val="nextTo"/>
        <c:txPr>
          <a:bodyPr/>
          <a:lstStyle/>
          <a:p>
            <a:pPr>
              <a:defRPr sz="1800" baseline="0">
                <a:latin typeface="Times New Roman" pitchFamily="18" charset="0"/>
              </a:defRPr>
            </a:pPr>
            <a:endParaRPr lang="en-US"/>
          </a:p>
        </c:txPr>
        <c:crossAx val="535457320"/>
        <c:crosses val="autoZero"/>
        <c:auto val="1"/>
        <c:lblAlgn val="ctr"/>
        <c:lblOffset val="100"/>
      </c:catAx>
      <c:valAx>
        <c:axId val="535457320"/>
        <c:scaling>
          <c:orientation val="minMax"/>
          <c:max val="30.0"/>
          <c:min val="0.0"/>
        </c:scaling>
        <c:axPos val="l"/>
        <c:title>
          <c:tx>
            <c:rich>
              <a:bodyPr rot="-5400000" vert="horz"/>
              <a:lstStyle/>
              <a:p>
                <a:pPr>
                  <a:defRPr sz="2400"/>
                </a:pPr>
                <a:r>
                  <a:rPr lang="en-US" sz="2400">
                    <a:latin typeface="Times New Roman" pitchFamily="18" charset="0"/>
                    <a:cs typeface="Times New Roman" pitchFamily="18" charset="0"/>
                  </a:rPr>
                  <a:t>Actual Associates</a:t>
                </a:r>
              </a:p>
            </c:rich>
          </c:tx>
          <c:layout/>
        </c:title>
        <c:numFmt formatCode="General" sourceLinked="1"/>
        <c:tickLblPos val="nextTo"/>
        <c:txPr>
          <a:bodyPr/>
          <a:lstStyle/>
          <a:p>
            <a:pPr>
              <a:defRPr sz="1800" baseline="0">
                <a:latin typeface="Times New Roman" pitchFamily="18" charset="0"/>
              </a:defRPr>
            </a:pPr>
            <a:endParaRPr lang="en-US"/>
          </a:p>
        </c:txPr>
        <c:crossAx val="535451288"/>
        <c:crosses val="autoZero"/>
        <c:crossBetween val="between"/>
      </c:valAx>
    </c:plotArea>
    <c:plotVisOnly val="1"/>
  </c:chart>
  <c:spPr>
    <a:ln>
      <a:solidFill>
        <a:schemeClr val="tx1"/>
      </a:solidFill>
    </a:ln>
  </c:spPr>
  <c:externalData r:id="rId1"/>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style val="9"/>
  <c:chart>
    <c:plotArea>
      <c:layout/>
      <c:lineChart>
        <c:grouping val="standard"/>
        <c:ser>
          <c:idx val="0"/>
          <c:order val="0"/>
          <c:spPr>
            <a:ln w="60325">
              <a:solidFill>
                <a:prstClr val="black"/>
              </a:solidFill>
            </a:ln>
          </c:spPr>
          <c:marker>
            <c:symbol val="none"/>
          </c:marker>
          <c:cat>
            <c:strRef>
              <c:f>Sheet2!$A$2:$B$2</c:f>
              <c:strCache>
                <c:ptCount val="2"/>
                <c:pt idx="0">
                  <c:v>Small Associates</c:v>
                </c:pt>
                <c:pt idx="1">
                  <c:v>High Associates</c:v>
                </c:pt>
              </c:strCache>
            </c:strRef>
          </c:cat>
          <c:val>
            <c:numRef>
              <c:f>Sheet2!$A$3:$B$3</c:f>
              <c:numCache>
                <c:formatCode>General</c:formatCode>
                <c:ptCount val="2"/>
                <c:pt idx="0">
                  <c:v>6.8</c:v>
                </c:pt>
                <c:pt idx="1">
                  <c:v>8.585000000000002</c:v>
                </c:pt>
              </c:numCache>
            </c:numRef>
          </c:val>
        </c:ser>
        <c:marker val="1"/>
        <c:axId val="507493448"/>
        <c:axId val="507485448"/>
      </c:lineChart>
      <c:catAx>
        <c:axId val="507493448"/>
        <c:scaling>
          <c:orientation val="minMax"/>
        </c:scaling>
        <c:axPos val="b"/>
        <c:title>
          <c:tx>
            <c:rich>
              <a:bodyPr/>
              <a:lstStyle/>
              <a:p>
                <a:pPr>
                  <a:defRPr sz="2400"/>
                </a:pPr>
                <a:r>
                  <a:rPr lang="en-US" sz="2400"/>
                  <a:t>Participants Free Responses</a:t>
                </a:r>
              </a:p>
            </c:rich>
          </c:tx>
          <c:layout/>
        </c:title>
        <c:tickLblPos val="nextTo"/>
        <c:crossAx val="507485448"/>
        <c:crosses val="autoZero"/>
        <c:auto val="1"/>
        <c:lblAlgn val="ctr"/>
        <c:lblOffset val="100"/>
      </c:catAx>
      <c:valAx>
        <c:axId val="507485448"/>
        <c:scaling>
          <c:orientation val="minMax"/>
          <c:max val="30.0"/>
          <c:min val="0.0"/>
        </c:scaling>
        <c:axPos val="l"/>
        <c:title>
          <c:tx>
            <c:rich>
              <a:bodyPr rot="-5400000" vert="horz"/>
              <a:lstStyle/>
              <a:p>
                <a:pPr>
                  <a:defRPr sz="2400"/>
                </a:pPr>
                <a:r>
                  <a:rPr lang="en-US" sz="2400"/>
                  <a:t>Actual Associates</a:t>
                </a:r>
              </a:p>
            </c:rich>
          </c:tx>
          <c:layout/>
        </c:title>
        <c:numFmt formatCode="General" sourceLinked="1"/>
        <c:tickLblPos val="nextTo"/>
        <c:crossAx val="507493448"/>
        <c:crosses val="autoZero"/>
        <c:crossBetween val="between"/>
      </c:valAx>
    </c:plotArea>
    <c:plotVisOnly val="1"/>
  </c:chart>
  <c:spPr>
    <a:ln>
      <a:solidFill>
        <a:prstClr val="black"/>
      </a:solidFill>
    </a:ln>
  </c:spPr>
  <c:txPr>
    <a:bodyPr/>
    <a:lstStyle/>
    <a:p>
      <a:pPr>
        <a:defRPr sz="1800">
          <a:latin typeface="Times New Roman" pitchFamily="18" charset="0"/>
          <a:cs typeface="Times New Roman" pitchFamily="18" charset="0"/>
        </a:defRPr>
      </a:pPr>
      <a:endParaRPr lang="en-US"/>
    </a:p>
  </c:txPr>
  <c:externalData r:id="rId1"/>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style val="9"/>
  <c:chart>
    <c:plotArea>
      <c:layout/>
      <c:lineChart>
        <c:grouping val="standard"/>
        <c:ser>
          <c:idx val="0"/>
          <c:order val="0"/>
          <c:spPr>
            <a:ln w="60325">
              <a:solidFill>
                <a:prstClr val="black"/>
              </a:solidFill>
            </a:ln>
          </c:spPr>
          <c:marker>
            <c:symbol val="none"/>
          </c:marker>
          <c:cat>
            <c:strRef>
              <c:f>Sheet2!$A$5:$B$5</c:f>
              <c:strCache>
                <c:ptCount val="2"/>
                <c:pt idx="0">
                  <c:v>Small Associates</c:v>
                </c:pt>
                <c:pt idx="1">
                  <c:v>High Associates</c:v>
                </c:pt>
              </c:strCache>
            </c:strRef>
          </c:cat>
          <c:val>
            <c:numRef>
              <c:f>Sheet2!$A$6:$B$6</c:f>
              <c:numCache>
                <c:formatCode>General</c:formatCode>
                <c:ptCount val="2"/>
                <c:pt idx="0">
                  <c:v>1.594</c:v>
                </c:pt>
                <c:pt idx="1">
                  <c:v>1.698</c:v>
                </c:pt>
              </c:numCache>
            </c:numRef>
          </c:val>
        </c:ser>
        <c:marker val="1"/>
        <c:axId val="632021064"/>
        <c:axId val="632009288"/>
      </c:lineChart>
      <c:catAx>
        <c:axId val="632021064"/>
        <c:scaling>
          <c:orientation val="minMax"/>
        </c:scaling>
        <c:axPos val="b"/>
        <c:title>
          <c:tx>
            <c:rich>
              <a:bodyPr/>
              <a:lstStyle/>
              <a:p>
                <a:pPr>
                  <a:defRPr sz="2400"/>
                </a:pPr>
                <a:r>
                  <a:rPr lang="en-US" sz="2400">
                    <a:latin typeface="Times New Roman" pitchFamily="18" charset="0"/>
                    <a:cs typeface="Times New Roman" pitchFamily="18" charset="0"/>
                  </a:rPr>
                  <a:t>Participants Free Responses</a:t>
                </a:r>
              </a:p>
            </c:rich>
          </c:tx>
          <c:layout/>
        </c:title>
        <c:tickLblPos val="nextTo"/>
        <c:txPr>
          <a:bodyPr/>
          <a:lstStyle/>
          <a:p>
            <a:pPr>
              <a:defRPr sz="1800" baseline="0">
                <a:latin typeface="Times New Roman" pitchFamily="18" charset="0"/>
              </a:defRPr>
            </a:pPr>
            <a:endParaRPr lang="en-US"/>
          </a:p>
        </c:txPr>
        <c:crossAx val="632009288"/>
        <c:crosses val="autoZero"/>
        <c:auto val="1"/>
        <c:lblAlgn val="ctr"/>
        <c:lblOffset val="100"/>
      </c:catAx>
      <c:valAx>
        <c:axId val="632009288"/>
        <c:scaling>
          <c:orientation val="minMax"/>
          <c:max val="2.0"/>
          <c:min val="0.0"/>
        </c:scaling>
        <c:axPos val="l"/>
        <c:title>
          <c:tx>
            <c:rich>
              <a:bodyPr rot="-5400000" vert="horz"/>
              <a:lstStyle/>
              <a:p>
                <a:pPr>
                  <a:defRPr sz="2400"/>
                </a:pPr>
                <a:r>
                  <a:rPr lang="en-US" sz="2400">
                    <a:latin typeface="Times New Roman" pitchFamily="18" charset="0"/>
                    <a:cs typeface="Times New Roman" pitchFamily="18" charset="0"/>
                  </a:rPr>
                  <a:t>Actual Associates</a:t>
                </a:r>
              </a:p>
            </c:rich>
          </c:tx>
          <c:layout/>
        </c:title>
        <c:numFmt formatCode="General" sourceLinked="1"/>
        <c:tickLblPos val="nextTo"/>
        <c:txPr>
          <a:bodyPr/>
          <a:lstStyle/>
          <a:p>
            <a:pPr>
              <a:defRPr sz="1800" baseline="0">
                <a:latin typeface="Times New Roman" pitchFamily="18" charset="0"/>
              </a:defRPr>
            </a:pPr>
            <a:endParaRPr lang="en-US"/>
          </a:p>
        </c:txPr>
        <c:crossAx val="632021064"/>
        <c:crosses val="autoZero"/>
        <c:crossBetween val="between"/>
        <c:majorUnit val="0.5"/>
      </c:valAx>
    </c:plotArea>
    <c:plotVisOnly val="1"/>
  </c:chart>
  <c:spPr>
    <a:ln>
      <a:solidFill>
        <a:prstClr val="black"/>
      </a:solidFill>
    </a:ln>
  </c:spPr>
  <c:externalData r:id="rId1"/>
  <c:userShapes r:id="rId2"/>
</c:chartSpace>
</file>

<file path=ppt/drawings/drawing1.xml><?xml version="1.0" encoding="utf-8"?>
<c:userShapes xmlns:c="http://schemas.openxmlformats.org/drawingml/2006/chart">
  <cdr:relSizeAnchor xmlns:cdr="http://schemas.openxmlformats.org/drawingml/2006/chartDrawing">
    <cdr:from>
      <cdr:x>0.14583</cdr:x>
      <cdr:y>0.0303</cdr:y>
    </cdr:from>
    <cdr:to>
      <cdr:x>0.94792</cdr:x>
      <cdr:y>0.85859</cdr:y>
    </cdr:to>
    <cdr:sp macro="" textlink="">
      <cdr:nvSpPr>
        <cdr:cNvPr id="3" name="Straight Connector 2"/>
        <cdr:cNvSpPr/>
      </cdr:nvSpPr>
      <cdr:spPr>
        <a:xfrm xmlns:a="http://schemas.openxmlformats.org/drawingml/2006/main" flipV="1">
          <a:off x="1066800" y="228600"/>
          <a:ext cx="5867400" cy="6248400"/>
        </a:xfrm>
        <a:prstGeom xmlns:a="http://schemas.openxmlformats.org/drawingml/2006/main" prst="line">
          <a:avLst/>
        </a:prstGeom>
        <a:ln xmlns:a="http://schemas.openxmlformats.org/drawingml/2006/main">
          <a:solidFill>
            <a:schemeClr val="bg2">
              <a:lumMod val="10000"/>
            </a:schemeClr>
          </a:solidFill>
          <a:prstDash val="dash"/>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en-US"/>
        </a:p>
      </cdr:txBody>
    </cdr:sp>
  </cdr:relSizeAnchor>
</c:userShapes>
</file>

<file path=ppt/drawings/drawing2.xml><?xml version="1.0" encoding="utf-8"?>
<c:userShapes xmlns:c="http://schemas.openxmlformats.org/drawingml/2006/chart">
  <cdr:relSizeAnchor xmlns:cdr="http://schemas.openxmlformats.org/drawingml/2006/chartDrawing">
    <cdr:from>
      <cdr:x>0.14583</cdr:x>
      <cdr:y>0.04175</cdr:y>
    </cdr:from>
    <cdr:to>
      <cdr:x>0.94834</cdr:x>
      <cdr:y>0.86</cdr:y>
    </cdr:to>
    <cdr:sp macro="" textlink="">
      <cdr:nvSpPr>
        <cdr:cNvPr id="2" name="Straight Connector 1"/>
        <cdr:cNvSpPr/>
      </cdr:nvSpPr>
      <cdr:spPr>
        <a:xfrm xmlns:a="http://schemas.openxmlformats.org/drawingml/2006/main" flipV="1">
          <a:off x="1066800" y="318134"/>
          <a:ext cx="5870497" cy="6235066"/>
        </a:xfrm>
        <a:prstGeom xmlns:a="http://schemas.openxmlformats.org/drawingml/2006/main" prst="line">
          <a:avLst/>
        </a:prstGeom>
        <a:noFill xmlns:a="http://schemas.openxmlformats.org/drawingml/2006/main"/>
        <a:ln xmlns:a="http://schemas.openxmlformats.org/drawingml/2006/main" w="25400" cap="flat" cmpd="sng" algn="ctr">
          <a:solidFill>
            <a:srgbClr val="EEECE1">
              <a:lumMod val="10000"/>
            </a:srgbClr>
          </a:solidFill>
          <a:prstDash val="dash"/>
        </a:ln>
        <a:effectLst xmlns:a="http://schemas.openxmlformats.org/drawingml/2006/main">
          <a:outerShdw blurRad="40000" dist="20000" dir="5400000" rotWithShape="0">
            <a:srgbClr val="000000">
              <a:alpha val="38000"/>
            </a:srgbClr>
          </a:outerShdw>
        </a:effectLst>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txBody>
        <a:bodyPr xmlns:a="http://schemas.openxmlformats.org/drawingml/2006/main"/>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endParaRPr lang="en-US"/>
        </a:p>
      </cdr:txBody>
    </cdr:sp>
  </cdr:relSizeAnchor>
</c:userShapes>
</file>

<file path=ppt/drawings/drawing3.xml><?xml version="1.0" encoding="utf-8"?>
<c:userShapes xmlns:c="http://schemas.openxmlformats.org/drawingml/2006/chart">
  <cdr:relSizeAnchor xmlns:cdr="http://schemas.openxmlformats.org/drawingml/2006/chartDrawing">
    <cdr:from>
      <cdr:x>0.19127</cdr:x>
      <cdr:y>0.04175</cdr:y>
    </cdr:from>
    <cdr:to>
      <cdr:x>0.94834</cdr:x>
      <cdr:y>0.76388</cdr:y>
    </cdr:to>
    <cdr:sp macro="" textlink="">
      <cdr:nvSpPr>
        <cdr:cNvPr id="2" name="Straight Connector 1"/>
        <cdr:cNvSpPr/>
      </cdr:nvSpPr>
      <cdr:spPr>
        <a:xfrm xmlns:a="http://schemas.openxmlformats.org/drawingml/2006/main" flipV="1">
          <a:off x="874806" y="156135"/>
          <a:ext cx="3462617" cy="2700618"/>
        </a:xfrm>
        <a:prstGeom xmlns:a="http://schemas.openxmlformats.org/drawingml/2006/main" prst="line">
          <a:avLst/>
        </a:prstGeom>
        <a:noFill xmlns:a="http://schemas.openxmlformats.org/drawingml/2006/main"/>
        <a:ln xmlns:a="http://schemas.openxmlformats.org/drawingml/2006/main" w="25400" cap="flat" cmpd="sng" algn="ctr">
          <a:solidFill>
            <a:srgbClr val="EEECE1">
              <a:lumMod val="10000"/>
            </a:srgbClr>
          </a:solidFill>
          <a:prstDash val="dash"/>
        </a:ln>
        <a:effectLst xmlns:a="http://schemas.openxmlformats.org/drawingml/2006/main">
          <a:outerShdw blurRad="40000" dist="20000" dir="5400000" rotWithShape="0">
            <a:srgbClr val="000000">
              <a:alpha val="38000"/>
            </a:srgbClr>
          </a:outerShdw>
        </a:effectLst>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txBody>
        <a:bodyPr xmlns:a="http://schemas.openxmlformats.org/drawingml/2006/main"/>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endParaRPr lang="en-US"/>
        </a:p>
      </cdr:txBody>
    </cdr:sp>
  </cdr:relSizeAnchor>
</c:userShapes>
</file>

<file path=ppt/drawings/drawing4.xml><?xml version="1.0" encoding="utf-8"?>
<c:userShapes xmlns:c="http://schemas.openxmlformats.org/drawingml/2006/chart">
  <cdr:relSizeAnchor xmlns:cdr="http://schemas.openxmlformats.org/drawingml/2006/chartDrawing">
    <cdr:from>
      <cdr:x>0.11579</cdr:x>
      <cdr:y>0.04175</cdr:y>
    </cdr:from>
    <cdr:to>
      <cdr:x>0.94834</cdr:x>
      <cdr:y>0.87879</cdr:y>
    </cdr:to>
    <cdr:sp macro="" textlink="">
      <cdr:nvSpPr>
        <cdr:cNvPr id="2" name="Straight Connector 1"/>
        <cdr:cNvSpPr/>
      </cdr:nvSpPr>
      <cdr:spPr>
        <a:xfrm xmlns:a="http://schemas.openxmlformats.org/drawingml/2006/main" flipV="1">
          <a:off x="838200" y="314954"/>
          <a:ext cx="6026833" cy="6314446"/>
        </a:xfrm>
        <a:prstGeom xmlns:a="http://schemas.openxmlformats.org/drawingml/2006/main" prst="line">
          <a:avLst/>
        </a:prstGeom>
        <a:noFill xmlns:a="http://schemas.openxmlformats.org/drawingml/2006/main"/>
        <a:ln xmlns:a="http://schemas.openxmlformats.org/drawingml/2006/main" w="25400" cap="flat" cmpd="sng" algn="ctr">
          <a:solidFill>
            <a:srgbClr val="EEECE1">
              <a:lumMod val="10000"/>
            </a:srgbClr>
          </a:solidFill>
          <a:prstDash val="dash"/>
        </a:ln>
        <a:effectLst xmlns:a="http://schemas.openxmlformats.org/drawingml/2006/main">
          <a:outerShdw blurRad="40000" dist="20000" dir="5400000" rotWithShape="0">
            <a:srgbClr val="000000">
              <a:alpha val="38000"/>
            </a:srgbClr>
          </a:outerShdw>
        </a:effectLst>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txBody>
        <a:bodyPr xmlns:a="http://schemas.openxmlformats.org/drawingml/2006/main"/>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166D1F-8B98-4936-9C5E-D07CBF1B74A3}" type="datetimeFigureOut">
              <a:rPr lang="en-US" smtClean="0"/>
              <a:pPr/>
              <a:t>11/11/10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4761F4-CE44-4E90-AD7C-61FE341A08B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5015720" rtl="0" eaLnBrk="1" latinLnBrk="0" hangingPunct="1">
      <a:defRPr sz="6600" kern="1200">
        <a:solidFill>
          <a:schemeClr val="tx1"/>
        </a:solidFill>
        <a:latin typeface="+mn-lt"/>
        <a:ea typeface="+mn-ea"/>
        <a:cs typeface="+mn-cs"/>
      </a:defRPr>
    </a:lvl1pPr>
    <a:lvl2pPr marL="2507860" algn="l" defTabSz="5015720" rtl="0" eaLnBrk="1" latinLnBrk="0" hangingPunct="1">
      <a:defRPr sz="6600" kern="1200">
        <a:solidFill>
          <a:schemeClr val="tx1"/>
        </a:solidFill>
        <a:latin typeface="+mn-lt"/>
        <a:ea typeface="+mn-ea"/>
        <a:cs typeface="+mn-cs"/>
      </a:defRPr>
    </a:lvl2pPr>
    <a:lvl3pPr marL="5015720" algn="l" defTabSz="5015720" rtl="0" eaLnBrk="1" latinLnBrk="0" hangingPunct="1">
      <a:defRPr sz="6600" kern="1200">
        <a:solidFill>
          <a:schemeClr val="tx1"/>
        </a:solidFill>
        <a:latin typeface="+mn-lt"/>
        <a:ea typeface="+mn-ea"/>
        <a:cs typeface="+mn-cs"/>
      </a:defRPr>
    </a:lvl3pPr>
    <a:lvl4pPr marL="7523580" algn="l" defTabSz="5015720" rtl="0" eaLnBrk="1" latinLnBrk="0" hangingPunct="1">
      <a:defRPr sz="6600" kern="1200">
        <a:solidFill>
          <a:schemeClr val="tx1"/>
        </a:solidFill>
        <a:latin typeface="+mn-lt"/>
        <a:ea typeface="+mn-ea"/>
        <a:cs typeface="+mn-cs"/>
      </a:defRPr>
    </a:lvl4pPr>
    <a:lvl5pPr marL="10031440" algn="l" defTabSz="5015720" rtl="0" eaLnBrk="1" latinLnBrk="0" hangingPunct="1">
      <a:defRPr sz="6600" kern="1200">
        <a:solidFill>
          <a:schemeClr val="tx1"/>
        </a:solidFill>
        <a:latin typeface="+mn-lt"/>
        <a:ea typeface="+mn-ea"/>
        <a:cs typeface="+mn-cs"/>
      </a:defRPr>
    </a:lvl5pPr>
    <a:lvl6pPr marL="12539301" algn="l" defTabSz="5015720" rtl="0" eaLnBrk="1" latinLnBrk="0" hangingPunct="1">
      <a:defRPr sz="6600" kern="1200">
        <a:solidFill>
          <a:schemeClr val="tx1"/>
        </a:solidFill>
        <a:latin typeface="+mn-lt"/>
        <a:ea typeface="+mn-ea"/>
        <a:cs typeface="+mn-cs"/>
      </a:defRPr>
    </a:lvl6pPr>
    <a:lvl7pPr marL="15047160" algn="l" defTabSz="5015720" rtl="0" eaLnBrk="1" latinLnBrk="0" hangingPunct="1">
      <a:defRPr sz="6600" kern="1200">
        <a:solidFill>
          <a:schemeClr val="tx1"/>
        </a:solidFill>
        <a:latin typeface="+mn-lt"/>
        <a:ea typeface="+mn-ea"/>
        <a:cs typeface="+mn-cs"/>
      </a:defRPr>
    </a:lvl7pPr>
    <a:lvl8pPr marL="17555020" algn="l" defTabSz="5015720" rtl="0" eaLnBrk="1" latinLnBrk="0" hangingPunct="1">
      <a:defRPr sz="6600" kern="1200">
        <a:solidFill>
          <a:schemeClr val="tx1"/>
        </a:solidFill>
        <a:latin typeface="+mn-lt"/>
        <a:ea typeface="+mn-ea"/>
        <a:cs typeface="+mn-cs"/>
      </a:defRPr>
    </a:lvl8pPr>
    <a:lvl9pPr marL="20062880" algn="l" defTabSz="5015720" rtl="0" eaLnBrk="1" latinLnBrk="0" hangingPunct="1">
      <a:defRPr sz="6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F4761F4-CE44-4E90-AD7C-61FE341A08B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3"/>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507860" indent="0" algn="ctr">
              <a:buNone/>
              <a:defRPr>
                <a:solidFill>
                  <a:schemeClr val="tx1">
                    <a:tint val="75000"/>
                  </a:schemeClr>
                </a:solidFill>
              </a:defRPr>
            </a:lvl2pPr>
            <a:lvl3pPr marL="5015720" indent="0" algn="ctr">
              <a:buNone/>
              <a:defRPr>
                <a:solidFill>
                  <a:schemeClr val="tx1">
                    <a:tint val="75000"/>
                  </a:schemeClr>
                </a:solidFill>
              </a:defRPr>
            </a:lvl3pPr>
            <a:lvl4pPr marL="7523580" indent="0" algn="ctr">
              <a:buNone/>
              <a:defRPr>
                <a:solidFill>
                  <a:schemeClr val="tx1">
                    <a:tint val="75000"/>
                  </a:schemeClr>
                </a:solidFill>
              </a:defRPr>
            </a:lvl4pPr>
            <a:lvl5pPr marL="10031440" indent="0" algn="ctr">
              <a:buNone/>
              <a:defRPr>
                <a:solidFill>
                  <a:schemeClr val="tx1">
                    <a:tint val="75000"/>
                  </a:schemeClr>
                </a:solidFill>
              </a:defRPr>
            </a:lvl5pPr>
            <a:lvl6pPr marL="12539301" indent="0" algn="ctr">
              <a:buNone/>
              <a:defRPr>
                <a:solidFill>
                  <a:schemeClr val="tx1">
                    <a:tint val="75000"/>
                  </a:schemeClr>
                </a:solidFill>
              </a:defRPr>
            </a:lvl6pPr>
            <a:lvl7pPr marL="15047160" indent="0" algn="ctr">
              <a:buNone/>
              <a:defRPr>
                <a:solidFill>
                  <a:schemeClr val="tx1">
                    <a:tint val="75000"/>
                  </a:schemeClr>
                </a:solidFill>
              </a:defRPr>
            </a:lvl7pPr>
            <a:lvl8pPr marL="17555020" indent="0" algn="ctr">
              <a:buNone/>
              <a:defRPr>
                <a:solidFill>
                  <a:schemeClr val="tx1">
                    <a:tint val="75000"/>
                  </a:schemeClr>
                </a:solidFill>
              </a:defRPr>
            </a:lvl8pPr>
            <a:lvl9pPr marL="200628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52423E-0C00-44D2-9AB8-769665A8AE80}" type="datetimeFigureOut">
              <a:rPr lang="en-US" smtClean="0"/>
              <a:pPr/>
              <a:t>11/11/10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55732-6326-4C66-A2C5-732DC91AE24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52423E-0C00-44D2-9AB8-769665A8AE80}" type="datetimeFigureOut">
              <a:rPr lang="en-US" smtClean="0"/>
              <a:pPr/>
              <a:t>11/11/10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55732-6326-4C66-A2C5-732DC91AE24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52423E-0C00-44D2-9AB8-769665A8AE80}" type="datetimeFigureOut">
              <a:rPr lang="en-US" smtClean="0"/>
              <a:pPr/>
              <a:t>11/11/10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55732-6326-4C66-A2C5-732DC91AE24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52423E-0C00-44D2-9AB8-769665A8AE80}" type="datetimeFigureOut">
              <a:rPr lang="en-US" smtClean="0"/>
              <a:pPr/>
              <a:t>11/11/10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55732-6326-4C66-A2C5-732DC91AE24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219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26"/>
            <a:ext cx="37307520" cy="7200898"/>
          </a:xfrm>
        </p:spPr>
        <p:txBody>
          <a:bodyPr anchor="b"/>
          <a:lstStyle>
            <a:lvl1pPr marL="0" indent="0">
              <a:buNone/>
              <a:defRPr sz="11000">
                <a:solidFill>
                  <a:schemeClr val="tx1">
                    <a:tint val="75000"/>
                  </a:schemeClr>
                </a:solidFill>
              </a:defRPr>
            </a:lvl1pPr>
            <a:lvl2pPr marL="2507860" indent="0">
              <a:buNone/>
              <a:defRPr sz="9900">
                <a:solidFill>
                  <a:schemeClr val="tx1">
                    <a:tint val="75000"/>
                  </a:schemeClr>
                </a:solidFill>
              </a:defRPr>
            </a:lvl2pPr>
            <a:lvl3pPr marL="5015720" indent="0">
              <a:buNone/>
              <a:defRPr sz="8800">
                <a:solidFill>
                  <a:schemeClr val="tx1">
                    <a:tint val="75000"/>
                  </a:schemeClr>
                </a:solidFill>
              </a:defRPr>
            </a:lvl3pPr>
            <a:lvl4pPr marL="7523580" indent="0">
              <a:buNone/>
              <a:defRPr sz="7700">
                <a:solidFill>
                  <a:schemeClr val="tx1">
                    <a:tint val="75000"/>
                  </a:schemeClr>
                </a:solidFill>
              </a:defRPr>
            </a:lvl4pPr>
            <a:lvl5pPr marL="10031440" indent="0">
              <a:buNone/>
              <a:defRPr sz="7700">
                <a:solidFill>
                  <a:schemeClr val="tx1">
                    <a:tint val="75000"/>
                  </a:schemeClr>
                </a:solidFill>
              </a:defRPr>
            </a:lvl5pPr>
            <a:lvl6pPr marL="12539301" indent="0">
              <a:buNone/>
              <a:defRPr sz="7700">
                <a:solidFill>
                  <a:schemeClr val="tx1">
                    <a:tint val="75000"/>
                  </a:schemeClr>
                </a:solidFill>
              </a:defRPr>
            </a:lvl6pPr>
            <a:lvl7pPr marL="15047160" indent="0">
              <a:buNone/>
              <a:defRPr sz="7700">
                <a:solidFill>
                  <a:schemeClr val="tx1">
                    <a:tint val="75000"/>
                  </a:schemeClr>
                </a:solidFill>
              </a:defRPr>
            </a:lvl7pPr>
            <a:lvl8pPr marL="17555020" indent="0">
              <a:buNone/>
              <a:defRPr sz="7700">
                <a:solidFill>
                  <a:schemeClr val="tx1">
                    <a:tint val="75000"/>
                  </a:schemeClr>
                </a:solidFill>
              </a:defRPr>
            </a:lvl8pPr>
            <a:lvl9pPr marL="20062880" indent="0">
              <a:buNone/>
              <a:defRPr sz="7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52423E-0C00-44D2-9AB8-769665A8AE80}" type="datetimeFigureOut">
              <a:rPr lang="en-US" smtClean="0"/>
              <a:pPr/>
              <a:t>11/11/10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55732-6326-4C66-A2C5-732DC91AE24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5300"/>
            </a:lvl1pPr>
            <a:lvl2pPr>
              <a:defRPr sz="131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5300"/>
            </a:lvl1pPr>
            <a:lvl2pPr>
              <a:defRPr sz="131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52423E-0C00-44D2-9AB8-769665A8AE80}" type="datetimeFigureOut">
              <a:rPr lang="en-US" smtClean="0"/>
              <a:pPr/>
              <a:t>11/11/10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55732-6326-4C66-A2C5-732DC91AE24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2" y="7368543"/>
            <a:ext cx="19392903" cy="3070858"/>
          </a:xfrm>
        </p:spPr>
        <p:txBody>
          <a:bodyPr anchor="b"/>
          <a:lstStyle>
            <a:lvl1pPr marL="0" indent="0">
              <a:buNone/>
              <a:defRPr sz="13100" b="1"/>
            </a:lvl1pPr>
            <a:lvl2pPr marL="2507860" indent="0">
              <a:buNone/>
              <a:defRPr sz="11000" b="1"/>
            </a:lvl2pPr>
            <a:lvl3pPr marL="5015720" indent="0">
              <a:buNone/>
              <a:defRPr sz="9900" b="1"/>
            </a:lvl3pPr>
            <a:lvl4pPr marL="7523580" indent="0">
              <a:buNone/>
              <a:defRPr sz="8800" b="1"/>
            </a:lvl4pPr>
            <a:lvl5pPr marL="10031440" indent="0">
              <a:buNone/>
              <a:defRPr sz="8800" b="1"/>
            </a:lvl5pPr>
            <a:lvl6pPr marL="12539301" indent="0">
              <a:buNone/>
              <a:defRPr sz="8800" b="1"/>
            </a:lvl6pPr>
            <a:lvl7pPr marL="15047160" indent="0">
              <a:buNone/>
              <a:defRPr sz="8800" b="1"/>
            </a:lvl7pPr>
            <a:lvl8pPr marL="17555020" indent="0">
              <a:buNone/>
              <a:defRPr sz="8800" b="1"/>
            </a:lvl8pPr>
            <a:lvl9pPr marL="20062880" indent="0">
              <a:buNone/>
              <a:defRPr sz="8800" b="1"/>
            </a:lvl9pPr>
          </a:lstStyle>
          <a:p>
            <a:pPr lvl="0"/>
            <a:r>
              <a:rPr lang="en-US" smtClean="0"/>
              <a:t>Click to edit Master text styles</a:t>
            </a:r>
          </a:p>
        </p:txBody>
      </p:sp>
      <p:sp>
        <p:nvSpPr>
          <p:cNvPr id="4" name="Content Placeholder 3"/>
          <p:cNvSpPr>
            <a:spLocks noGrp="1"/>
          </p:cNvSpPr>
          <p:nvPr>
            <p:ph sz="half" idx="2"/>
          </p:nvPr>
        </p:nvSpPr>
        <p:spPr>
          <a:xfrm>
            <a:off x="2194562" y="10439401"/>
            <a:ext cx="19392903" cy="18966182"/>
          </a:xfrm>
        </p:spPr>
        <p:txBody>
          <a:bodyPr/>
          <a:lstStyle>
            <a:lvl1pPr>
              <a:defRPr sz="131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4" y="7368543"/>
            <a:ext cx="19400520" cy="3070858"/>
          </a:xfrm>
        </p:spPr>
        <p:txBody>
          <a:bodyPr anchor="b"/>
          <a:lstStyle>
            <a:lvl1pPr marL="0" indent="0">
              <a:buNone/>
              <a:defRPr sz="13100" b="1"/>
            </a:lvl1pPr>
            <a:lvl2pPr marL="2507860" indent="0">
              <a:buNone/>
              <a:defRPr sz="11000" b="1"/>
            </a:lvl2pPr>
            <a:lvl3pPr marL="5015720" indent="0">
              <a:buNone/>
              <a:defRPr sz="9900" b="1"/>
            </a:lvl3pPr>
            <a:lvl4pPr marL="7523580" indent="0">
              <a:buNone/>
              <a:defRPr sz="8800" b="1"/>
            </a:lvl4pPr>
            <a:lvl5pPr marL="10031440" indent="0">
              <a:buNone/>
              <a:defRPr sz="8800" b="1"/>
            </a:lvl5pPr>
            <a:lvl6pPr marL="12539301" indent="0">
              <a:buNone/>
              <a:defRPr sz="8800" b="1"/>
            </a:lvl6pPr>
            <a:lvl7pPr marL="15047160" indent="0">
              <a:buNone/>
              <a:defRPr sz="8800" b="1"/>
            </a:lvl7pPr>
            <a:lvl8pPr marL="17555020" indent="0">
              <a:buNone/>
              <a:defRPr sz="8800" b="1"/>
            </a:lvl8pPr>
            <a:lvl9pPr marL="20062880" indent="0">
              <a:buNone/>
              <a:defRPr sz="8800" b="1"/>
            </a:lvl9pPr>
          </a:lstStyle>
          <a:p>
            <a:pPr lvl="0"/>
            <a:r>
              <a:rPr lang="en-US" smtClean="0"/>
              <a:t>Click to edit Master text styles</a:t>
            </a:r>
          </a:p>
        </p:txBody>
      </p:sp>
      <p:sp>
        <p:nvSpPr>
          <p:cNvPr id="6" name="Content Placeholder 5"/>
          <p:cNvSpPr>
            <a:spLocks noGrp="1"/>
          </p:cNvSpPr>
          <p:nvPr>
            <p:ph sz="quarter" idx="4"/>
          </p:nvPr>
        </p:nvSpPr>
        <p:spPr>
          <a:xfrm>
            <a:off x="22296124" y="10439401"/>
            <a:ext cx="19400520" cy="18966182"/>
          </a:xfrm>
        </p:spPr>
        <p:txBody>
          <a:bodyPr/>
          <a:lstStyle>
            <a:lvl1pPr>
              <a:defRPr sz="131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52423E-0C00-44D2-9AB8-769665A8AE80}" type="datetimeFigureOut">
              <a:rPr lang="en-US" smtClean="0"/>
              <a:pPr/>
              <a:t>11/11/10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255732-6326-4C66-A2C5-732DC91AE24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52423E-0C00-44D2-9AB8-769665A8AE80}" type="datetimeFigureOut">
              <a:rPr lang="en-US" smtClean="0"/>
              <a:pPr/>
              <a:t>11/11/10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255732-6326-4C66-A2C5-732DC91AE24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52423E-0C00-44D2-9AB8-769665A8AE80}" type="datetimeFigureOut">
              <a:rPr lang="en-US" smtClean="0"/>
              <a:pPr/>
              <a:t>11/11/10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255732-6326-4C66-A2C5-732DC91AE24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4" y="1310640"/>
            <a:ext cx="14439903" cy="5577840"/>
          </a:xfrm>
        </p:spPr>
        <p:txBody>
          <a:bodyPr anchor="b"/>
          <a:lstStyle>
            <a:lvl1pPr algn="l">
              <a:defRPr sz="11000" b="1"/>
            </a:lvl1pPr>
          </a:lstStyle>
          <a:p>
            <a:r>
              <a:rPr lang="en-US" smtClean="0"/>
              <a:t>Click to edit Master title style</a:t>
            </a:r>
            <a:endParaRPr lang="en-US"/>
          </a:p>
        </p:txBody>
      </p:sp>
      <p:sp>
        <p:nvSpPr>
          <p:cNvPr id="3" name="Content Placeholder 2"/>
          <p:cNvSpPr>
            <a:spLocks noGrp="1"/>
          </p:cNvSpPr>
          <p:nvPr>
            <p:ph idx="1"/>
          </p:nvPr>
        </p:nvSpPr>
        <p:spPr>
          <a:xfrm>
            <a:off x="17160240" y="1310644"/>
            <a:ext cx="24536400" cy="28094942"/>
          </a:xfrm>
        </p:spPr>
        <p:txBody>
          <a:bodyPr/>
          <a:lstStyle>
            <a:lvl1pPr>
              <a:defRPr sz="17500"/>
            </a:lvl1pPr>
            <a:lvl2pPr>
              <a:defRPr sz="15300"/>
            </a:lvl2pPr>
            <a:lvl3pPr>
              <a:defRPr sz="13100"/>
            </a:lvl3pPr>
            <a:lvl4pPr>
              <a:defRPr sz="11000"/>
            </a:lvl4pPr>
            <a:lvl5pPr>
              <a:defRPr sz="11000"/>
            </a:lvl5pPr>
            <a:lvl6pPr>
              <a:defRPr sz="11000"/>
            </a:lvl6pPr>
            <a:lvl7pPr>
              <a:defRPr sz="11000"/>
            </a:lvl7pPr>
            <a:lvl8pPr>
              <a:defRPr sz="11000"/>
            </a:lvl8pPr>
            <a:lvl9pPr>
              <a:defRPr sz="11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4" y="6888484"/>
            <a:ext cx="14439903" cy="22517102"/>
          </a:xfrm>
        </p:spPr>
        <p:txBody>
          <a:bodyPr/>
          <a:lstStyle>
            <a:lvl1pPr marL="0" indent="0">
              <a:buNone/>
              <a:defRPr sz="7700"/>
            </a:lvl1pPr>
            <a:lvl2pPr marL="2507860" indent="0">
              <a:buNone/>
              <a:defRPr sz="6600"/>
            </a:lvl2pPr>
            <a:lvl3pPr marL="5015720" indent="0">
              <a:buNone/>
              <a:defRPr sz="5500"/>
            </a:lvl3pPr>
            <a:lvl4pPr marL="7523580" indent="0">
              <a:buNone/>
              <a:defRPr sz="4900"/>
            </a:lvl4pPr>
            <a:lvl5pPr marL="10031440" indent="0">
              <a:buNone/>
              <a:defRPr sz="4900"/>
            </a:lvl5pPr>
            <a:lvl6pPr marL="12539301" indent="0">
              <a:buNone/>
              <a:defRPr sz="4900"/>
            </a:lvl6pPr>
            <a:lvl7pPr marL="15047160" indent="0">
              <a:buNone/>
              <a:defRPr sz="4900"/>
            </a:lvl7pPr>
            <a:lvl8pPr marL="17555020" indent="0">
              <a:buNone/>
              <a:defRPr sz="4900"/>
            </a:lvl8pPr>
            <a:lvl9pPr marL="20062880" indent="0">
              <a:buNone/>
              <a:defRPr sz="4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52423E-0C00-44D2-9AB8-769665A8AE80}" type="datetimeFigureOut">
              <a:rPr lang="en-US" smtClean="0"/>
              <a:pPr/>
              <a:t>11/11/10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55732-6326-4C66-A2C5-732DC91AE24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11000" b="1"/>
            </a:lvl1pPr>
          </a:lstStyle>
          <a:p>
            <a:r>
              <a:rPr lang="en-US" smtClean="0"/>
              <a:t>Click to edit Master title style</a:t>
            </a:r>
            <a:endParaRPr lang="en-US"/>
          </a:p>
        </p:txBody>
      </p:sp>
      <p:sp>
        <p:nvSpPr>
          <p:cNvPr id="3" name="Picture Placeholder 2"/>
          <p:cNvSpPr>
            <a:spLocks noGrp="1"/>
          </p:cNvSpPr>
          <p:nvPr>
            <p:ph type="pic" idx="1"/>
          </p:nvPr>
        </p:nvSpPr>
        <p:spPr>
          <a:xfrm>
            <a:off x="8602983" y="2941320"/>
            <a:ext cx="26334720" cy="19751040"/>
          </a:xfrm>
        </p:spPr>
        <p:txBody>
          <a:bodyPr/>
          <a:lstStyle>
            <a:lvl1pPr marL="0" indent="0">
              <a:buNone/>
              <a:defRPr sz="17500"/>
            </a:lvl1pPr>
            <a:lvl2pPr marL="2507860" indent="0">
              <a:buNone/>
              <a:defRPr sz="15300"/>
            </a:lvl2pPr>
            <a:lvl3pPr marL="5015720" indent="0">
              <a:buNone/>
              <a:defRPr sz="13100"/>
            </a:lvl3pPr>
            <a:lvl4pPr marL="7523580" indent="0">
              <a:buNone/>
              <a:defRPr sz="11000"/>
            </a:lvl4pPr>
            <a:lvl5pPr marL="10031440" indent="0">
              <a:buNone/>
              <a:defRPr sz="11000"/>
            </a:lvl5pPr>
            <a:lvl6pPr marL="12539301" indent="0">
              <a:buNone/>
              <a:defRPr sz="11000"/>
            </a:lvl6pPr>
            <a:lvl7pPr marL="15047160" indent="0">
              <a:buNone/>
              <a:defRPr sz="11000"/>
            </a:lvl7pPr>
            <a:lvl8pPr marL="17555020" indent="0">
              <a:buNone/>
              <a:defRPr sz="11000"/>
            </a:lvl8pPr>
            <a:lvl9pPr marL="20062880" indent="0">
              <a:buNone/>
              <a:defRPr sz="11000"/>
            </a:lvl9pPr>
          </a:lstStyle>
          <a:p>
            <a:endParaRPr lang="en-US"/>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7700"/>
            </a:lvl1pPr>
            <a:lvl2pPr marL="2507860" indent="0">
              <a:buNone/>
              <a:defRPr sz="6600"/>
            </a:lvl2pPr>
            <a:lvl3pPr marL="5015720" indent="0">
              <a:buNone/>
              <a:defRPr sz="5500"/>
            </a:lvl3pPr>
            <a:lvl4pPr marL="7523580" indent="0">
              <a:buNone/>
              <a:defRPr sz="4900"/>
            </a:lvl4pPr>
            <a:lvl5pPr marL="10031440" indent="0">
              <a:buNone/>
              <a:defRPr sz="4900"/>
            </a:lvl5pPr>
            <a:lvl6pPr marL="12539301" indent="0">
              <a:buNone/>
              <a:defRPr sz="4900"/>
            </a:lvl6pPr>
            <a:lvl7pPr marL="15047160" indent="0">
              <a:buNone/>
              <a:defRPr sz="4900"/>
            </a:lvl7pPr>
            <a:lvl8pPr marL="17555020" indent="0">
              <a:buNone/>
              <a:defRPr sz="4900"/>
            </a:lvl8pPr>
            <a:lvl9pPr marL="20062880" indent="0">
              <a:buNone/>
              <a:defRPr sz="4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52423E-0C00-44D2-9AB8-769665A8AE80}" type="datetimeFigureOut">
              <a:rPr lang="en-US" smtClean="0"/>
              <a:pPr/>
              <a:t>11/11/10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55732-6326-4C66-A2C5-732DC91AE24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501572" tIns="250786" rIns="501572" bIns="25078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501572" tIns="250786" rIns="501572" bIns="25078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3"/>
            <a:ext cx="10241280" cy="1752600"/>
          </a:xfrm>
          <a:prstGeom prst="rect">
            <a:avLst/>
          </a:prstGeom>
        </p:spPr>
        <p:txBody>
          <a:bodyPr vert="horz" lIns="501572" tIns="250786" rIns="501572" bIns="250786" rtlCol="0" anchor="ctr"/>
          <a:lstStyle>
            <a:lvl1pPr algn="l">
              <a:defRPr sz="6600">
                <a:solidFill>
                  <a:schemeClr val="tx1">
                    <a:tint val="75000"/>
                  </a:schemeClr>
                </a:solidFill>
              </a:defRPr>
            </a:lvl1pPr>
          </a:lstStyle>
          <a:p>
            <a:fld id="{AE52423E-0C00-44D2-9AB8-769665A8AE80}" type="datetimeFigureOut">
              <a:rPr lang="en-US" smtClean="0"/>
              <a:pPr/>
              <a:t>11/11/10</a:t>
            </a:fld>
            <a:endParaRPr lang="en-US"/>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501572" tIns="250786" rIns="501572" bIns="250786" rtlCol="0" anchor="ctr"/>
          <a:lstStyle>
            <a:lvl1pPr algn="ctr">
              <a:defRPr sz="6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501572" tIns="250786" rIns="501572" bIns="250786" rtlCol="0" anchor="ctr"/>
          <a:lstStyle>
            <a:lvl1pPr algn="r">
              <a:defRPr sz="6600">
                <a:solidFill>
                  <a:schemeClr val="tx1">
                    <a:tint val="75000"/>
                  </a:schemeClr>
                </a:solidFill>
              </a:defRPr>
            </a:lvl1pPr>
          </a:lstStyle>
          <a:p>
            <a:fld id="{23255732-6326-4C66-A2C5-732DC91AE24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015720" rtl="0" eaLnBrk="1" latinLnBrk="0" hangingPunct="1">
        <a:spcBef>
          <a:spcPct val="0"/>
        </a:spcBef>
        <a:buNone/>
        <a:defRPr sz="24100" kern="1200">
          <a:solidFill>
            <a:schemeClr val="tx1"/>
          </a:solidFill>
          <a:latin typeface="+mj-lt"/>
          <a:ea typeface="+mj-ea"/>
          <a:cs typeface="+mj-cs"/>
        </a:defRPr>
      </a:lvl1pPr>
    </p:titleStyle>
    <p:bodyStyle>
      <a:lvl1pPr marL="1880895" indent="-1880895" algn="l" defTabSz="5015720" rtl="0" eaLnBrk="1" latinLnBrk="0" hangingPunct="1">
        <a:spcBef>
          <a:spcPct val="20000"/>
        </a:spcBef>
        <a:buFont typeface="Arial" pitchFamily="34" charset="0"/>
        <a:buChar char="•"/>
        <a:defRPr sz="17500" kern="1200">
          <a:solidFill>
            <a:schemeClr val="tx1"/>
          </a:solidFill>
          <a:latin typeface="+mn-lt"/>
          <a:ea typeface="+mn-ea"/>
          <a:cs typeface="+mn-cs"/>
        </a:defRPr>
      </a:lvl1pPr>
      <a:lvl2pPr marL="4075272" indent="-1567412" algn="l" defTabSz="5015720" rtl="0" eaLnBrk="1" latinLnBrk="0" hangingPunct="1">
        <a:spcBef>
          <a:spcPct val="20000"/>
        </a:spcBef>
        <a:buFont typeface="Arial" pitchFamily="34" charset="0"/>
        <a:buChar char="–"/>
        <a:defRPr sz="15300" kern="1200">
          <a:solidFill>
            <a:schemeClr val="tx1"/>
          </a:solidFill>
          <a:latin typeface="+mn-lt"/>
          <a:ea typeface="+mn-ea"/>
          <a:cs typeface="+mn-cs"/>
        </a:defRPr>
      </a:lvl2pPr>
      <a:lvl3pPr marL="6269650" indent="-1253930" algn="l" defTabSz="5015720" rtl="0" eaLnBrk="1" latinLnBrk="0" hangingPunct="1">
        <a:spcBef>
          <a:spcPct val="20000"/>
        </a:spcBef>
        <a:buFont typeface="Arial" pitchFamily="34" charset="0"/>
        <a:buChar char="•"/>
        <a:defRPr sz="13100" kern="1200">
          <a:solidFill>
            <a:schemeClr val="tx1"/>
          </a:solidFill>
          <a:latin typeface="+mn-lt"/>
          <a:ea typeface="+mn-ea"/>
          <a:cs typeface="+mn-cs"/>
        </a:defRPr>
      </a:lvl3pPr>
      <a:lvl4pPr marL="8777510" indent="-1253930" algn="l" defTabSz="5015720" rtl="0" eaLnBrk="1" latinLnBrk="0" hangingPunct="1">
        <a:spcBef>
          <a:spcPct val="20000"/>
        </a:spcBef>
        <a:buFont typeface="Arial" pitchFamily="34" charset="0"/>
        <a:buChar char="–"/>
        <a:defRPr sz="11000" kern="1200">
          <a:solidFill>
            <a:schemeClr val="tx1"/>
          </a:solidFill>
          <a:latin typeface="+mn-lt"/>
          <a:ea typeface="+mn-ea"/>
          <a:cs typeface="+mn-cs"/>
        </a:defRPr>
      </a:lvl4pPr>
      <a:lvl5pPr marL="11285371" indent="-1253930" algn="l" defTabSz="5015720" rtl="0" eaLnBrk="1" latinLnBrk="0" hangingPunct="1">
        <a:spcBef>
          <a:spcPct val="20000"/>
        </a:spcBef>
        <a:buFont typeface="Arial" pitchFamily="34" charset="0"/>
        <a:buChar char="»"/>
        <a:defRPr sz="11000" kern="1200">
          <a:solidFill>
            <a:schemeClr val="tx1"/>
          </a:solidFill>
          <a:latin typeface="+mn-lt"/>
          <a:ea typeface="+mn-ea"/>
          <a:cs typeface="+mn-cs"/>
        </a:defRPr>
      </a:lvl5pPr>
      <a:lvl6pPr marL="13793230" indent="-1253930" algn="l" defTabSz="5015720"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090" indent="-1253930" algn="l" defTabSz="5015720"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8950" indent="-1253930" algn="l" defTabSz="5015720"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6810" indent="-1253930" algn="l" defTabSz="5015720"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720" rtl="0" eaLnBrk="1" latinLnBrk="0" hangingPunct="1">
        <a:defRPr sz="9900" kern="1200">
          <a:solidFill>
            <a:schemeClr val="tx1"/>
          </a:solidFill>
          <a:latin typeface="+mn-lt"/>
          <a:ea typeface="+mn-ea"/>
          <a:cs typeface="+mn-cs"/>
        </a:defRPr>
      </a:lvl1pPr>
      <a:lvl2pPr marL="2507860" algn="l" defTabSz="5015720" rtl="0" eaLnBrk="1" latinLnBrk="0" hangingPunct="1">
        <a:defRPr sz="9900" kern="1200">
          <a:solidFill>
            <a:schemeClr val="tx1"/>
          </a:solidFill>
          <a:latin typeface="+mn-lt"/>
          <a:ea typeface="+mn-ea"/>
          <a:cs typeface="+mn-cs"/>
        </a:defRPr>
      </a:lvl2pPr>
      <a:lvl3pPr marL="5015720" algn="l" defTabSz="5015720" rtl="0" eaLnBrk="1" latinLnBrk="0" hangingPunct="1">
        <a:defRPr sz="9900" kern="1200">
          <a:solidFill>
            <a:schemeClr val="tx1"/>
          </a:solidFill>
          <a:latin typeface="+mn-lt"/>
          <a:ea typeface="+mn-ea"/>
          <a:cs typeface="+mn-cs"/>
        </a:defRPr>
      </a:lvl3pPr>
      <a:lvl4pPr marL="7523580" algn="l" defTabSz="5015720" rtl="0" eaLnBrk="1" latinLnBrk="0" hangingPunct="1">
        <a:defRPr sz="9900" kern="1200">
          <a:solidFill>
            <a:schemeClr val="tx1"/>
          </a:solidFill>
          <a:latin typeface="+mn-lt"/>
          <a:ea typeface="+mn-ea"/>
          <a:cs typeface="+mn-cs"/>
        </a:defRPr>
      </a:lvl4pPr>
      <a:lvl5pPr marL="10031440" algn="l" defTabSz="5015720" rtl="0" eaLnBrk="1" latinLnBrk="0" hangingPunct="1">
        <a:defRPr sz="9900" kern="1200">
          <a:solidFill>
            <a:schemeClr val="tx1"/>
          </a:solidFill>
          <a:latin typeface="+mn-lt"/>
          <a:ea typeface="+mn-ea"/>
          <a:cs typeface="+mn-cs"/>
        </a:defRPr>
      </a:lvl5pPr>
      <a:lvl6pPr marL="12539301" algn="l" defTabSz="5015720" rtl="0" eaLnBrk="1" latinLnBrk="0" hangingPunct="1">
        <a:defRPr sz="9900" kern="1200">
          <a:solidFill>
            <a:schemeClr val="tx1"/>
          </a:solidFill>
          <a:latin typeface="+mn-lt"/>
          <a:ea typeface="+mn-ea"/>
          <a:cs typeface="+mn-cs"/>
        </a:defRPr>
      </a:lvl6pPr>
      <a:lvl7pPr marL="15047160" algn="l" defTabSz="5015720" rtl="0" eaLnBrk="1" latinLnBrk="0" hangingPunct="1">
        <a:defRPr sz="9900" kern="1200">
          <a:solidFill>
            <a:schemeClr val="tx1"/>
          </a:solidFill>
          <a:latin typeface="+mn-lt"/>
          <a:ea typeface="+mn-ea"/>
          <a:cs typeface="+mn-cs"/>
        </a:defRPr>
      </a:lvl7pPr>
      <a:lvl8pPr marL="17555020" algn="l" defTabSz="5015720" rtl="0" eaLnBrk="1" latinLnBrk="0" hangingPunct="1">
        <a:defRPr sz="9900" kern="1200">
          <a:solidFill>
            <a:schemeClr val="tx1"/>
          </a:solidFill>
          <a:latin typeface="+mn-lt"/>
          <a:ea typeface="+mn-ea"/>
          <a:cs typeface="+mn-cs"/>
        </a:defRPr>
      </a:lvl8pPr>
      <a:lvl9pPr marL="20062880" algn="l" defTabSz="5015720" rtl="0" eaLnBrk="1" latinLnBrk="0" hangingPunct="1">
        <a:defRPr sz="9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chart" Target="../charts/chart3.xml"/><Relationship Id="rId6" Type="http://schemas.openxmlformats.org/officeDocument/2006/relationships/chart" Target="../charts/chart4.xml"/><Relationship Id="rId7" Type="http://schemas.openxmlformats.org/officeDocument/2006/relationships/image" Target="../media/image1.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1828800" y="1488387"/>
            <a:ext cx="40233600" cy="2683565"/>
          </a:xfrm>
          <a:prstGeom prst="rect">
            <a:avLst/>
          </a:prstGeom>
          <a:solidFill>
            <a:srgbClr val="5E0009"/>
          </a:solidFill>
          <a:ln>
            <a:solidFill>
              <a:srgbClr val="5E0009"/>
            </a:solidFill>
          </a:ln>
        </p:spPr>
        <p:style>
          <a:lnRef idx="2">
            <a:schemeClr val="accent1">
              <a:shade val="50000"/>
            </a:schemeClr>
          </a:lnRef>
          <a:fillRef idx="1">
            <a:schemeClr val="accent1"/>
          </a:fillRef>
          <a:effectRef idx="0">
            <a:schemeClr val="accent1"/>
          </a:effectRef>
          <a:fontRef idx="minor">
            <a:schemeClr val="lt1"/>
          </a:fontRef>
        </p:style>
        <p:txBody>
          <a:bodyPr lIns="95408" tIns="47704" rIns="95408" bIns="47704" rtlCol="0" anchor="ctr"/>
          <a:lstStyle/>
          <a:p>
            <a:pPr algn="ctr"/>
            <a:r>
              <a:rPr lang="en-US" dirty="0" smtClean="0"/>
              <a:t>From Bad to Worse: Variations in Judgments of Associative Memory</a:t>
            </a:r>
          </a:p>
          <a:p>
            <a:pPr algn="ctr"/>
            <a:r>
              <a:rPr lang="en-US" dirty="0" smtClean="0"/>
              <a:t>Erin Buchanan, Ph.D., Missouri State University</a:t>
            </a:r>
            <a:endParaRPr lang="en-US" dirty="0"/>
          </a:p>
        </p:txBody>
      </p:sp>
      <p:cxnSp>
        <p:nvCxnSpPr>
          <p:cNvPr id="6" name="Straight Connector 5"/>
          <p:cNvCxnSpPr/>
          <p:nvPr/>
        </p:nvCxnSpPr>
        <p:spPr>
          <a:xfrm rot="16200000" flipH="1">
            <a:off x="-10639425" y="16640174"/>
            <a:ext cx="25012649" cy="76201"/>
          </a:xfrm>
          <a:prstGeom prst="line">
            <a:avLst/>
          </a:prstGeom>
          <a:ln>
            <a:solidFill>
              <a:srgbClr val="5E000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28413076" y="17821276"/>
            <a:ext cx="27374850" cy="76200"/>
          </a:xfrm>
          <a:prstGeom prst="line">
            <a:avLst/>
          </a:prstGeom>
          <a:ln>
            <a:solidFill>
              <a:srgbClr val="5E0009"/>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276600" y="31546800"/>
            <a:ext cx="38862000" cy="1193"/>
          </a:xfrm>
          <a:prstGeom prst="line">
            <a:avLst/>
          </a:prstGeom>
          <a:ln>
            <a:solidFill>
              <a:srgbClr val="5E0009"/>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666999" y="4648200"/>
            <a:ext cx="10591801" cy="5309146"/>
          </a:xfrm>
          <a:prstGeom prst="rect">
            <a:avLst/>
          </a:prstGeom>
          <a:noFill/>
        </p:spPr>
        <p:txBody>
          <a:bodyPr wrap="square" rtlCol="0">
            <a:spAutoFit/>
          </a:bodyPr>
          <a:lstStyle/>
          <a:p>
            <a:pPr algn="ctr"/>
            <a:r>
              <a:rPr lang="en-US" sz="4000" b="1" dirty="0" smtClean="0">
                <a:solidFill>
                  <a:srgbClr val="5E0009"/>
                </a:solidFill>
                <a:latin typeface="Arial" pitchFamily="34" charset="0"/>
                <a:cs typeface="Arial" pitchFamily="34" charset="0"/>
              </a:rPr>
              <a:t>Abstract</a:t>
            </a:r>
          </a:p>
          <a:p>
            <a:r>
              <a:rPr lang="en-US" sz="3000" dirty="0" smtClean="0">
                <a:latin typeface="Times"/>
                <a:cs typeface="Times"/>
              </a:rPr>
              <a:t>Four groups were tested in variations of the judgments of memory task (JAM) used by Maki (2007a;2007b).  Participants judged word pairs on the strength of their relationship, performed a free association task (Nelson, </a:t>
            </a:r>
            <a:r>
              <a:rPr lang="en-US" sz="3000" dirty="0" err="1" smtClean="0">
                <a:latin typeface="Times"/>
                <a:cs typeface="Times"/>
              </a:rPr>
              <a:t>McEvoy</a:t>
            </a:r>
            <a:r>
              <a:rPr lang="en-US" sz="3000" dirty="0" smtClean="0">
                <a:latin typeface="Times"/>
                <a:cs typeface="Times"/>
              </a:rPr>
              <a:t>, &amp; Schreiber, 2004), and judged how many words were related to a given cue word.  As shown previously , participants cannot discriminate between words pairs with high and low frequency relationships.  These findings were extended across all tasks and were found to be unrelated to working memory or fluid intelligence levels.</a:t>
            </a:r>
          </a:p>
          <a:p>
            <a:endParaRPr lang="en-US" sz="2900" b="1" dirty="0">
              <a:solidFill>
                <a:schemeClr val="tx2">
                  <a:lumMod val="75000"/>
                </a:schemeClr>
              </a:solidFill>
              <a:latin typeface="Times New Roman" pitchFamily="18" charset="0"/>
              <a:cs typeface="Times New Roman" pitchFamily="18" charset="0"/>
            </a:endParaRPr>
          </a:p>
        </p:txBody>
      </p:sp>
      <p:sp>
        <p:nvSpPr>
          <p:cNvPr id="21" name="TextBox 20"/>
          <p:cNvSpPr txBox="1"/>
          <p:nvPr/>
        </p:nvSpPr>
        <p:spPr>
          <a:xfrm>
            <a:off x="2438400" y="10251817"/>
            <a:ext cx="10972800" cy="9941183"/>
          </a:xfrm>
          <a:prstGeom prst="rect">
            <a:avLst/>
          </a:prstGeom>
          <a:noFill/>
        </p:spPr>
        <p:txBody>
          <a:bodyPr wrap="square" rtlCol="0">
            <a:spAutoFit/>
          </a:bodyPr>
          <a:lstStyle/>
          <a:p>
            <a:pPr algn="ctr"/>
            <a:r>
              <a:rPr lang="en-US" sz="4000" b="1" dirty="0" smtClean="0">
                <a:solidFill>
                  <a:srgbClr val="5E0009"/>
                </a:solidFill>
                <a:latin typeface="Arial" pitchFamily="34" charset="0"/>
                <a:cs typeface="Arial" pitchFamily="34" charset="0"/>
              </a:rPr>
              <a:t>Hypotheses</a:t>
            </a:r>
          </a:p>
          <a:p>
            <a:pPr>
              <a:buFont typeface="Arial" pitchFamily="34" charset="0"/>
              <a:buChar char="•"/>
            </a:pPr>
            <a:r>
              <a:rPr lang="en-US" sz="3000" b="1" dirty="0" smtClean="0">
                <a:solidFill>
                  <a:srgbClr val="5E0009"/>
                </a:solidFill>
                <a:latin typeface="Times New Roman" pitchFamily="18" charset="0"/>
                <a:cs typeface="Times New Roman" pitchFamily="18" charset="0"/>
              </a:rPr>
              <a:t>Working Memory and Fluid Intelligence</a:t>
            </a:r>
          </a:p>
          <a:p>
            <a:pPr>
              <a:buFont typeface="Arial" pitchFamily="34" charset="0"/>
              <a:buChar char="•"/>
            </a:pPr>
            <a:r>
              <a:rPr lang="en-US" sz="3000" dirty="0" smtClean="0">
                <a:solidFill>
                  <a:schemeClr val="tx2">
                    <a:lumMod val="75000"/>
                  </a:schemeClr>
                </a:solidFill>
                <a:latin typeface="Times New Roman" pitchFamily="18" charset="0"/>
                <a:cs typeface="Times New Roman" pitchFamily="18" charset="0"/>
              </a:rPr>
              <a:t> </a:t>
            </a:r>
            <a:r>
              <a:rPr lang="en-US" sz="3000" dirty="0" smtClean="0">
                <a:latin typeface="Times New Roman" pitchFamily="18" charset="0"/>
                <a:cs typeface="Times New Roman" pitchFamily="18" charset="0"/>
              </a:rPr>
              <a:t>Judgments into memory could be influenced by the number of items a person is able to recall and process at any given moment.  Those with higher WM capacities should be more accurate at judgment.</a:t>
            </a:r>
          </a:p>
          <a:p>
            <a:pPr>
              <a:buFont typeface="Arial" pitchFamily="34" charset="0"/>
              <a:buChar char="•"/>
            </a:pPr>
            <a:r>
              <a:rPr lang="en-US" sz="3000" dirty="0" smtClean="0">
                <a:latin typeface="Times New Roman" pitchFamily="18" charset="0"/>
                <a:cs typeface="Times New Roman" pitchFamily="18" charset="0"/>
              </a:rPr>
              <a:t>Fluid intelligence (measured by Raven’s Progressive Matrices) may influence judgment ability because those with more fluid intelligence will be able to think of more alternatives when judging words.</a:t>
            </a:r>
          </a:p>
          <a:p>
            <a:pPr>
              <a:buFont typeface="Arial" pitchFamily="34" charset="0"/>
              <a:buChar char="•"/>
            </a:pPr>
            <a:r>
              <a:rPr lang="en-US" sz="3000" b="1" dirty="0" smtClean="0">
                <a:solidFill>
                  <a:srgbClr val="4F241F"/>
                </a:solidFill>
                <a:latin typeface="Times New Roman" pitchFamily="18" charset="0"/>
                <a:cs typeface="Times New Roman" pitchFamily="18" charset="0"/>
              </a:rPr>
              <a:t>Judgments Task</a:t>
            </a:r>
          </a:p>
          <a:p>
            <a:pPr>
              <a:buFont typeface="Arial" pitchFamily="34" charset="0"/>
              <a:buChar char="•"/>
            </a:pPr>
            <a:r>
              <a:rPr lang="en-US" sz="3000" dirty="0" smtClean="0">
                <a:latin typeface="Times New Roman" pitchFamily="18" charset="0"/>
                <a:cs typeface="Times New Roman" pitchFamily="18" charset="0"/>
              </a:rPr>
              <a:t>Participants have difficulty discerning high and low frequency events and their judgments are generally biased upwards.  If participants are given an easier task (high vs. low discrimination), they should be better predictors of frequency.</a:t>
            </a:r>
          </a:p>
          <a:p>
            <a:pPr>
              <a:buFont typeface="Arial" pitchFamily="34" charset="0"/>
              <a:buChar char="•"/>
            </a:pPr>
            <a:r>
              <a:rPr lang="en-US" sz="3000" dirty="0" smtClean="0">
                <a:latin typeface="Times New Roman" pitchFamily="18" charset="0"/>
                <a:cs typeface="Times New Roman" pitchFamily="18" charset="0"/>
              </a:rPr>
              <a:t>If memory mapping does not match the </a:t>
            </a:r>
            <a:r>
              <a:rPr lang="en-US" sz="3000" dirty="0" err="1" smtClean="0">
                <a:latin typeface="Times New Roman" pitchFamily="18" charset="0"/>
                <a:cs typeface="Times New Roman" pitchFamily="18" charset="0"/>
              </a:rPr>
              <a:t>normed</a:t>
            </a:r>
            <a:r>
              <a:rPr lang="en-US" sz="3000" dirty="0" smtClean="0">
                <a:latin typeface="Times New Roman" pitchFamily="18" charset="0"/>
                <a:cs typeface="Times New Roman" pitchFamily="18" charset="0"/>
              </a:rPr>
              <a:t> frequency of word pairs, participants could also be better at guessing which word pairs have many associates versus only a few associates.</a:t>
            </a:r>
          </a:p>
          <a:p>
            <a:pPr>
              <a:buFont typeface="Arial" pitchFamily="34" charset="0"/>
              <a:buChar char="•"/>
            </a:pPr>
            <a:endParaRPr lang="en-US" sz="3000" b="1" dirty="0" smtClean="0">
              <a:solidFill>
                <a:srgbClr val="4F241F"/>
              </a:solidFill>
              <a:latin typeface="Times New Roman" pitchFamily="18" charset="0"/>
              <a:cs typeface="Times New Roman" pitchFamily="18" charset="0"/>
            </a:endParaRPr>
          </a:p>
          <a:p>
            <a:pPr>
              <a:buFont typeface="Arial" pitchFamily="34" charset="0"/>
              <a:buChar char="•"/>
            </a:pPr>
            <a:endParaRPr lang="en-US" sz="3000" b="1" dirty="0" smtClean="0">
              <a:solidFill>
                <a:srgbClr val="4F241F"/>
              </a:solidFill>
              <a:latin typeface="Times New Roman" pitchFamily="18" charset="0"/>
              <a:cs typeface="Times New Roman" pitchFamily="18" charset="0"/>
            </a:endParaRPr>
          </a:p>
          <a:p>
            <a:pPr>
              <a:buFont typeface="Arial" pitchFamily="34" charset="0"/>
              <a:buChar char="•"/>
            </a:pPr>
            <a:endParaRPr lang="en-US" sz="3000" dirty="0" smtClean="0">
              <a:latin typeface="Times New Roman" pitchFamily="18" charset="0"/>
              <a:cs typeface="Times New Roman" pitchFamily="18" charset="0"/>
            </a:endParaRPr>
          </a:p>
          <a:p>
            <a:pPr>
              <a:buFont typeface="Arial" pitchFamily="34" charset="0"/>
              <a:buChar char="•"/>
            </a:pPr>
            <a:endParaRPr lang="en-US" sz="3000" dirty="0" smtClean="0">
              <a:latin typeface="Times New Roman" pitchFamily="18" charset="0"/>
              <a:cs typeface="Times New Roman" pitchFamily="18" charset="0"/>
            </a:endParaRPr>
          </a:p>
          <a:p>
            <a:pPr>
              <a:buFont typeface="Arial" pitchFamily="34" charset="0"/>
              <a:buChar char="•"/>
            </a:pPr>
            <a:endParaRPr lang="en-US" sz="3000" dirty="0">
              <a:latin typeface="Times New Roman" pitchFamily="18" charset="0"/>
              <a:cs typeface="Times New Roman" pitchFamily="18" charset="0"/>
            </a:endParaRPr>
          </a:p>
        </p:txBody>
      </p:sp>
      <p:sp>
        <p:nvSpPr>
          <p:cNvPr id="22" name="TextBox 21"/>
          <p:cNvSpPr txBox="1"/>
          <p:nvPr/>
        </p:nvSpPr>
        <p:spPr>
          <a:xfrm>
            <a:off x="2514600" y="18420606"/>
            <a:ext cx="10972800" cy="10387459"/>
          </a:xfrm>
          <a:prstGeom prst="rect">
            <a:avLst/>
          </a:prstGeom>
          <a:noFill/>
        </p:spPr>
        <p:txBody>
          <a:bodyPr wrap="square" rtlCol="0">
            <a:spAutoFit/>
          </a:bodyPr>
          <a:lstStyle/>
          <a:p>
            <a:pPr algn="ctr"/>
            <a:r>
              <a:rPr lang="en-US" sz="4000" b="1" dirty="0" smtClean="0">
                <a:solidFill>
                  <a:srgbClr val="5E0009"/>
                </a:solidFill>
                <a:latin typeface="Arial" pitchFamily="34" charset="0"/>
                <a:cs typeface="Arial" pitchFamily="34" charset="0"/>
              </a:rPr>
              <a:t>Design</a:t>
            </a:r>
          </a:p>
          <a:p>
            <a:r>
              <a:rPr lang="en-US" sz="3000" b="1" dirty="0" smtClean="0">
                <a:solidFill>
                  <a:srgbClr val="5E0009"/>
                </a:solidFill>
                <a:latin typeface="Times"/>
                <a:cs typeface="Times"/>
              </a:rPr>
              <a:t>Working Memory.</a:t>
            </a:r>
          </a:p>
          <a:p>
            <a:pPr>
              <a:buFont typeface="Arial"/>
              <a:buChar char="•"/>
            </a:pPr>
            <a:r>
              <a:rPr lang="en-US" sz="3000" dirty="0" smtClean="0">
                <a:solidFill>
                  <a:srgbClr val="0D0D0D"/>
                </a:solidFill>
                <a:latin typeface="Times"/>
                <a:cs typeface="Times"/>
              </a:rPr>
              <a:t>The AOSPAN task (</a:t>
            </a:r>
            <a:r>
              <a:rPr lang="en-US" sz="3000" dirty="0" err="1" smtClean="0">
                <a:solidFill>
                  <a:srgbClr val="0D0D0D"/>
                </a:solidFill>
                <a:latin typeface="Times"/>
                <a:cs typeface="Times"/>
              </a:rPr>
              <a:t>Unsworth</a:t>
            </a:r>
            <a:r>
              <a:rPr lang="en-US" sz="3000" dirty="0" smtClean="0">
                <a:solidFill>
                  <a:srgbClr val="0D0D0D"/>
                </a:solidFill>
                <a:latin typeface="Times"/>
                <a:cs typeface="Times"/>
              </a:rPr>
              <a:t>, </a:t>
            </a:r>
            <a:r>
              <a:rPr lang="en-US" sz="3000" dirty="0" err="1" smtClean="0">
                <a:solidFill>
                  <a:srgbClr val="0D0D0D"/>
                </a:solidFill>
                <a:latin typeface="Times"/>
                <a:cs typeface="Times"/>
              </a:rPr>
              <a:t>Heitz</a:t>
            </a:r>
            <a:r>
              <a:rPr lang="en-US" sz="3000" dirty="0" smtClean="0">
                <a:solidFill>
                  <a:srgbClr val="0D0D0D"/>
                </a:solidFill>
                <a:latin typeface="Times"/>
                <a:cs typeface="Times"/>
              </a:rPr>
              <a:t>, Schrock, &amp; Engle, 2005) was used to measure working memory.  Participants are given math problems (IS 2 X 4 + - 3 = 5?) and are asked to answer true or false to the problem.  Immediately following the problem a letter (B) briefly appears.  After several math problem-letter combinations, participants recreate the ordering of the letters shown.  Working memory scores are the total (out of 75) number of letters remembered.</a:t>
            </a:r>
          </a:p>
          <a:p>
            <a:r>
              <a:rPr lang="en-US" sz="3000" b="1" dirty="0" smtClean="0">
                <a:solidFill>
                  <a:srgbClr val="5E0009"/>
                </a:solidFill>
                <a:latin typeface="Times"/>
                <a:cs typeface="Times"/>
              </a:rPr>
              <a:t>Fluid Intelligence.</a:t>
            </a:r>
          </a:p>
          <a:p>
            <a:pPr>
              <a:buFont typeface="Arial"/>
              <a:buChar char="•"/>
            </a:pPr>
            <a:r>
              <a:rPr lang="en-US" sz="3000" dirty="0" smtClean="0">
                <a:solidFill>
                  <a:srgbClr val="0D0D0D"/>
                </a:solidFill>
                <a:latin typeface="Times"/>
                <a:cs typeface="Times"/>
              </a:rPr>
              <a:t>The Raven’s Progressive Matrices is a pattern completion task.  Participants are shown a matrix with 8 pattern pieces and asked to select the final 9</a:t>
            </a:r>
            <a:r>
              <a:rPr lang="en-US" sz="3000" baseline="30000" dirty="0" smtClean="0">
                <a:solidFill>
                  <a:srgbClr val="0D0D0D"/>
                </a:solidFill>
                <a:latin typeface="Times"/>
                <a:cs typeface="Times"/>
              </a:rPr>
              <a:t>th</a:t>
            </a:r>
            <a:r>
              <a:rPr lang="en-US" sz="3000" dirty="0" smtClean="0">
                <a:solidFill>
                  <a:srgbClr val="0D0D0D"/>
                </a:solidFill>
                <a:latin typeface="Times"/>
                <a:cs typeface="Times"/>
              </a:rPr>
              <a:t> piece that completes the pattern (Raven, Raven, &amp; Court, 1998).  Their score is the number of correct pieces in 25 minutes (out of 36).</a:t>
            </a:r>
          </a:p>
          <a:p>
            <a:r>
              <a:rPr lang="en-US" sz="3000" b="1" dirty="0" smtClean="0">
                <a:solidFill>
                  <a:srgbClr val="5E0009"/>
                </a:solidFill>
                <a:latin typeface="Times"/>
                <a:cs typeface="Times"/>
              </a:rPr>
              <a:t>Judgments.</a:t>
            </a:r>
          </a:p>
          <a:p>
            <a:pPr>
              <a:buFont typeface="Arial"/>
              <a:buChar char="•"/>
            </a:pPr>
            <a:r>
              <a:rPr lang="en-US" sz="3000" dirty="0" smtClean="0">
                <a:solidFill>
                  <a:srgbClr val="0D0D0D"/>
                </a:solidFill>
                <a:latin typeface="Times"/>
                <a:cs typeface="Times"/>
              </a:rPr>
              <a:t>Each of these judgment tasks is based on the Nelson et al. (2004) free association database.  Words or word pairs were selected based on their forward strength (FSG) or their number of related free associates (number of targets).</a:t>
            </a:r>
          </a:p>
          <a:p>
            <a:endParaRPr lang="en-US" sz="3000" dirty="0" smtClean="0">
              <a:latin typeface="Times New Roman" pitchFamily="18" charset="0"/>
              <a:cs typeface="Times New Roman" pitchFamily="18" charset="0"/>
            </a:endParaRPr>
          </a:p>
          <a:p>
            <a:endParaRPr lang="en-US" sz="2900" b="1" dirty="0">
              <a:solidFill>
                <a:schemeClr val="tx2">
                  <a:lumMod val="75000"/>
                </a:schemeClr>
              </a:solidFill>
              <a:latin typeface="Times New Roman" pitchFamily="18" charset="0"/>
              <a:cs typeface="Times New Roman" pitchFamily="18" charset="0"/>
            </a:endParaRPr>
          </a:p>
        </p:txBody>
      </p:sp>
      <p:cxnSp>
        <p:nvCxnSpPr>
          <p:cNvPr id="30" name="Straight Connector 29"/>
          <p:cNvCxnSpPr/>
          <p:nvPr/>
        </p:nvCxnSpPr>
        <p:spPr>
          <a:xfrm rot="16200000" flipH="1">
            <a:off x="752474" y="17840325"/>
            <a:ext cx="27374850" cy="76200"/>
          </a:xfrm>
          <a:prstGeom prst="line">
            <a:avLst/>
          </a:prstGeom>
          <a:ln>
            <a:solidFill>
              <a:srgbClr val="5E000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6200000" flipH="1">
            <a:off x="15230476" y="17840326"/>
            <a:ext cx="27374850" cy="76200"/>
          </a:xfrm>
          <a:prstGeom prst="line">
            <a:avLst/>
          </a:prstGeom>
          <a:ln>
            <a:solidFill>
              <a:srgbClr val="5E0009"/>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163800" y="4572000"/>
            <a:ext cx="12954000" cy="1769715"/>
          </a:xfrm>
          <a:prstGeom prst="rect">
            <a:avLst/>
          </a:prstGeom>
          <a:noFill/>
        </p:spPr>
        <p:txBody>
          <a:bodyPr wrap="square" rtlCol="0">
            <a:spAutoFit/>
          </a:bodyPr>
          <a:lstStyle/>
          <a:p>
            <a:pPr algn="ctr"/>
            <a:r>
              <a:rPr lang="en-US" sz="4000" b="1" dirty="0" smtClean="0">
                <a:solidFill>
                  <a:srgbClr val="5E0009"/>
                </a:solidFill>
                <a:latin typeface="Arial" pitchFamily="34" charset="0"/>
                <a:cs typeface="Arial" pitchFamily="34" charset="0"/>
              </a:rPr>
              <a:t>Experiment 1 </a:t>
            </a:r>
            <a:r>
              <a:rPr lang="en-US" sz="4000" b="1" i="1" dirty="0" smtClean="0">
                <a:solidFill>
                  <a:srgbClr val="5E0009"/>
                </a:solidFill>
                <a:latin typeface="Arial" pitchFamily="34" charset="0"/>
                <a:cs typeface="Arial" pitchFamily="34" charset="0"/>
              </a:rPr>
              <a:t>N=</a:t>
            </a:r>
            <a:r>
              <a:rPr lang="en-US" sz="4000" b="1" dirty="0" smtClean="0">
                <a:solidFill>
                  <a:srgbClr val="5E0009"/>
                </a:solidFill>
                <a:latin typeface="Arial" pitchFamily="34" charset="0"/>
                <a:cs typeface="Arial" pitchFamily="34" charset="0"/>
              </a:rPr>
              <a:t>44</a:t>
            </a:r>
          </a:p>
          <a:p>
            <a:pPr>
              <a:buFont typeface="Arial"/>
              <a:buChar char="•"/>
            </a:pPr>
            <a:endParaRPr lang="en-US" sz="4000" b="1" dirty="0" smtClean="0">
              <a:solidFill>
                <a:schemeClr val="tx2">
                  <a:lumMod val="75000"/>
                </a:schemeClr>
              </a:solidFill>
              <a:latin typeface="Times New Roman" pitchFamily="18" charset="0"/>
              <a:cs typeface="Times New Roman" pitchFamily="18" charset="0"/>
            </a:endParaRPr>
          </a:p>
          <a:p>
            <a:endParaRPr lang="en-US" sz="2900" b="1" dirty="0">
              <a:solidFill>
                <a:schemeClr val="tx2">
                  <a:lumMod val="75000"/>
                </a:schemeClr>
              </a:solidFill>
              <a:latin typeface="Times New Roman" pitchFamily="18" charset="0"/>
              <a:cs typeface="Times New Roman" pitchFamily="18" charset="0"/>
            </a:endParaRPr>
          </a:p>
        </p:txBody>
      </p:sp>
      <p:sp>
        <p:nvSpPr>
          <p:cNvPr id="42" name="TextBox 41"/>
          <p:cNvSpPr txBox="1"/>
          <p:nvPr/>
        </p:nvSpPr>
        <p:spPr>
          <a:xfrm>
            <a:off x="29641800" y="13563600"/>
            <a:ext cx="11887200" cy="11772454"/>
          </a:xfrm>
          <a:prstGeom prst="rect">
            <a:avLst/>
          </a:prstGeom>
          <a:noFill/>
        </p:spPr>
        <p:txBody>
          <a:bodyPr wrap="square" rtlCol="0">
            <a:spAutoFit/>
          </a:bodyPr>
          <a:lstStyle/>
          <a:p>
            <a:pPr algn="ctr"/>
            <a:r>
              <a:rPr lang="en-US" sz="4000" b="1" dirty="0" smtClean="0">
                <a:solidFill>
                  <a:srgbClr val="5E0009"/>
                </a:solidFill>
                <a:latin typeface="Arial" pitchFamily="34" charset="0"/>
                <a:cs typeface="Arial" pitchFamily="34" charset="0"/>
              </a:rPr>
              <a:t>Results and Discussion</a:t>
            </a:r>
          </a:p>
          <a:p>
            <a:pPr>
              <a:buFont typeface="Arial" pitchFamily="34" charset="0"/>
              <a:buChar char="•"/>
            </a:pPr>
            <a:r>
              <a:rPr lang="en-US" sz="3000" b="1" i="1" dirty="0" smtClean="0">
                <a:solidFill>
                  <a:srgbClr val="5E0009"/>
                </a:solidFill>
                <a:latin typeface="Times New Roman" pitchFamily="18" charset="0"/>
                <a:cs typeface="Times New Roman" pitchFamily="18" charset="0"/>
              </a:rPr>
              <a:t>Slopes and Judgments</a:t>
            </a:r>
          </a:p>
          <a:p>
            <a:pPr>
              <a:buFont typeface="Arial" pitchFamily="34" charset="0"/>
              <a:buChar char="•"/>
            </a:pPr>
            <a:r>
              <a:rPr lang="en-US" sz="3000" dirty="0" smtClean="0">
                <a:latin typeface="Times New Roman" pitchFamily="18" charset="0"/>
                <a:cs typeface="Times New Roman" pitchFamily="18" charset="0"/>
              </a:rPr>
              <a:t>Only Experiment 1 showed a slope greater than  0 and was the largest slope of the four experiments.</a:t>
            </a:r>
          </a:p>
          <a:p>
            <a:pPr>
              <a:buFont typeface="Arial" pitchFamily="34" charset="0"/>
              <a:buChar char="•"/>
            </a:pPr>
            <a:r>
              <a:rPr lang="en-US" sz="3000" dirty="0" smtClean="0">
                <a:latin typeface="Times New Roman" pitchFamily="18" charset="0"/>
                <a:cs typeface="Times New Roman" pitchFamily="18" charset="0"/>
              </a:rPr>
              <a:t>Experiment 4 showed the next highest slope, followed by Experiment 2 and 3, which were equal.</a:t>
            </a:r>
          </a:p>
          <a:p>
            <a:pPr>
              <a:buFont typeface="Arial" pitchFamily="34" charset="0"/>
              <a:buChar char="•"/>
            </a:pPr>
            <a:r>
              <a:rPr lang="en-US" sz="3000" dirty="0" smtClean="0">
                <a:latin typeface="Times New Roman" pitchFamily="18" charset="0"/>
                <a:cs typeface="Times New Roman" pitchFamily="18" charset="0"/>
              </a:rPr>
              <a:t>Future extensions include asking participants to judge FSG but as low, medium, and high, and using individual participant norms  to judge frequency values from.</a:t>
            </a:r>
          </a:p>
          <a:p>
            <a:pPr>
              <a:buFont typeface="Arial" pitchFamily="34" charset="0"/>
              <a:buChar char="•"/>
            </a:pPr>
            <a:r>
              <a:rPr lang="en-US" sz="3000" b="1" i="1" dirty="0" smtClean="0">
                <a:solidFill>
                  <a:srgbClr val="5E0009"/>
                </a:solidFill>
                <a:latin typeface="Times New Roman" pitchFamily="18" charset="0"/>
                <a:cs typeface="Times New Roman" pitchFamily="18" charset="0"/>
              </a:rPr>
              <a:t>Working Memory and Fluid Intelligence</a:t>
            </a:r>
          </a:p>
          <a:p>
            <a:pPr>
              <a:buFont typeface="Arial" pitchFamily="34" charset="0"/>
              <a:buChar char="•"/>
            </a:pPr>
            <a:r>
              <a:rPr lang="en-US" sz="3000" dirty="0" smtClean="0">
                <a:latin typeface="Times New Roman" pitchFamily="18" charset="0"/>
                <a:cs typeface="Times New Roman" pitchFamily="18" charset="0"/>
              </a:rPr>
              <a:t>Neither variable was predictive of participant slopes, which may indicate that judgments of the underlying memory structure are separate from general cognitive abilities.</a:t>
            </a:r>
          </a:p>
          <a:p>
            <a:pPr>
              <a:buFont typeface="Arial" pitchFamily="34" charset="0"/>
              <a:buChar char="•"/>
            </a:pPr>
            <a:r>
              <a:rPr lang="en-US" sz="3000" b="1" i="1" dirty="0" smtClean="0">
                <a:solidFill>
                  <a:srgbClr val="5E0009"/>
                </a:solidFill>
                <a:latin typeface="Times New Roman" pitchFamily="18" charset="0"/>
                <a:cs typeface="Times New Roman" pitchFamily="18" charset="0"/>
              </a:rPr>
              <a:t>Discussion</a:t>
            </a:r>
          </a:p>
          <a:p>
            <a:pPr>
              <a:buFont typeface="Arial" pitchFamily="34" charset="0"/>
              <a:buChar char="•"/>
            </a:pPr>
            <a:r>
              <a:rPr lang="en-US" sz="3000" dirty="0" smtClean="0">
                <a:latin typeface="Times New Roman" pitchFamily="18" charset="0"/>
                <a:cs typeface="Times New Roman" pitchFamily="18" charset="0"/>
              </a:rPr>
              <a:t>These studies explain </a:t>
            </a:r>
            <a:r>
              <a:rPr lang="en-US" sz="3000" dirty="0" err="1" smtClean="0">
                <a:latin typeface="Times New Roman" pitchFamily="18" charset="0"/>
                <a:cs typeface="Times New Roman" pitchFamily="18" charset="0"/>
              </a:rPr>
              <a:t>metacognition</a:t>
            </a:r>
            <a:r>
              <a:rPr lang="en-US" sz="3000" dirty="0" smtClean="0">
                <a:latin typeface="Times New Roman" pitchFamily="18" charset="0"/>
                <a:cs typeface="Times New Roman" pitchFamily="18" charset="0"/>
              </a:rPr>
              <a:t>, and our overall inability to access the underlying structure in memory. We seem to be unable to access not only the strength of connections to between each word, but also number and variety of the connections to each word.  </a:t>
            </a:r>
          </a:p>
          <a:p>
            <a:pPr>
              <a:buFont typeface="Arial" pitchFamily="34" charset="0"/>
              <a:buChar char="•"/>
            </a:pPr>
            <a:r>
              <a:rPr lang="en-US" sz="3000" dirty="0" smtClean="0">
                <a:latin typeface="Times New Roman" pitchFamily="18" charset="0"/>
                <a:cs typeface="Times New Roman" pitchFamily="18" charset="0"/>
              </a:rPr>
              <a:t>These results may be explainable by the fan effect (Anderson &amp; Redder, 1996), which would make retrieving information with many connections difficult.</a:t>
            </a:r>
          </a:p>
          <a:p>
            <a:pPr>
              <a:buFont typeface="Arial" pitchFamily="34" charset="0"/>
              <a:buChar char="•"/>
            </a:pPr>
            <a:r>
              <a:rPr lang="en-US" sz="3000" dirty="0" smtClean="0">
                <a:latin typeface="Times New Roman" pitchFamily="18" charset="0"/>
                <a:cs typeface="Times New Roman" pitchFamily="18" charset="0"/>
              </a:rPr>
              <a:t>Finally, these experiments are connected to judgments of learning, where participants cannot accurately estimate how well they have learning something.</a:t>
            </a:r>
          </a:p>
          <a:p>
            <a:endParaRPr lang="en-US" sz="2900" b="1" dirty="0">
              <a:solidFill>
                <a:schemeClr val="tx2">
                  <a:lumMod val="75000"/>
                </a:schemeClr>
              </a:solidFill>
              <a:latin typeface="Times New Roman" pitchFamily="18" charset="0"/>
              <a:cs typeface="Times New Roman" pitchFamily="18" charset="0"/>
            </a:endParaRPr>
          </a:p>
        </p:txBody>
      </p:sp>
      <p:sp>
        <p:nvSpPr>
          <p:cNvPr id="43" name="TextBox 42"/>
          <p:cNvSpPr txBox="1"/>
          <p:nvPr/>
        </p:nvSpPr>
        <p:spPr>
          <a:xfrm>
            <a:off x="29565600" y="24841200"/>
            <a:ext cx="10668000" cy="7325081"/>
          </a:xfrm>
          <a:prstGeom prst="rect">
            <a:avLst/>
          </a:prstGeom>
          <a:noFill/>
        </p:spPr>
        <p:txBody>
          <a:bodyPr wrap="square" rtlCol="0">
            <a:spAutoFit/>
          </a:bodyPr>
          <a:lstStyle/>
          <a:p>
            <a:pPr algn="ctr"/>
            <a:r>
              <a:rPr lang="en-US" sz="4000" b="1" dirty="0" smtClean="0">
                <a:solidFill>
                  <a:srgbClr val="5E0009"/>
                </a:solidFill>
                <a:latin typeface="Arial" pitchFamily="34" charset="0"/>
                <a:cs typeface="Arial" pitchFamily="34" charset="0"/>
              </a:rPr>
              <a:t>References</a:t>
            </a:r>
          </a:p>
          <a:p>
            <a:pPr>
              <a:buFont typeface="Arial" pitchFamily="34" charset="0"/>
              <a:buChar char="•"/>
            </a:pPr>
            <a:r>
              <a:rPr lang="en-US" sz="2400" dirty="0" smtClean="0">
                <a:latin typeface="Times New Roman"/>
                <a:cs typeface="Times New Roman"/>
              </a:rPr>
              <a:t>Anderson, J., &amp; </a:t>
            </a:r>
            <a:r>
              <a:rPr lang="en-US" sz="2400" dirty="0" err="1" smtClean="0">
                <a:latin typeface="Times New Roman"/>
                <a:cs typeface="Times New Roman"/>
              </a:rPr>
              <a:t>Reder</a:t>
            </a:r>
            <a:r>
              <a:rPr lang="en-US" sz="2400" dirty="0" smtClean="0">
                <a:latin typeface="Times New Roman"/>
                <a:cs typeface="Times New Roman"/>
              </a:rPr>
              <a:t>, L. (1999). The fan effect: new results and new theories. Journal of Experimental Psychology: General, 128, 186-197.</a:t>
            </a:r>
          </a:p>
          <a:p>
            <a:pPr>
              <a:buFont typeface="Arial" pitchFamily="34" charset="0"/>
              <a:buChar char="•"/>
            </a:pPr>
            <a:r>
              <a:rPr lang="en-US" sz="2400" dirty="0" smtClean="0">
                <a:latin typeface="Times New Roman" pitchFamily="18" charset="0"/>
                <a:cs typeface="Times New Roman" pitchFamily="18" charset="0"/>
              </a:rPr>
              <a:t>Maki</a:t>
            </a:r>
            <a:r>
              <a:rPr lang="en-US" sz="2400" dirty="0">
                <a:latin typeface="Times New Roman" pitchFamily="18" charset="0"/>
                <a:cs typeface="Times New Roman" pitchFamily="18" charset="0"/>
              </a:rPr>
              <a:t>, W. (2007a). Judgments of associative memory. </a:t>
            </a:r>
            <a:r>
              <a:rPr lang="en-US" sz="2400" i="1" dirty="0">
                <a:latin typeface="Times New Roman" pitchFamily="18" charset="0"/>
                <a:cs typeface="Times New Roman" pitchFamily="18" charset="0"/>
              </a:rPr>
              <a:t>Cognitive Psychology, 54, 319-353.</a:t>
            </a:r>
            <a:endParaRPr lang="en-US" sz="24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Maki, W. (2007b). Separating bias and sensitivity in judgments of associative memory. </a:t>
            </a:r>
            <a:r>
              <a:rPr lang="en-US" sz="2400" i="1" dirty="0">
                <a:latin typeface="Times New Roman" pitchFamily="18" charset="0"/>
                <a:cs typeface="Times New Roman" pitchFamily="18" charset="0"/>
              </a:rPr>
              <a:t>Journal </a:t>
            </a:r>
            <a:r>
              <a:rPr lang="en-US" sz="2400" i="1" dirty="0" smtClean="0">
                <a:latin typeface="Times New Roman" pitchFamily="18" charset="0"/>
                <a:cs typeface="Times New Roman" pitchFamily="18" charset="0"/>
              </a:rPr>
              <a:t>of </a:t>
            </a:r>
            <a:r>
              <a:rPr lang="en-US" sz="2400" i="1" dirty="0">
                <a:latin typeface="Times New Roman" pitchFamily="18" charset="0"/>
                <a:cs typeface="Times New Roman" pitchFamily="18" charset="0"/>
              </a:rPr>
              <a:t>Experimental Psychology: Learning, Memory, and Cognition, 33</a:t>
            </a:r>
            <a:r>
              <a:rPr lang="en-US" sz="2400" dirty="0">
                <a:latin typeface="Times New Roman" pitchFamily="18" charset="0"/>
                <a:cs typeface="Times New Roman" pitchFamily="18" charset="0"/>
              </a:rPr>
              <a:t>(1), 231-237.</a:t>
            </a:r>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Nelson</a:t>
            </a:r>
            <a:r>
              <a:rPr lang="en-US" sz="2400" dirty="0">
                <a:latin typeface="Times New Roman" pitchFamily="18" charset="0"/>
                <a:cs typeface="Times New Roman" pitchFamily="18" charset="0"/>
              </a:rPr>
              <a:t>, D., McEvoy, C., &amp; Schreiber, T. (2004). The University of South Florida free </a:t>
            </a:r>
            <a:r>
              <a:rPr lang="en-US" sz="2400" dirty="0" smtClean="0">
                <a:latin typeface="Times New Roman" pitchFamily="18" charset="0"/>
                <a:cs typeface="Times New Roman" pitchFamily="18" charset="0"/>
              </a:rPr>
              <a:t>association</a:t>
            </a:r>
            <a:r>
              <a:rPr lang="en-US" sz="2400" dirty="0">
                <a:latin typeface="Times New Roman" pitchFamily="18" charset="0"/>
                <a:cs typeface="Times New Roman" pitchFamily="18" charset="0"/>
              </a:rPr>
              <a:t>, rhyme, and word fragment norms. </a:t>
            </a:r>
            <a:r>
              <a:rPr lang="en-US" sz="2400" i="1" dirty="0">
                <a:latin typeface="Times New Roman" pitchFamily="18" charset="0"/>
                <a:cs typeface="Times New Roman" pitchFamily="18" charset="0"/>
              </a:rPr>
              <a:t>Behavior Research Methods: Instruments </a:t>
            </a:r>
            <a:r>
              <a:rPr lang="en-US" sz="2400" i="1" dirty="0" smtClean="0">
                <a:latin typeface="Times New Roman" pitchFamily="18" charset="0"/>
                <a:cs typeface="Times New Roman" pitchFamily="18" charset="0"/>
              </a:rPr>
              <a:t>&amp; </a:t>
            </a:r>
            <a:r>
              <a:rPr lang="en-US" sz="2400" i="1" dirty="0">
                <a:latin typeface="Times New Roman" pitchFamily="18" charset="0"/>
                <a:cs typeface="Times New Roman" pitchFamily="18" charset="0"/>
              </a:rPr>
              <a:t>Computers</a:t>
            </a: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36</a:t>
            </a:r>
            <a:r>
              <a:rPr lang="en-US" sz="2400" dirty="0">
                <a:latin typeface="Times New Roman" pitchFamily="18" charset="0"/>
                <a:cs typeface="Times New Roman" pitchFamily="18" charset="0"/>
              </a:rPr>
              <a:t>(3), 402-407</a:t>
            </a:r>
            <a:r>
              <a:rPr lang="en-US" sz="2400" dirty="0" smtClean="0">
                <a:latin typeface="Times New Roman" pitchFamily="18" charset="0"/>
                <a:cs typeface="Times New Roman" pitchFamily="18" charset="0"/>
              </a:rPr>
              <a:t>.</a:t>
            </a:r>
          </a:p>
          <a:p>
            <a:pPr>
              <a:buFont typeface="Arial" pitchFamily="34" charset="0"/>
              <a:buChar char="•"/>
            </a:pPr>
            <a:r>
              <a:rPr lang="en-US" sz="2400" dirty="0" smtClean="0">
                <a:latin typeface="Times New Roman"/>
                <a:cs typeface="Times New Roman"/>
              </a:rPr>
              <a:t>Raven, J., Raven, J. C., &amp; Court, J. H. (1998). </a:t>
            </a:r>
            <a:r>
              <a:rPr lang="en-US" sz="2400" i="1" dirty="0" smtClean="0">
                <a:latin typeface="Times New Roman"/>
                <a:cs typeface="Times New Roman"/>
              </a:rPr>
              <a:t>Manual for Raven's Progressive Matrices and Vocabulary Scales</a:t>
            </a:r>
            <a:r>
              <a:rPr lang="en-US" sz="2400" dirty="0" smtClean="0">
                <a:latin typeface="Times New Roman"/>
                <a:cs typeface="Times New Roman"/>
              </a:rPr>
              <a:t>. Section 2: The </a:t>
            </a:r>
            <a:r>
              <a:rPr lang="en-US" sz="2400" dirty="0" err="1" smtClean="0">
                <a:latin typeface="Times New Roman"/>
                <a:cs typeface="Times New Roman"/>
              </a:rPr>
              <a:t>Coloured</a:t>
            </a:r>
            <a:r>
              <a:rPr lang="en-US" sz="2400" dirty="0" smtClean="0">
                <a:latin typeface="Times New Roman"/>
                <a:cs typeface="Times New Roman"/>
              </a:rPr>
              <a:t> Progressive Matrices. San Antonio, TX: Harcourt Assessment. </a:t>
            </a:r>
            <a:r>
              <a:rPr lang="en-US" sz="2400" dirty="0" err="1" smtClean="0">
                <a:latin typeface="Times New Roman"/>
                <a:cs typeface="Times New Roman"/>
              </a:rPr>
              <a:t>Unsworth</a:t>
            </a:r>
            <a:r>
              <a:rPr lang="en-US" sz="2400" dirty="0" smtClean="0">
                <a:latin typeface="Times New Roman"/>
                <a:cs typeface="Times New Roman"/>
              </a:rPr>
              <a:t>, N., </a:t>
            </a:r>
            <a:r>
              <a:rPr lang="en-US" sz="2400" dirty="0" err="1" smtClean="0">
                <a:latin typeface="Times New Roman"/>
                <a:cs typeface="Times New Roman"/>
              </a:rPr>
              <a:t>Heitz</a:t>
            </a:r>
            <a:r>
              <a:rPr lang="en-US" sz="2400" dirty="0" smtClean="0">
                <a:latin typeface="Times New Roman"/>
                <a:cs typeface="Times New Roman"/>
              </a:rPr>
              <a:t>, R., Schrock, J., &amp; Engle, R. (2005). An automated version of the operation span task. </a:t>
            </a:r>
            <a:r>
              <a:rPr lang="en-US" sz="2400" i="1" dirty="0" smtClean="0">
                <a:latin typeface="Times New Roman"/>
                <a:cs typeface="Times New Roman"/>
              </a:rPr>
              <a:t>Behavior Research Methods</a:t>
            </a:r>
            <a:r>
              <a:rPr lang="en-US" sz="2400" dirty="0" smtClean="0">
                <a:latin typeface="Times New Roman"/>
                <a:cs typeface="Times New Roman"/>
              </a:rPr>
              <a:t>, </a:t>
            </a:r>
            <a:r>
              <a:rPr lang="en-US" sz="2400" i="1" dirty="0" smtClean="0">
                <a:latin typeface="Times New Roman"/>
                <a:cs typeface="Times New Roman"/>
              </a:rPr>
              <a:t>37</a:t>
            </a:r>
            <a:r>
              <a:rPr lang="en-US" sz="2400" dirty="0" smtClean="0">
                <a:latin typeface="Times New Roman"/>
                <a:cs typeface="Times New Roman"/>
              </a:rPr>
              <a:t>(3), 498-505. </a:t>
            </a:r>
          </a:p>
          <a:p>
            <a:pPr algn="ctr"/>
            <a:endParaRPr lang="en-US" sz="4000" b="1" dirty="0">
              <a:solidFill>
                <a:schemeClr val="tx2">
                  <a:lumMod val="75000"/>
                </a:schemeClr>
              </a:solidFill>
              <a:latin typeface="Arial" pitchFamily="34" charset="0"/>
              <a:cs typeface="Arial" pitchFamily="34" charset="0"/>
            </a:endParaRPr>
          </a:p>
          <a:p>
            <a:endParaRPr lang="en-US" sz="3000" dirty="0" smtClean="0">
              <a:solidFill>
                <a:schemeClr val="tx2">
                  <a:lumMod val="75000"/>
                </a:schemeClr>
              </a:solidFill>
              <a:latin typeface="Times New Roman" pitchFamily="18" charset="0"/>
              <a:cs typeface="Times New Roman" pitchFamily="18" charset="0"/>
            </a:endParaRPr>
          </a:p>
        </p:txBody>
      </p:sp>
      <p:graphicFrame>
        <p:nvGraphicFramePr>
          <p:cNvPr id="31" name="Chart 30"/>
          <p:cNvGraphicFramePr/>
          <p:nvPr/>
        </p:nvGraphicFramePr>
        <p:xfrm>
          <a:off x="15163800" y="5334000"/>
          <a:ext cx="7315200" cy="7543800"/>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19"/>
          <p:cNvSpPr txBox="1"/>
          <p:nvPr/>
        </p:nvSpPr>
        <p:spPr>
          <a:xfrm>
            <a:off x="22783800" y="5334000"/>
            <a:ext cx="5791200" cy="7940635"/>
          </a:xfrm>
          <a:prstGeom prst="rect">
            <a:avLst/>
          </a:prstGeom>
          <a:noFill/>
        </p:spPr>
        <p:txBody>
          <a:bodyPr wrap="square" rtlCol="0">
            <a:spAutoFit/>
          </a:bodyPr>
          <a:lstStyle/>
          <a:p>
            <a:pPr>
              <a:buFont typeface="Arial"/>
              <a:buChar char="•"/>
            </a:pPr>
            <a:r>
              <a:rPr lang="en-US" sz="3000" b="1" i="1" dirty="0" smtClean="0">
                <a:solidFill>
                  <a:srgbClr val="5E0009"/>
                </a:solidFill>
                <a:latin typeface="Times New Roman" pitchFamily="18" charset="0"/>
                <a:cs typeface="Times New Roman" pitchFamily="18" charset="0"/>
              </a:rPr>
              <a:t>Materials</a:t>
            </a:r>
          </a:p>
          <a:p>
            <a:pPr>
              <a:buFont typeface="Arial"/>
              <a:buChar char="•"/>
            </a:pPr>
            <a:r>
              <a:rPr lang="en-US" sz="3000" dirty="0" smtClean="0">
                <a:latin typeface="Times New Roman" pitchFamily="18" charset="0"/>
                <a:cs typeface="Times New Roman" pitchFamily="18" charset="0"/>
              </a:rPr>
              <a:t>54 word pairs with low, medium and high FSG associations.</a:t>
            </a:r>
          </a:p>
          <a:p>
            <a:pPr>
              <a:buFont typeface="Arial"/>
              <a:buChar char="•"/>
            </a:pPr>
            <a:r>
              <a:rPr lang="en-US" sz="3000" b="1" i="1" dirty="0" smtClean="0">
                <a:solidFill>
                  <a:srgbClr val="5E0009"/>
                </a:solidFill>
                <a:latin typeface="Times New Roman" pitchFamily="18" charset="0"/>
                <a:cs typeface="Times New Roman" pitchFamily="18" charset="0"/>
              </a:rPr>
              <a:t>Procedure (Maki, 2007a)</a:t>
            </a:r>
          </a:p>
          <a:p>
            <a:pPr>
              <a:buFont typeface="Arial"/>
              <a:buChar char="•"/>
            </a:pPr>
            <a:r>
              <a:rPr lang="en-US" sz="3000" dirty="0" smtClean="0">
                <a:solidFill>
                  <a:schemeClr val="tx1">
                    <a:lumMod val="95000"/>
                    <a:lumOff val="5000"/>
                  </a:schemeClr>
                </a:solidFill>
                <a:latin typeface="Times New Roman" pitchFamily="18" charset="0"/>
                <a:cs typeface="Times New Roman" pitchFamily="18" charset="0"/>
              </a:rPr>
              <a:t>“How many college students out of a 100 would give the SECOND word if shown the FIRST word?”</a:t>
            </a:r>
          </a:p>
          <a:p>
            <a:pPr>
              <a:buFont typeface="Arial"/>
              <a:buChar char="•"/>
            </a:pPr>
            <a:r>
              <a:rPr lang="en-US" sz="3000" dirty="0" smtClean="0">
                <a:solidFill>
                  <a:schemeClr val="tx1">
                    <a:lumMod val="95000"/>
                    <a:lumOff val="5000"/>
                  </a:schemeClr>
                </a:solidFill>
                <a:latin typeface="Times New Roman" pitchFamily="18" charset="0"/>
                <a:cs typeface="Times New Roman" pitchFamily="18" charset="0"/>
              </a:rPr>
              <a:t>Example: CIGARETTE-ASHTRAY</a:t>
            </a:r>
          </a:p>
          <a:p>
            <a:pPr>
              <a:buFont typeface="Arial" pitchFamily="34" charset="0"/>
              <a:buChar char="•"/>
            </a:pPr>
            <a:r>
              <a:rPr lang="en-US" sz="3000" dirty="0" smtClean="0">
                <a:latin typeface="Times New Roman" pitchFamily="18" charset="0"/>
                <a:cs typeface="Times New Roman" pitchFamily="18" charset="0"/>
              </a:rPr>
              <a:t>Participants’ judgment scores plotted against real associative strength. </a:t>
            </a:r>
          </a:p>
          <a:p>
            <a:pPr>
              <a:buFont typeface="Arial" pitchFamily="34" charset="0"/>
              <a:buChar char="•"/>
            </a:pPr>
            <a:r>
              <a:rPr lang="en-US" sz="3000" dirty="0" smtClean="0">
                <a:latin typeface="Times New Roman" pitchFamily="18" charset="0"/>
                <a:cs typeface="Times New Roman" pitchFamily="18" charset="0"/>
              </a:rPr>
              <a:t>Slope is very shallow (B = .27), as seen previously.</a:t>
            </a:r>
          </a:p>
          <a:p>
            <a:pPr>
              <a:buFont typeface="Arial" pitchFamily="34" charset="0"/>
              <a:buChar char="•"/>
            </a:pPr>
            <a:r>
              <a:rPr lang="en-US" sz="3000" i="1" dirty="0" smtClean="0">
                <a:latin typeface="Times New Roman" pitchFamily="18" charset="0"/>
                <a:cs typeface="Times New Roman" pitchFamily="18" charset="0"/>
              </a:rPr>
              <a:t>Note</a:t>
            </a:r>
            <a:r>
              <a:rPr lang="en-US" sz="3000" dirty="0" smtClean="0">
                <a:latin typeface="Times New Roman" pitchFamily="18" charset="0"/>
                <a:cs typeface="Times New Roman" pitchFamily="18" charset="0"/>
              </a:rPr>
              <a:t>.  Dotted line represents perfectly aligned judgments (i.e. B = 1).</a:t>
            </a:r>
          </a:p>
        </p:txBody>
      </p:sp>
      <p:sp>
        <p:nvSpPr>
          <p:cNvPr id="23" name="TextBox 22"/>
          <p:cNvSpPr txBox="1"/>
          <p:nvPr/>
        </p:nvSpPr>
        <p:spPr>
          <a:xfrm>
            <a:off x="15240000" y="13182600"/>
            <a:ext cx="12954000" cy="1769715"/>
          </a:xfrm>
          <a:prstGeom prst="rect">
            <a:avLst/>
          </a:prstGeom>
          <a:noFill/>
        </p:spPr>
        <p:txBody>
          <a:bodyPr wrap="square" rtlCol="0">
            <a:spAutoFit/>
          </a:bodyPr>
          <a:lstStyle/>
          <a:p>
            <a:pPr algn="ctr"/>
            <a:r>
              <a:rPr lang="en-US" sz="4000" b="1" dirty="0" smtClean="0">
                <a:solidFill>
                  <a:srgbClr val="5E0009"/>
                </a:solidFill>
                <a:latin typeface="Arial" pitchFamily="34" charset="0"/>
                <a:cs typeface="Arial" pitchFamily="34" charset="0"/>
              </a:rPr>
              <a:t>Experiment 2 </a:t>
            </a:r>
            <a:r>
              <a:rPr lang="en-US" sz="4000" b="1" i="1" dirty="0" smtClean="0">
                <a:solidFill>
                  <a:srgbClr val="5E0009"/>
                </a:solidFill>
                <a:latin typeface="Arial" pitchFamily="34" charset="0"/>
                <a:cs typeface="Arial" pitchFamily="34" charset="0"/>
              </a:rPr>
              <a:t>N=</a:t>
            </a:r>
            <a:r>
              <a:rPr lang="en-US" sz="4000" b="1" dirty="0" smtClean="0">
                <a:solidFill>
                  <a:srgbClr val="5E0009"/>
                </a:solidFill>
                <a:latin typeface="Arial" pitchFamily="34" charset="0"/>
                <a:cs typeface="Arial" pitchFamily="34" charset="0"/>
              </a:rPr>
              <a:t>25</a:t>
            </a:r>
          </a:p>
          <a:p>
            <a:endParaRPr lang="en-US" sz="4000" b="1" dirty="0" smtClean="0">
              <a:solidFill>
                <a:schemeClr val="tx2">
                  <a:lumMod val="75000"/>
                </a:schemeClr>
              </a:solidFill>
              <a:latin typeface="Times New Roman" pitchFamily="18" charset="0"/>
              <a:cs typeface="Times New Roman" pitchFamily="18" charset="0"/>
            </a:endParaRPr>
          </a:p>
          <a:p>
            <a:endParaRPr lang="en-US" sz="2900" b="1" dirty="0">
              <a:solidFill>
                <a:schemeClr val="tx2">
                  <a:lumMod val="75000"/>
                </a:schemeClr>
              </a:solidFill>
              <a:latin typeface="Times New Roman" pitchFamily="18" charset="0"/>
              <a:cs typeface="Times New Roman" pitchFamily="18" charset="0"/>
            </a:endParaRPr>
          </a:p>
        </p:txBody>
      </p:sp>
      <p:graphicFrame>
        <p:nvGraphicFramePr>
          <p:cNvPr id="24" name="Chart 23"/>
          <p:cNvGraphicFramePr/>
          <p:nvPr/>
        </p:nvGraphicFramePr>
        <p:xfrm>
          <a:off x="15240000" y="14020800"/>
          <a:ext cx="7315200" cy="7620000"/>
        </p:xfrm>
        <a:graphic>
          <a:graphicData uri="http://schemas.openxmlformats.org/drawingml/2006/chart">
            <c:chart xmlns:c="http://schemas.openxmlformats.org/drawingml/2006/chart" xmlns:r="http://schemas.openxmlformats.org/officeDocument/2006/relationships" r:id="rId4"/>
          </a:graphicData>
        </a:graphic>
      </p:graphicFrame>
      <p:sp>
        <p:nvSpPr>
          <p:cNvPr id="25" name="TextBox 24"/>
          <p:cNvSpPr txBox="1"/>
          <p:nvPr/>
        </p:nvSpPr>
        <p:spPr>
          <a:xfrm>
            <a:off x="22936200" y="14020800"/>
            <a:ext cx="5791200" cy="5170646"/>
          </a:xfrm>
          <a:prstGeom prst="rect">
            <a:avLst/>
          </a:prstGeom>
          <a:noFill/>
        </p:spPr>
        <p:txBody>
          <a:bodyPr wrap="square" rtlCol="0">
            <a:spAutoFit/>
          </a:bodyPr>
          <a:lstStyle/>
          <a:p>
            <a:pPr>
              <a:buFont typeface="Arial"/>
              <a:buChar char="•"/>
            </a:pPr>
            <a:r>
              <a:rPr lang="en-US" sz="3000" b="1" i="1" dirty="0" smtClean="0">
                <a:solidFill>
                  <a:srgbClr val="5E0009"/>
                </a:solidFill>
                <a:latin typeface="Times New Roman" pitchFamily="18" charset="0"/>
                <a:cs typeface="Times New Roman" pitchFamily="18" charset="0"/>
              </a:rPr>
              <a:t>Materials</a:t>
            </a:r>
          </a:p>
          <a:p>
            <a:pPr>
              <a:buFont typeface="Arial"/>
              <a:buChar char="•"/>
            </a:pPr>
            <a:r>
              <a:rPr lang="en-US" sz="3000" dirty="0" smtClean="0">
                <a:latin typeface="Times New Roman" pitchFamily="18" charset="0"/>
                <a:cs typeface="Times New Roman" pitchFamily="18" charset="0"/>
              </a:rPr>
              <a:t>15 cues with 3-5 associates</a:t>
            </a:r>
          </a:p>
          <a:p>
            <a:pPr>
              <a:buFont typeface="Arial"/>
              <a:buChar char="•"/>
            </a:pPr>
            <a:r>
              <a:rPr lang="en-US" sz="3000" dirty="0" smtClean="0">
                <a:latin typeface="Times New Roman" pitchFamily="18" charset="0"/>
                <a:cs typeface="Times New Roman" pitchFamily="18" charset="0"/>
              </a:rPr>
              <a:t>15 cues with 20-30 associates</a:t>
            </a:r>
          </a:p>
          <a:p>
            <a:pPr>
              <a:buFont typeface="Arial"/>
              <a:buChar char="•"/>
            </a:pPr>
            <a:r>
              <a:rPr lang="en-US" sz="3000" b="1" i="1" dirty="0" smtClean="0">
                <a:solidFill>
                  <a:srgbClr val="5E0009"/>
                </a:solidFill>
                <a:latin typeface="Times New Roman" pitchFamily="18" charset="0"/>
                <a:cs typeface="Times New Roman" pitchFamily="18" charset="0"/>
              </a:rPr>
              <a:t>Procedure</a:t>
            </a:r>
          </a:p>
          <a:p>
            <a:pPr>
              <a:buFont typeface="Arial"/>
              <a:buChar char="•"/>
            </a:pPr>
            <a:r>
              <a:rPr lang="en-US" sz="3000" b="1" i="1" dirty="0" smtClean="0">
                <a:latin typeface="Times New Roman" pitchFamily="18" charset="0"/>
                <a:cs typeface="Times New Roman" pitchFamily="18" charset="0"/>
              </a:rPr>
              <a:t>“</a:t>
            </a:r>
            <a:r>
              <a:rPr lang="en-US" sz="3000" dirty="0" smtClean="0">
                <a:latin typeface="Times New Roman" pitchFamily="18" charset="0"/>
                <a:cs typeface="Times New Roman" pitchFamily="18" charset="0"/>
              </a:rPr>
              <a:t>Please write down all the words you can think of given CUE word.  Some CUE words have a few associates, while other CUE words have many associates.”</a:t>
            </a:r>
            <a:endParaRPr lang="en-US" sz="3000" b="1" i="1" dirty="0" smtClean="0">
              <a:latin typeface="Times New Roman" pitchFamily="18" charset="0"/>
              <a:cs typeface="Times New Roman" pitchFamily="18" charset="0"/>
            </a:endParaRPr>
          </a:p>
          <a:p>
            <a:pPr>
              <a:buFont typeface="Arial"/>
              <a:buChar char="•"/>
            </a:pPr>
            <a:r>
              <a:rPr lang="en-US" sz="3000" dirty="0" smtClean="0">
                <a:latin typeface="Times New Roman" pitchFamily="18" charset="0"/>
                <a:cs typeface="Times New Roman" pitchFamily="18" charset="0"/>
              </a:rPr>
              <a:t>Slope is very shallow (B = .001).</a:t>
            </a:r>
          </a:p>
          <a:p>
            <a:endParaRPr lang="en-US" sz="3000" i="1" dirty="0">
              <a:latin typeface="Times New Roman" pitchFamily="18" charset="0"/>
              <a:cs typeface="Times New Roman" pitchFamily="18" charset="0"/>
            </a:endParaRPr>
          </a:p>
        </p:txBody>
      </p:sp>
      <p:sp>
        <p:nvSpPr>
          <p:cNvPr id="28" name="TextBox 27"/>
          <p:cNvSpPr txBox="1"/>
          <p:nvPr/>
        </p:nvSpPr>
        <p:spPr>
          <a:xfrm>
            <a:off x="15392400" y="21956554"/>
            <a:ext cx="12954000" cy="1769715"/>
          </a:xfrm>
          <a:prstGeom prst="rect">
            <a:avLst/>
          </a:prstGeom>
          <a:noFill/>
        </p:spPr>
        <p:txBody>
          <a:bodyPr wrap="square" rtlCol="0">
            <a:spAutoFit/>
          </a:bodyPr>
          <a:lstStyle/>
          <a:p>
            <a:pPr algn="ctr"/>
            <a:r>
              <a:rPr lang="en-US" sz="4000" b="1" dirty="0" smtClean="0">
                <a:solidFill>
                  <a:srgbClr val="5E0009"/>
                </a:solidFill>
                <a:latin typeface="Arial" pitchFamily="34" charset="0"/>
                <a:cs typeface="Arial" pitchFamily="34" charset="0"/>
              </a:rPr>
              <a:t>Experiment 3 </a:t>
            </a:r>
            <a:r>
              <a:rPr lang="en-US" sz="4000" b="1" i="1" dirty="0" smtClean="0">
                <a:solidFill>
                  <a:srgbClr val="5E0009"/>
                </a:solidFill>
                <a:latin typeface="Arial" pitchFamily="34" charset="0"/>
                <a:cs typeface="Arial" pitchFamily="34" charset="0"/>
              </a:rPr>
              <a:t>N=</a:t>
            </a:r>
            <a:r>
              <a:rPr lang="en-US" sz="4000" b="1" dirty="0" smtClean="0">
                <a:solidFill>
                  <a:srgbClr val="5E0009"/>
                </a:solidFill>
                <a:latin typeface="Arial" pitchFamily="34" charset="0"/>
                <a:cs typeface="Arial" pitchFamily="34" charset="0"/>
              </a:rPr>
              <a:t>26</a:t>
            </a:r>
          </a:p>
          <a:p>
            <a:endParaRPr lang="en-US" sz="4000" b="1" dirty="0" smtClean="0">
              <a:solidFill>
                <a:schemeClr val="tx2">
                  <a:lumMod val="75000"/>
                </a:schemeClr>
              </a:solidFill>
              <a:latin typeface="Times New Roman" pitchFamily="18" charset="0"/>
              <a:cs typeface="Times New Roman" pitchFamily="18" charset="0"/>
            </a:endParaRPr>
          </a:p>
          <a:p>
            <a:endParaRPr lang="en-US" sz="2900" b="1" dirty="0">
              <a:solidFill>
                <a:schemeClr val="tx2">
                  <a:lumMod val="75000"/>
                </a:schemeClr>
              </a:solidFill>
              <a:latin typeface="Times New Roman" pitchFamily="18" charset="0"/>
              <a:cs typeface="Times New Roman" pitchFamily="18" charset="0"/>
            </a:endParaRPr>
          </a:p>
        </p:txBody>
      </p:sp>
      <p:sp>
        <p:nvSpPr>
          <p:cNvPr id="29" name="TextBox 28"/>
          <p:cNvSpPr txBox="1"/>
          <p:nvPr/>
        </p:nvSpPr>
        <p:spPr>
          <a:xfrm>
            <a:off x="23088600" y="22951619"/>
            <a:ext cx="5791200" cy="4708981"/>
          </a:xfrm>
          <a:prstGeom prst="rect">
            <a:avLst/>
          </a:prstGeom>
          <a:noFill/>
        </p:spPr>
        <p:txBody>
          <a:bodyPr wrap="square" rtlCol="0">
            <a:spAutoFit/>
          </a:bodyPr>
          <a:lstStyle/>
          <a:p>
            <a:pPr>
              <a:buFont typeface="Arial"/>
              <a:buChar char="•"/>
            </a:pPr>
            <a:r>
              <a:rPr lang="en-US" sz="3000" b="1" i="1" dirty="0" smtClean="0">
                <a:solidFill>
                  <a:srgbClr val="5E0009"/>
                </a:solidFill>
                <a:latin typeface="Times New Roman" pitchFamily="18" charset="0"/>
                <a:cs typeface="Times New Roman" pitchFamily="18" charset="0"/>
              </a:rPr>
              <a:t>Materials</a:t>
            </a:r>
          </a:p>
          <a:p>
            <a:pPr>
              <a:buFont typeface="Arial"/>
              <a:buChar char="•"/>
            </a:pPr>
            <a:r>
              <a:rPr lang="en-US" sz="3000" dirty="0" smtClean="0">
                <a:latin typeface="Times New Roman" pitchFamily="18" charset="0"/>
                <a:cs typeface="Times New Roman" pitchFamily="18" charset="0"/>
              </a:rPr>
              <a:t>Same as above</a:t>
            </a:r>
          </a:p>
          <a:p>
            <a:pPr>
              <a:buFont typeface="Arial"/>
              <a:buChar char="•"/>
            </a:pPr>
            <a:r>
              <a:rPr lang="en-US" sz="3000" b="1" i="1" dirty="0" smtClean="0">
                <a:solidFill>
                  <a:srgbClr val="5E0009"/>
                </a:solidFill>
                <a:latin typeface="Times New Roman" pitchFamily="18" charset="0"/>
                <a:cs typeface="Times New Roman" pitchFamily="18" charset="0"/>
              </a:rPr>
              <a:t>Procedure</a:t>
            </a:r>
          </a:p>
          <a:p>
            <a:pPr>
              <a:buFont typeface="Arial"/>
              <a:buChar char="•"/>
            </a:pPr>
            <a:r>
              <a:rPr lang="en-US" sz="3000" b="1" i="1" dirty="0" smtClean="0">
                <a:latin typeface="Times New Roman" pitchFamily="18" charset="0"/>
                <a:cs typeface="Times New Roman" pitchFamily="18" charset="0"/>
              </a:rPr>
              <a:t>“</a:t>
            </a:r>
            <a:r>
              <a:rPr lang="en-US" sz="3000" dirty="0" smtClean="0">
                <a:latin typeface="Times New Roman" pitchFamily="18" charset="0"/>
                <a:cs typeface="Times New Roman" pitchFamily="18" charset="0"/>
              </a:rPr>
              <a:t>Some CUE words have a few associates, while other CUE words have many associates.  Please write down the number of associates you think CUE has.”</a:t>
            </a:r>
            <a:endParaRPr lang="en-US" sz="3000" b="1" i="1" dirty="0" smtClean="0">
              <a:latin typeface="Times New Roman" pitchFamily="18" charset="0"/>
              <a:cs typeface="Times New Roman" pitchFamily="18" charset="0"/>
            </a:endParaRPr>
          </a:p>
          <a:p>
            <a:pPr>
              <a:buFont typeface="Arial"/>
              <a:buChar char="•"/>
            </a:pPr>
            <a:r>
              <a:rPr lang="en-US" sz="3000" dirty="0" smtClean="0">
                <a:latin typeface="Times New Roman" pitchFamily="18" charset="0"/>
                <a:cs typeface="Times New Roman" pitchFamily="18" charset="0"/>
              </a:rPr>
              <a:t>Slope is very shallow (B = .085).</a:t>
            </a:r>
          </a:p>
          <a:p>
            <a:endParaRPr lang="en-US" sz="3000" i="1" dirty="0">
              <a:latin typeface="Times New Roman" pitchFamily="18" charset="0"/>
              <a:cs typeface="Times New Roman" pitchFamily="18" charset="0"/>
            </a:endParaRPr>
          </a:p>
        </p:txBody>
      </p:sp>
      <p:graphicFrame>
        <p:nvGraphicFramePr>
          <p:cNvPr id="33" name="Chart 32"/>
          <p:cNvGraphicFramePr/>
          <p:nvPr/>
        </p:nvGraphicFramePr>
        <p:xfrm>
          <a:off x="15316200" y="22936200"/>
          <a:ext cx="7391400" cy="7620000"/>
        </p:xfrm>
        <a:graphic>
          <a:graphicData uri="http://schemas.openxmlformats.org/drawingml/2006/chart">
            <c:chart xmlns:c="http://schemas.openxmlformats.org/drawingml/2006/chart" xmlns:r="http://schemas.openxmlformats.org/officeDocument/2006/relationships" r:id="rId5"/>
          </a:graphicData>
        </a:graphic>
      </p:graphicFrame>
      <p:sp>
        <p:nvSpPr>
          <p:cNvPr id="35" name="TextBox 34"/>
          <p:cNvSpPr txBox="1"/>
          <p:nvPr/>
        </p:nvSpPr>
        <p:spPr>
          <a:xfrm>
            <a:off x="28727400" y="4582954"/>
            <a:ext cx="12954000" cy="1769715"/>
          </a:xfrm>
          <a:prstGeom prst="rect">
            <a:avLst/>
          </a:prstGeom>
          <a:noFill/>
        </p:spPr>
        <p:txBody>
          <a:bodyPr wrap="square" rtlCol="0">
            <a:spAutoFit/>
          </a:bodyPr>
          <a:lstStyle/>
          <a:p>
            <a:pPr algn="ctr"/>
            <a:r>
              <a:rPr lang="en-US" sz="4000" b="1" dirty="0" smtClean="0">
                <a:solidFill>
                  <a:srgbClr val="5E0009"/>
                </a:solidFill>
                <a:latin typeface="Arial" pitchFamily="34" charset="0"/>
                <a:cs typeface="Arial" pitchFamily="34" charset="0"/>
              </a:rPr>
              <a:t>Experiment 4 </a:t>
            </a:r>
            <a:r>
              <a:rPr lang="en-US" sz="4000" b="1" i="1" dirty="0" smtClean="0">
                <a:solidFill>
                  <a:srgbClr val="5E0009"/>
                </a:solidFill>
                <a:latin typeface="Arial" pitchFamily="34" charset="0"/>
                <a:cs typeface="Arial" pitchFamily="34" charset="0"/>
              </a:rPr>
              <a:t>N=</a:t>
            </a:r>
            <a:r>
              <a:rPr lang="en-US" sz="4000" b="1" dirty="0" smtClean="0">
                <a:solidFill>
                  <a:srgbClr val="5E0009"/>
                </a:solidFill>
                <a:latin typeface="Arial" pitchFamily="34" charset="0"/>
                <a:cs typeface="Arial" pitchFamily="34" charset="0"/>
              </a:rPr>
              <a:t>28</a:t>
            </a:r>
          </a:p>
          <a:p>
            <a:endParaRPr lang="en-US" sz="4000" b="1" dirty="0" smtClean="0">
              <a:solidFill>
                <a:schemeClr val="tx2">
                  <a:lumMod val="75000"/>
                </a:schemeClr>
              </a:solidFill>
              <a:latin typeface="Times New Roman" pitchFamily="18" charset="0"/>
              <a:cs typeface="Times New Roman" pitchFamily="18" charset="0"/>
            </a:endParaRPr>
          </a:p>
          <a:p>
            <a:endParaRPr lang="en-US" sz="2900" b="1" dirty="0">
              <a:solidFill>
                <a:schemeClr val="tx2">
                  <a:lumMod val="75000"/>
                </a:schemeClr>
              </a:solidFill>
              <a:latin typeface="Times New Roman" pitchFamily="18" charset="0"/>
              <a:cs typeface="Times New Roman" pitchFamily="18" charset="0"/>
            </a:endParaRPr>
          </a:p>
        </p:txBody>
      </p:sp>
      <p:sp>
        <p:nvSpPr>
          <p:cNvPr id="36" name="TextBox 35"/>
          <p:cNvSpPr txBox="1"/>
          <p:nvPr/>
        </p:nvSpPr>
        <p:spPr>
          <a:xfrm>
            <a:off x="36499800" y="5421154"/>
            <a:ext cx="5334000" cy="5632311"/>
          </a:xfrm>
          <a:prstGeom prst="rect">
            <a:avLst/>
          </a:prstGeom>
          <a:noFill/>
        </p:spPr>
        <p:txBody>
          <a:bodyPr wrap="square" rtlCol="0">
            <a:spAutoFit/>
          </a:bodyPr>
          <a:lstStyle/>
          <a:p>
            <a:pPr>
              <a:buFont typeface="Arial"/>
              <a:buChar char="•"/>
            </a:pPr>
            <a:r>
              <a:rPr lang="en-US" sz="3000" b="1" i="1" dirty="0" smtClean="0">
                <a:solidFill>
                  <a:srgbClr val="4F241F"/>
                </a:solidFill>
                <a:latin typeface="Times New Roman" pitchFamily="18" charset="0"/>
                <a:cs typeface="Times New Roman" pitchFamily="18" charset="0"/>
              </a:rPr>
              <a:t>Materials</a:t>
            </a:r>
          </a:p>
          <a:p>
            <a:pPr>
              <a:buFont typeface="Arial"/>
              <a:buChar char="•"/>
            </a:pPr>
            <a:r>
              <a:rPr lang="en-US" sz="3000" dirty="0" smtClean="0">
                <a:latin typeface="Times New Roman" pitchFamily="18" charset="0"/>
                <a:cs typeface="Times New Roman" pitchFamily="18" charset="0"/>
              </a:rPr>
              <a:t>Same as above</a:t>
            </a:r>
          </a:p>
          <a:p>
            <a:pPr>
              <a:buFont typeface="Arial"/>
              <a:buChar char="•"/>
            </a:pPr>
            <a:r>
              <a:rPr lang="en-US" sz="3000" b="1" i="1" dirty="0" smtClean="0">
                <a:solidFill>
                  <a:srgbClr val="4F241F"/>
                </a:solidFill>
                <a:latin typeface="Times New Roman" pitchFamily="18" charset="0"/>
                <a:cs typeface="Times New Roman" pitchFamily="18" charset="0"/>
              </a:rPr>
              <a:t>Procedure</a:t>
            </a:r>
          </a:p>
          <a:p>
            <a:pPr>
              <a:buFont typeface="Arial"/>
              <a:buChar char="•"/>
            </a:pPr>
            <a:r>
              <a:rPr lang="en-US" sz="3000" b="1" i="1" dirty="0" smtClean="0">
                <a:latin typeface="Times New Roman" pitchFamily="18" charset="0"/>
                <a:cs typeface="Times New Roman" pitchFamily="18" charset="0"/>
              </a:rPr>
              <a:t>“</a:t>
            </a:r>
            <a:r>
              <a:rPr lang="en-US" sz="3000" dirty="0" smtClean="0">
                <a:latin typeface="Times New Roman" pitchFamily="18" charset="0"/>
                <a:cs typeface="Times New Roman" pitchFamily="18" charset="0"/>
              </a:rPr>
              <a:t>Some CUE words have a few associates, while other CUE words have many associates.  Please guess if this CUE word has a small or high number of associates.”</a:t>
            </a:r>
            <a:endParaRPr lang="en-US" sz="3000" b="1" i="1" dirty="0" smtClean="0">
              <a:latin typeface="Times New Roman" pitchFamily="18" charset="0"/>
              <a:cs typeface="Times New Roman" pitchFamily="18" charset="0"/>
            </a:endParaRPr>
          </a:p>
          <a:p>
            <a:pPr>
              <a:buFont typeface="Arial"/>
              <a:buChar char="•"/>
            </a:pPr>
            <a:r>
              <a:rPr lang="en-US" sz="3000" dirty="0" smtClean="0">
                <a:latin typeface="Times New Roman" pitchFamily="18" charset="0"/>
                <a:cs typeface="Times New Roman" pitchFamily="18" charset="0"/>
              </a:rPr>
              <a:t>Slope is very shallow (B = .104).</a:t>
            </a:r>
          </a:p>
          <a:p>
            <a:endParaRPr lang="en-US" sz="3000" i="1" dirty="0">
              <a:latin typeface="Times New Roman" pitchFamily="18" charset="0"/>
              <a:cs typeface="Times New Roman" pitchFamily="18" charset="0"/>
            </a:endParaRPr>
          </a:p>
        </p:txBody>
      </p:sp>
      <p:graphicFrame>
        <p:nvGraphicFramePr>
          <p:cNvPr id="38" name="Chart 37"/>
          <p:cNvGraphicFramePr/>
          <p:nvPr/>
        </p:nvGraphicFramePr>
        <p:xfrm>
          <a:off x="29108400" y="5486400"/>
          <a:ext cx="7239000" cy="7543800"/>
        </p:xfrm>
        <a:graphic>
          <a:graphicData uri="http://schemas.openxmlformats.org/drawingml/2006/chart">
            <c:chart xmlns:c="http://schemas.openxmlformats.org/drawingml/2006/chart" xmlns:r="http://schemas.openxmlformats.org/officeDocument/2006/relationships" r:id="rId6"/>
          </a:graphicData>
        </a:graphic>
      </p:graphicFrame>
      <p:pic>
        <p:nvPicPr>
          <p:cNvPr id="37" name="Picture 36"/>
          <p:cNvPicPr>
            <a:picLocks noChangeAspect="1"/>
          </p:cNvPicPr>
          <p:nvPr/>
        </p:nvPicPr>
        <p:blipFill>
          <a:blip r:embed="rId7"/>
          <a:stretch>
            <a:fillRect/>
          </a:stretch>
        </p:blipFill>
        <p:spPr>
          <a:xfrm>
            <a:off x="1219200" y="29337000"/>
            <a:ext cx="2536448" cy="3048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TotalTime>
  <Words>1208</Words>
  <Application>Microsoft Office PowerPoint</Application>
  <PresentationFormat>Custom</PresentationFormat>
  <Paragraphs>75</Paragraphs>
  <Slides>1</Slides>
  <Notes>1</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Slide 1</vt:lpstr>
    </vt:vector>
  </TitlesOfParts>
  <Company>Preferred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erin</dc:creator>
  <cp:lastModifiedBy>Erin Buchanan</cp:lastModifiedBy>
  <cp:revision>38</cp:revision>
  <dcterms:created xsi:type="dcterms:W3CDTF">2010-11-11T21:10:32Z</dcterms:created>
  <dcterms:modified xsi:type="dcterms:W3CDTF">2010-11-11T21:15:27Z</dcterms:modified>
</cp:coreProperties>
</file>