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06934"/>
    <a:srgbClr val="0044FE"/>
    <a:srgbClr val="F463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868" autoAdjust="0"/>
    <p:restoredTop sz="94383" autoAdjust="0"/>
  </p:normalViewPr>
  <p:slideViewPr>
    <p:cSldViewPr>
      <p:cViewPr>
        <p:scale>
          <a:sx n="30" d="100"/>
          <a:sy n="30" d="100"/>
        </p:scale>
        <p:origin x="402" y="864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C:\Users\kdv3\Dropbox\E_K%20effect%20size\Excel%20for%20ES%20CIs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2.1323642237028099E-2"/>
          <c:y val="7.4548782763727894E-2"/>
          <c:w val="0.81308236048448268"/>
          <c:h val="0.8326195683872850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u</c:v>
                </c:pt>
              </c:strCache>
            </c:strRef>
          </c:tx>
          <c:spPr>
            <a:ln>
              <a:noFill/>
            </a:ln>
          </c:spPr>
          <c:marker>
            <c:spPr>
              <a:noFill/>
              <a:ln>
                <a:noFill/>
              </a:ln>
            </c:spPr>
          </c:marker>
          <c:dPt>
            <c:idx val="0"/>
            <c:bubble3D val="0"/>
          </c:dPt>
          <c:dPt>
            <c:idx val="2"/>
            <c:bubble3D val="0"/>
          </c:dPt>
          <c:trendline>
            <c:trendlineType val="linear"/>
            <c:dispRSqr val="0"/>
            <c:dispEq val="0"/>
          </c:trendline>
          <c:trendline>
            <c:spPr>
              <a:ln w="25400">
                <a:solidFill>
                  <a:schemeClr val="accent3">
                    <a:lumMod val="50000"/>
                  </a:schemeClr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Sheet1!$E$1:$G$1</c:f>
              <c:numCache>
                <c:formatCode>General</c:formatCode>
                <c:ptCount val="3"/>
                <c:pt idx="0">
                  <c:v>-0.26</c:v>
                </c:pt>
                <c:pt idx="1">
                  <c:v>3.6181361349331601E-2</c:v>
                </c:pt>
                <c:pt idx="2">
                  <c:v>0.33200000000000002</c:v>
                </c:pt>
              </c:numCache>
            </c:numRef>
          </c:xVal>
          <c:yVal>
            <c:numRef>
              <c:f>Sheet1!$A$1:$C$1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f</c:v>
                </c:pt>
              </c:strCache>
            </c:strRef>
          </c:tx>
          <c:spPr>
            <a:ln>
              <a:noFill/>
            </a:ln>
          </c:spPr>
          <c:marker>
            <c:spPr>
              <a:noFill/>
              <a:ln>
                <a:noFill/>
              </a:ln>
            </c:spPr>
          </c:marker>
          <c:dPt>
            <c:idx val="0"/>
            <c:bubble3D val="0"/>
          </c:dPt>
          <c:dPt>
            <c:idx val="2"/>
            <c:bubble3D val="0"/>
          </c:dPt>
          <c:trendline>
            <c:spPr>
              <a:ln w="25400">
                <a:solidFill>
                  <a:schemeClr val="accent3">
                    <a:lumMod val="50000"/>
                  </a:schemeClr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Sheet1!$E$2:$G$2</c:f>
              <c:numCache>
                <c:formatCode>General</c:formatCode>
                <c:ptCount val="3"/>
                <c:pt idx="0">
                  <c:v>-0.18099999999999999</c:v>
                </c:pt>
                <c:pt idx="1">
                  <c:v>3.7037037037037E-2</c:v>
                </c:pt>
                <c:pt idx="2">
                  <c:v>0.255</c:v>
                </c:pt>
              </c:numCache>
            </c:numRef>
          </c:xVal>
          <c:yVal>
            <c:numRef>
              <c:f>Sheet1!$A$2:$C$2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Sheet1!$D$3</c:f>
              <c:strCache>
                <c:ptCount val="1"/>
                <c:pt idx="0">
                  <c:v>a</c:v>
                </c:pt>
              </c:strCache>
            </c:strRef>
          </c:tx>
          <c:spPr>
            <a:ln>
              <a:noFill/>
            </a:ln>
          </c:spPr>
          <c:marker>
            <c:spPr>
              <a:noFill/>
              <a:ln>
                <a:noFill/>
              </a:ln>
            </c:spPr>
          </c:marker>
          <c:trendline>
            <c:spPr>
              <a:ln w="25400">
                <a:solidFill>
                  <a:schemeClr val="accent3">
                    <a:lumMod val="50000"/>
                  </a:schemeClr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Sheet1!$E$3:$G$3</c:f>
              <c:numCache>
                <c:formatCode>General</c:formatCode>
                <c:ptCount val="3"/>
                <c:pt idx="0">
                  <c:v>0.13400000000000001</c:v>
                </c:pt>
                <c:pt idx="1">
                  <c:v>4.0623386364139702E-2</c:v>
                </c:pt>
                <c:pt idx="2">
                  <c:v>-0.216</c:v>
                </c:pt>
              </c:numCache>
            </c:numRef>
          </c:xVal>
          <c:yVal>
            <c:numRef>
              <c:f>Sheet1!$A$3:$C$3</c:f>
              <c:numCache>
                <c:formatCode>General</c:formatCode>
                <c:ptCount val="3"/>
                <c:pt idx="0">
                  <c:v>3</c:v>
                </c:pt>
                <c:pt idx="1">
                  <c:v>3</c:v>
                </c:pt>
                <c:pt idx="2">
                  <c:v>3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Sheet1!$D$4</c:f>
              <c:strCache>
                <c:ptCount val="1"/>
                <c:pt idx="0">
                  <c:v>v</c:v>
                </c:pt>
              </c:strCache>
            </c:strRef>
          </c:tx>
          <c:spPr>
            <a:ln>
              <a:noFill/>
            </a:ln>
          </c:spPr>
          <c:marker>
            <c:spPr>
              <a:noFill/>
              <a:ln>
                <a:noFill/>
              </a:ln>
            </c:spPr>
          </c:marker>
          <c:trendline>
            <c:spPr>
              <a:ln w="25400">
                <a:solidFill>
                  <a:schemeClr val="accent3">
                    <a:lumMod val="50000"/>
                  </a:schemeClr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Sheet1!$E$4:$G$4</c:f>
              <c:numCache>
                <c:formatCode>General</c:formatCode>
                <c:ptCount val="3"/>
                <c:pt idx="0">
                  <c:v>-0.24299999999999999</c:v>
                </c:pt>
                <c:pt idx="1">
                  <c:v>4.9193495504995403E-2</c:v>
                </c:pt>
                <c:pt idx="2">
                  <c:v>0.34100000000000003</c:v>
                </c:pt>
              </c:numCache>
            </c:numRef>
          </c:xVal>
          <c:yVal>
            <c:numRef>
              <c:f>Sheet1!$A$4:$C$4</c:f>
              <c:numCache>
                <c:formatCode>General</c:formatCode>
                <c:ptCount val="3"/>
                <c:pt idx="0">
                  <c:v>4</c:v>
                </c:pt>
                <c:pt idx="1">
                  <c:v>4</c:v>
                </c:pt>
                <c:pt idx="2">
                  <c:v>4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Sheet1!$D$5</c:f>
              <c:strCache>
                <c:ptCount val="1"/>
                <c:pt idx="0">
                  <c:v>g</c:v>
                </c:pt>
              </c:strCache>
            </c:strRef>
          </c:tx>
          <c:spPr>
            <a:ln>
              <a:noFill/>
            </a:ln>
          </c:spPr>
          <c:marker>
            <c:spPr>
              <a:noFill/>
              <a:ln>
                <a:noFill/>
              </a:ln>
            </c:spPr>
          </c:marker>
          <c:trendline>
            <c:spPr>
              <a:ln w="25400">
                <a:solidFill>
                  <a:srgbClr val="7030A0"/>
                </a:solidFill>
              </a:ln>
            </c:spPr>
            <c:trendlineType val="linear"/>
            <c:dispRSqr val="0"/>
            <c:dispEq val="0"/>
          </c:trendline>
          <c:trendline>
            <c:spPr>
              <a:ln w="25400">
                <a:solidFill>
                  <a:schemeClr val="accent5">
                    <a:lumMod val="75000"/>
                  </a:schemeClr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Sheet1!$E$5:$G$5</c:f>
              <c:numCache>
                <c:formatCode>General</c:formatCode>
                <c:ptCount val="3"/>
                <c:pt idx="0">
                  <c:v>0.34599999999999997</c:v>
                </c:pt>
                <c:pt idx="1">
                  <c:v>8.4398286919713003E-2</c:v>
                </c:pt>
                <c:pt idx="2">
                  <c:v>-0.17799999999999999</c:v>
                </c:pt>
              </c:numCache>
            </c:numRef>
          </c:xVal>
          <c:yVal>
            <c:numRef>
              <c:f>Sheet1!$A$5:$C$5</c:f>
              <c:numCache>
                <c:formatCode>General</c:formatCode>
                <c:ptCount val="3"/>
                <c:pt idx="0">
                  <c:v>5</c:v>
                </c:pt>
                <c:pt idx="1">
                  <c:v>5</c:v>
                </c:pt>
                <c:pt idx="2">
                  <c:v>5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Sheet1!$D$6</c:f>
              <c:strCache>
                <c:ptCount val="1"/>
                <c:pt idx="0">
                  <c:v>h</c:v>
                </c:pt>
              </c:strCache>
            </c:strRef>
          </c:tx>
          <c:spPr>
            <a:ln>
              <a:noFill/>
            </a:ln>
          </c:spPr>
          <c:marker>
            <c:spPr>
              <a:noFill/>
              <a:ln>
                <a:noFill/>
              </a:ln>
            </c:spPr>
          </c:marker>
          <c:dPt>
            <c:idx val="0"/>
            <c:bubble3D val="0"/>
          </c:dPt>
          <c:dPt>
            <c:idx val="2"/>
            <c:bubble3D val="0"/>
          </c:dPt>
          <c:trendline>
            <c:spPr>
              <a:ln w="25400"/>
            </c:spPr>
            <c:trendlineType val="linear"/>
            <c:dispRSqr val="0"/>
            <c:dispEq val="0"/>
          </c:trendline>
          <c:xVal>
            <c:numRef>
              <c:f>Sheet1!$E$6:$G$6</c:f>
              <c:numCache>
                <c:formatCode>General</c:formatCode>
                <c:ptCount val="3"/>
                <c:pt idx="0">
                  <c:v>-0.15</c:v>
                </c:pt>
                <c:pt idx="1">
                  <c:v>0.108134709413889</c:v>
                </c:pt>
                <c:pt idx="2">
                  <c:v>0.36599999999999999</c:v>
                </c:pt>
              </c:numCache>
            </c:numRef>
          </c:xVal>
          <c:yVal>
            <c:numRef>
              <c:f>Sheet1!$A$6:$C$6</c:f>
              <c:numCache>
                <c:formatCode>General</c:formatCode>
                <c:ptCount val="3"/>
                <c:pt idx="0">
                  <c:v>6</c:v>
                </c:pt>
                <c:pt idx="1">
                  <c:v>6</c:v>
                </c:pt>
                <c:pt idx="2">
                  <c:v>6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Sheet1!$D$7</c:f>
              <c:strCache>
                <c:ptCount val="1"/>
                <c:pt idx="0">
                  <c:v>b</c:v>
                </c:pt>
              </c:strCache>
            </c:strRef>
          </c:tx>
          <c:spPr>
            <a:ln>
              <a:noFill/>
            </a:ln>
          </c:spPr>
          <c:marker>
            <c:spPr>
              <a:noFill/>
              <a:ln>
                <a:noFill/>
              </a:ln>
            </c:spPr>
          </c:marker>
          <c:dPt>
            <c:idx val="0"/>
            <c:bubble3D val="0"/>
          </c:dPt>
          <c:dPt>
            <c:idx val="2"/>
            <c:bubble3D val="0"/>
          </c:dPt>
          <c:trendline>
            <c:spPr>
              <a:ln w="25400"/>
            </c:spPr>
            <c:trendlineType val="linear"/>
            <c:dispRSqr val="0"/>
            <c:dispEq val="0"/>
          </c:trendline>
          <c:xVal>
            <c:numRef>
              <c:f>Sheet1!$E$7:$G$7</c:f>
              <c:numCache>
                <c:formatCode>General</c:formatCode>
                <c:ptCount val="3"/>
                <c:pt idx="0">
                  <c:v>-0.01</c:v>
                </c:pt>
                <c:pt idx="1">
                  <c:v>0.161507505773958</c:v>
                </c:pt>
                <c:pt idx="2">
                  <c:v>0.33200000000000002</c:v>
                </c:pt>
              </c:numCache>
            </c:numRef>
          </c:xVal>
          <c:yVal>
            <c:numRef>
              <c:f>Sheet1!$A$7:$C$7</c:f>
              <c:numCache>
                <c:formatCode>General</c:formatCode>
                <c:ptCount val="3"/>
                <c:pt idx="0">
                  <c:v>7</c:v>
                </c:pt>
                <c:pt idx="1">
                  <c:v>7</c:v>
                </c:pt>
                <c:pt idx="2">
                  <c:v>7</c:v>
                </c:pt>
              </c:numCache>
            </c:numRef>
          </c:yVal>
          <c:smooth val="0"/>
        </c:ser>
        <c:ser>
          <c:idx val="7"/>
          <c:order val="7"/>
          <c:tx>
            <c:strRef>
              <c:f>Sheet1!$D$8</c:f>
              <c:strCache>
                <c:ptCount val="1"/>
                <c:pt idx="0">
                  <c:v>i</c:v>
                </c:pt>
              </c:strCache>
            </c:strRef>
          </c:tx>
          <c:spPr>
            <a:ln>
              <a:noFill/>
            </a:ln>
          </c:spPr>
          <c:marker>
            <c:spPr>
              <a:noFill/>
              <a:ln>
                <a:noFill/>
              </a:ln>
            </c:spPr>
          </c:marker>
          <c:trendline>
            <c:spPr>
              <a:ln w="25400"/>
            </c:spPr>
            <c:trendlineType val="linear"/>
            <c:dispRSqr val="0"/>
            <c:dispEq val="0"/>
          </c:trendline>
          <c:trendline>
            <c:spPr>
              <a:ln w="25400"/>
            </c:spPr>
            <c:trendlineType val="linear"/>
            <c:dispRSqr val="0"/>
            <c:dispEq val="0"/>
          </c:trendline>
          <c:xVal>
            <c:numRef>
              <c:f>Sheet1!$E$8:$G$8</c:f>
              <c:numCache>
                <c:formatCode>General</c:formatCode>
                <c:ptCount val="3"/>
                <c:pt idx="0">
                  <c:v>0.40400000000000003</c:v>
                </c:pt>
                <c:pt idx="1">
                  <c:v>0.18518518518518501</c:v>
                </c:pt>
                <c:pt idx="2">
                  <c:v>-3.5000000000000003E-2</c:v>
                </c:pt>
              </c:numCache>
            </c:numRef>
          </c:xVal>
          <c:yVal>
            <c:numRef>
              <c:f>Sheet1!$A$8:$C$8</c:f>
              <c:numCache>
                <c:formatCode>General</c:formatCode>
                <c:ptCount val="3"/>
                <c:pt idx="0">
                  <c:v>8</c:v>
                </c:pt>
                <c:pt idx="1">
                  <c:v>8</c:v>
                </c:pt>
                <c:pt idx="2">
                  <c:v>8</c:v>
                </c:pt>
              </c:numCache>
            </c:numRef>
          </c:yVal>
          <c:smooth val="0"/>
        </c:ser>
        <c:ser>
          <c:idx val="8"/>
          <c:order val="8"/>
          <c:tx>
            <c:strRef>
              <c:f>Sheet1!$D$9</c:f>
              <c:strCache>
                <c:ptCount val="1"/>
                <c:pt idx="0">
                  <c:v>j</c:v>
                </c:pt>
              </c:strCache>
            </c:strRef>
          </c:tx>
          <c:spPr>
            <a:ln>
              <a:noFill/>
            </a:ln>
          </c:spPr>
          <c:marker>
            <c:spPr>
              <a:noFill/>
              <a:ln>
                <a:noFill/>
              </a:ln>
            </c:spPr>
          </c:marker>
          <c:trendline>
            <c:spPr>
              <a:ln w="25400"/>
            </c:spPr>
            <c:trendlineType val="linear"/>
            <c:dispRSqr val="0"/>
            <c:dispEq val="0"/>
          </c:trendline>
          <c:xVal>
            <c:numRef>
              <c:f>Sheet1!$E$9:$G$9</c:f>
              <c:numCache>
                <c:formatCode>General</c:formatCode>
                <c:ptCount val="3"/>
                <c:pt idx="0">
                  <c:v>0.623</c:v>
                </c:pt>
                <c:pt idx="1">
                  <c:v>0.22857142857142901</c:v>
                </c:pt>
                <c:pt idx="2">
                  <c:v>-0.17100000000000001</c:v>
                </c:pt>
              </c:numCache>
            </c:numRef>
          </c:xVal>
          <c:yVal>
            <c:numRef>
              <c:f>Sheet1!$A$9:$C$9</c:f>
              <c:numCache>
                <c:formatCode>General</c:formatCode>
                <c:ptCount val="3"/>
                <c:pt idx="0">
                  <c:v>9</c:v>
                </c:pt>
                <c:pt idx="1">
                  <c:v>9</c:v>
                </c:pt>
                <c:pt idx="2">
                  <c:v>9</c:v>
                </c:pt>
              </c:numCache>
            </c:numRef>
          </c:yVal>
          <c:smooth val="0"/>
        </c:ser>
        <c:ser>
          <c:idx val="9"/>
          <c:order val="9"/>
          <c:tx>
            <c:strRef>
              <c:f>Sheet1!$D$10</c:f>
              <c:strCache>
                <c:ptCount val="1"/>
                <c:pt idx="0">
                  <c:v>w</c:v>
                </c:pt>
              </c:strCache>
            </c:strRef>
          </c:tx>
          <c:spPr>
            <a:ln>
              <a:noFill/>
            </a:ln>
          </c:spPr>
          <c:marker>
            <c:spPr>
              <a:noFill/>
              <a:ln>
                <a:noFill/>
              </a:ln>
            </c:spPr>
          </c:marker>
          <c:dPt>
            <c:idx val="0"/>
            <c:bubble3D val="0"/>
          </c:dPt>
          <c:dPt>
            <c:idx val="2"/>
            <c:bubble3D val="0"/>
          </c:dPt>
          <c:trendline>
            <c:spPr>
              <a:ln w="25400"/>
            </c:spPr>
            <c:trendlineType val="linear"/>
            <c:dispRSqr val="0"/>
            <c:dispEq val="0"/>
          </c:trendline>
          <c:xVal>
            <c:numRef>
              <c:f>Sheet1!$E$10:$G$10</c:f>
              <c:numCache>
                <c:formatCode>General</c:formatCode>
                <c:ptCount val="3"/>
                <c:pt idx="0">
                  <c:v>0.56899999999999995</c:v>
                </c:pt>
                <c:pt idx="1">
                  <c:v>0.24810334996469599</c:v>
                </c:pt>
                <c:pt idx="2">
                  <c:v>-7.5999999999999998E-2</c:v>
                </c:pt>
              </c:numCache>
            </c:numRef>
          </c:xVal>
          <c:yVal>
            <c:numRef>
              <c:f>Sheet1!$A$10:$C$10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yVal>
          <c:smooth val="0"/>
        </c:ser>
        <c:ser>
          <c:idx val="10"/>
          <c:order val="10"/>
          <c:tx>
            <c:strRef>
              <c:f>Sheet1!$D$11</c:f>
              <c:strCache>
                <c:ptCount val="1"/>
                <c:pt idx="0">
                  <c:v>x</c:v>
                </c:pt>
              </c:strCache>
            </c:strRef>
          </c:tx>
          <c:spPr>
            <a:ln>
              <a:noFill/>
            </a:ln>
          </c:spPr>
          <c:marker>
            <c:spPr>
              <a:noFill/>
              <a:ln>
                <a:noFill/>
              </a:ln>
            </c:spPr>
          </c:marker>
          <c:dPt>
            <c:idx val="0"/>
            <c:bubble3D val="0"/>
          </c:dPt>
          <c:dPt>
            <c:idx val="2"/>
            <c:bubble3D val="0"/>
          </c:dPt>
          <c:trendline>
            <c:spPr>
              <a:ln w="25400"/>
            </c:spPr>
            <c:trendlineType val="linear"/>
            <c:dispRSqr val="0"/>
            <c:dispEq val="0"/>
          </c:trendline>
          <c:xVal>
            <c:numRef>
              <c:f>Sheet1!$E$11:$G$11</c:f>
              <c:numCache>
                <c:formatCode>General</c:formatCode>
                <c:ptCount val="3"/>
                <c:pt idx="0">
                  <c:v>4.8000000000000001E-2</c:v>
                </c:pt>
                <c:pt idx="1">
                  <c:v>0.32091913453250298</c:v>
                </c:pt>
                <c:pt idx="2">
                  <c:v>0.59099999999999997</c:v>
                </c:pt>
              </c:numCache>
            </c:numRef>
          </c:xVal>
          <c:yVal>
            <c:numRef>
              <c:f>Sheet1!$A$11:$C$11</c:f>
              <c:numCache>
                <c:formatCode>General</c:formatCode>
                <c:ptCount val="3"/>
                <c:pt idx="0">
                  <c:v>11</c:v>
                </c:pt>
                <c:pt idx="1">
                  <c:v>11</c:v>
                </c:pt>
                <c:pt idx="2">
                  <c:v>11</c:v>
                </c:pt>
              </c:numCache>
            </c:numRef>
          </c:yVal>
          <c:smooth val="0"/>
        </c:ser>
        <c:ser>
          <c:idx val="11"/>
          <c:order val="11"/>
          <c:tx>
            <c:strRef>
              <c:f>Sheet1!$D$12</c:f>
              <c:strCache>
                <c:ptCount val="1"/>
                <c:pt idx="0">
                  <c:v>k</c:v>
                </c:pt>
              </c:strCache>
            </c:strRef>
          </c:tx>
          <c:spPr>
            <a:ln>
              <a:noFill/>
            </a:ln>
          </c:spPr>
          <c:marker>
            <c:spPr>
              <a:noFill/>
              <a:ln>
                <a:noFill/>
              </a:ln>
            </c:spPr>
          </c:marker>
          <c:dPt>
            <c:idx val="0"/>
            <c:bubble3D val="0"/>
          </c:dPt>
          <c:dPt>
            <c:idx val="2"/>
            <c:bubble3D val="0"/>
          </c:dPt>
          <c:trendline>
            <c:spPr>
              <a:ln w="25400"/>
            </c:spPr>
            <c:trendlineType val="linear"/>
            <c:dispRSqr val="0"/>
            <c:dispEq val="0"/>
          </c:trendline>
          <c:xVal>
            <c:numRef>
              <c:f>Sheet1!$E$12:$G$12</c:f>
              <c:numCache>
                <c:formatCode>General</c:formatCode>
                <c:ptCount val="3"/>
                <c:pt idx="0">
                  <c:v>0.55600000000000005</c:v>
                </c:pt>
                <c:pt idx="1">
                  <c:v>0.33333333333333298</c:v>
                </c:pt>
                <c:pt idx="2">
                  <c:v>0.109</c:v>
                </c:pt>
              </c:numCache>
            </c:numRef>
          </c:xVal>
          <c:yVal>
            <c:numRef>
              <c:f>Sheet1!$A$12:$C$12</c:f>
              <c:numCache>
                <c:formatCode>General</c:formatCode>
                <c:ptCount val="3"/>
                <c:pt idx="0">
                  <c:v>12</c:v>
                </c:pt>
                <c:pt idx="1">
                  <c:v>12</c:v>
                </c:pt>
                <c:pt idx="2">
                  <c:v>12</c:v>
                </c:pt>
              </c:numCache>
            </c:numRef>
          </c:yVal>
          <c:smooth val="0"/>
        </c:ser>
        <c:ser>
          <c:idx val="12"/>
          <c:order val="12"/>
          <c:tx>
            <c:strRef>
              <c:f>Sheet1!$D$13</c:f>
              <c:strCache>
                <c:ptCount val="1"/>
                <c:pt idx="0">
                  <c:v>y</c:v>
                </c:pt>
              </c:strCache>
            </c:strRef>
          </c:tx>
          <c:spPr>
            <a:ln>
              <a:noFill/>
            </a:ln>
          </c:spPr>
          <c:marker>
            <c:spPr>
              <a:noFill/>
              <a:ln>
                <a:noFill/>
              </a:ln>
            </c:spPr>
          </c:marker>
          <c:trendline>
            <c:spPr>
              <a:ln w="25400">
                <a:solidFill>
                  <a:sysClr val="windowText" lastClr="000000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Sheet1!$E$13:$F$13</c:f>
              <c:numCache>
                <c:formatCode>General</c:formatCode>
                <c:ptCount val="2"/>
                <c:pt idx="0">
                  <c:v>3.5999999999999997E-2</c:v>
                </c:pt>
                <c:pt idx="1">
                  <c:v>0.33839162059496802</c:v>
                </c:pt>
              </c:numCache>
            </c:numRef>
          </c:xVal>
          <c:yVal>
            <c:numRef>
              <c:f>Sheet1!$A$13:$C$13</c:f>
              <c:numCache>
                <c:formatCode>General</c:formatCode>
                <c:ptCount val="3"/>
                <c:pt idx="0">
                  <c:v>13</c:v>
                </c:pt>
                <c:pt idx="1">
                  <c:v>13</c:v>
                </c:pt>
                <c:pt idx="2">
                  <c:v>13</c:v>
                </c:pt>
              </c:numCache>
            </c:numRef>
          </c:yVal>
          <c:smooth val="0"/>
        </c:ser>
        <c:ser>
          <c:idx val="13"/>
          <c:order val="13"/>
          <c:tx>
            <c:strRef>
              <c:f>Sheet1!$D$14</c:f>
              <c:strCache>
                <c:ptCount val="1"/>
                <c:pt idx="0">
                  <c:v>l</c:v>
                </c:pt>
              </c:strCache>
            </c:strRef>
          </c:tx>
          <c:spPr>
            <a:ln>
              <a:noFill/>
            </a:ln>
          </c:spPr>
          <c:marker>
            <c:spPr>
              <a:noFill/>
              <a:ln>
                <a:noFill/>
              </a:ln>
            </c:spPr>
          </c:marker>
          <c:trendline>
            <c:spPr>
              <a:ln w="25400"/>
            </c:spPr>
            <c:trendlineType val="linear"/>
            <c:dispRSqr val="0"/>
            <c:dispEq val="0"/>
          </c:trendline>
          <c:xVal>
            <c:numRef>
              <c:f>Sheet1!$E$14:$F$14</c:f>
              <c:numCache>
                <c:formatCode>General</c:formatCode>
                <c:ptCount val="2"/>
                <c:pt idx="0">
                  <c:v>0.16400000000000001</c:v>
                </c:pt>
                <c:pt idx="1">
                  <c:v>0.34273032761592798</c:v>
                </c:pt>
              </c:numCache>
            </c:numRef>
          </c:xVal>
          <c:yVal>
            <c:numRef>
              <c:f>Sheet1!$A$14:$C$14</c:f>
              <c:numCache>
                <c:formatCode>General</c:formatCode>
                <c:ptCount val="3"/>
                <c:pt idx="0">
                  <c:v>14</c:v>
                </c:pt>
                <c:pt idx="1">
                  <c:v>14</c:v>
                </c:pt>
                <c:pt idx="2">
                  <c:v>14</c:v>
                </c:pt>
              </c:numCache>
            </c:numRef>
          </c:yVal>
          <c:smooth val="0"/>
        </c:ser>
        <c:ser>
          <c:idx val="14"/>
          <c:order val="14"/>
          <c:tx>
            <c:strRef>
              <c:f>Sheet1!$D$15</c:f>
              <c:strCache>
                <c:ptCount val="1"/>
                <c:pt idx="0">
                  <c:v>z</c:v>
                </c:pt>
              </c:strCache>
            </c:strRef>
          </c:tx>
          <c:spPr>
            <a:ln>
              <a:noFill/>
            </a:ln>
          </c:spPr>
          <c:marker>
            <c:spPr>
              <a:noFill/>
              <a:ln>
                <a:noFill/>
              </a:ln>
            </c:spPr>
          </c:marker>
          <c:trendline>
            <c:spPr>
              <a:ln w="25400">
                <a:solidFill>
                  <a:schemeClr val="tx1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Sheet1!$E$15:$F$15</c:f>
              <c:numCache>
                <c:formatCode>General</c:formatCode>
                <c:ptCount val="2"/>
                <c:pt idx="0">
                  <c:v>3.0000000000000001E-3</c:v>
                </c:pt>
                <c:pt idx="1">
                  <c:v>0.34651324443869203</c:v>
                </c:pt>
              </c:numCache>
            </c:numRef>
          </c:xVal>
          <c:yVal>
            <c:numRef>
              <c:f>Sheet1!$A$15:$C$15</c:f>
              <c:numCache>
                <c:formatCode>General</c:formatCode>
                <c:ptCount val="3"/>
                <c:pt idx="0">
                  <c:v>15</c:v>
                </c:pt>
                <c:pt idx="1">
                  <c:v>15</c:v>
                </c:pt>
                <c:pt idx="2">
                  <c:v>15</c:v>
                </c:pt>
              </c:numCache>
            </c:numRef>
          </c:yVal>
          <c:smooth val="0"/>
        </c:ser>
        <c:ser>
          <c:idx val="15"/>
          <c:order val="15"/>
          <c:tx>
            <c:strRef>
              <c:f>Sheet1!$D$16</c:f>
              <c:strCache>
                <c:ptCount val="1"/>
                <c:pt idx="0">
                  <c:v>m</c:v>
                </c:pt>
              </c:strCache>
            </c:strRef>
          </c:tx>
          <c:spPr>
            <a:ln>
              <a:noFill/>
            </a:ln>
          </c:spPr>
          <c:marker>
            <c:spPr>
              <a:noFill/>
              <a:ln>
                <a:noFill/>
              </a:ln>
            </c:spPr>
          </c:marker>
          <c:trendline>
            <c:spPr>
              <a:ln w="25400">
                <a:solidFill>
                  <a:schemeClr val="tx1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Sheet1!$E$16:$F$16</c:f>
              <c:numCache>
                <c:formatCode>General</c:formatCode>
                <c:ptCount val="2"/>
                <c:pt idx="0">
                  <c:v>0.69599999999999995</c:v>
                </c:pt>
                <c:pt idx="1">
                  <c:v>0.42447373715502701</c:v>
                </c:pt>
              </c:numCache>
            </c:numRef>
          </c:xVal>
          <c:yVal>
            <c:numRef>
              <c:f>Sheet1!$A$16:$C$16</c:f>
              <c:numCache>
                <c:formatCode>General</c:formatCode>
                <c:ptCount val="3"/>
                <c:pt idx="0">
                  <c:v>16</c:v>
                </c:pt>
                <c:pt idx="1">
                  <c:v>16</c:v>
                </c:pt>
                <c:pt idx="2">
                  <c:v>16</c:v>
                </c:pt>
              </c:numCache>
            </c:numRef>
          </c:yVal>
          <c:smooth val="0"/>
        </c:ser>
        <c:ser>
          <c:idx val="16"/>
          <c:order val="16"/>
          <c:tx>
            <c:strRef>
              <c:f>Sheet1!$D$17</c:f>
              <c:strCache>
                <c:ptCount val="1"/>
                <c:pt idx="0">
                  <c:v>aa</c:v>
                </c:pt>
              </c:strCache>
            </c:strRef>
          </c:tx>
          <c:spPr>
            <a:ln>
              <a:noFill/>
            </a:ln>
          </c:spPr>
          <c:marker>
            <c:spPr>
              <a:noFill/>
              <a:ln>
                <a:noFill/>
              </a:ln>
            </c:spPr>
          </c:marker>
          <c:trendline>
            <c:spPr>
              <a:ln w="25400">
                <a:solidFill>
                  <a:schemeClr val="tx1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Sheet1!$E$17:$F$17</c:f>
              <c:numCache>
                <c:formatCode>General</c:formatCode>
                <c:ptCount val="2"/>
                <c:pt idx="0">
                  <c:v>0.80100000000000005</c:v>
                </c:pt>
                <c:pt idx="1">
                  <c:v>0.42958631961189497</c:v>
                </c:pt>
              </c:numCache>
            </c:numRef>
          </c:xVal>
          <c:yVal>
            <c:numRef>
              <c:f>Sheet1!$A$17:$C$17</c:f>
              <c:numCache>
                <c:formatCode>General</c:formatCode>
                <c:ptCount val="3"/>
                <c:pt idx="0">
                  <c:v>17</c:v>
                </c:pt>
                <c:pt idx="1">
                  <c:v>17</c:v>
                </c:pt>
                <c:pt idx="2">
                  <c:v>17</c:v>
                </c:pt>
              </c:numCache>
            </c:numRef>
          </c:yVal>
          <c:smooth val="0"/>
        </c:ser>
        <c:ser>
          <c:idx val="17"/>
          <c:order val="17"/>
          <c:tx>
            <c:strRef>
              <c:f>Sheet1!$D$18</c:f>
              <c:strCache>
                <c:ptCount val="1"/>
                <c:pt idx="0">
                  <c:v>n</c:v>
                </c:pt>
              </c:strCache>
            </c:strRef>
          </c:tx>
          <c:spPr>
            <a:ln>
              <a:noFill/>
            </a:ln>
          </c:spPr>
          <c:marker>
            <c:spPr>
              <a:noFill/>
              <a:ln>
                <a:noFill/>
              </a:ln>
            </c:spPr>
          </c:marker>
          <c:trendline>
            <c:spPr>
              <a:ln w="25400">
                <a:solidFill>
                  <a:schemeClr val="tx1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Sheet1!$E$18:$F$18</c:f>
              <c:numCache>
                <c:formatCode>General</c:formatCode>
                <c:ptCount val="2"/>
                <c:pt idx="0">
                  <c:v>0.71099999999999997</c:v>
                </c:pt>
                <c:pt idx="1">
                  <c:v>0.44315921090156402</c:v>
                </c:pt>
              </c:numCache>
            </c:numRef>
          </c:xVal>
          <c:yVal>
            <c:numRef>
              <c:f>Sheet1!$A$18:$C$18</c:f>
              <c:numCache>
                <c:formatCode>General</c:formatCode>
                <c:ptCount val="3"/>
                <c:pt idx="0">
                  <c:v>18</c:v>
                </c:pt>
                <c:pt idx="1">
                  <c:v>18</c:v>
                </c:pt>
                <c:pt idx="2">
                  <c:v>18</c:v>
                </c:pt>
              </c:numCache>
            </c:numRef>
          </c:yVal>
          <c:smooth val="0"/>
        </c:ser>
        <c:ser>
          <c:idx val="18"/>
          <c:order val="18"/>
          <c:tx>
            <c:strRef>
              <c:f>Sheet1!$D$19</c:f>
              <c:strCache>
                <c:ptCount val="1"/>
                <c:pt idx="0">
                  <c:v>bb</c:v>
                </c:pt>
              </c:strCache>
            </c:strRef>
          </c:tx>
          <c:spPr>
            <a:ln>
              <a:noFill/>
            </a:ln>
          </c:spPr>
          <c:marker>
            <c:spPr>
              <a:noFill/>
              <a:ln>
                <a:noFill/>
              </a:ln>
            </c:spPr>
          </c:marker>
          <c:trendline>
            <c:spPr>
              <a:ln w="25400">
                <a:solidFill>
                  <a:schemeClr val="tx1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Sheet1!$E$19:$F$19</c:f>
              <c:numCache>
                <c:formatCode>General</c:formatCode>
                <c:ptCount val="2"/>
                <c:pt idx="0">
                  <c:v>4.7E-2</c:v>
                </c:pt>
                <c:pt idx="1">
                  <c:v>0.45498943352058702</c:v>
                </c:pt>
              </c:numCache>
            </c:numRef>
          </c:xVal>
          <c:yVal>
            <c:numRef>
              <c:f>Sheet1!$A$19:$C$19</c:f>
              <c:numCache>
                <c:formatCode>General</c:formatCode>
                <c:ptCount val="3"/>
                <c:pt idx="0">
                  <c:v>19</c:v>
                </c:pt>
                <c:pt idx="1">
                  <c:v>19</c:v>
                </c:pt>
                <c:pt idx="2">
                  <c:v>19</c:v>
                </c:pt>
              </c:numCache>
            </c:numRef>
          </c:yVal>
          <c:smooth val="0"/>
        </c:ser>
        <c:ser>
          <c:idx val="19"/>
          <c:order val="19"/>
          <c:tx>
            <c:strRef>
              <c:f>Sheet1!$D$20</c:f>
              <c:strCache>
                <c:ptCount val="1"/>
                <c:pt idx="0">
                  <c:v>cc</c:v>
                </c:pt>
              </c:strCache>
            </c:strRef>
          </c:tx>
          <c:spPr>
            <a:ln>
              <a:noFill/>
            </a:ln>
          </c:spPr>
          <c:marker>
            <c:spPr>
              <a:noFill/>
              <a:ln>
                <a:noFill/>
              </a:ln>
            </c:spPr>
          </c:marker>
          <c:trendline>
            <c:spPr>
              <a:ln w="25400">
                <a:solidFill>
                  <a:schemeClr val="tx1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Sheet1!$E$20:$F$20</c:f>
              <c:numCache>
                <c:formatCode>General</c:formatCode>
                <c:ptCount val="2"/>
                <c:pt idx="0">
                  <c:v>0.19400000000000001</c:v>
                </c:pt>
                <c:pt idx="1">
                  <c:v>0.46235615140770697</c:v>
                </c:pt>
              </c:numCache>
            </c:numRef>
          </c:xVal>
          <c:yVal>
            <c:numRef>
              <c:f>Sheet1!$A$20:$C$20</c:f>
              <c:numCache>
                <c:formatCode>General</c:formatCode>
                <c:ptCount val="3"/>
                <c:pt idx="0">
                  <c:v>20</c:v>
                </c:pt>
                <c:pt idx="1">
                  <c:v>20</c:v>
                </c:pt>
                <c:pt idx="2">
                  <c:v>20</c:v>
                </c:pt>
              </c:numCache>
            </c:numRef>
          </c:yVal>
          <c:smooth val="0"/>
        </c:ser>
        <c:ser>
          <c:idx val="20"/>
          <c:order val="20"/>
          <c:tx>
            <c:strRef>
              <c:f>Sheet1!$D$21</c:f>
              <c:strCache>
                <c:ptCount val="1"/>
                <c:pt idx="0">
                  <c:v>e</c:v>
                </c:pt>
              </c:strCache>
            </c:strRef>
          </c:tx>
          <c:spPr>
            <a:ln>
              <a:noFill/>
            </a:ln>
          </c:spPr>
          <c:marker>
            <c:spPr>
              <a:noFill/>
              <a:ln>
                <a:noFill/>
              </a:ln>
            </c:spPr>
          </c:marker>
          <c:trendline>
            <c:spPr>
              <a:ln w="25400">
                <a:solidFill>
                  <a:schemeClr val="accent6">
                    <a:lumMod val="75000"/>
                  </a:schemeClr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Sheet1!$E$21:$F$21</c:f>
              <c:numCache>
                <c:formatCode>General</c:formatCode>
                <c:ptCount val="2"/>
                <c:pt idx="0">
                  <c:v>0.74</c:v>
                </c:pt>
                <c:pt idx="1">
                  <c:v>0.51500000000000001</c:v>
                </c:pt>
              </c:numCache>
            </c:numRef>
          </c:xVal>
          <c:yVal>
            <c:numRef>
              <c:f>Sheet1!$A$21:$C$21</c:f>
              <c:numCache>
                <c:formatCode>General</c:formatCode>
                <c:ptCount val="3"/>
                <c:pt idx="0">
                  <c:v>21</c:v>
                </c:pt>
                <c:pt idx="1">
                  <c:v>21</c:v>
                </c:pt>
                <c:pt idx="2">
                  <c:v>21</c:v>
                </c:pt>
              </c:numCache>
            </c:numRef>
          </c:yVal>
          <c:smooth val="0"/>
        </c:ser>
        <c:ser>
          <c:idx val="21"/>
          <c:order val="21"/>
          <c:tx>
            <c:strRef>
              <c:f>Sheet1!$D$22</c:f>
              <c:strCache>
                <c:ptCount val="1"/>
                <c:pt idx="0">
                  <c:v>o</c:v>
                </c:pt>
              </c:strCache>
            </c:strRef>
          </c:tx>
          <c:spPr>
            <a:ln>
              <a:noFill/>
            </a:ln>
          </c:spPr>
          <c:marker>
            <c:spPr>
              <a:noFill/>
              <a:ln>
                <a:noFill/>
              </a:ln>
            </c:spPr>
          </c:marker>
          <c:trendline>
            <c:spPr>
              <a:ln w="25400">
                <a:solidFill>
                  <a:schemeClr val="accent6">
                    <a:lumMod val="75000"/>
                  </a:schemeClr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Sheet1!$E$22:$F$22</c:f>
              <c:numCache>
                <c:formatCode>General</c:formatCode>
                <c:ptCount val="2"/>
                <c:pt idx="0">
                  <c:v>0.749</c:v>
                </c:pt>
                <c:pt idx="1">
                  <c:v>0.51851851851851904</c:v>
                </c:pt>
              </c:numCache>
            </c:numRef>
          </c:xVal>
          <c:yVal>
            <c:numRef>
              <c:f>Sheet1!$A$22:$C$22</c:f>
              <c:numCache>
                <c:formatCode>General</c:formatCode>
                <c:ptCount val="3"/>
                <c:pt idx="0">
                  <c:v>22</c:v>
                </c:pt>
                <c:pt idx="1">
                  <c:v>22</c:v>
                </c:pt>
                <c:pt idx="2">
                  <c:v>22</c:v>
                </c:pt>
              </c:numCache>
            </c:numRef>
          </c:yVal>
          <c:smooth val="0"/>
        </c:ser>
        <c:ser>
          <c:idx val="22"/>
          <c:order val="22"/>
          <c:tx>
            <c:strRef>
              <c:f>Sheet1!$D$23</c:f>
              <c:strCache>
                <c:ptCount val="1"/>
                <c:pt idx="0">
                  <c:v>p</c:v>
                </c:pt>
              </c:strCache>
            </c:strRef>
          </c:tx>
          <c:spPr>
            <a:ln>
              <a:noFill/>
            </a:ln>
          </c:spPr>
          <c:marker>
            <c:spPr>
              <a:noFill/>
              <a:ln>
                <a:noFill/>
              </a:ln>
            </c:spPr>
          </c:marker>
          <c:trendline>
            <c:spPr>
              <a:ln w="25400">
                <a:solidFill>
                  <a:schemeClr val="accent6">
                    <a:lumMod val="75000"/>
                  </a:schemeClr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Sheet1!$E$23:$F$23</c:f>
              <c:numCache>
                <c:formatCode>General</c:formatCode>
                <c:ptCount val="2"/>
                <c:pt idx="0">
                  <c:v>0.754</c:v>
                </c:pt>
                <c:pt idx="1">
                  <c:v>0.52174919474995096</c:v>
                </c:pt>
              </c:numCache>
            </c:numRef>
          </c:xVal>
          <c:yVal>
            <c:numRef>
              <c:f>Sheet1!$A$23:$C$23</c:f>
              <c:numCache>
                <c:formatCode>General</c:formatCode>
                <c:ptCount val="3"/>
                <c:pt idx="0">
                  <c:v>23</c:v>
                </c:pt>
                <c:pt idx="1">
                  <c:v>23</c:v>
                </c:pt>
                <c:pt idx="2">
                  <c:v>23</c:v>
                </c:pt>
              </c:numCache>
            </c:numRef>
          </c:yVal>
          <c:smooth val="0"/>
        </c:ser>
        <c:ser>
          <c:idx val="23"/>
          <c:order val="23"/>
          <c:tx>
            <c:strRef>
              <c:f>Sheet1!$D$24</c:f>
              <c:strCache>
                <c:ptCount val="1"/>
                <c:pt idx="0">
                  <c:v>q</c:v>
                </c:pt>
              </c:strCache>
            </c:strRef>
          </c:tx>
          <c:spPr>
            <a:ln>
              <a:noFill/>
            </a:ln>
          </c:spPr>
          <c:marker>
            <c:spPr>
              <a:noFill/>
              <a:ln>
                <a:noFill/>
              </a:ln>
            </c:spPr>
          </c:marker>
          <c:trendline>
            <c:spPr>
              <a:ln w="25400">
                <a:solidFill>
                  <a:schemeClr val="accent6">
                    <a:lumMod val="75000"/>
                  </a:schemeClr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Sheet1!$E$24:$F$24</c:f>
              <c:numCache>
                <c:formatCode>General</c:formatCode>
                <c:ptCount val="2"/>
                <c:pt idx="0">
                  <c:v>0.83</c:v>
                </c:pt>
                <c:pt idx="1">
                  <c:v>0.55122631144437495</c:v>
                </c:pt>
              </c:numCache>
            </c:numRef>
          </c:xVal>
          <c:yVal>
            <c:numRef>
              <c:f>Sheet1!$A$24:$C$24</c:f>
              <c:numCache>
                <c:formatCode>General</c:formatCode>
                <c:ptCount val="3"/>
                <c:pt idx="0">
                  <c:v>24</c:v>
                </c:pt>
                <c:pt idx="1">
                  <c:v>24</c:v>
                </c:pt>
                <c:pt idx="2">
                  <c:v>24</c:v>
                </c:pt>
              </c:numCache>
            </c:numRef>
          </c:yVal>
          <c:smooth val="0"/>
        </c:ser>
        <c:ser>
          <c:idx val="24"/>
          <c:order val="24"/>
          <c:tx>
            <c:strRef>
              <c:f>Sheet1!$D$25</c:f>
              <c:strCache>
                <c:ptCount val="1"/>
                <c:pt idx="0">
                  <c:v>r</c:v>
                </c:pt>
              </c:strCache>
            </c:strRef>
          </c:tx>
          <c:spPr>
            <a:ln>
              <a:noFill/>
            </a:ln>
          </c:spPr>
          <c:marker>
            <c:spPr>
              <a:noFill/>
              <a:ln>
                <a:noFill/>
              </a:ln>
            </c:spPr>
          </c:marker>
          <c:trendline>
            <c:trendlineType val="linear"/>
            <c:dispRSqr val="0"/>
            <c:dispEq val="0"/>
          </c:trendline>
          <c:trendline>
            <c:spPr>
              <a:ln w="25400">
                <a:solidFill>
                  <a:schemeClr val="accent6">
                    <a:lumMod val="75000"/>
                  </a:schemeClr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Sheet1!$E$25:$F$25</c:f>
              <c:numCache>
                <c:formatCode>General</c:formatCode>
                <c:ptCount val="2"/>
                <c:pt idx="0">
                  <c:v>0.79300000000000004</c:v>
                </c:pt>
                <c:pt idx="1">
                  <c:v>0.55901699437494701</c:v>
                </c:pt>
              </c:numCache>
            </c:numRef>
          </c:xVal>
          <c:yVal>
            <c:numRef>
              <c:f>Sheet1!$A$25:$C$25</c:f>
              <c:numCache>
                <c:formatCode>General</c:formatCode>
                <c:ptCount val="3"/>
                <c:pt idx="0">
                  <c:v>25</c:v>
                </c:pt>
                <c:pt idx="1">
                  <c:v>25</c:v>
                </c:pt>
                <c:pt idx="2">
                  <c:v>25</c:v>
                </c:pt>
              </c:numCache>
            </c:numRef>
          </c:yVal>
          <c:smooth val="0"/>
        </c:ser>
        <c:ser>
          <c:idx val="25"/>
          <c:order val="25"/>
          <c:tx>
            <c:strRef>
              <c:f>Sheet1!$D$26</c:f>
              <c:strCache>
                <c:ptCount val="1"/>
                <c:pt idx="0">
                  <c:v>s</c:v>
                </c:pt>
              </c:strCache>
            </c:strRef>
          </c:tx>
          <c:spPr>
            <a:ln>
              <a:noFill/>
            </a:ln>
          </c:spPr>
          <c:marker>
            <c:spPr>
              <a:noFill/>
              <a:ln>
                <a:noFill/>
              </a:ln>
            </c:spPr>
          </c:marker>
          <c:trendline>
            <c:spPr>
              <a:ln w="25400">
                <a:solidFill>
                  <a:schemeClr val="accent6">
                    <a:lumMod val="75000"/>
                  </a:schemeClr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Sheet1!$E$26:$F$26</c:f>
              <c:numCache>
                <c:formatCode>General</c:formatCode>
                <c:ptCount val="2"/>
                <c:pt idx="0">
                  <c:v>0.873</c:v>
                </c:pt>
                <c:pt idx="1">
                  <c:v>0.59525582896407603</c:v>
                </c:pt>
              </c:numCache>
            </c:numRef>
          </c:xVal>
          <c:yVal>
            <c:numRef>
              <c:f>Sheet1!$A$26:$C$26</c:f>
              <c:numCache>
                <c:formatCode>General</c:formatCode>
                <c:ptCount val="3"/>
                <c:pt idx="0">
                  <c:v>26</c:v>
                </c:pt>
                <c:pt idx="1">
                  <c:v>26</c:v>
                </c:pt>
                <c:pt idx="2">
                  <c:v>26</c:v>
                </c:pt>
              </c:numCache>
            </c:numRef>
          </c:yVal>
          <c:smooth val="0"/>
        </c:ser>
        <c:ser>
          <c:idx val="26"/>
          <c:order val="26"/>
          <c:tx>
            <c:strRef>
              <c:f>Sheet1!$D$27</c:f>
              <c:strCache>
                <c:ptCount val="1"/>
                <c:pt idx="0">
                  <c:v>t</c:v>
                </c:pt>
              </c:strCache>
            </c:strRef>
          </c:tx>
          <c:spPr>
            <a:ln>
              <a:noFill/>
            </a:ln>
          </c:spPr>
          <c:marker>
            <c:spPr>
              <a:noFill/>
              <a:ln>
                <a:noFill/>
              </a:ln>
            </c:spPr>
          </c:marker>
          <c:trendline>
            <c:spPr>
              <a:ln w="25400">
                <a:solidFill>
                  <a:schemeClr val="accent6">
                    <a:lumMod val="75000"/>
                  </a:schemeClr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Sheet1!$E$27:$G$27</c:f>
              <c:numCache>
                <c:formatCode>General</c:formatCode>
                <c:ptCount val="3"/>
                <c:pt idx="0">
                  <c:v>1.022</c:v>
                </c:pt>
                <c:pt idx="1">
                  <c:v>0.6</c:v>
                </c:pt>
                <c:pt idx="2">
                  <c:v>0.16800000000000001</c:v>
                </c:pt>
              </c:numCache>
            </c:numRef>
          </c:xVal>
          <c:yVal>
            <c:numRef>
              <c:f>Sheet1!$A$27:$C$27</c:f>
              <c:numCache>
                <c:formatCode>General</c:formatCode>
                <c:ptCount val="3"/>
                <c:pt idx="0">
                  <c:v>27</c:v>
                </c:pt>
                <c:pt idx="1">
                  <c:v>27</c:v>
                </c:pt>
                <c:pt idx="2">
                  <c:v>27</c:v>
                </c:pt>
              </c:numCache>
            </c:numRef>
          </c:yVal>
          <c:smooth val="0"/>
        </c:ser>
        <c:ser>
          <c:idx val="27"/>
          <c:order val="27"/>
          <c:tx>
            <c:strRef>
              <c:f>Sheet1!$D$28</c:f>
              <c:strCache>
                <c:ptCount val="1"/>
                <c:pt idx="0">
                  <c:v>dd</c:v>
                </c:pt>
              </c:strCache>
            </c:strRef>
          </c:tx>
          <c:spPr>
            <a:ln>
              <a:noFill/>
            </a:ln>
          </c:spPr>
          <c:marker>
            <c:spPr>
              <a:noFill/>
              <a:ln>
                <a:noFill/>
              </a:ln>
            </c:spPr>
          </c:marker>
          <c:dPt>
            <c:idx val="0"/>
            <c:bubble3D val="0"/>
          </c:dPt>
          <c:dPt>
            <c:idx val="2"/>
            <c:bubble3D val="0"/>
          </c:dPt>
          <c:trendline>
            <c:spPr>
              <a:ln w="25400">
                <a:solidFill>
                  <a:schemeClr val="accent6">
                    <a:lumMod val="75000"/>
                  </a:schemeClr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Sheet1!$E$28:$G$28</c:f>
              <c:numCache>
                <c:formatCode>General</c:formatCode>
                <c:ptCount val="3"/>
                <c:pt idx="0">
                  <c:v>0.41799999999999998</c:v>
                </c:pt>
                <c:pt idx="1">
                  <c:v>0.68067256395992604</c:v>
                </c:pt>
                <c:pt idx="2">
                  <c:v>0.93899999999999995</c:v>
                </c:pt>
              </c:numCache>
            </c:numRef>
          </c:xVal>
          <c:yVal>
            <c:numRef>
              <c:f>Sheet1!$A$28:$C$28</c:f>
              <c:numCache>
                <c:formatCode>General</c:formatCode>
                <c:ptCount val="3"/>
                <c:pt idx="0">
                  <c:v>28</c:v>
                </c:pt>
                <c:pt idx="1">
                  <c:v>28</c:v>
                </c:pt>
                <c:pt idx="2">
                  <c:v>28</c:v>
                </c:pt>
              </c:numCache>
            </c:numRef>
          </c:yVal>
          <c:smooth val="0"/>
        </c:ser>
        <c:ser>
          <c:idx val="28"/>
          <c:order val="28"/>
          <c:tx>
            <c:strRef>
              <c:f>Sheet1!$D$29</c:f>
              <c:strCache>
                <c:ptCount val="1"/>
                <c:pt idx="0">
                  <c:v>c</c:v>
                </c:pt>
              </c:strCache>
            </c:strRef>
          </c:tx>
          <c:spPr>
            <a:ln>
              <a:noFill/>
            </a:ln>
          </c:spPr>
          <c:marker>
            <c:spPr>
              <a:noFill/>
              <a:ln>
                <a:noFill/>
              </a:ln>
            </c:spPr>
          </c:marker>
          <c:dPt>
            <c:idx val="0"/>
            <c:bubble3D val="0"/>
          </c:dPt>
          <c:dPt>
            <c:idx val="2"/>
            <c:bubble3D val="0"/>
          </c:dPt>
          <c:trendline>
            <c:spPr>
              <a:ln w="25400">
                <a:solidFill>
                  <a:schemeClr val="accent6">
                    <a:lumMod val="75000"/>
                  </a:schemeClr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Sheet1!$E$29:$G$29</c:f>
              <c:numCache>
                <c:formatCode>General</c:formatCode>
                <c:ptCount val="3"/>
                <c:pt idx="0">
                  <c:v>0.55800000000000005</c:v>
                </c:pt>
                <c:pt idx="1">
                  <c:v>0.75175687855575302</c:v>
                </c:pt>
                <c:pt idx="2">
                  <c:v>0.94299999999999995</c:v>
                </c:pt>
              </c:numCache>
            </c:numRef>
          </c:xVal>
          <c:yVal>
            <c:numRef>
              <c:f>Sheet1!$A$29:$C$29</c:f>
              <c:numCache>
                <c:formatCode>General</c:formatCode>
                <c:ptCount val="3"/>
                <c:pt idx="0">
                  <c:v>29</c:v>
                </c:pt>
                <c:pt idx="1">
                  <c:v>29</c:v>
                </c:pt>
                <c:pt idx="2">
                  <c:v>29</c:v>
                </c:pt>
              </c:numCache>
            </c:numRef>
          </c:yVal>
          <c:smooth val="0"/>
        </c:ser>
        <c:ser>
          <c:idx val="29"/>
          <c:order val="29"/>
          <c:tx>
            <c:strRef>
              <c:f>Sheet1!$D$30</c:f>
              <c:strCache>
                <c:ptCount val="1"/>
                <c:pt idx="0">
                  <c:v>jj</c:v>
                </c:pt>
              </c:strCache>
            </c:strRef>
          </c:tx>
          <c:spPr>
            <a:ln>
              <a:noFill/>
            </a:ln>
          </c:spPr>
          <c:marker>
            <c:spPr>
              <a:noFill/>
              <a:ln>
                <a:noFill/>
              </a:ln>
            </c:spPr>
          </c:marker>
          <c:trendline>
            <c:spPr>
              <a:ln w="25400">
                <a:solidFill>
                  <a:schemeClr val="accent6">
                    <a:lumMod val="75000"/>
                  </a:schemeClr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Sheet1!$E$30:$G$30</c:f>
              <c:numCache>
                <c:formatCode>General</c:formatCode>
                <c:ptCount val="3"/>
                <c:pt idx="0">
                  <c:v>1.0029999999999999</c:v>
                </c:pt>
                <c:pt idx="1">
                  <c:v>0.78446454055273596</c:v>
                </c:pt>
                <c:pt idx="2">
                  <c:v>0.56299999999999994</c:v>
                </c:pt>
              </c:numCache>
            </c:numRef>
          </c:xVal>
          <c:yVal>
            <c:numRef>
              <c:f>Sheet1!$A$30:$C$30</c:f>
              <c:numCache>
                <c:formatCode>General</c:formatCode>
                <c:ptCount val="3"/>
                <c:pt idx="0">
                  <c:v>30</c:v>
                </c:pt>
                <c:pt idx="1">
                  <c:v>30</c:v>
                </c:pt>
                <c:pt idx="2">
                  <c:v>30</c:v>
                </c:pt>
              </c:numCache>
            </c:numRef>
          </c:yVal>
          <c:smooth val="0"/>
        </c:ser>
        <c:ser>
          <c:idx val="30"/>
          <c:order val="30"/>
          <c:tx>
            <c:strRef>
              <c:f>Sheet1!$D$31</c:f>
              <c:strCache>
                <c:ptCount val="1"/>
                <c:pt idx="0">
                  <c:v>kk</c:v>
                </c:pt>
              </c:strCache>
            </c:strRef>
          </c:tx>
          <c:spPr>
            <a:ln>
              <a:noFill/>
            </a:ln>
          </c:spPr>
          <c:marker>
            <c:spPr>
              <a:noFill/>
              <a:ln>
                <a:noFill/>
              </a:ln>
            </c:spPr>
          </c:marker>
          <c:trendline>
            <c:spPr>
              <a:ln w="25400">
                <a:solidFill>
                  <a:schemeClr val="accent6">
                    <a:lumMod val="75000"/>
                  </a:schemeClr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Sheet1!$E$31:$G$31</c:f>
              <c:numCache>
                <c:formatCode>General</c:formatCode>
                <c:ptCount val="3"/>
                <c:pt idx="0">
                  <c:v>1.2390000000000001</c:v>
                </c:pt>
                <c:pt idx="1">
                  <c:v>0.83968930265902497</c:v>
                </c:pt>
                <c:pt idx="2">
                  <c:v>0.43</c:v>
                </c:pt>
              </c:numCache>
            </c:numRef>
          </c:xVal>
          <c:yVal>
            <c:numRef>
              <c:f>Sheet1!$A$31:$C$31</c:f>
              <c:numCache>
                <c:formatCode>General</c:formatCode>
                <c:ptCount val="3"/>
                <c:pt idx="0">
                  <c:v>31</c:v>
                </c:pt>
                <c:pt idx="1">
                  <c:v>31</c:v>
                </c:pt>
                <c:pt idx="2">
                  <c:v>31</c:v>
                </c:pt>
              </c:numCache>
            </c:numRef>
          </c:yVal>
          <c:smooth val="0"/>
        </c:ser>
        <c:ser>
          <c:idx val="31"/>
          <c:order val="31"/>
          <c:tx>
            <c:strRef>
              <c:f>Sheet1!$D$32</c:f>
              <c:strCache>
                <c:ptCount val="1"/>
                <c:pt idx="0">
                  <c:v>d</c:v>
                </c:pt>
              </c:strCache>
            </c:strRef>
          </c:tx>
          <c:spPr>
            <a:ln>
              <a:noFill/>
            </a:ln>
          </c:spPr>
          <c:marker>
            <c:spPr>
              <a:noFill/>
              <a:ln>
                <a:noFill/>
              </a:ln>
            </c:spPr>
          </c:marker>
          <c:trendline>
            <c:spPr>
              <a:ln w="25400">
                <a:solidFill>
                  <a:schemeClr val="accent6">
                    <a:lumMod val="75000"/>
                  </a:schemeClr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Sheet1!$E$32:$G$32</c:f>
              <c:numCache>
                <c:formatCode>General</c:formatCode>
                <c:ptCount val="3"/>
                <c:pt idx="0">
                  <c:v>1.05</c:v>
                </c:pt>
                <c:pt idx="1">
                  <c:v>0.84899999999999998</c:v>
                </c:pt>
                <c:pt idx="2">
                  <c:v>0.64300000000000002</c:v>
                </c:pt>
              </c:numCache>
            </c:numRef>
          </c:xVal>
          <c:yVal>
            <c:numRef>
              <c:f>Sheet1!$A$32:$C$32</c:f>
              <c:numCache>
                <c:formatCode>General</c:formatCode>
                <c:ptCount val="3"/>
                <c:pt idx="0">
                  <c:v>32</c:v>
                </c:pt>
                <c:pt idx="1">
                  <c:v>32</c:v>
                </c:pt>
                <c:pt idx="2">
                  <c:v>32</c:v>
                </c:pt>
              </c:numCache>
            </c:numRef>
          </c:yVal>
          <c:smooth val="0"/>
        </c:ser>
        <c:ser>
          <c:idx val="32"/>
          <c:order val="32"/>
          <c:tx>
            <c:strRef>
              <c:f>Sheet1!$D$33</c:f>
              <c:strCache>
                <c:ptCount val="1"/>
                <c:pt idx="0">
                  <c:v>ll</c:v>
                </c:pt>
              </c:strCache>
            </c:strRef>
          </c:tx>
          <c:spPr>
            <a:ln>
              <a:noFill/>
            </a:ln>
          </c:spPr>
          <c:marker>
            <c:spPr>
              <a:noFill/>
              <a:ln>
                <a:noFill/>
              </a:ln>
            </c:spPr>
          </c:marker>
          <c:trendline>
            <c:spPr>
              <a:ln w="25400">
                <a:solidFill>
                  <a:schemeClr val="accent6">
                    <a:lumMod val="75000"/>
                  </a:schemeClr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Sheet1!$E$33:$G$33</c:f>
              <c:numCache>
                <c:formatCode>General</c:formatCode>
                <c:ptCount val="3"/>
                <c:pt idx="0">
                  <c:v>1.1080000000000001</c:v>
                </c:pt>
                <c:pt idx="1">
                  <c:v>0.88252260812182803</c:v>
                </c:pt>
                <c:pt idx="2">
                  <c:v>0.65400000000000003</c:v>
                </c:pt>
              </c:numCache>
            </c:numRef>
          </c:xVal>
          <c:yVal>
            <c:numRef>
              <c:f>Sheet1!$A$33:$C$33</c:f>
              <c:numCache>
                <c:formatCode>General</c:formatCode>
                <c:ptCount val="3"/>
                <c:pt idx="0">
                  <c:v>33</c:v>
                </c:pt>
                <c:pt idx="1">
                  <c:v>33</c:v>
                </c:pt>
                <c:pt idx="2">
                  <c:v>33</c:v>
                </c:pt>
              </c:numCache>
            </c:numRef>
          </c:yVal>
          <c:smooth val="0"/>
        </c:ser>
        <c:ser>
          <c:idx val="33"/>
          <c:order val="33"/>
          <c:tx>
            <c:strRef>
              <c:f>Sheet1!$D$34</c:f>
              <c:strCache>
                <c:ptCount val="1"/>
                <c:pt idx="0">
                  <c:v>ee</c:v>
                </c:pt>
              </c:strCache>
            </c:strRef>
          </c:tx>
          <c:spPr>
            <a:ln>
              <a:noFill/>
            </a:ln>
          </c:spPr>
          <c:marker>
            <c:spPr>
              <a:noFill/>
              <a:ln>
                <a:noFill/>
              </a:ln>
            </c:spPr>
          </c:marker>
          <c:trendline>
            <c:spPr>
              <a:ln>
                <a:solidFill>
                  <a:schemeClr val="accent6">
                    <a:lumMod val="75000"/>
                  </a:schemeClr>
                </a:solidFill>
              </a:ln>
            </c:spPr>
            <c:trendlineType val="linear"/>
            <c:dispRSqr val="0"/>
            <c:dispEq val="0"/>
          </c:trendline>
          <c:trendline>
            <c:spPr>
              <a:ln w="25400">
                <a:solidFill>
                  <a:schemeClr val="accent6">
                    <a:lumMod val="75000"/>
                  </a:schemeClr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Sheet1!$E$34:$G$34</c:f>
              <c:numCache>
                <c:formatCode>General</c:formatCode>
                <c:ptCount val="3"/>
                <c:pt idx="0">
                  <c:v>0.61399999999999999</c:v>
                </c:pt>
                <c:pt idx="1">
                  <c:v>0.91859220390816898</c:v>
                </c:pt>
                <c:pt idx="2">
                  <c:v>1.218</c:v>
                </c:pt>
              </c:numCache>
            </c:numRef>
          </c:xVal>
          <c:yVal>
            <c:numRef>
              <c:f>Sheet1!$A$34:$C$34</c:f>
              <c:numCache>
                <c:formatCode>General</c:formatCode>
                <c:ptCount val="3"/>
                <c:pt idx="0">
                  <c:v>34</c:v>
                </c:pt>
                <c:pt idx="1">
                  <c:v>34</c:v>
                </c:pt>
                <c:pt idx="2">
                  <c:v>34</c:v>
                </c:pt>
              </c:numCache>
            </c:numRef>
          </c:yVal>
          <c:smooth val="0"/>
        </c:ser>
        <c:ser>
          <c:idx val="34"/>
          <c:order val="34"/>
          <c:tx>
            <c:strRef>
              <c:f>Sheet1!$D$35</c:f>
              <c:strCache>
                <c:ptCount val="1"/>
                <c:pt idx="0">
                  <c:v>ff</c:v>
                </c:pt>
              </c:strCache>
            </c:strRef>
          </c:tx>
          <c:spPr>
            <a:ln>
              <a:noFill/>
            </a:ln>
          </c:spPr>
          <c:marker>
            <c:spPr>
              <a:noFill/>
              <a:ln>
                <a:noFill/>
              </a:ln>
            </c:spPr>
          </c:marker>
          <c:trendline>
            <c:spPr>
              <a:ln w="25400">
                <a:solidFill>
                  <a:schemeClr val="accent6">
                    <a:lumMod val="75000"/>
                  </a:schemeClr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Sheet1!$E$35:$G$35</c:f>
              <c:numCache>
                <c:formatCode>General</c:formatCode>
                <c:ptCount val="3"/>
                <c:pt idx="0">
                  <c:v>1.2470000000000001</c:v>
                </c:pt>
                <c:pt idx="1">
                  <c:v>0.91923881554251197</c:v>
                </c:pt>
                <c:pt idx="2">
                  <c:v>0.58499999999999996</c:v>
                </c:pt>
              </c:numCache>
            </c:numRef>
          </c:xVal>
          <c:yVal>
            <c:numRef>
              <c:f>Sheet1!$A$35:$C$35</c:f>
              <c:numCache>
                <c:formatCode>General</c:formatCode>
                <c:ptCount val="3"/>
                <c:pt idx="0">
                  <c:v>35</c:v>
                </c:pt>
                <c:pt idx="1">
                  <c:v>35</c:v>
                </c:pt>
                <c:pt idx="2">
                  <c:v>35</c:v>
                </c:pt>
              </c:numCache>
            </c:numRef>
          </c:yVal>
          <c:smooth val="0"/>
        </c:ser>
        <c:ser>
          <c:idx val="35"/>
          <c:order val="35"/>
          <c:tx>
            <c:strRef>
              <c:f>Sheet1!$D$36</c:f>
              <c:strCache>
                <c:ptCount val="1"/>
                <c:pt idx="0">
                  <c:v>gg</c:v>
                </c:pt>
              </c:strCache>
            </c:strRef>
          </c:tx>
          <c:spPr>
            <a:ln>
              <a:noFill/>
            </a:ln>
          </c:spPr>
          <c:marker>
            <c:spPr>
              <a:noFill/>
              <a:ln>
                <a:noFill/>
              </a:ln>
            </c:spPr>
          </c:marker>
          <c:trendline>
            <c:spPr>
              <a:ln w="25400">
                <a:solidFill>
                  <a:srgbClr val="C00000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Sheet1!$E$36:$G$36</c:f>
              <c:numCache>
                <c:formatCode>General</c:formatCode>
                <c:ptCount val="3"/>
                <c:pt idx="0">
                  <c:v>0.63200000000000001</c:v>
                </c:pt>
                <c:pt idx="1">
                  <c:v>0.96152394764082305</c:v>
                </c:pt>
                <c:pt idx="2">
                  <c:v>1.2849999999999999</c:v>
                </c:pt>
              </c:numCache>
            </c:numRef>
          </c:xVal>
          <c:yVal>
            <c:numRef>
              <c:f>Sheet1!$A$36:$C$36</c:f>
              <c:numCache>
                <c:formatCode>General</c:formatCode>
                <c:ptCount val="3"/>
                <c:pt idx="0">
                  <c:v>36</c:v>
                </c:pt>
                <c:pt idx="1">
                  <c:v>36</c:v>
                </c:pt>
                <c:pt idx="2">
                  <c:v>36</c:v>
                </c:pt>
              </c:numCache>
            </c:numRef>
          </c:yVal>
          <c:smooth val="0"/>
        </c:ser>
        <c:ser>
          <c:idx val="36"/>
          <c:order val="36"/>
          <c:tx>
            <c:strRef>
              <c:f>Sheet1!$D$37</c:f>
              <c:strCache>
                <c:ptCount val="1"/>
                <c:pt idx="0">
                  <c:v>hh</c:v>
                </c:pt>
              </c:strCache>
            </c:strRef>
          </c:tx>
          <c:spPr>
            <a:ln>
              <a:noFill/>
            </a:ln>
          </c:spPr>
          <c:marker>
            <c:spPr>
              <a:noFill/>
              <a:ln>
                <a:noFill/>
              </a:ln>
            </c:spPr>
          </c:marker>
          <c:trendline>
            <c:spPr>
              <a:ln w="25400">
                <a:solidFill>
                  <a:srgbClr val="C00000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Sheet1!$E$37:$G$37</c:f>
              <c:numCache>
                <c:formatCode>General</c:formatCode>
                <c:ptCount val="3"/>
                <c:pt idx="0">
                  <c:v>0.50900000000000001</c:v>
                </c:pt>
                <c:pt idx="1">
                  <c:v>1.023805773020237</c:v>
                </c:pt>
                <c:pt idx="2">
                  <c:v>1.524</c:v>
                </c:pt>
              </c:numCache>
            </c:numRef>
          </c:xVal>
          <c:yVal>
            <c:numRef>
              <c:f>Sheet1!$A$37:$C$37</c:f>
              <c:numCache>
                <c:formatCode>General</c:formatCode>
                <c:ptCount val="3"/>
                <c:pt idx="0">
                  <c:v>37</c:v>
                </c:pt>
                <c:pt idx="1">
                  <c:v>37</c:v>
                </c:pt>
                <c:pt idx="2">
                  <c:v>37</c:v>
                </c:pt>
              </c:numCache>
            </c:numRef>
          </c:yVal>
          <c:smooth val="0"/>
        </c:ser>
        <c:ser>
          <c:idx val="37"/>
          <c:order val="37"/>
          <c:tx>
            <c:strRef>
              <c:f>Sheet1!$D$38</c:f>
              <c:strCache>
                <c:ptCount val="1"/>
                <c:pt idx="0">
                  <c:v>mm</c:v>
                </c:pt>
              </c:strCache>
            </c:strRef>
          </c:tx>
          <c:spPr>
            <a:ln>
              <a:noFill/>
            </a:ln>
          </c:spPr>
          <c:marker>
            <c:spPr>
              <a:noFill/>
              <a:ln>
                <a:noFill/>
              </a:ln>
            </c:spPr>
          </c:marker>
          <c:trendline>
            <c:spPr>
              <a:ln w="25400">
                <a:solidFill>
                  <a:srgbClr val="C00000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Sheet1!$E$38:$G$38</c:f>
              <c:numCache>
                <c:formatCode>General</c:formatCode>
                <c:ptCount val="3"/>
                <c:pt idx="0">
                  <c:v>1.643</c:v>
                </c:pt>
                <c:pt idx="1">
                  <c:v>1.1932426932522999</c:v>
                </c:pt>
                <c:pt idx="2">
                  <c:v>0.73199999999999998</c:v>
                </c:pt>
              </c:numCache>
            </c:numRef>
          </c:xVal>
          <c:yVal>
            <c:numRef>
              <c:f>Sheet1!$A$38:$C$38</c:f>
              <c:numCache>
                <c:formatCode>General</c:formatCode>
                <c:ptCount val="3"/>
                <c:pt idx="0">
                  <c:v>38</c:v>
                </c:pt>
                <c:pt idx="1">
                  <c:v>38</c:v>
                </c:pt>
                <c:pt idx="2">
                  <c:v>38</c:v>
                </c:pt>
              </c:numCache>
            </c:numRef>
          </c:yVal>
          <c:smooth val="0"/>
        </c:ser>
        <c:ser>
          <c:idx val="39"/>
          <c:order val="38"/>
          <c:tx>
            <c:strRef>
              <c:f>Sheet1!$D$39</c:f>
              <c:strCache>
                <c:ptCount val="1"/>
                <c:pt idx="0">
                  <c:v>ii</c:v>
                </c:pt>
              </c:strCache>
            </c:strRef>
          </c:tx>
          <c:spPr>
            <a:ln>
              <a:noFill/>
            </a:ln>
          </c:spPr>
          <c:marker>
            <c:spPr>
              <a:noFill/>
              <a:ln>
                <a:noFill/>
              </a:ln>
            </c:spPr>
          </c:marker>
          <c:trendline>
            <c:spPr>
              <a:ln w="25400">
                <a:solidFill>
                  <a:srgbClr val="C00000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Sheet1!$E$39:$G$39</c:f>
              <c:numCache>
                <c:formatCode>General</c:formatCode>
                <c:ptCount val="3"/>
                <c:pt idx="0">
                  <c:v>0.9</c:v>
                </c:pt>
                <c:pt idx="1">
                  <c:v>1.2402012245232501</c:v>
                </c:pt>
                <c:pt idx="2">
                  <c:v>1.575</c:v>
                </c:pt>
              </c:numCache>
            </c:numRef>
          </c:xVal>
          <c:yVal>
            <c:numRef>
              <c:f>Sheet1!$A$39:$C$39</c:f>
              <c:numCache>
                <c:formatCode>General</c:formatCode>
                <c:ptCount val="3"/>
                <c:pt idx="0">
                  <c:v>39</c:v>
                </c:pt>
                <c:pt idx="1">
                  <c:v>39</c:v>
                </c:pt>
                <c:pt idx="2">
                  <c:v>39</c:v>
                </c:pt>
              </c:numCache>
            </c:numRef>
          </c:yVal>
          <c:smooth val="0"/>
        </c:ser>
        <c:ser>
          <c:idx val="38"/>
          <c:order val="39"/>
          <c:tx>
            <c:strRef>
              <c:f>Sheet1!$D$40</c:f>
              <c:strCache>
                <c:ptCount val="1"/>
              </c:strCache>
            </c:strRef>
          </c:tx>
          <c:xVal>
            <c:numRef>
              <c:f>Sheet1!$E$40:$G$40</c:f>
              <c:numCache>
                <c:formatCode>General</c:formatCode>
                <c:ptCount val="3"/>
              </c:numCache>
            </c:numRef>
          </c:xVal>
          <c:yVal>
            <c:numRef>
              <c:f>Sheet1!$A$40:$C$40</c:f>
              <c:numCache>
                <c:formatCode>General</c:formatCode>
                <c:ptCount val="3"/>
              </c:numCache>
            </c:numRef>
          </c:yVal>
          <c:smooth val="0"/>
        </c:ser>
        <c:ser>
          <c:idx val="40"/>
          <c:order val="40"/>
          <c:tx>
            <c:strRef>
              <c:f>Sheet1!$D$41</c:f>
              <c:strCache>
                <c:ptCount val="1"/>
              </c:strCache>
            </c:strRef>
          </c:tx>
          <c:xVal>
            <c:numRef>
              <c:f>Sheet1!$E$41:$G$41</c:f>
              <c:numCache>
                <c:formatCode>General</c:formatCode>
                <c:ptCount val="3"/>
              </c:numCache>
            </c:numRef>
          </c:xVal>
          <c:yVal>
            <c:numRef>
              <c:f>Sheet1!$A$41:$C$41</c:f>
              <c:numCache>
                <c:formatCode>General</c:formatCode>
                <c:ptCount val="3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470976"/>
        <c:axId val="59472896"/>
      </c:scatterChart>
      <c:valAx>
        <c:axId val="594709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700" dirty="0" smtClean="0"/>
                  <a:t>Cohen’s </a:t>
                </a:r>
                <a:r>
                  <a:rPr lang="en-US" sz="1700" i="1" dirty="0" smtClean="0"/>
                  <a:t>d</a:t>
                </a:r>
                <a:r>
                  <a:rPr lang="en-US" sz="1700" i="0" dirty="0" smtClean="0"/>
                  <a:t> for single</a:t>
                </a:r>
                <a:r>
                  <a:rPr lang="en-US" sz="1700" i="0" baseline="0" dirty="0" smtClean="0"/>
                  <a:t> sample </a:t>
                </a:r>
                <a:r>
                  <a:rPr lang="en-US" sz="1700" i="1" baseline="0" dirty="0" smtClean="0"/>
                  <a:t>t</a:t>
                </a:r>
                <a:r>
                  <a:rPr lang="en-US" sz="1700" i="0" baseline="0" dirty="0" smtClean="0"/>
                  <a:t> and dependent </a:t>
                </a:r>
                <a:r>
                  <a:rPr lang="en-US" sz="1700" i="1" baseline="0" dirty="0" smtClean="0"/>
                  <a:t>t</a:t>
                </a:r>
                <a:r>
                  <a:rPr lang="en-US" sz="1700" i="0" baseline="0" dirty="0" smtClean="0"/>
                  <a:t> with an average standard deviation denominator</a:t>
                </a:r>
                <a:endParaRPr lang="en-US" sz="17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500" b="1"/>
            </a:pPr>
            <a:endParaRPr lang="en-US"/>
          </a:p>
        </c:txPr>
        <c:crossAx val="59472896"/>
        <c:crosses val="autoZero"/>
        <c:crossBetween val="midCat"/>
      </c:valAx>
      <c:valAx>
        <c:axId val="59472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59470976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2">
    <c:autoUpdate val="0"/>
  </c:externalData>
  <c:userShapes r:id="rId3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0.79841</cdr:x>
      <cdr:y>0.03483</cdr:y>
    </cdr:from>
    <cdr:to>
      <cdr:x>1</cdr:x>
      <cdr:y>0.22258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0210800" y="381016"/>
          <a:ext cx="2578100" cy="2053853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Ariel &amp; </a:t>
          </a:r>
          <a:r>
            <a:rPr lang="en-US" sz="18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Dunlosky</a:t>
          </a:r>
          <a:r>
            <a: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(2011</a:t>
          </a:r>
          <a:r>
            <a:rPr lang="en-US" sz="18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).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0.7567</cdr:x>
      <cdr:y>0.05266</cdr:y>
    </cdr:from>
    <cdr:to>
      <cdr:x>0.79848</cdr:x>
      <cdr:y>0.05266</cdr:y>
    </cdr:to>
    <cdr:cxnSp macro="">
      <cdr:nvCxnSpPr>
        <cdr:cNvPr id="4" name="Straight Connector 3"/>
        <cdr:cNvCxnSpPr/>
      </cdr:nvCxnSpPr>
      <cdr:spPr>
        <a:xfrm xmlns:a="http://schemas.openxmlformats.org/drawingml/2006/main">
          <a:off x="9677400" y="576097"/>
          <a:ext cx="534320" cy="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accent3">
              <a:lumMod val="50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0.79841</cdr:x>
      <cdr:y>0.07095</cdr:y>
    </cdr:from>
    <cdr:to>
      <cdr:x>1</cdr:x>
      <cdr:y>0.30514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10210800" y="776122"/>
          <a:ext cx="2578100" cy="2561874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Dunlosky</a:t>
          </a:r>
          <a:r>
            <a: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, Rawson, &amp; McDonald (2002). 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0.7567</cdr:x>
      <cdr:y>0.08749</cdr:y>
    </cdr:from>
    <cdr:to>
      <cdr:x>0.79848</cdr:x>
      <cdr:y>0.08749</cdr:y>
    </cdr:to>
    <cdr:cxnSp macro="">
      <cdr:nvCxnSpPr>
        <cdr:cNvPr id="6" name="Straight Connector 5"/>
        <cdr:cNvCxnSpPr/>
      </cdr:nvCxnSpPr>
      <cdr:spPr>
        <a:xfrm xmlns:a="http://schemas.openxmlformats.org/drawingml/2006/main">
          <a:off x="9677400" y="957097"/>
          <a:ext cx="534320" cy="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accent5">
              <a:lumMod val="75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0.79841</cdr:x>
      <cdr:y>0.12929</cdr:y>
    </cdr:from>
    <cdr:to>
      <cdr:x>1</cdr:x>
      <cdr:y>0.31704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10210800" y="1414297"/>
          <a:ext cx="2578100" cy="2053854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Rawson, </a:t>
          </a:r>
          <a:r>
            <a:rPr lang="en-US" sz="18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Dunlosky</a:t>
          </a:r>
          <a:r>
            <a: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, &amp; </a:t>
          </a:r>
          <a:r>
            <a:rPr lang="en-US" sz="18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Thiede</a:t>
          </a:r>
          <a:r>
            <a: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(2000). 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0.7567</cdr:x>
      <cdr:y>0.14322</cdr:y>
    </cdr:from>
    <cdr:to>
      <cdr:x>0.79848</cdr:x>
      <cdr:y>0.14322</cdr:y>
    </cdr:to>
    <cdr:cxnSp macro="">
      <cdr:nvCxnSpPr>
        <cdr:cNvPr id="8" name="Straight Connector 7"/>
        <cdr:cNvCxnSpPr/>
      </cdr:nvCxnSpPr>
      <cdr:spPr>
        <a:xfrm xmlns:a="http://schemas.openxmlformats.org/drawingml/2006/main">
          <a:off x="9677400" y="1566697"/>
          <a:ext cx="534320" cy="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ysClr val="windowText" lastClr="00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0.79841</cdr:x>
      <cdr:y>0.19191</cdr:y>
    </cdr:from>
    <cdr:to>
      <cdr:x>1</cdr:x>
      <cdr:y>0.42373</cdr:y>
    </cdr:to>
    <cdr:sp macro="" textlink="">
      <cdr:nvSpPr>
        <cdr:cNvPr id="9" name="TextBox 1"/>
        <cdr:cNvSpPr txBox="1"/>
      </cdr:nvSpPr>
      <cdr:spPr>
        <a:xfrm xmlns:a="http://schemas.openxmlformats.org/drawingml/2006/main">
          <a:off x="10210800" y="2099386"/>
          <a:ext cx="2578100" cy="2535948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Serra &amp; </a:t>
          </a:r>
          <a:r>
            <a:rPr lang="en-US" sz="18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Dunlosky</a:t>
          </a:r>
          <a:r>
            <a: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(2005</a:t>
          </a:r>
          <a:r>
            <a:rPr lang="en-US" sz="18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).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0.7567</cdr:x>
      <cdr:y>0.21287</cdr:y>
    </cdr:from>
    <cdr:to>
      <cdr:x>0.79848</cdr:x>
      <cdr:y>0.21287</cdr:y>
    </cdr:to>
    <cdr:cxnSp macro="">
      <cdr:nvCxnSpPr>
        <cdr:cNvPr id="10" name="Straight Connector 9"/>
        <cdr:cNvCxnSpPr/>
      </cdr:nvCxnSpPr>
      <cdr:spPr>
        <a:xfrm xmlns:a="http://schemas.openxmlformats.org/drawingml/2006/main">
          <a:off x="9677400" y="2328697"/>
          <a:ext cx="534320" cy="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accent6">
              <a:lumMod val="75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0.79841</cdr:x>
      <cdr:y>0.23598</cdr:y>
    </cdr:from>
    <cdr:to>
      <cdr:x>1</cdr:x>
      <cdr:y>0.42373</cdr:y>
    </cdr:to>
    <cdr:sp macro="" textlink="">
      <cdr:nvSpPr>
        <cdr:cNvPr id="11" name="TextBox 1"/>
        <cdr:cNvSpPr txBox="1"/>
      </cdr:nvSpPr>
      <cdr:spPr>
        <a:xfrm xmlns:a="http://schemas.openxmlformats.org/drawingml/2006/main">
          <a:off x="10210800" y="2581481"/>
          <a:ext cx="2578100" cy="2053853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Thiede</a:t>
          </a:r>
          <a:r>
            <a: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&amp; </a:t>
          </a:r>
          <a:r>
            <a:rPr lang="en-US" sz="18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Dunlosky</a:t>
          </a:r>
          <a:r>
            <a: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(1994</a:t>
          </a:r>
          <a:r>
            <a:rPr lang="en-US" sz="18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).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0.7567</cdr:x>
      <cdr:y>0.25467</cdr:y>
    </cdr:from>
    <cdr:to>
      <cdr:x>0.79848</cdr:x>
      <cdr:y>0.25467</cdr:y>
    </cdr:to>
    <cdr:cxnSp macro="">
      <cdr:nvCxnSpPr>
        <cdr:cNvPr id="12" name="Straight Connector 11"/>
        <cdr:cNvCxnSpPr/>
      </cdr:nvCxnSpPr>
      <cdr:spPr>
        <a:xfrm xmlns:a="http://schemas.openxmlformats.org/drawingml/2006/main">
          <a:off x="9677400" y="2785897"/>
          <a:ext cx="534320" cy="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C0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99343B-EA5F-4ADD-9460-941A8C1EBC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4073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7680325"/>
            <a:ext cx="39503350" cy="21724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452B7B-E9B7-4454-B0E5-3D59F7AA3E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8385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438" y="1317625"/>
            <a:ext cx="9875837" cy="280876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1317625"/>
            <a:ext cx="29475113" cy="280876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F19E96-6FCD-4F9D-8F89-514B47A9C5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8712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3925" y="7680325"/>
            <a:ext cx="39503350" cy="217249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359801-7B5A-400E-B335-3A64EBB55A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7831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C69C8C-A819-431E-9D13-9C81427D3D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793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3925" y="7680325"/>
            <a:ext cx="19675475" cy="217249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7680325"/>
            <a:ext cx="19675475" cy="217249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3EE697-DFC7-48AF-886D-639558809E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0328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3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7" cy="30702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7" cy="18965863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5FD30B-62B3-49B3-90D3-C12BFD3E45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4599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DFA167-9D40-4397-8A22-C598A33180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7337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69EFD-54AA-411B-ABB0-DBDB9944F7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9284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F056D9-60D3-4E39-BDA5-F9140AF54C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6564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3"/>
            <a:ext cx="26335037" cy="27209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7" cy="197500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Lucida Grand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7" cy="38623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1B3A4-0D33-4155-AF48-49EB80A73D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800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40327263" y="30980063"/>
            <a:ext cx="117475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6600">
                <a:solidFill>
                  <a:srgbClr val="878787"/>
                </a:solidFill>
                <a:latin typeface="Lucida Grande" pitchFamily="-84" charset="0"/>
                <a:ea typeface="MS PGothic" panose="020B0600070205080204" pitchFamily="34" charset="-128"/>
                <a:sym typeface="Lucida Grande" pitchFamily="-84" charset="0"/>
              </a:defRPr>
            </a:lvl1pPr>
          </a:lstStyle>
          <a:p>
            <a:fld id="{5FD8FEC7-2C5D-45DE-84FB-9C36ADEAE2E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marL="39688" indent="-39688" algn="ctr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1"/>
          </a:solidFill>
          <a:latin typeface="+mj-lt"/>
          <a:ea typeface="+mj-ea"/>
          <a:cs typeface="+mj-cs"/>
          <a:sym typeface="Lucida Grande" pitchFamily="-84" charset="0"/>
        </a:defRPr>
      </a:lvl1pPr>
      <a:lvl2pPr marL="39688" indent="-39688" algn="ctr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pitchFamily="-84" charset="0"/>
        </a:defRPr>
      </a:lvl2pPr>
      <a:lvl3pPr marL="39688" indent="-39688" algn="ctr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pitchFamily="-84" charset="0"/>
        </a:defRPr>
      </a:lvl3pPr>
      <a:lvl4pPr marL="39688" indent="-39688" algn="ctr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pitchFamily="-84" charset="0"/>
        </a:defRPr>
      </a:lvl4pPr>
      <a:lvl5pPr marL="39688" indent="-39688" algn="ctr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pitchFamily="-84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241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241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241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241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2038350" indent="-1879600" algn="l" rtl="0" eaLnBrk="0" fontAlgn="base" hangingPunct="0">
        <a:spcBef>
          <a:spcPts val="42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17500">
          <a:solidFill>
            <a:schemeClr val="tx1"/>
          </a:solidFill>
          <a:latin typeface="+mn-lt"/>
          <a:ea typeface="+mn-ea"/>
          <a:cs typeface="+mn-cs"/>
          <a:sym typeface="Lucida Grande" pitchFamily="-84" charset="0"/>
        </a:defRPr>
      </a:lvl1pPr>
      <a:lvl2pPr marL="4233863" indent="-1568450" algn="l" rtl="0" eaLnBrk="0" fontAlgn="base" hangingPunct="0">
        <a:spcBef>
          <a:spcPts val="37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15300">
          <a:solidFill>
            <a:schemeClr val="tx1"/>
          </a:solidFill>
          <a:latin typeface="+mn-lt"/>
          <a:ea typeface="+mn-ea"/>
          <a:cs typeface="+mn-cs"/>
          <a:sym typeface="Lucida Grande" pitchFamily="-84" charset="0"/>
        </a:defRPr>
      </a:lvl2pPr>
      <a:lvl3pPr marL="6427788" indent="-1254125" algn="l" rtl="0" eaLnBrk="0" fontAlgn="base" hangingPunct="0">
        <a:spcBef>
          <a:spcPts val="31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13100">
          <a:solidFill>
            <a:schemeClr val="tx1"/>
          </a:solidFill>
          <a:latin typeface="+mn-lt"/>
          <a:ea typeface="+mn-ea"/>
          <a:cs typeface="+mn-cs"/>
          <a:sym typeface="Lucida Grande" pitchFamily="-84" charset="0"/>
        </a:defRPr>
      </a:lvl3pPr>
      <a:lvl4pPr marL="8936038" indent="-1254125" algn="l" rtl="0" eaLnBrk="0" fontAlgn="base" hangingPunct="0">
        <a:spcBef>
          <a:spcPts val="2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11000">
          <a:solidFill>
            <a:schemeClr val="tx1"/>
          </a:solidFill>
          <a:latin typeface="+mn-lt"/>
          <a:ea typeface="+mn-ea"/>
          <a:cs typeface="+mn-cs"/>
          <a:sym typeface="Lucida Grande" pitchFamily="-84" charset="0"/>
        </a:defRPr>
      </a:lvl4pPr>
      <a:lvl5pPr marL="11442700" indent="-1252538" algn="l" rtl="0" eaLnBrk="0" fontAlgn="base" hangingPunct="0">
        <a:spcBef>
          <a:spcPts val="2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11000">
          <a:solidFill>
            <a:schemeClr val="tx1"/>
          </a:solidFill>
          <a:latin typeface="+mn-lt"/>
          <a:ea typeface="+mn-ea"/>
          <a:cs typeface="+mn-cs"/>
          <a:sym typeface="Lucida Grande" pitchFamily="-84" charset="0"/>
        </a:defRPr>
      </a:lvl5pPr>
      <a:lvl6pPr marL="11899900" indent="-1252538" algn="l" rtl="0" fontAlgn="base">
        <a:spcBef>
          <a:spcPts val="26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1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12357100" indent="-1252538" algn="l" rtl="0" fontAlgn="base">
        <a:spcBef>
          <a:spcPts val="26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1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12814300" indent="-1252538" algn="l" rtl="0" fontAlgn="base">
        <a:spcBef>
          <a:spcPts val="26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1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13271500" indent="-1252538" algn="l" rtl="0" fontAlgn="base">
        <a:spcBef>
          <a:spcPts val="26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1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3" name="Group 1"/>
          <p:cNvGrpSpPr>
            <a:grpSpLocks/>
          </p:cNvGrpSpPr>
          <p:nvPr/>
        </p:nvGrpSpPr>
        <p:grpSpPr bwMode="auto">
          <a:xfrm>
            <a:off x="1828800" y="1487488"/>
            <a:ext cx="40284400" cy="2684462"/>
            <a:chOff x="0" y="0"/>
            <a:chExt cx="25376" cy="1691"/>
          </a:xfrm>
        </p:grpSpPr>
        <p:sp>
          <p:nvSpPr>
            <p:cNvPr id="13329" name="Rectangle 2"/>
            <p:cNvSpPr>
              <a:spLocks/>
            </p:cNvSpPr>
            <p:nvPr/>
          </p:nvSpPr>
          <p:spPr bwMode="auto">
            <a:xfrm>
              <a:off x="0" y="0"/>
              <a:ext cx="25352" cy="16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rgbClr val="23236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330" name="Rectangle 3"/>
            <p:cNvSpPr>
              <a:spLocks/>
            </p:cNvSpPr>
            <p:nvPr/>
          </p:nvSpPr>
          <p:spPr bwMode="auto">
            <a:xfrm>
              <a:off x="0" y="160"/>
              <a:ext cx="25376" cy="1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en-US" sz="6500" dirty="0">
                  <a:solidFill>
                    <a:srgbClr val="FFFFFF"/>
                  </a:solidFill>
                  <a:latin typeface="Minion Pro" pitchFamily="18" charset="0"/>
                  <a:ea typeface="MS PGothic" panose="020B0600070205080204" pitchFamily="34" charset="-128"/>
                  <a:sym typeface="Minion Pro" pitchFamily="18" charset="0"/>
                </a:rPr>
                <a:t> Effect Sizes Should Be Easy: Introducing MOTE: Measure of the Effect</a:t>
              </a:r>
            </a:p>
            <a:p>
              <a:pPr algn="ctr" eaLnBrk="1" hangingPunct="1"/>
              <a:r>
                <a:rPr lang="en-US" sz="6500" dirty="0">
                  <a:solidFill>
                    <a:srgbClr val="FFFFFF"/>
                  </a:solidFill>
                  <a:latin typeface="Minion Pro" pitchFamily="18" charset="0"/>
                  <a:ea typeface="MS PGothic" panose="020B0600070205080204" pitchFamily="34" charset="-128"/>
                  <a:sym typeface="Minion Pro" pitchFamily="18" charset="0"/>
                </a:rPr>
                <a:t>Erin M. Buchanan, </a:t>
              </a:r>
              <a:r>
                <a:rPr lang="en-US" sz="6500" dirty="0" err="1">
                  <a:solidFill>
                    <a:srgbClr val="FFFFFF"/>
                  </a:solidFill>
                  <a:latin typeface="Minion Pro" pitchFamily="18" charset="0"/>
                  <a:ea typeface="MS PGothic" panose="020B0600070205080204" pitchFamily="34" charset="-128"/>
                  <a:sym typeface="Minion Pro" pitchFamily="18" charset="0"/>
                </a:rPr>
                <a:t>Kathrene</a:t>
              </a:r>
              <a:r>
                <a:rPr lang="en-US" sz="6500" dirty="0">
                  <a:solidFill>
                    <a:srgbClr val="FFFFFF"/>
                  </a:solidFill>
                  <a:latin typeface="Minion Pro" pitchFamily="18" charset="0"/>
                  <a:ea typeface="MS PGothic" panose="020B0600070205080204" pitchFamily="34" charset="-128"/>
                  <a:sym typeface="Minion Pro" pitchFamily="18" charset="0"/>
                </a:rPr>
                <a:t> D. Valentine, Carrie </a:t>
              </a:r>
              <a:r>
                <a:rPr lang="en-US" sz="6500" dirty="0" err="1">
                  <a:solidFill>
                    <a:srgbClr val="FFFFFF"/>
                  </a:solidFill>
                  <a:latin typeface="Minion Pro" pitchFamily="18" charset="0"/>
                  <a:ea typeface="MS PGothic" panose="020B0600070205080204" pitchFamily="34" charset="-128"/>
                  <a:sym typeface="Minion Pro" pitchFamily="18" charset="0"/>
                </a:rPr>
                <a:t>Melia</a:t>
              </a:r>
              <a:r>
                <a:rPr lang="en-US" sz="6500" dirty="0">
                  <a:solidFill>
                    <a:srgbClr val="FFFFFF"/>
                  </a:solidFill>
                  <a:latin typeface="Minion Pro" pitchFamily="18" charset="0"/>
                  <a:ea typeface="MS PGothic" panose="020B0600070205080204" pitchFamily="34" charset="-128"/>
                  <a:sym typeface="Minion Pro" pitchFamily="18" charset="0"/>
                </a:rPr>
                <a:t>, </a:t>
              </a:r>
              <a:r>
                <a:rPr lang="en-US" sz="6500" dirty="0" smtClean="0">
                  <a:solidFill>
                    <a:srgbClr val="FFFFFF"/>
                  </a:solidFill>
                  <a:latin typeface="Minion Pro" pitchFamily="18" charset="0"/>
                  <a:ea typeface="MS PGothic" panose="020B0600070205080204" pitchFamily="34" charset="-128"/>
                  <a:sym typeface="Minion Pro" pitchFamily="18" charset="0"/>
                </a:rPr>
                <a:t>Cory J. Derringer Missouri </a:t>
              </a:r>
              <a:r>
                <a:rPr lang="en-US" sz="6500" dirty="0">
                  <a:solidFill>
                    <a:srgbClr val="FFFFFF"/>
                  </a:solidFill>
                  <a:latin typeface="Minion Pro" pitchFamily="18" charset="0"/>
                  <a:ea typeface="MS PGothic" panose="020B0600070205080204" pitchFamily="34" charset="-128"/>
                  <a:sym typeface="Minion Pro" pitchFamily="18" charset="0"/>
                </a:rPr>
                <a:t>State University</a:t>
              </a:r>
            </a:p>
          </p:txBody>
        </p:sp>
      </p:grpSp>
      <p:sp>
        <p:nvSpPr>
          <p:cNvPr id="13314" name="Line 4"/>
          <p:cNvSpPr>
            <a:spLocks noChangeShapeType="1"/>
          </p:cNvSpPr>
          <p:nvPr/>
        </p:nvSpPr>
        <p:spPr bwMode="auto">
          <a:xfrm>
            <a:off x="1827213" y="4170363"/>
            <a:ext cx="77787" cy="27452637"/>
          </a:xfrm>
          <a:prstGeom prst="line">
            <a:avLst/>
          </a:prstGeom>
          <a:noFill/>
          <a:ln w="9525">
            <a:solidFill>
              <a:srgbClr val="2929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5" name="Line 5"/>
          <p:cNvSpPr>
            <a:spLocks noChangeShapeType="1"/>
          </p:cNvSpPr>
          <p:nvPr/>
        </p:nvSpPr>
        <p:spPr bwMode="auto">
          <a:xfrm>
            <a:off x="42062400" y="4171950"/>
            <a:ext cx="76200" cy="27374850"/>
          </a:xfrm>
          <a:prstGeom prst="line">
            <a:avLst/>
          </a:prstGeom>
          <a:noFill/>
          <a:ln w="9525">
            <a:solidFill>
              <a:srgbClr val="2929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6" name="Line 6"/>
          <p:cNvSpPr>
            <a:spLocks noChangeShapeType="1"/>
          </p:cNvSpPr>
          <p:nvPr/>
        </p:nvSpPr>
        <p:spPr bwMode="auto">
          <a:xfrm rot="10800000" flipH="1">
            <a:off x="1905000" y="31548388"/>
            <a:ext cx="40233600" cy="74612"/>
          </a:xfrm>
          <a:prstGeom prst="line">
            <a:avLst/>
          </a:prstGeom>
          <a:noFill/>
          <a:ln w="9525">
            <a:solidFill>
              <a:srgbClr val="2929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4" name="Rectangle 7"/>
          <p:cNvSpPr>
            <a:spLocks/>
          </p:cNvSpPr>
          <p:nvPr/>
        </p:nvSpPr>
        <p:spPr bwMode="auto">
          <a:xfrm>
            <a:off x="2208213" y="4457700"/>
            <a:ext cx="11952287" cy="1009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Times New Roman Bold" panose="02020803070505020304" pitchFamily="18" charset="0"/>
                <a:ea typeface="MS PGothic" panose="020B0600070205080204" pitchFamily="34" charset="-128"/>
                <a:sym typeface="Times New Roman Bold" panose="02020803070505020304" pitchFamily="18" charset="0"/>
              </a:rPr>
              <a:t>Abstract</a:t>
            </a:r>
          </a:p>
          <a:p>
            <a:pPr eaLnBrk="1" hangingPunct="1"/>
            <a:r>
              <a:rPr lang="en-US" sz="3600" dirty="0">
                <a:latin typeface="Times New Roman" panose="02020603050405020304" pitchFamily="18" charset="0"/>
                <a:ea typeface="MS Mincho" panose="02020609040205080304" pitchFamily="49" charset="-128"/>
              </a:rPr>
              <a:t>This presentation will outline a new free effect size program that was developed to calculate various effect sizes, Cohen</a:t>
            </a:r>
            <a:r>
              <a:rPr lang="en-US" altLang="en-US" sz="3600" dirty="0">
                <a:latin typeface="Times New Roman" panose="02020603050405020304" pitchFamily="18" charset="0"/>
                <a:ea typeface="MS Mincho" panose="02020609040205080304" pitchFamily="49" charset="-128"/>
              </a:rPr>
              <a:t>’</a:t>
            </a:r>
            <a:r>
              <a:rPr lang="en-US" sz="3600" dirty="0">
                <a:latin typeface="Times New Roman" panose="02020603050405020304" pitchFamily="18" charset="0"/>
                <a:ea typeface="MS Mincho" panose="02020609040205080304" pitchFamily="49" charset="-128"/>
              </a:rPr>
              <a:t>s </a:t>
            </a:r>
            <a:r>
              <a:rPr lang="en-US" sz="3600" i="1" dirty="0">
                <a:latin typeface="Times New Roman" panose="02020603050405020304" pitchFamily="18" charset="0"/>
                <a:ea typeface="MS Mincho" panose="02020609040205080304" pitchFamily="49" charset="-128"/>
              </a:rPr>
              <a:t>d, ω, η</a:t>
            </a:r>
            <a:r>
              <a:rPr lang="en-US" sz="3600" i="1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3600" i="1" dirty="0">
                <a:latin typeface="Times New Roman" panose="02020603050405020304" pitchFamily="18" charset="0"/>
                <a:ea typeface="MS Mincho" panose="02020609040205080304" pitchFamily="49" charset="-128"/>
              </a:rPr>
              <a:t>, r/R</a:t>
            </a:r>
            <a:r>
              <a:rPr lang="en-US" sz="3600" i="1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3600" i="1" dirty="0">
                <a:latin typeface="Times New Roman" panose="02020603050405020304" pitchFamily="18" charset="0"/>
                <a:ea typeface="MS Mincho" panose="02020609040205080304" pitchFamily="49" charset="-128"/>
              </a:rPr>
              <a:t>, φ, f, </a:t>
            </a:r>
            <a:r>
              <a:rPr lang="en-US" sz="3600" dirty="0">
                <a:latin typeface="Times New Roman" panose="02020603050405020304" pitchFamily="18" charset="0"/>
                <a:ea typeface="MS Mincho" panose="02020609040205080304" pitchFamily="49" charset="-128"/>
              </a:rPr>
              <a:t>and odds-ratios, and their corresponding confidence intervals. We have included options for users to calculate from information traditionally provided in journal articles (for power or meta-analyses) or output from statistical analyses programs like SPSS. Users can navigate by selecting an effect size or the statistical test performed (such as independent </a:t>
            </a:r>
            <a:r>
              <a:rPr lang="en-US" sz="3600" i="1" dirty="0">
                <a:latin typeface="Times New Roman" panose="02020603050405020304" pitchFamily="18" charset="0"/>
                <a:ea typeface="MS Mincho" panose="02020609040205080304" pitchFamily="49" charset="-128"/>
              </a:rPr>
              <a:t>t</a:t>
            </a:r>
            <a:r>
              <a:rPr lang="en-US" sz="3600" dirty="0">
                <a:latin typeface="Times New Roman" panose="02020603050405020304" pitchFamily="18" charset="0"/>
                <a:ea typeface="MS Mincho" panose="02020609040205080304" pitchFamily="49" charset="-128"/>
              </a:rPr>
              <a:t>), which provides flexibility depending on the goals and knowledge level of the user. Recent publications on the </a:t>
            </a:r>
            <a:r>
              <a:rPr lang="en-US" altLang="en-US" sz="3600" dirty="0">
                <a:latin typeface="Times New Roman" panose="02020603050405020304" pitchFamily="18" charset="0"/>
                <a:ea typeface="MS Mincho" panose="02020609040205080304" pitchFamily="49" charset="-128"/>
              </a:rPr>
              <a:t>“</a:t>
            </a:r>
            <a:r>
              <a:rPr lang="en-US" sz="3600" dirty="0">
                <a:latin typeface="Times New Roman" panose="02020603050405020304" pitchFamily="18" charset="0"/>
                <a:ea typeface="MS Mincho" panose="02020609040205080304" pitchFamily="49" charset="-128"/>
              </a:rPr>
              <a:t>replication crisis</a:t>
            </a:r>
            <a:r>
              <a:rPr lang="en-US" altLang="en-US" sz="3600" dirty="0">
                <a:latin typeface="Times New Roman" panose="02020603050405020304" pitchFamily="18" charset="0"/>
                <a:ea typeface="MS Mincho" panose="02020609040205080304" pitchFamily="49" charset="-128"/>
              </a:rPr>
              <a:t>”</a:t>
            </a:r>
            <a:r>
              <a:rPr lang="en-US" sz="3600" dirty="0">
                <a:latin typeface="Times New Roman" panose="02020603050405020304" pitchFamily="18" charset="0"/>
                <a:ea typeface="MS Mincho" panose="02020609040205080304" pitchFamily="49" charset="-128"/>
              </a:rPr>
              <a:t> have shown that effect sizes and their confidence intervals can give us powerful insight into the potential file drawer of a study, as well as the ability to examine if an effect is consistent with a particular size. Development and applications of the program will be discussed.</a:t>
            </a:r>
          </a:p>
          <a:p>
            <a:pPr algn="ctr" eaLnBrk="1" hangingPunct="1"/>
            <a:endParaRPr lang="en-US" sz="3600" dirty="0">
              <a:solidFill>
                <a:schemeClr val="tx1"/>
              </a:solidFill>
              <a:latin typeface="Times New Roman Bold" panose="02020803070505020304" pitchFamily="18" charset="0"/>
              <a:ea typeface="MS PGothic" panose="020B0600070205080204" pitchFamily="34" charset="-128"/>
              <a:sym typeface="Times New Roman Bold" panose="02020803070505020304" pitchFamily="18" charset="0"/>
            </a:endParaRPr>
          </a:p>
        </p:txBody>
      </p:sp>
      <p:sp>
        <p:nvSpPr>
          <p:cNvPr id="2055" name="Rectangle 8"/>
          <p:cNvSpPr>
            <a:spLocks/>
          </p:cNvSpPr>
          <p:nvPr/>
        </p:nvSpPr>
        <p:spPr bwMode="auto">
          <a:xfrm>
            <a:off x="2208213" y="13371513"/>
            <a:ext cx="11950700" cy="1794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914400" indent="-4572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Times New Roman Bold" panose="02020803070505020304" pitchFamily="18" charset="0"/>
                <a:ea typeface="MS PGothic" panose="020B0600070205080204" pitchFamily="34" charset="-128"/>
                <a:sym typeface="Times New Roman Bold" panose="02020803070505020304" pitchFamily="18" charset="0"/>
              </a:rPr>
              <a:t>The Importance and Problems of Effect Sizes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ea typeface="MS Mincho" panose="02020609040205080304" pitchFamily="49" charset="-128"/>
              </a:rPr>
              <a:t>The APA Task Force and publication manuals strongly </a:t>
            </a:r>
            <a:r>
              <a:rPr lang="en-US" sz="36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encourge</a:t>
            </a:r>
            <a:r>
              <a:rPr lang="en-US" sz="3600" dirty="0">
                <a:latin typeface="Times New Roman" panose="02020603050405020304" pitchFamily="18" charset="0"/>
                <a:ea typeface="MS Mincho" panose="02020609040205080304" pitchFamily="49" charset="-128"/>
              </a:rPr>
              <a:t> the use of effect size reporting (1999, 2001, 2010).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ea typeface="MS Mincho" panose="02020609040205080304" pitchFamily="49" charset="-128"/>
              </a:rPr>
              <a:t>Current report rates are mixed: clinical sources (40%), non-clinical sources 70% (Fritz, </a:t>
            </a:r>
            <a:r>
              <a:rPr lang="en-US" sz="36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Scherndl</a:t>
            </a:r>
            <a:r>
              <a:rPr lang="en-US" sz="3600" dirty="0">
                <a:latin typeface="Times New Roman" panose="02020603050405020304" pitchFamily="18" charset="0"/>
                <a:ea typeface="MS Mincho" panose="02020609040205080304" pitchFamily="49" charset="-128"/>
              </a:rPr>
              <a:t>, &amp; </a:t>
            </a:r>
            <a:r>
              <a:rPr lang="en-US" sz="36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Kühberger</a:t>
            </a:r>
            <a:r>
              <a:rPr lang="en-US" sz="3600" dirty="0">
                <a:latin typeface="Times New Roman" panose="02020603050405020304" pitchFamily="18" charset="0"/>
                <a:ea typeface="MS Mincho" panose="02020609040205080304" pitchFamily="49" charset="-128"/>
              </a:rPr>
              <a:t>, 2013)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What are effect sizes?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ea typeface="MS Mincho" panose="02020609040205080304" pitchFamily="49" charset="-128"/>
              </a:rPr>
              <a:t>Measure of strength of a </a:t>
            </a:r>
            <a:r>
              <a:rPr lang="en-US" sz="36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phenomenon.</a:t>
            </a:r>
            <a:endParaRPr lang="en-US" sz="36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ea typeface="MS Mincho" panose="02020609040205080304" pitchFamily="49" charset="-128"/>
              </a:rPr>
              <a:t>Strongly related to power of an experiment.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What are the components to effect sizes (Kelley &amp; Preacher, 2012)?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ea typeface="MS Mincho" panose="02020609040205080304" pitchFamily="49" charset="-128"/>
              </a:rPr>
              <a:t>Effect size dimension: finding a way to quantify variance in standardized units.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ea typeface="MS Mincho" panose="02020609040205080304" pitchFamily="49" charset="-128"/>
              </a:rPr>
              <a:t>Effect size measure or index: formulas used to calculate different effect sizes.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ea typeface="MS Mincho" panose="02020609040205080304" pitchFamily="49" charset="-128"/>
              </a:rPr>
              <a:t>Effect size value: specific value from an experiment.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Currently available options: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ea typeface="MS Mincho" panose="02020609040205080304" pitchFamily="49" charset="-128"/>
              </a:rPr>
              <a:t>SPSS/SAS calculate some options (</a:t>
            </a:r>
            <a:r>
              <a:rPr lang="en-US" sz="36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η</a:t>
            </a:r>
            <a:r>
              <a:rPr lang="en-US" sz="3600" i="1" baseline="-25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</a:t>
            </a:r>
            <a:r>
              <a:rPr lang="en-US" sz="3600" i="1" baseline="30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en-US" sz="36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, </a:t>
            </a:r>
            <a:r>
              <a:rPr lang="en-US" sz="36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</a:t>
            </a:r>
            <a:r>
              <a:rPr lang="en-US" sz="3600" i="1" baseline="30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en-US" sz="36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sz="36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Wepages</a:t>
            </a:r>
            <a:r>
              <a:rPr lang="en-US" sz="3600" dirty="0">
                <a:latin typeface="Times New Roman" panose="02020603050405020304" pitchFamily="18" charset="0"/>
                <a:ea typeface="MS Mincho" panose="02020609040205080304" pitchFamily="49" charset="-128"/>
              </a:rPr>
              <a:t> (</a:t>
            </a:r>
            <a:r>
              <a:rPr lang="en-US" sz="36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Soper</a:t>
            </a:r>
            <a:r>
              <a:rPr lang="en-US" sz="3600" dirty="0">
                <a:latin typeface="Times New Roman" panose="02020603050405020304" pitchFamily="18" charset="0"/>
                <a:ea typeface="MS Mincho" panose="02020609040205080304" pitchFamily="49" charset="-128"/>
              </a:rPr>
              <a:t>, 2013; Becker, 2000).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ea typeface="MS Mincho" panose="02020609040205080304" pitchFamily="49" charset="-128"/>
              </a:rPr>
              <a:t>Macros (Wilson, 2010; Smithson, 2003).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ea typeface="MS Mincho" panose="02020609040205080304" pitchFamily="49" charset="-128"/>
              </a:rPr>
              <a:t>MBESS plug in for </a:t>
            </a:r>
            <a:r>
              <a:rPr lang="en-US" sz="3600" i="1" dirty="0">
                <a:latin typeface="Times New Roman" panose="02020603050405020304" pitchFamily="18" charset="0"/>
                <a:ea typeface="MS Mincho" panose="02020609040205080304" pitchFamily="49" charset="-128"/>
              </a:rPr>
              <a:t>R </a:t>
            </a:r>
            <a:r>
              <a:rPr lang="en-US" sz="3600" dirty="0">
                <a:latin typeface="Times New Roman" panose="02020603050405020304" pitchFamily="18" charset="0"/>
                <a:ea typeface="MS Mincho" panose="02020609040205080304" pitchFamily="49" charset="-128"/>
              </a:rPr>
              <a:t>(Kelley … ).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Why aren</a:t>
            </a:r>
            <a:r>
              <a:rPr lang="en-US" altLang="en-US" sz="36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’</a:t>
            </a:r>
            <a:r>
              <a:rPr lang="en-US" sz="36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t we reporting them? </a:t>
            </a:r>
            <a:endParaRPr lang="en-US" sz="3600" dirty="0" smtClean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Formulas </a:t>
            </a:r>
            <a:r>
              <a:rPr lang="en-US" sz="3600" dirty="0">
                <a:latin typeface="Times New Roman" panose="02020603050405020304" pitchFamily="18" charset="0"/>
                <a:ea typeface="MS Mincho" panose="02020609040205080304" pitchFamily="49" charset="-128"/>
              </a:rPr>
              <a:t>are variable depending on </a:t>
            </a:r>
            <a:r>
              <a:rPr lang="en-US" sz="36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sources, making effect size selection difficult.</a:t>
            </a:r>
            <a:endParaRPr lang="en-US" sz="36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ea typeface="MS Mincho" panose="02020609040205080304" pitchFamily="49" charset="-128"/>
              </a:rPr>
              <a:t>Most options are not flexible for the user.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ea typeface="MS Mincho" panose="02020609040205080304" pitchFamily="49" charset="-128"/>
              </a:rPr>
              <a:t>Macros, </a:t>
            </a:r>
            <a:r>
              <a:rPr lang="en-US" sz="3600" i="1" dirty="0">
                <a:latin typeface="Times New Roman" panose="02020603050405020304" pitchFamily="18" charset="0"/>
                <a:ea typeface="MS Mincho" panose="02020609040205080304" pitchFamily="49" charset="-128"/>
              </a:rPr>
              <a:t>R</a:t>
            </a:r>
            <a:r>
              <a:rPr lang="en-US" sz="3600" dirty="0">
                <a:latin typeface="Times New Roman" panose="02020603050405020304" pitchFamily="18" charset="0"/>
                <a:ea typeface="MS Mincho" panose="02020609040205080304" pitchFamily="49" charset="-128"/>
              </a:rPr>
              <a:t> plugins require more advance knowledge set.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Confidence Intervals</a:t>
            </a:r>
            <a:endParaRPr lang="en-US" sz="36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ea typeface="MS Mincho" panose="02020609040205080304" pitchFamily="49" charset="-128"/>
              </a:rPr>
              <a:t>Reporting CIs for effect sizes is useful for meta-analyses, power, and to discuss the </a:t>
            </a:r>
            <a:r>
              <a:rPr lang="en-US" altLang="en-US" sz="3600" dirty="0">
                <a:latin typeface="Times New Roman" panose="02020603050405020304" pitchFamily="18" charset="0"/>
                <a:ea typeface="MS Mincho" panose="02020609040205080304" pitchFamily="49" charset="-128"/>
              </a:rPr>
              <a:t>“</a:t>
            </a:r>
            <a:r>
              <a:rPr lang="en-US" altLang="ja-JP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replicability</a:t>
            </a:r>
            <a:r>
              <a:rPr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crisis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 are based on non-centralized distributions (Smithson, 2003; Cumming &amp; Finch, 2001; Kelly, 2007) which required iterative calculus.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9" name="Line 10"/>
          <p:cNvSpPr>
            <a:spLocks noChangeShapeType="1"/>
          </p:cNvSpPr>
          <p:nvPr/>
        </p:nvSpPr>
        <p:spPr bwMode="auto">
          <a:xfrm>
            <a:off x="14401800" y="4191000"/>
            <a:ext cx="76200" cy="27374850"/>
          </a:xfrm>
          <a:prstGeom prst="line">
            <a:avLst/>
          </a:prstGeom>
          <a:noFill/>
          <a:ln w="9525">
            <a:solidFill>
              <a:srgbClr val="2929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0" name="Line 11"/>
          <p:cNvSpPr>
            <a:spLocks noChangeShapeType="1"/>
          </p:cNvSpPr>
          <p:nvPr/>
        </p:nvSpPr>
        <p:spPr bwMode="auto">
          <a:xfrm>
            <a:off x="28879800" y="4191000"/>
            <a:ext cx="76200" cy="27374850"/>
          </a:xfrm>
          <a:prstGeom prst="line">
            <a:avLst/>
          </a:prstGeom>
          <a:noFill/>
          <a:ln w="9525">
            <a:solidFill>
              <a:srgbClr val="2929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1" name="Rectangle 13"/>
          <p:cNvSpPr>
            <a:spLocks/>
          </p:cNvSpPr>
          <p:nvPr/>
        </p:nvSpPr>
        <p:spPr bwMode="auto">
          <a:xfrm>
            <a:off x="29489400" y="20078700"/>
            <a:ext cx="11950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Times New Roman Bold" panose="02020803070505020304" pitchFamily="18" charset="0"/>
                <a:ea typeface="MS PGothic" panose="020B0600070205080204" pitchFamily="34" charset="-128"/>
                <a:sym typeface="Times New Roman Bold" panose="02020803070505020304" pitchFamily="18" charset="0"/>
              </a:rPr>
              <a:t>Discussion</a:t>
            </a:r>
          </a:p>
        </p:txBody>
      </p:sp>
      <p:sp>
        <p:nvSpPr>
          <p:cNvPr id="13322" name="Rectangle 14"/>
          <p:cNvSpPr>
            <a:spLocks/>
          </p:cNvSpPr>
          <p:nvPr/>
        </p:nvSpPr>
        <p:spPr bwMode="auto">
          <a:xfrm>
            <a:off x="29184600" y="27355800"/>
            <a:ext cx="130175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marL="342900" indent="-3429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800100" indent="-3429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Download: http://www.aggieerin.com/stats/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author: erinbuchanan@missouristate.edu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author: katy.valentine3@gmail.com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Programmer: Tim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Larmer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tim@tlarmer.com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http://www.tlarmer.com/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23" name="Rectangle 18"/>
          <p:cNvSpPr>
            <a:spLocks/>
          </p:cNvSpPr>
          <p:nvPr/>
        </p:nvSpPr>
        <p:spPr bwMode="auto">
          <a:xfrm>
            <a:off x="28727400" y="4581525"/>
            <a:ext cx="130175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Times New Roman Bold" panose="02020803070505020304" pitchFamily="18" charset="0"/>
                <a:ea typeface="MS PGothic" panose="020B0600070205080204" pitchFamily="34" charset="-128"/>
                <a:sym typeface="Times New Roman Bold" panose="02020803070505020304" pitchFamily="18" charset="0"/>
              </a:rPr>
              <a:t> Meta-Analysis Example</a:t>
            </a:r>
          </a:p>
        </p:txBody>
      </p:sp>
      <p:sp>
        <p:nvSpPr>
          <p:cNvPr id="13325" name="Rectangle 22"/>
          <p:cNvSpPr>
            <a:spLocks/>
          </p:cNvSpPr>
          <p:nvPr/>
        </p:nvSpPr>
        <p:spPr bwMode="auto">
          <a:xfrm>
            <a:off x="29184600" y="20970876"/>
            <a:ext cx="12877800" cy="722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496888" indent="-4572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marL="611188" indent="-571500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rPr>
              <a:t>The beta version of MOTE is free for download at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http://www.aggieerin.com/stats/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rPr>
              <a:t>.</a:t>
            </a:r>
          </a:p>
          <a:p>
            <a:pPr marL="611188" indent="-571500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rPr>
              <a:t>MOTE was designed to be intuitive for all levels of users.</a:t>
            </a:r>
          </a:p>
          <a:p>
            <a:pPr marL="611188" indent="-571500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rPr>
              <a:t>Feedback is requested through the survey linked on website.</a:t>
            </a:r>
          </a:p>
          <a:p>
            <a:pPr marL="611188" indent="-571500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rPr>
              <a:t>Graphics are modifiable and savable for future use.</a:t>
            </a:r>
          </a:p>
          <a:p>
            <a:pPr marL="611188" indent="-571500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rPr>
              <a:t>Confidence intervals are customizable for specific user preference.</a:t>
            </a:r>
          </a:p>
          <a:p>
            <a:pPr marL="611188" indent="-571500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rPr>
              <a:t>Future updates include effect sizes for ANOVA, regression, chi-square, odds-ratio studies, and fit indices.</a:t>
            </a:r>
          </a:p>
          <a:p>
            <a:pPr marL="611188" indent="-571500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rPr>
              <a:t>Suggested uses include experimental analyses, meta-analyses, and application as a pedagogical tool for teaching statistics.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  <a:sym typeface="Times New Roman" panose="02020603050405020304" pitchFamily="18" charset="0"/>
            </a:endParaRPr>
          </a:p>
        </p:txBody>
      </p:sp>
      <p:graphicFrame>
        <p:nvGraphicFramePr>
          <p:cNvPr id="54" name="Chart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692219"/>
              </p:ext>
            </p:extLst>
          </p:nvPr>
        </p:nvGraphicFramePr>
        <p:xfrm>
          <a:off x="28956000" y="5443703"/>
          <a:ext cx="12788900" cy="10939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328" name="Rectangle 13"/>
          <p:cNvSpPr>
            <a:spLocks/>
          </p:cNvSpPr>
          <p:nvPr/>
        </p:nvSpPr>
        <p:spPr bwMode="auto">
          <a:xfrm>
            <a:off x="29286200" y="26746200"/>
            <a:ext cx="11950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Times New Roman Bold" panose="02020803070505020304" pitchFamily="18" charset="0"/>
                <a:ea typeface="MS PGothic" panose="020B0600070205080204" pitchFamily="34" charset="-128"/>
                <a:sym typeface="Times New Roman Bold" panose="02020803070505020304" pitchFamily="18" charset="0"/>
              </a:rPr>
              <a:t>Contact</a:t>
            </a:r>
          </a:p>
        </p:txBody>
      </p:sp>
      <p:sp>
        <p:nvSpPr>
          <p:cNvPr id="20" name="Rectangle 22"/>
          <p:cNvSpPr>
            <a:spLocks/>
          </p:cNvSpPr>
          <p:nvPr/>
        </p:nvSpPr>
        <p:spPr bwMode="auto">
          <a:xfrm>
            <a:off x="29184600" y="16459199"/>
            <a:ext cx="12877800" cy="2097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496888" indent="-4572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rPr>
              <a:t>The effect size and corresponding confidence intervals were calculated for 39 tests found in five research articles focusing on Judgments of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rPr>
              <a:t>Learning research from John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rPr>
              <a:t>Dunlosky’s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rPr>
              <a:t> lab. 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  <a:sym typeface="Times New Roman" panose="02020603050405020304" pitchFamily="18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rPr>
              <a:t>As can be seen by the above forest plot, the majority (33 tests, 85%) of tests found effect sizes that did not cross zero, however a few (6 tests, 15%) did cross zero.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9384" y="4267200"/>
            <a:ext cx="5943600" cy="374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0150" y="7315200"/>
            <a:ext cx="5943600" cy="374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0"/>
          <p:cNvPicPr/>
          <p:nvPr/>
        </p:nvPicPr>
        <p:blipFill>
          <a:blip r:embed="rId5"/>
          <a:stretch>
            <a:fillRect/>
          </a:stretch>
        </p:blipFill>
        <p:spPr>
          <a:xfrm>
            <a:off x="23084589" y="10896600"/>
            <a:ext cx="5943600" cy="3738880"/>
          </a:xfrm>
          <a:prstGeom prst="rect">
            <a:avLst/>
          </a:prstGeom>
        </p:spPr>
      </p:pic>
      <p:pic>
        <p:nvPicPr>
          <p:cNvPr id="22" name="Picture 21"/>
          <p:cNvPicPr/>
          <p:nvPr/>
        </p:nvPicPr>
        <p:blipFill>
          <a:blip r:embed="rId6"/>
          <a:stretch>
            <a:fillRect/>
          </a:stretch>
        </p:blipFill>
        <p:spPr>
          <a:xfrm>
            <a:off x="18980150" y="14325600"/>
            <a:ext cx="5943600" cy="3738880"/>
          </a:xfrm>
          <a:prstGeom prst="rect">
            <a:avLst/>
          </a:prstGeom>
        </p:spPr>
      </p:pic>
      <p:pic>
        <p:nvPicPr>
          <p:cNvPr id="23" name="Picture 22"/>
          <p:cNvPicPr/>
          <p:nvPr/>
        </p:nvPicPr>
        <p:blipFill>
          <a:blip r:embed="rId7"/>
          <a:stretch>
            <a:fillRect/>
          </a:stretch>
        </p:blipFill>
        <p:spPr>
          <a:xfrm>
            <a:off x="14486021" y="17754600"/>
            <a:ext cx="5943600" cy="3738880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>
          <a:blip r:embed="rId8"/>
          <a:stretch>
            <a:fillRect/>
          </a:stretch>
        </p:blipFill>
        <p:spPr>
          <a:xfrm>
            <a:off x="19110157" y="21107400"/>
            <a:ext cx="5823283" cy="3687002"/>
          </a:xfrm>
          <a:prstGeom prst="rect">
            <a:avLst/>
          </a:prstGeom>
        </p:spPr>
      </p:pic>
      <p:pic>
        <p:nvPicPr>
          <p:cNvPr id="25" name="Picture 24"/>
          <p:cNvPicPr/>
          <p:nvPr/>
        </p:nvPicPr>
        <p:blipFill>
          <a:blip r:embed="rId9"/>
          <a:stretch>
            <a:fillRect/>
          </a:stretch>
        </p:blipFill>
        <p:spPr>
          <a:xfrm>
            <a:off x="23052506" y="24460200"/>
            <a:ext cx="5943600" cy="373888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9200" y="27889200"/>
            <a:ext cx="5943600" cy="374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472984" y="4266092"/>
            <a:ext cx="163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Z-Test</a:t>
            </a:r>
            <a:endParaRPr 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24912673" y="7315200"/>
            <a:ext cx="3967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Single Sample t-Test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19085379" y="11049000"/>
            <a:ext cx="39671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Dependent t-Test</a:t>
            </a:r>
          </a:p>
          <a:p>
            <a:pPr algn="r"/>
            <a:r>
              <a:rPr lang="en-US" sz="3200" dirty="0" smtClean="0"/>
              <a:t>Using the Average Standard Deviation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15013023" y="14325600"/>
            <a:ext cx="39671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Dependent t-Test</a:t>
            </a:r>
          </a:p>
          <a:p>
            <a:pPr algn="r"/>
            <a:r>
              <a:rPr lang="en-US" sz="3200" dirty="0" smtClean="0"/>
              <a:t>Using the Standard Deviation of Difference Scores</a:t>
            </a:r>
            <a:endParaRPr lang="en-US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20420761" y="18052039"/>
            <a:ext cx="3967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Independent t-Test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912672" y="21098267"/>
            <a:ext cx="39671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Hedge’s g for Independent t-Test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117462" y="24794402"/>
            <a:ext cx="39671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Glass’s </a:t>
            </a:r>
            <a:r>
              <a:rPr lang="el-GR" sz="3200" dirty="0" smtClean="0">
                <a:latin typeface="Times New Roman"/>
                <a:cs typeface="Times New Roman"/>
              </a:rPr>
              <a:t>Δ</a:t>
            </a:r>
            <a:r>
              <a:rPr lang="en-US" sz="3200" dirty="0" smtClean="0">
                <a:latin typeface="Times New Roman"/>
                <a:cs typeface="Times New Roman"/>
              </a:rPr>
              <a:t> </a:t>
            </a:r>
            <a:r>
              <a:rPr lang="en-US" sz="3200" dirty="0" smtClean="0"/>
              <a:t>for Independent t-Test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032073" y="27889200"/>
            <a:ext cx="3967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Correlation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6B132"/>
      </a:accent1>
      <a:accent2>
        <a:srgbClr val="333399"/>
      </a:accent2>
      <a:accent3>
        <a:srgbClr val="FFFFFF"/>
      </a:accent3>
      <a:accent4>
        <a:srgbClr val="000000"/>
      </a:accent4>
      <a:accent5>
        <a:srgbClr val="B8D5AD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Blank">
      <a:majorFont>
        <a:latin typeface="Lucida Grande"/>
        <a:ea typeface="ヒラギノ角ゴ ProN W3"/>
        <a:cs typeface="ヒラギノ角ゴ ProN W3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B132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B132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66B132"/>
    </a:accent1>
    <a:accent2>
      <a:srgbClr val="333399"/>
    </a:accent2>
    <a:accent3>
      <a:srgbClr val="FFFFFF"/>
    </a:accent3>
    <a:accent4>
      <a:srgbClr val="000000"/>
    </a:accent4>
    <a:accent5>
      <a:srgbClr val="B8D5AD"/>
    </a:accent5>
    <a:accent6>
      <a:srgbClr val="2D2D8A"/>
    </a:accent6>
    <a:hlink>
      <a:srgbClr val="009999"/>
    </a:hlink>
    <a:folHlink>
      <a:srgbClr val="99CC00"/>
    </a:folHlink>
  </a:clrScheme>
  <a:fontScheme name="Default - Blank">
    <a:majorFont>
      <a:latin typeface="Lucida Grande"/>
      <a:ea typeface="ヒラギノ角ゴ ProN W3"/>
      <a:cs typeface="ヒラギノ角ゴ ProN W3"/>
    </a:majorFont>
    <a:minorFont>
      <a:latin typeface="Lucida Grande"/>
      <a:ea typeface="ヒラギノ角ゴ ProN W3"/>
      <a:cs typeface="ヒラギノ角ゴ ProN W3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Pages>0</Pages>
  <Words>724</Words>
  <Characters>0</Characters>
  <Application>Microsoft Office PowerPoint</Application>
  <PresentationFormat>Custom</PresentationFormat>
  <Lines>0</Lines>
  <Paragraphs>59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- Blank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erin</dc:creator>
  <cp:lastModifiedBy>CHHS</cp:lastModifiedBy>
  <cp:revision>95</cp:revision>
  <cp:lastPrinted>2013-10-25T17:47:21Z</cp:lastPrinted>
  <dcterms:modified xsi:type="dcterms:W3CDTF">2013-10-28T18:10:14Z</dcterms:modified>
</cp:coreProperties>
</file>