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800000"/>
    <a:srgbClr val="E06934"/>
    <a:srgbClr val="0044FE"/>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4383" autoAdjust="0"/>
  </p:normalViewPr>
  <p:slideViewPr>
    <p:cSldViewPr>
      <p:cViewPr>
        <p:scale>
          <a:sx n="99" d="100"/>
          <a:sy n="99" d="100"/>
        </p:scale>
        <p:origin x="7632" y="95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Users:Katy:Dropbox:res%20lab%20fa%202013:Table%20of%20Doom:TOD%207.19.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1"/>
          <c:order val="0"/>
          <c:tx>
            <c:strRef>
              <c:f>'Aricles by half and decade'!$C$1</c:f>
              <c:strCache>
                <c:ptCount val="1"/>
                <c:pt idx="0">
                  <c:v>Papers</c:v>
                </c:pt>
              </c:strCache>
            </c:strRef>
          </c:tx>
          <c:spPr>
            <a:ln w="25400" cap="flat" cmpd="sng" algn="ctr">
              <a:solidFill>
                <a:schemeClr val="dk1"/>
              </a:solidFill>
              <a:prstDash val="solid"/>
            </a:ln>
            <a:effectLst/>
          </c:spPr>
          <c:marker>
            <c:symbol val="none"/>
          </c:marker>
          <c:cat>
            <c:numRef>
              <c:f>'Aricles by half and decade'!$B$2:$B$22</c:f>
              <c:numCache>
                <c:formatCode>General</c:formatCode>
                <c:ptCount val="15"/>
                <c:pt idx="0">
                  <c:v>1910.0</c:v>
                </c:pt>
                <c:pt idx="1">
                  <c:v>1915.0</c:v>
                </c:pt>
                <c:pt idx="2">
                  <c:v>1945.0</c:v>
                </c:pt>
                <c:pt idx="3">
                  <c:v>1950.0</c:v>
                </c:pt>
                <c:pt idx="4">
                  <c:v>1960.0</c:v>
                </c:pt>
                <c:pt idx="5">
                  <c:v>1965.0</c:v>
                </c:pt>
                <c:pt idx="6">
                  <c:v>1970.0</c:v>
                </c:pt>
                <c:pt idx="7">
                  <c:v>1975.0</c:v>
                </c:pt>
                <c:pt idx="8">
                  <c:v>1980.0</c:v>
                </c:pt>
                <c:pt idx="9">
                  <c:v>1985.0</c:v>
                </c:pt>
                <c:pt idx="10">
                  <c:v>1990.0</c:v>
                </c:pt>
                <c:pt idx="11">
                  <c:v>1995.0</c:v>
                </c:pt>
                <c:pt idx="12">
                  <c:v>2000.0</c:v>
                </c:pt>
                <c:pt idx="13">
                  <c:v>2005.0</c:v>
                </c:pt>
                <c:pt idx="14">
                  <c:v>2010.0</c:v>
                </c:pt>
              </c:numCache>
            </c:numRef>
          </c:cat>
          <c:val>
            <c:numRef>
              <c:f>'Aricles by half and decade'!$C$2:$C$22</c:f>
              <c:numCache>
                <c:formatCode>General</c:formatCode>
                <c:ptCount val="15"/>
                <c:pt idx="0">
                  <c:v>1.0</c:v>
                </c:pt>
                <c:pt idx="1">
                  <c:v>0.0</c:v>
                </c:pt>
                <c:pt idx="2">
                  <c:v>1.0</c:v>
                </c:pt>
                <c:pt idx="3">
                  <c:v>0.0</c:v>
                </c:pt>
                <c:pt idx="4">
                  <c:v>16.0</c:v>
                </c:pt>
                <c:pt idx="5">
                  <c:v>40.0</c:v>
                </c:pt>
                <c:pt idx="6">
                  <c:v>44.0</c:v>
                </c:pt>
                <c:pt idx="7">
                  <c:v>35.0</c:v>
                </c:pt>
                <c:pt idx="8">
                  <c:v>33.0</c:v>
                </c:pt>
                <c:pt idx="9">
                  <c:v>15.0</c:v>
                </c:pt>
                <c:pt idx="10">
                  <c:v>21.0</c:v>
                </c:pt>
                <c:pt idx="11">
                  <c:v>42.0</c:v>
                </c:pt>
                <c:pt idx="12">
                  <c:v>72.0</c:v>
                </c:pt>
                <c:pt idx="13">
                  <c:v>108.0</c:v>
                </c:pt>
                <c:pt idx="14">
                  <c:v>110.0</c:v>
                </c:pt>
              </c:numCache>
            </c:numRef>
          </c:val>
          <c:smooth val="0"/>
        </c:ser>
        <c:dLbls>
          <c:showLegendKey val="0"/>
          <c:showVal val="0"/>
          <c:showCatName val="0"/>
          <c:showSerName val="0"/>
          <c:showPercent val="0"/>
          <c:showBubbleSize val="0"/>
        </c:dLbls>
        <c:marker val="1"/>
        <c:smooth val="0"/>
        <c:axId val="2098469176"/>
        <c:axId val="2098463672"/>
      </c:lineChart>
      <c:catAx>
        <c:axId val="20984691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nextTo"/>
        <c:txPr>
          <a:bodyPr rot="-2700000" vert="horz"/>
          <a:lstStyle/>
          <a:p>
            <a:pPr>
              <a:defRPr/>
            </a:pPr>
            <a:endParaRPr lang="en-US"/>
          </a:p>
        </c:txPr>
        <c:crossAx val="2098463672"/>
        <c:crosses val="autoZero"/>
        <c:auto val="1"/>
        <c:lblAlgn val="ctr"/>
        <c:lblOffset val="100"/>
        <c:noMultiLvlLbl val="0"/>
      </c:catAx>
      <c:valAx>
        <c:axId val="2098463672"/>
        <c:scaling>
          <c:orientation val="minMax"/>
        </c:scaling>
        <c:delete val="0"/>
        <c:axPos val="l"/>
        <c:majorGridlines/>
        <c:title>
          <c:tx>
            <c:rich>
              <a:bodyPr rot="-5400000" vert="horz"/>
              <a:lstStyle/>
              <a:p>
                <a:pPr>
                  <a:defRPr/>
                </a:pPr>
                <a:r>
                  <a:rPr lang="en-US"/>
                  <a:t>Number of Publications</a:t>
                </a:r>
              </a:p>
            </c:rich>
          </c:tx>
          <c:layout/>
          <c:overlay val="0"/>
        </c:title>
        <c:numFmt formatCode="General" sourceLinked="1"/>
        <c:majorTickMark val="out"/>
        <c:minorTickMark val="none"/>
        <c:tickLblPos val="nextTo"/>
        <c:crossAx val="2098469176"/>
        <c:crosses val="autoZero"/>
        <c:crossBetween val="between"/>
      </c:valAx>
    </c:plotArea>
    <c:plotVisOnly val="1"/>
    <c:dispBlanksAs val="gap"/>
    <c:showDLblsOverMax val="0"/>
  </c:chart>
  <c:spPr>
    <a:ln>
      <a:noFill/>
    </a:ln>
  </c:spPr>
  <c:txPr>
    <a:bodyPr/>
    <a:lstStyle/>
    <a:p>
      <a:pPr>
        <a:defRPr sz="20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4899343B-EA5F-4ADD-9460-941A8C1EBC78}" type="slidenum">
              <a:rPr lang="en-US"/>
              <a:pPr/>
              <a:t>‹#›</a:t>
            </a:fld>
            <a:endParaRPr lang="en-US"/>
          </a:p>
        </p:txBody>
      </p:sp>
    </p:spTree>
    <p:extLst>
      <p:ext uri="{BB962C8B-B14F-4D97-AF65-F5344CB8AC3E}">
        <p14:creationId xmlns:p14="http://schemas.microsoft.com/office/powerpoint/2010/main" val="2256840736"/>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D452B7B-E9B7-4454-B0E5-3D59F7AA3E32}" type="slidenum">
              <a:rPr lang="en-US"/>
              <a:pPr/>
              <a:t>‹#›</a:t>
            </a:fld>
            <a:endParaRPr lang="en-US"/>
          </a:p>
        </p:txBody>
      </p:sp>
    </p:spTree>
    <p:extLst>
      <p:ext uri="{BB962C8B-B14F-4D97-AF65-F5344CB8AC3E}">
        <p14:creationId xmlns:p14="http://schemas.microsoft.com/office/powerpoint/2010/main" val="4294683853"/>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6BF19E96-6FCD-4F9D-8F89-514B47A9C5CD}" type="slidenum">
              <a:rPr lang="en-US"/>
              <a:pPr/>
              <a:t>‹#›</a:t>
            </a:fld>
            <a:endParaRPr lang="en-US"/>
          </a:p>
        </p:txBody>
      </p:sp>
    </p:spTree>
    <p:extLst>
      <p:ext uri="{BB962C8B-B14F-4D97-AF65-F5344CB8AC3E}">
        <p14:creationId xmlns:p14="http://schemas.microsoft.com/office/powerpoint/2010/main" val="139308712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CF359801-7B5A-400E-B335-3A64EBB55A7D}" type="slidenum">
              <a:rPr lang="en-US"/>
              <a:pPr/>
              <a:t>‹#›</a:t>
            </a:fld>
            <a:endParaRPr lang="en-US"/>
          </a:p>
        </p:txBody>
      </p:sp>
    </p:spTree>
    <p:extLst>
      <p:ext uri="{BB962C8B-B14F-4D97-AF65-F5344CB8AC3E}">
        <p14:creationId xmlns:p14="http://schemas.microsoft.com/office/powerpoint/2010/main" val="325487831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28C69C8C-A819-431E-9D13-9C81427D3D78}" type="slidenum">
              <a:rPr lang="en-US"/>
              <a:pPr/>
              <a:t>‹#›</a:t>
            </a:fld>
            <a:endParaRPr lang="en-US"/>
          </a:p>
        </p:txBody>
      </p:sp>
    </p:spTree>
    <p:extLst>
      <p:ext uri="{BB962C8B-B14F-4D97-AF65-F5344CB8AC3E}">
        <p14:creationId xmlns:p14="http://schemas.microsoft.com/office/powerpoint/2010/main" val="409087939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433EE697-DFC7-48AF-886D-639558809EF2}" type="slidenum">
              <a:rPr lang="en-US"/>
              <a:pPr/>
              <a:t>‹#›</a:t>
            </a:fld>
            <a:endParaRPr lang="en-US"/>
          </a:p>
        </p:txBody>
      </p:sp>
    </p:spTree>
    <p:extLst>
      <p:ext uri="{BB962C8B-B14F-4D97-AF65-F5344CB8AC3E}">
        <p14:creationId xmlns:p14="http://schemas.microsoft.com/office/powerpoint/2010/main" val="2260103284"/>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B15FD30B-62B3-49B3-90D3-C12BFD3E4534}" type="slidenum">
              <a:rPr lang="en-US"/>
              <a:pPr/>
              <a:t>‹#›</a:t>
            </a:fld>
            <a:endParaRPr lang="en-US"/>
          </a:p>
        </p:txBody>
      </p:sp>
    </p:spTree>
    <p:extLst>
      <p:ext uri="{BB962C8B-B14F-4D97-AF65-F5344CB8AC3E}">
        <p14:creationId xmlns:p14="http://schemas.microsoft.com/office/powerpoint/2010/main" val="719745999"/>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vert="horz"/>
          <a:lstStyle/>
          <a:p>
            <a:r>
              <a:rPr lang="en-US"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9CDFA167-9D40-4397-8A22-C598A3318095}" type="slidenum">
              <a:rPr lang="en-US"/>
              <a:pPr/>
              <a:t>‹#›</a:t>
            </a:fld>
            <a:endParaRPr lang="en-US"/>
          </a:p>
        </p:txBody>
      </p:sp>
    </p:spTree>
    <p:extLst>
      <p:ext uri="{BB962C8B-B14F-4D97-AF65-F5344CB8AC3E}">
        <p14:creationId xmlns:p14="http://schemas.microsoft.com/office/powerpoint/2010/main" val="129477337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94A69EFD-54AA-411B-ABB0-DBDB9944F712}" type="slidenum">
              <a:rPr lang="en-US"/>
              <a:pPr/>
              <a:t>‹#›</a:t>
            </a:fld>
            <a:endParaRPr lang="en-US"/>
          </a:p>
        </p:txBody>
      </p:sp>
    </p:spTree>
    <p:extLst>
      <p:ext uri="{BB962C8B-B14F-4D97-AF65-F5344CB8AC3E}">
        <p14:creationId xmlns:p14="http://schemas.microsoft.com/office/powerpoint/2010/main" val="2630292847"/>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5FF056D9-60D3-4E39-BDA5-F9140AF54CEC}" type="slidenum">
              <a:rPr lang="en-US"/>
              <a:pPr/>
              <a:t>‹#›</a:t>
            </a:fld>
            <a:endParaRPr lang="en-US"/>
          </a:p>
        </p:txBody>
      </p:sp>
    </p:spTree>
    <p:extLst>
      <p:ext uri="{BB962C8B-B14F-4D97-AF65-F5344CB8AC3E}">
        <p14:creationId xmlns:p14="http://schemas.microsoft.com/office/powerpoint/2010/main" val="598765640"/>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8602663" y="25763538"/>
            <a:ext cx="26335037"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D941B3A4-0D33-4155-AF48-49EB80A73D68}" type="slidenum">
              <a:rPr lang="en-US"/>
              <a:pPr/>
              <a:t>‹#›</a:t>
            </a:fld>
            <a:endParaRPr lang="en-US"/>
          </a:p>
        </p:txBody>
      </p:sp>
    </p:spTree>
    <p:extLst>
      <p:ext uri="{BB962C8B-B14F-4D97-AF65-F5344CB8AC3E}">
        <p14:creationId xmlns:p14="http://schemas.microsoft.com/office/powerpoint/2010/main" val="5590800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Text Box 1"/>
          <p:cNvSpPr txBox="1">
            <a:spLocks noGrp="1" noChangeArrowheads="1"/>
          </p:cNvSpPr>
          <p:nvPr>
            <p:ph type="sldNum" sz="quarter" idx="4"/>
          </p:nvPr>
        </p:nvSpPr>
        <p:spPr bwMode="auto">
          <a:xfrm>
            <a:off x="40327263" y="30980063"/>
            <a:ext cx="117475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val="1"/>
            </a:ext>
          </a:extLst>
        </p:spPr>
        <p:txBody>
          <a:bodyPr vert="horz" wrap="none" lIns="91440" tIns="45720" rIns="91440" bIns="45720" numCol="1" anchor="ctr" anchorCtr="0" compatLnSpc="1">
            <a:prstTxWarp prst="textNoShape">
              <a:avLst/>
            </a:prstTxWarp>
          </a:bodyPr>
          <a:lstStyle>
            <a:lvl1pPr algn="ctr">
              <a:defRPr sz="6600">
                <a:solidFill>
                  <a:srgbClr val="878787"/>
                </a:solidFill>
                <a:latin typeface="Lucida Grande" pitchFamily="-84" charset="0"/>
                <a:ea typeface="MS PGothic" panose="020B0600070205080204" pitchFamily="34" charset="-128"/>
                <a:sym typeface="Lucida Grande" pitchFamily="-84" charset="0"/>
              </a:defRPr>
            </a:lvl1pPr>
          </a:lstStyle>
          <a:p>
            <a:fld id="{5FD8FEC7-2C5D-45DE-84FB-9C36ADEAE2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hf hdr="0" ftr="0" dt="0"/>
  <p:txStyles>
    <p:titleStyle>
      <a:lvl1pPr marL="39688" indent="-39688" algn="ctr" rtl="0" eaLnBrk="0" fontAlgn="base" hangingPunct="0">
        <a:spcBef>
          <a:spcPct val="0"/>
        </a:spcBef>
        <a:spcAft>
          <a:spcPct val="0"/>
        </a:spcAft>
        <a:defRPr sz="24100">
          <a:solidFill>
            <a:schemeClr val="tx1"/>
          </a:solidFill>
          <a:latin typeface="+mj-lt"/>
          <a:ea typeface="+mj-ea"/>
          <a:cs typeface="+mj-cs"/>
          <a:sym typeface="Lucida Grande" pitchFamily="-84" charset="0"/>
        </a:defRPr>
      </a:lvl1pPr>
      <a:lvl2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2pPr>
      <a:lvl3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3pPr>
      <a:lvl4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4pPr>
      <a:lvl5pPr marL="39688" indent="-39688" algn="ctr" rtl="0" eaLnBrk="0" fontAlgn="base" hangingPunct="0">
        <a:spcBef>
          <a:spcPct val="0"/>
        </a:spcBef>
        <a:spcAft>
          <a:spcPct val="0"/>
        </a:spcAft>
        <a:defRPr sz="24100">
          <a:solidFill>
            <a:schemeClr val="tx1"/>
          </a:solidFill>
          <a:latin typeface="Lucida Grande" charset="0"/>
          <a:ea typeface="ヒラギノ角ゴ ProN W3" charset="0"/>
          <a:cs typeface="ヒラギノ角ゴ ProN W3" charset="0"/>
          <a:sym typeface="Lucida Grande" pitchFamily="-84" charset="0"/>
        </a:defRPr>
      </a:lvl5pPr>
      <a:lvl6pPr marL="4968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6pPr>
      <a:lvl7pPr marL="9540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7pPr>
      <a:lvl8pPr marL="14112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8pPr>
      <a:lvl9pPr marL="1868488" algn="ctr" rtl="0" fontAlgn="base">
        <a:spcBef>
          <a:spcPct val="0"/>
        </a:spcBef>
        <a:spcAft>
          <a:spcPct val="0"/>
        </a:spcAft>
        <a:defRPr sz="24100">
          <a:solidFill>
            <a:schemeClr val="tx1"/>
          </a:solidFill>
          <a:latin typeface="Lucida Grande" charset="0"/>
          <a:ea typeface="ヒラギノ角ゴ ProN W3" charset="0"/>
          <a:cs typeface="ヒラギノ角ゴ ProN W3" charset="0"/>
          <a:sym typeface="Lucida Grande" charset="0"/>
        </a:defRPr>
      </a:lvl9pPr>
    </p:titleStyle>
    <p:bodyStyle>
      <a:lvl1pPr marL="2038350" indent="-1879600" algn="l" rtl="0" eaLnBrk="0" fontAlgn="base" hangingPunct="0">
        <a:spcBef>
          <a:spcPts val="4200"/>
        </a:spcBef>
        <a:spcAft>
          <a:spcPct val="0"/>
        </a:spcAft>
        <a:buClr>
          <a:srgbClr val="000000"/>
        </a:buClr>
        <a:buSzPct val="100000"/>
        <a:buFont typeface="Arial" panose="020B0604020202020204" pitchFamily="34" charset="0"/>
        <a:buChar char="•"/>
        <a:defRPr sz="17500">
          <a:solidFill>
            <a:schemeClr val="tx1"/>
          </a:solidFill>
          <a:latin typeface="+mn-lt"/>
          <a:ea typeface="+mn-ea"/>
          <a:cs typeface="+mn-cs"/>
          <a:sym typeface="Lucida Grande" pitchFamily="-84" charset="0"/>
        </a:defRPr>
      </a:lvl1pPr>
      <a:lvl2pPr marL="4233863" indent="-1568450" algn="l" rtl="0" eaLnBrk="0" fontAlgn="base" hangingPunct="0">
        <a:spcBef>
          <a:spcPts val="3700"/>
        </a:spcBef>
        <a:spcAft>
          <a:spcPct val="0"/>
        </a:spcAft>
        <a:buClr>
          <a:srgbClr val="000000"/>
        </a:buClr>
        <a:buSzPct val="100000"/>
        <a:buFont typeface="Arial" panose="020B0604020202020204" pitchFamily="34" charset="0"/>
        <a:buChar char="–"/>
        <a:defRPr sz="15300">
          <a:solidFill>
            <a:schemeClr val="tx1"/>
          </a:solidFill>
          <a:latin typeface="+mn-lt"/>
          <a:ea typeface="+mn-ea"/>
          <a:cs typeface="+mn-cs"/>
          <a:sym typeface="Lucida Grande" pitchFamily="-84" charset="0"/>
        </a:defRPr>
      </a:lvl2pPr>
      <a:lvl3pPr marL="6427788" indent="-1254125" algn="l" rtl="0" eaLnBrk="0" fontAlgn="base" hangingPunct="0">
        <a:spcBef>
          <a:spcPts val="3100"/>
        </a:spcBef>
        <a:spcAft>
          <a:spcPct val="0"/>
        </a:spcAft>
        <a:buClr>
          <a:srgbClr val="000000"/>
        </a:buClr>
        <a:buSzPct val="100000"/>
        <a:buFont typeface="Arial" panose="020B0604020202020204" pitchFamily="34" charset="0"/>
        <a:buChar char="•"/>
        <a:defRPr sz="13100">
          <a:solidFill>
            <a:schemeClr val="tx1"/>
          </a:solidFill>
          <a:latin typeface="+mn-lt"/>
          <a:ea typeface="+mn-ea"/>
          <a:cs typeface="+mn-cs"/>
          <a:sym typeface="Lucida Grande" pitchFamily="-84" charset="0"/>
        </a:defRPr>
      </a:lvl3pPr>
      <a:lvl4pPr marL="8936038" indent="-1254125"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4pPr>
      <a:lvl5pPr marL="11442700" indent="-1252538" algn="l" rtl="0" eaLnBrk="0" fontAlgn="base" hangingPunct="0">
        <a:spcBef>
          <a:spcPts val="2600"/>
        </a:spcBef>
        <a:spcAft>
          <a:spcPct val="0"/>
        </a:spcAft>
        <a:buClr>
          <a:srgbClr val="000000"/>
        </a:buClr>
        <a:buSzPct val="100000"/>
        <a:buFont typeface="Arial" panose="020B0604020202020204" pitchFamily="34" charset="0"/>
        <a:buChar char="»"/>
        <a:defRPr sz="11000">
          <a:solidFill>
            <a:schemeClr val="tx1"/>
          </a:solidFill>
          <a:latin typeface="+mn-lt"/>
          <a:ea typeface="+mn-ea"/>
          <a:cs typeface="+mn-cs"/>
          <a:sym typeface="Lucida Grande" pitchFamily="-84" charset="0"/>
        </a:defRPr>
      </a:lvl5pPr>
      <a:lvl6pPr marL="118999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6pPr>
      <a:lvl7pPr marL="123571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7pPr>
      <a:lvl8pPr marL="128143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8pPr>
      <a:lvl9pPr marL="13271500" indent="-1252538" algn="l" rtl="0" fontAlgn="base">
        <a:spcBef>
          <a:spcPts val="2600"/>
        </a:spcBef>
        <a:spcAft>
          <a:spcPct val="0"/>
        </a:spcAft>
        <a:buClr>
          <a:srgbClr val="000000"/>
        </a:buClr>
        <a:buSzPct val="100000"/>
        <a:buFont typeface="Arial" charset="0"/>
        <a:buChar char="»"/>
        <a:defRPr sz="11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http://www.wordnorms.com/" TargetMode="External"/><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1"/>
          <p:cNvGrpSpPr>
            <a:grpSpLocks/>
          </p:cNvGrpSpPr>
          <p:nvPr/>
        </p:nvGrpSpPr>
        <p:grpSpPr bwMode="auto">
          <a:xfrm>
            <a:off x="1828800" y="1487488"/>
            <a:ext cx="40284400" cy="2684462"/>
            <a:chOff x="0" y="0"/>
            <a:chExt cx="25376" cy="1691"/>
          </a:xfrm>
          <a:gradFill flip="none" rotWithShape="1">
            <a:gsLst>
              <a:gs pos="0">
                <a:srgbClr val="800000">
                  <a:shade val="30000"/>
                  <a:satMod val="115000"/>
                </a:srgbClr>
              </a:gs>
              <a:gs pos="50000">
                <a:srgbClr val="800000">
                  <a:shade val="67500"/>
                  <a:satMod val="115000"/>
                </a:srgbClr>
              </a:gs>
              <a:gs pos="100000">
                <a:srgbClr val="800000">
                  <a:shade val="100000"/>
                  <a:satMod val="115000"/>
                </a:srgbClr>
              </a:gs>
            </a:gsLst>
            <a:lin ang="16200000" scaled="1"/>
            <a:tileRect/>
          </a:gradFill>
        </p:grpSpPr>
        <p:sp>
          <p:nvSpPr>
            <p:cNvPr id="13329" name="Rectangle 2"/>
            <p:cNvSpPr>
              <a:spLocks/>
            </p:cNvSpPr>
            <p:nvPr/>
          </p:nvSpPr>
          <p:spPr bwMode="auto">
            <a:xfrm>
              <a:off x="0" y="0"/>
              <a:ext cx="25352" cy="1691"/>
            </a:xfrm>
            <a:prstGeom prst="rect">
              <a:avLst/>
            </a:prstGeom>
            <a:grpFill/>
            <a:ln w="25400">
              <a:solidFill>
                <a:srgbClr val="23236F"/>
              </a:solidFill>
              <a:miter lim="800000"/>
              <a:headEnd/>
              <a:tailEnd/>
            </a:ln>
          </p:spPr>
          <p:txBody>
            <a:bodyPr lIns="0" tIns="0" rIns="0" bIns="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endParaRPr lang="en-US"/>
            </a:p>
          </p:txBody>
        </p:sp>
        <p:sp>
          <p:nvSpPr>
            <p:cNvPr id="13330" name="Rectangle 3"/>
            <p:cNvSpPr>
              <a:spLocks/>
            </p:cNvSpPr>
            <p:nvPr/>
          </p:nvSpPr>
          <p:spPr bwMode="auto">
            <a:xfrm>
              <a:off x="0" y="160"/>
              <a:ext cx="25376" cy="1368"/>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dirty="0">
                  <a:solidFill>
                    <a:srgbClr val="FFFFFF"/>
                  </a:solidFill>
                  <a:latin typeface="Minion Pro" pitchFamily="18" charset="0"/>
                  <a:ea typeface="MS PGothic" panose="020B0600070205080204" pitchFamily="34" charset="-128"/>
                  <a:sym typeface="Minion Pro" pitchFamily="18" charset="0"/>
                </a:rPr>
                <a:t> </a:t>
              </a:r>
              <a:r>
                <a:rPr lang="en-US" sz="6000" dirty="0" smtClean="0">
                  <a:solidFill>
                    <a:srgbClr val="FFFFFF"/>
                  </a:solidFill>
                  <a:latin typeface="Minion Pro" pitchFamily="18" charset="0"/>
                  <a:ea typeface="MS PGothic" panose="020B0600070205080204" pitchFamily="34" charset="-128"/>
                  <a:sym typeface="Minion Pro" pitchFamily="18" charset="0"/>
                </a:rPr>
                <a:t>LAB: Linguistics Annotated Bibliography – A searchable Portal for Normed Database Information </a:t>
              </a:r>
              <a:endParaRPr lang="en-US" sz="6000" dirty="0">
                <a:solidFill>
                  <a:srgbClr val="FFFFFF"/>
                </a:solidFill>
                <a:latin typeface="Minion Pro" pitchFamily="18" charset="0"/>
                <a:ea typeface="MS PGothic" panose="020B0600070205080204" pitchFamily="34" charset="-128"/>
                <a:sym typeface="Minion Pro" pitchFamily="18" charset="0"/>
              </a:endParaRPr>
            </a:p>
            <a:p>
              <a:pPr algn="ctr" eaLnBrk="1" hangingPunct="1"/>
              <a:r>
                <a:rPr lang="en-US" sz="6000" dirty="0">
                  <a:solidFill>
                    <a:srgbClr val="FFFFFF"/>
                  </a:solidFill>
                  <a:latin typeface="Minion Pro" pitchFamily="18" charset="0"/>
                  <a:ea typeface="MS PGothic" panose="020B0600070205080204" pitchFamily="34" charset="-128"/>
                  <a:sym typeface="Minion Pro" pitchFamily="18" charset="0"/>
                </a:rPr>
                <a:t>Erin M. Buchanan</a:t>
              </a:r>
              <a:r>
                <a:rPr lang="en-US" sz="6000" dirty="0" smtClean="0">
                  <a:solidFill>
                    <a:srgbClr val="FFFFFF"/>
                  </a:solidFill>
                  <a:latin typeface="Minion Pro" pitchFamily="18" charset="0"/>
                  <a:ea typeface="MS PGothic" panose="020B0600070205080204" pitchFamily="34" charset="-128"/>
                  <a:sym typeface="Minion Pro" pitchFamily="18" charset="0"/>
                </a:rPr>
                <a:t>, </a:t>
              </a:r>
              <a:r>
                <a:rPr lang="en-US" sz="6000" dirty="0" err="1" smtClean="0">
                  <a:solidFill>
                    <a:srgbClr val="FFFFFF"/>
                  </a:solidFill>
                  <a:latin typeface="Minion Pro" pitchFamily="18" charset="0"/>
                  <a:ea typeface="MS PGothic" panose="020B0600070205080204" pitchFamily="34" charset="-128"/>
                  <a:sym typeface="Minion Pro" pitchFamily="18" charset="0"/>
                </a:rPr>
                <a:t>Kathrene</a:t>
              </a:r>
              <a:r>
                <a:rPr lang="en-US" sz="6000" dirty="0" smtClean="0">
                  <a:solidFill>
                    <a:srgbClr val="FFFFFF"/>
                  </a:solidFill>
                  <a:latin typeface="Minion Pro" pitchFamily="18" charset="0"/>
                  <a:ea typeface="MS PGothic" panose="020B0600070205080204" pitchFamily="34" charset="-128"/>
                  <a:sym typeface="Minion Pro" pitchFamily="18" charset="0"/>
                </a:rPr>
                <a:t> D. Valentine, Marilee L. Teasley, Kayla N. Jordan, Marshall T. Beauchamp </a:t>
              </a:r>
            </a:p>
            <a:p>
              <a:pPr algn="ctr" eaLnBrk="1" hangingPunct="1"/>
              <a:r>
                <a:rPr lang="en-US" sz="6000" dirty="0" smtClean="0">
                  <a:solidFill>
                    <a:srgbClr val="FFFFFF"/>
                  </a:solidFill>
                  <a:latin typeface="Minion Pro" pitchFamily="18" charset="0"/>
                  <a:ea typeface="MS PGothic" panose="020B0600070205080204" pitchFamily="34" charset="-128"/>
                  <a:sym typeface="Minion Pro" pitchFamily="18" charset="0"/>
                </a:rPr>
                <a:t>Missouri </a:t>
              </a:r>
              <a:r>
                <a:rPr lang="en-US" sz="6000" dirty="0">
                  <a:solidFill>
                    <a:srgbClr val="FFFFFF"/>
                  </a:solidFill>
                  <a:latin typeface="Minion Pro" pitchFamily="18" charset="0"/>
                  <a:ea typeface="MS PGothic" panose="020B0600070205080204" pitchFamily="34" charset="-128"/>
                  <a:sym typeface="Minion Pro" pitchFamily="18" charset="0"/>
                </a:rPr>
                <a:t>State University</a:t>
              </a:r>
            </a:p>
          </p:txBody>
        </p:sp>
      </p:grpSp>
      <p:sp>
        <p:nvSpPr>
          <p:cNvPr id="13314" name="Line 4"/>
          <p:cNvSpPr>
            <a:spLocks noChangeShapeType="1"/>
          </p:cNvSpPr>
          <p:nvPr/>
        </p:nvSpPr>
        <p:spPr bwMode="auto">
          <a:xfrm>
            <a:off x="1827213" y="4170363"/>
            <a:ext cx="77787" cy="2745263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5" name="Line 5"/>
          <p:cNvSpPr>
            <a:spLocks noChangeShapeType="1"/>
          </p:cNvSpPr>
          <p:nvPr/>
        </p:nvSpPr>
        <p:spPr bwMode="auto">
          <a:xfrm>
            <a:off x="42062400" y="4171950"/>
            <a:ext cx="76200" cy="27374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6" name="Line 6"/>
          <p:cNvSpPr>
            <a:spLocks noChangeShapeType="1"/>
          </p:cNvSpPr>
          <p:nvPr/>
        </p:nvSpPr>
        <p:spPr bwMode="auto">
          <a:xfrm rot="10800000" flipH="1">
            <a:off x="1905000" y="31548388"/>
            <a:ext cx="40233600" cy="74612"/>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54" name="Rectangle 7"/>
          <p:cNvSpPr>
            <a:spLocks/>
          </p:cNvSpPr>
          <p:nvPr/>
        </p:nvSpPr>
        <p:spPr bwMode="auto">
          <a:xfrm>
            <a:off x="2209800" y="4457700"/>
            <a:ext cx="11950700" cy="1009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spcAft>
                <a:spcPts val="600"/>
              </a:spcAft>
            </a:pPr>
            <a:r>
              <a:rPr lang="en-US" sz="4000" b="1" dirty="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Abstract</a:t>
            </a:r>
          </a:p>
          <a:p>
            <a:pPr eaLnBrk="1" hangingPunct="1"/>
            <a:r>
              <a:rPr lang="en-US" sz="3200" dirty="0">
                <a:latin typeface="Times New Roman" panose="02020603050405020304" pitchFamily="18" charset="0"/>
                <a:cs typeface="Times New Roman" panose="02020603050405020304" pitchFamily="18" charset="0"/>
              </a:rPr>
              <a:t>Psycholinguistic research is flourishing with numerous publications advancing our knowledge of word characteristics and ways to study them. This presentation showcases the Linguistic Annotated Bibliography (LAB) as a searchable web portal to quickly and easily access reliable database norms, related programs, and variable calculations. </a:t>
            </a:r>
            <a:r>
              <a:rPr lang="en-US" sz="3200" dirty="0" smtClean="0">
                <a:latin typeface="Times New Roman" panose="02020603050405020304" pitchFamily="18" charset="0"/>
                <a:cs typeface="Times New Roman" panose="02020603050405020304" pitchFamily="18" charset="0"/>
              </a:rPr>
              <a:t>Nearly 600 </a:t>
            </a:r>
            <a:r>
              <a:rPr lang="en-US" sz="3200" dirty="0">
                <a:latin typeface="Times New Roman" panose="02020603050405020304" pitchFamily="18" charset="0"/>
                <a:cs typeface="Times New Roman" panose="02020603050405020304" pitchFamily="18" charset="0"/>
              </a:rPr>
              <a:t>publications were coded by language, number of stimuli, stimuli type (i.e. words, pictures, symbols), keywords (i.e. frequency, semantics, valence), and other useful information. This tool not only allows researchers to search for the specific type of stimuli needed for experiments, but also permits the exploration of publication trends across 100 years of research. Details about the portal creation and use are outlined, as well as various analyses of change in publication rates and keywords. In general, advances in computation power have allowed for the increase in dataset size in the recent decades, in addition to an increase in the number of linguistic variables provided.</a:t>
            </a:r>
          </a:p>
          <a:p>
            <a:pPr algn="ct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055" name="Rectangle 8"/>
          <p:cNvSpPr>
            <a:spLocks/>
          </p:cNvSpPr>
          <p:nvPr/>
        </p:nvSpPr>
        <p:spPr bwMode="auto">
          <a:xfrm>
            <a:off x="2133600" y="12573000"/>
            <a:ext cx="12115800" cy="190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spcAft>
                <a:spcPts val="600"/>
              </a:spcAft>
            </a:pPr>
            <a:r>
              <a:rPr lang="en-US" sz="4000" b="1" dirty="0" smtClean="0">
                <a:solidFill>
                  <a:srgbClr val="800000"/>
                </a:solidFill>
                <a:latin typeface="Times New Roman" pitchFamily="18" charset="0"/>
                <a:cs typeface="Times New Roman" pitchFamily="18" charset="0"/>
              </a:rPr>
              <a:t>Importance</a:t>
            </a:r>
          </a:p>
          <a:p>
            <a:pPr marL="514350" indent="-514350" eaLnBrk="1" hangingPunct="1">
              <a:spcAft>
                <a:spcPts val="0"/>
              </a:spcAft>
              <a:buAutoNum type="arabicParenR"/>
            </a:pPr>
            <a:r>
              <a:rPr lang="en-US" sz="3200" dirty="0" smtClean="0">
                <a:latin typeface="Times New Roman" panose="02020603050405020304" pitchFamily="18" charset="0"/>
                <a:cs typeface="Times New Roman" panose="02020603050405020304" pitchFamily="18" charset="0"/>
              </a:rPr>
              <a:t>Normed stimuli allow for controlled research experiments and are important predictors for psychological phenomena. </a:t>
            </a:r>
          </a:p>
          <a:p>
            <a:pPr marL="514350" indent="-514350" eaLnBrk="1" hangingPunct="1">
              <a:spcAft>
                <a:spcPts val="0"/>
              </a:spcAft>
              <a:buAutoNum type="arabicParenR"/>
            </a:pPr>
            <a:r>
              <a:rPr lang="en-US" sz="3200" dirty="0" smtClean="0">
                <a:latin typeface="Times New Roman" panose="02020603050405020304" pitchFamily="18" charset="0"/>
                <a:cs typeface="Times New Roman" panose="02020603050405020304" pitchFamily="18" charset="0"/>
              </a:rPr>
              <a:t>Normed stimuli expand our knowledge of memory and language systems.</a:t>
            </a:r>
          </a:p>
          <a:p>
            <a:pPr algn="ctr" eaLnBrk="1" hangingPunct="1">
              <a:spcAft>
                <a:spcPts val="600"/>
              </a:spcAft>
            </a:pPr>
            <a:r>
              <a:rPr lang="en-US" sz="4000" b="1" dirty="0" smtClean="0">
                <a:solidFill>
                  <a:srgbClr val="800000"/>
                </a:solidFill>
                <a:latin typeface="Times New Roman" pitchFamily="18" charset="0"/>
                <a:cs typeface="Times New Roman" pitchFamily="18" charset="0"/>
              </a:rPr>
              <a:t>Purpose</a:t>
            </a:r>
            <a:endParaRPr lang="en-US" sz="3200" dirty="0" smtClean="0">
              <a:solidFill>
                <a:srgbClr val="800000"/>
              </a:solidFill>
              <a:latin typeface="Times New Roman" pitchFamily="18" charset="0"/>
              <a:cs typeface="Times New Roman" pitchFamily="18" charset="0"/>
            </a:endParaRPr>
          </a:p>
          <a:p>
            <a:pPr marL="514350" indent="-514350" eaLnBrk="1" hangingPunct="1">
              <a:spcAft>
                <a:spcPts val="0"/>
              </a:spcAft>
              <a:buAutoNum type="arabicParenR"/>
            </a:pPr>
            <a:r>
              <a:rPr lang="en-US" sz="3200" dirty="0">
                <a:latin typeface="Times New Roman" pitchFamily="18" charset="0"/>
                <a:cs typeface="Times New Roman" pitchFamily="18" charset="0"/>
              </a:rPr>
              <a:t>T</a:t>
            </a:r>
            <a:r>
              <a:rPr lang="en-US" sz="3200" dirty="0" smtClean="0">
                <a:latin typeface="Times New Roman" pitchFamily="18" charset="0"/>
                <a:cs typeface="Times New Roman" pitchFamily="18" charset="0"/>
              </a:rPr>
              <a:t>o present a searchable, cataloged database of normed stimuli and related materials for a wide range of experimental research, and </a:t>
            </a:r>
          </a:p>
          <a:p>
            <a:pPr marL="514350" indent="-514350" eaLnBrk="1" hangingPunct="1">
              <a:spcAft>
                <a:spcPts val="600"/>
              </a:spcAft>
              <a:buAutoNum type="arabicParenR"/>
            </a:pPr>
            <a:r>
              <a:rPr lang="en-US" sz="3200" dirty="0" smtClean="0">
                <a:latin typeface="Times New Roman" pitchFamily="18" charset="0"/>
                <a:cs typeface="Times New Roman" pitchFamily="18" charset="0"/>
              </a:rPr>
              <a:t>To examine trends in the publications of these articles to assess data movement within psycholinguistics.</a:t>
            </a:r>
            <a:endParaRPr lang="en-US" sz="3200"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endParaRPr>
          </a:p>
          <a:p>
            <a:pPr algn="ctr" eaLnBrk="1" hangingPunct="1">
              <a:spcAft>
                <a:spcPts val="600"/>
              </a:spcAft>
            </a:pPr>
            <a:r>
              <a:rPr lang="en-US" sz="4000" b="1" dirty="0" smtClean="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The LAB Options</a:t>
            </a:r>
          </a:p>
          <a:p>
            <a:pPr eaLnBrk="1" hangingPunct="1">
              <a:spcAft>
                <a:spcPts val="0"/>
              </a:spcAft>
            </a:pPr>
            <a:r>
              <a:rPr lang="en-US" sz="3200" b="1" dirty="0" smtClean="0">
                <a:latin typeface="Times New Roman" pitchFamily="18" charset="0"/>
                <a:cs typeface="Times New Roman" pitchFamily="18" charset="0"/>
              </a:rPr>
              <a:t>LAB</a:t>
            </a:r>
            <a:r>
              <a:rPr lang="en-US" sz="3200" dirty="0" smtClean="0">
                <a:latin typeface="Times New Roman" pitchFamily="18" charset="0"/>
                <a:cs typeface="Times New Roman" pitchFamily="18" charset="0"/>
              </a:rPr>
              <a:t>  is available at </a:t>
            </a:r>
            <a:r>
              <a:rPr lang="en-US" sz="3200" u="sng" dirty="0" smtClean="0">
                <a:latin typeface="Times New Roman" pitchFamily="18" charset="0"/>
                <a:cs typeface="Times New Roman" pitchFamily="18" charset="0"/>
                <a:hlinkClick r:id="rId2"/>
              </a:rPr>
              <a:t>http://www.wordnorms.com</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and was designed as a dynamic host of psycholinguistic stimuli.  </a:t>
            </a:r>
          </a:p>
          <a:p>
            <a:pPr eaLnBrk="1" hangingPunct="1">
              <a:spcAft>
                <a:spcPts val="0"/>
              </a:spcAft>
            </a:pPr>
            <a:r>
              <a:rPr lang="en-US" sz="3200" b="1" dirty="0" smtClean="0">
                <a:latin typeface="Times New Roman" pitchFamily="18" charset="0"/>
                <a:cs typeface="Times New Roman" pitchFamily="18" charset="0"/>
              </a:rPr>
              <a:t>Users</a:t>
            </a:r>
            <a:r>
              <a:rPr lang="en-US" sz="3200" dirty="0" smtClean="0">
                <a:latin typeface="Times New Roman" pitchFamily="18" charset="0"/>
                <a:cs typeface="Times New Roman" pitchFamily="18" charset="0"/>
              </a:rPr>
              <a:t> options include:</a:t>
            </a:r>
          </a:p>
          <a:p>
            <a:pPr eaLnBrk="1" hangingPunct="1">
              <a:spcAft>
                <a:spcPts val="0"/>
              </a:spcAft>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1) Suggest articles, </a:t>
            </a:r>
          </a:p>
          <a:p>
            <a:pPr eaLnBrk="1" hangingPunct="1">
              <a:spcAft>
                <a:spcPts val="0"/>
              </a:spcAft>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2) View all currently entered articles, </a:t>
            </a:r>
          </a:p>
          <a:p>
            <a:pPr eaLnBrk="1" hangingPunct="1">
              <a:spcAft>
                <a:spcPts val="0"/>
              </a:spcAft>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3) Search the database for specific keywords, and</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4) View various statistics about the database. </a:t>
            </a:r>
          </a:p>
          <a:p>
            <a:pPr eaLnBrk="1" hangingPunct="1"/>
            <a:r>
              <a:rPr lang="en-US" sz="3200" b="1" dirty="0" smtClean="0">
                <a:latin typeface="Times New Roman" pitchFamily="18" charset="0"/>
                <a:cs typeface="Times New Roman" pitchFamily="18" charset="0"/>
              </a:rPr>
              <a:t>Resources used for article collections</a:t>
            </a:r>
            <a:r>
              <a:rPr lang="en-US" sz="3200" dirty="0" smtClean="0">
                <a:latin typeface="Times New Roman" pitchFamily="18" charset="0"/>
                <a:cs typeface="Times New Roman" pitchFamily="18" charset="0"/>
              </a:rPr>
              <a:t>: Bradshaw (1984),  Proctor &amp; Vu 	(1999),  Academic Search Premier, </a:t>
            </a:r>
            <a:r>
              <a:rPr lang="en-US" sz="3200" dirty="0" err="1" smtClean="0">
                <a:latin typeface="Times New Roman" pitchFamily="18" charset="0"/>
                <a:cs typeface="Times New Roman" pitchFamily="18" charset="0"/>
              </a:rPr>
              <a:t>PsycInfo</a:t>
            </a:r>
            <a:r>
              <a:rPr lang="en-US" sz="3200" dirty="0" smtClean="0">
                <a:latin typeface="Times New Roman" pitchFamily="18" charset="0"/>
                <a:cs typeface="Times New Roman" pitchFamily="18" charset="0"/>
              </a:rPr>
              <a:t>, ERIC, Google 	scholar, Springer Journals.</a:t>
            </a:r>
          </a:p>
          <a:p>
            <a:pPr eaLnBrk="1" hangingPunct="1"/>
            <a:r>
              <a:rPr lang="en-US" sz="3200" b="1" dirty="0" smtClean="0">
                <a:latin typeface="Times New Roman" pitchFamily="18" charset="0"/>
                <a:cs typeface="Times New Roman" pitchFamily="18" charset="0"/>
              </a:rPr>
              <a:t>Keywords searched</a:t>
            </a:r>
            <a:r>
              <a:rPr lang="en-US" sz="3200" dirty="0" smtClean="0">
                <a:latin typeface="Times New Roman" pitchFamily="18" charset="0"/>
                <a:cs typeface="Times New Roman" pitchFamily="18" charset="0"/>
              </a:rPr>
              <a:t>: corpus, linguistic database, linguistic norms, 	norms, and database. </a:t>
            </a:r>
          </a:p>
          <a:p>
            <a:pPr eaLnBrk="1" hangingPunct="1"/>
            <a:r>
              <a:rPr lang="en-US" sz="3200" b="1" dirty="0" smtClean="0">
                <a:latin typeface="Times New Roman" pitchFamily="18" charset="0"/>
                <a:cs typeface="Times New Roman" pitchFamily="18" charset="0"/>
              </a:rPr>
              <a:t>Inclusion criteria</a:t>
            </a:r>
            <a:r>
              <a:rPr lang="en-US" sz="3200" dirty="0" smtClean="0">
                <a:latin typeface="Times New Roman" pitchFamily="18" charset="0"/>
                <a:cs typeface="Times New Roman" pitchFamily="18" charset="0"/>
              </a:rPr>
              <a:t>: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1) Contained database information as supplemental material,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2) Demonstrated programs related to building research stimuli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using normed databases, or </a:t>
            </a:r>
          </a:p>
          <a:p>
            <a:pPr eaLnBrk="1" hangingPunct="1"/>
            <a:r>
              <a:rPr lang="en-US" sz="3200" dirty="0" smtClean="0">
                <a:latin typeface="Times New Roman" pitchFamily="18" charset="0"/>
                <a:cs typeface="Times New Roman" pitchFamily="18" charset="0"/>
              </a:rPr>
              <a:t>	3) </a:t>
            </a:r>
            <a:r>
              <a:rPr lang="en-US" sz="3200" dirty="0">
                <a:latin typeface="Times New Roman" pitchFamily="18" charset="0"/>
                <a:cs typeface="Times New Roman" pitchFamily="18" charset="0"/>
              </a:rPr>
              <a:t>G</a:t>
            </a:r>
            <a:r>
              <a:rPr lang="en-US" sz="3200" dirty="0" smtClean="0">
                <a:latin typeface="Times New Roman" pitchFamily="18" charset="0"/>
                <a:cs typeface="Times New Roman" pitchFamily="18" charset="0"/>
              </a:rPr>
              <a:t>enerated new calculations of lexical variables.  </a:t>
            </a:r>
          </a:p>
          <a:p>
            <a:pPr eaLnBrk="1" hangingPunct="1"/>
            <a:r>
              <a:rPr lang="en-US" sz="3200" b="1" dirty="0" smtClean="0">
                <a:latin typeface="Times New Roman" pitchFamily="18" charset="0"/>
                <a:cs typeface="Times New Roman" pitchFamily="18" charset="0"/>
              </a:rPr>
              <a:t>Number of articles included in the database</a:t>
            </a:r>
            <a:r>
              <a:rPr lang="en-US" sz="3200" dirty="0" smtClean="0">
                <a:latin typeface="Times New Roman" pitchFamily="18" charset="0"/>
                <a:cs typeface="Times New Roman" pitchFamily="18" charset="0"/>
              </a:rPr>
              <a:t>: ~597 </a:t>
            </a:r>
          </a:p>
          <a:p>
            <a:pPr eaLnBrk="1" hangingPunct="1"/>
            <a:r>
              <a:rPr lang="en-US" sz="3200" b="1" dirty="0" smtClean="0">
                <a:latin typeface="Times New Roman" pitchFamily="18" charset="0"/>
                <a:cs typeface="Times New Roman" pitchFamily="18" charset="0"/>
              </a:rPr>
              <a:t>Information gathered for each article</a:t>
            </a:r>
            <a:r>
              <a:rPr lang="en-US" sz="3200" dirty="0" smtClean="0">
                <a:latin typeface="Times New Roman" pitchFamily="18" charset="0"/>
                <a:cs typeface="Times New Roman" pitchFamily="18" charset="0"/>
              </a:rPr>
              <a:t>: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1) Journal information,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2) </a:t>
            </a:r>
            <a:r>
              <a:rPr lang="en-US" sz="3200" dirty="0">
                <a:latin typeface="Times New Roman" pitchFamily="18" charset="0"/>
                <a:cs typeface="Times New Roman" pitchFamily="18" charset="0"/>
              </a:rPr>
              <a:t>S</a:t>
            </a:r>
            <a:r>
              <a:rPr lang="en-US" sz="3200" dirty="0" smtClean="0">
                <a:latin typeface="Times New Roman" pitchFamily="18" charset="0"/>
                <a:cs typeface="Times New Roman" pitchFamily="18" charset="0"/>
              </a:rPr>
              <a:t>timuli types,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3) Stimuli language,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4) Programs or corpus name,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5) Keywords/tags,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6) Special populations, and </a:t>
            </a:r>
          </a:p>
          <a:p>
            <a:pPr eaLnBrk="1" hangingPunct="1"/>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7) Other notes that did not fit into those categories.</a:t>
            </a:r>
            <a:endParaRPr lang="en-US" sz="3200" dirty="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p:txBody>
      </p:sp>
      <p:sp>
        <p:nvSpPr>
          <p:cNvPr id="13319" name="Line 10"/>
          <p:cNvSpPr>
            <a:spLocks noChangeShapeType="1"/>
          </p:cNvSpPr>
          <p:nvPr/>
        </p:nvSpPr>
        <p:spPr bwMode="auto">
          <a:xfrm>
            <a:off x="14401800" y="4191000"/>
            <a:ext cx="76200" cy="27374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0" name="Line 11"/>
          <p:cNvSpPr>
            <a:spLocks noChangeShapeType="1"/>
          </p:cNvSpPr>
          <p:nvPr/>
        </p:nvSpPr>
        <p:spPr bwMode="auto">
          <a:xfrm>
            <a:off x="28879800" y="4191000"/>
            <a:ext cx="76200" cy="27374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21" name="Rectangle 13"/>
          <p:cNvSpPr>
            <a:spLocks/>
          </p:cNvSpPr>
          <p:nvPr/>
        </p:nvSpPr>
        <p:spPr bwMode="auto">
          <a:xfrm>
            <a:off x="29413200" y="25565100"/>
            <a:ext cx="119507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smtClean="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Discussion</a:t>
            </a:r>
            <a:endParaRPr lang="en-US" sz="4000" b="1" dirty="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endParaRPr>
          </a:p>
          <a:p>
            <a:pPr eaLnBrk="1" hangingPunct="1"/>
            <a:r>
              <a:rPr lang="en-US" sz="3200" dirty="0" smtClean="0">
                <a:latin typeface="Times New Roman"/>
                <a:cs typeface="Times New Roman"/>
              </a:rPr>
              <a:t>We believe the database will be of great use for students and established researchers to discover stimuli that can be used in their experiments or for further research.  By collecting this data in one place, we can cross reference stimuli and examine the current directions in psycholinguistic research. We encourage researchers to aid in identification of missing or new publications. </a:t>
            </a:r>
            <a:endParaRPr lang="en-US" sz="3200" b="1" dirty="0" smtClean="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13322" name="Rectangle 14"/>
          <p:cNvSpPr>
            <a:spLocks/>
          </p:cNvSpPr>
          <p:nvPr/>
        </p:nvSpPr>
        <p:spPr bwMode="auto">
          <a:xfrm>
            <a:off x="29184600" y="30708600"/>
            <a:ext cx="13017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indent="0" eaLnBrk="1" hangingPunct="1"/>
            <a:r>
              <a:rPr lang="en-US" sz="3200" dirty="0" smtClean="0">
                <a:latin typeface="Times New Roman" panose="02020603050405020304" pitchFamily="18" charset="0"/>
                <a:cs typeface="Times New Roman" panose="02020603050405020304" pitchFamily="18" charset="0"/>
              </a:rPr>
              <a:t>Corresponding </a:t>
            </a:r>
            <a:r>
              <a:rPr lang="en-US" sz="3200" dirty="0">
                <a:latin typeface="Times New Roman" panose="02020603050405020304" pitchFamily="18" charset="0"/>
                <a:cs typeface="Times New Roman" panose="02020603050405020304" pitchFamily="18" charset="0"/>
              </a:rPr>
              <a:t>author: erinbuchanan@missouristate.edu</a:t>
            </a:r>
          </a:p>
          <a:p>
            <a:pPr eaLnBrk="1" hangingPunct="1">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200" b="1" dirty="0">
              <a:latin typeface="Times New Roman" panose="02020603050405020304" pitchFamily="18" charset="0"/>
              <a:cs typeface="Times New Roman" panose="02020603050405020304" pitchFamily="18" charset="0"/>
            </a:endParaRPr>
          </a:p>
        </p:txBody>
      </p:sp>
      <p:sp>
        <p:nvSpPr>
          <p:cNvPr id="13323" name="Rectangle 18"/>
          <p:cNvSpPr>
            <a:spLocks/>
          </p:cNvSpPr>
          <p:nvPr/>
        </p:nvSpPr>
        <p:spPr bwMode="auto">
          <a:xfrm>
            <a:off x="28727400" y="4581525"/>
            <a:ext cx="13017500" cy="12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a:solidFill>
                  <a:schemeClr val="accent6">
                    <a:lumMod val="75000"/>
                  </a:schemeClr>
                </a:solidFill>
                <a:latin typeface="Times New Roman Bold" panose="02020803070505020304" pitchFamily="18" charset="0"/>
                <a:ea typeface="MS PGothic" panose="020B0600070205080204" pitchFamily="34" charset="-128"/>
                <a:sym typeface="Times New Roman Bold" panose="02020803070505020304" pitchFamily="18" charset="0"/>
              </a:rPr>
              <a:t> </a:t>
            </a:r>
            <a:r>
              <a:rPr lang="en-US" sz="4000" b="1" dirty="0" smtClean="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Trends</a:t>
            </a:r>
            <a:endParaRPr lang="en-US" sz="4000" b="1" dirty="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13325" name="Rectangle 22"/>
          <p:cNvSpPr>
            <a:spLocks/>
          </p:cNvSpPr>
          <p:nvPr/>
        </p:nvSpPr>
        <p:spPr bwMode="auto">
          <a:xfrm>
            <a:off x="29184600" y="23698200"/>
            <a:ext cx="1287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496888" indent="-457200"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611188" indent="-571500" eaLnBrk="1" hangingPunct="1">
              <a:buClr>
                <a:srgbClr val="000000"/>
              </a:buClr>
              <a:buSzPct val="100000"/>
            </a:pPr>
            <a:r>
              <a:rPr lang="en-US" sz="2800" i="1" dirty="0" smtClean="0">
                <a:latin typeface="Times New Roman" pitchFamily="18" charset="0"/>
                <a:cs typeface="Times New Roman" pitchFamily="18" charset="0"/>
              </a:rPr>
              <a:t>Figure 2</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Scatterplots</a:t>
            </a:r>
            <a:r>
              <a:rPr lang="en-US" sz="2800" dirty="0" smtClean="0">
                <a:latin typeface="Times New Roman" pitchFamily="18" charset="0"/>
                <a:cs typeface="Times New Roman" pitchFamily="18" charset="0"/>
              </a:rPr>
              <a:t> of number of stimuli by year. The top left quadrant shows all years and stimuli, the top right quadrant shows stimuli numbers in the 0 to 1000 range, and the bottom two quadrants show 1,000 – 500,000, and 500,000+ numbers of stimuli across years.</a:t>
            </a:r>
          </a:p>
          <a:p>
            <a:pPr marL="611188" indent="-571500" eaLnBrk="1" hangingPunct="1">
              <a:buClr>
                <a:srgbClr val="000000"/>
              </a:buClr>
              <a:buSzPct val="100000"/>
            </a:pPr>
            <a:endParaRPr lang="en-US" sz="2800" dirty="0">
              <a:solidFill>
                <a:schemeClr val="tx1"/>
              </a:solidFill>
              <a:latin typeface="Times New Roman" pitchFamily="18" charset="0"/>
              <a:ea typeface="MS PGothic" panose="020B0600070205080204" pitchFamily="34" charset="-128"/>
              <a:cs typeface="Times New Roman" pitchFamily="18" charset="0"/>
              <a:sym typeface="Times New Roman" panose="02020603050405020304" pitchFamily="18" charset="0"/>
            </a:endParaRPr>
          </a:p>
        </p:txBody>
      </p:sp>
      <p:sp>
        <p:nvSpPr>
          <p:cNvPr id="13328" name="Rectangle 13"/>
          <p:cNvSpPr>
            <a:spLocks/>
          </p:cNvSpPr>
          <p:nvPr/>
        </p:nvSpPr>
        <p:spPr bwMode="auto">
          <a:xfrm>
            <a:off x="29286200" y="29946600"/>
            <a:ext cx="11950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Contact</a:t>
            </a:r>
          </a:p>
        </p:txBody>
      </p:sp>
      <p:sp>
        <p:nvSpPr>
          <p:cNvPr id="35" name="Rectangle 7"/>
          <p:cNvSpPr>
            <a:spLocks/>
          </p:cNvSpPr>
          <p:nvPr/>
        </p:nvSpPr>
        <p:spPr bwMode="auto">
          <a:xfrm>
            <a:off x="14935200" y="4419600"/>
            <a:ext cx="13716000" cy="1013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000" b="1" dirty="0" smtClean="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rPr>
              <a:t>The LAB in Action</a:t>
            </a:r>
            <a:endParaRPr lang="en-US" sz="4000" b="1" dirty="0">
              <a:solidFill>
                <a:srgbClr val="800000"/>
              </a:solidFill>
              <a:latin typeface="Times New Roman Bold" panose="02020803070505020304" pitchFamily="18" charset="0"/>
              <a:ea typeface="MS PGothic" panose="020B0600070205080204" pitchFamily="34" charset="-128"/>
              <a:sym typeface="Times New Roman Bold" panose="02020803070505020304" pitchFamily="18" charset="0"/>
            </a:endParaRPr>
          </a:p>
          <a:p>
            <a:pPr algn="ct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1026" name="Rectangle 2"/>
          <p:cNvSpPr>
            <a:spLocks noChangeArrowheads="1"/>
          </p:cNvSpPr>
          <p:nvPr/>
        </p:nvSpPr>
        <p:spPr bwMode="auto">
          <a:xfrm>
            <a:off x="0" y="0"/>
            <a:ext cx="438912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Chart 18"/>
          <p:cNvGraphicFramePr/>
          <p:nvPr/>
        </p:nvGraphicFramePr>
        <p:xfrm>
          <a:off x="29870400" y="6248400"/>
          <a:ext cx="11582400" cy="5105400"/>
        </p:xfrm>
        <a:graphic>
          <a:graphicData uri="http://schemas.openxmlformats.org/drawingml/2006/chart">
            <c:chart xmlns:c="http://schemas.openxmlformats.org/drawingml/2006/chart" xmlns:r="http://schemas.openxmlformats.org/officeDocument/2006/relationships" r:id="rId3"/>
          </a:graphicData>
        </a:graphic>
      </p:graphicFrame>
      <p:sp>
        <p:nvSpPr>
          <p:cNvPr id="1027" name="Rectangle 3"/>
          <p:cNvSpPr>
            <a:spLocks noChangeArrowheads="1"/>
          </p:cNvSpPr>
          <p:nvPr/>
        </p:nvSpPr>
        <p:spPr bwMode="auto">
          <a:xfrm>
            <a:off x="29870400" y="5575012"/>
            <a:ext cx="108966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 </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publications plotted in half decade intervals</a:t>
            </a:r>
            <a:r>
              <a:rPr kumimoji="0" lang="en-US"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TextBox 20"/>
          <p:cNvSpPr txBox="1"/>
          <p:nvPr/>
        </p:nvSpPr>
        <p:spPr>
          <a:xfrm>
            <a:off x="29413200" y="11430000"/>
            <a:ext cx="12725400" cy="4031873"/>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Most Popular Stimuli</a:t>
            </a:r>
            <a:r>
              <a:rPr lang="en-US" sz="3200" dirty="0" smtClean="0">
                <a:latin typeface="Times New Roman" pitchFamily="18" charset="0"/>
                <a:cs typeface="Times New Roman" pitchFamily="18" charset="0"/>
              </a:rPr>
              <a:t>: Word Norms (50%)</a:t>
            </a:r>
          </a:p>
          <a:p>
            <a:r>
              <a:rPr lang="en-US" sz="3200" b="1" dirty="0" smtClean="0">
                <a:latin typeface="Times New Roman" pitchFamily="18" charset="0"/>
                <a:cs typeface="Times New Roman" pitchFamily="18" charset="0"/>
              </a:rPr>
              <a:t>Quantity of Stimuli: </a:t>
            </a:r>
            <a:r>
              <a:rPr lang="en-US" sz="3200" dirty="0" smtClean="0">
                <a:latin typeface="Times New Roman" pitchFamily="18" charset="0"/>
                <a:cs typeface="Times New Roman" pitchFamily="18" charset="0"/>
              </a:rPr>
              <a:t>10 to 593,000,000</a:t>
            </a:r>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Most Common Publication</a:t>
            </a:r>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Behavior Research Methods </a:t>
            </a:r>
            <a:r>
              <a:rPr lang="en-US" sz="3200" dirty="0" smtClean="0">
                <a:latin typeface="Times New Roman" pitchFamily="18" charset="0"/>
                <a:cs typeface="Times New Roman" pitchFamily="18" charset="0"/>
              </a:rPr>
              <a:t>(60%)</a:t>
            </a:r>
          </a:p>
          <a:p>
            <a:r>
              <a:rPr lang="en-US" sz="3200" b="1" dirty="0" smtClean="0">
                <a:latin typeface="Times New Roman" pitchFamily="18" charset="0"/>
                <a:cs typeface="Times New Roman" pitchFamily="18" charset="0"/>
              </a:rPr>
              <a:t>Number of Tags/Variables</a:t>
            </a:r>
            <a:r>
              <a:rPr lang="en-US" sz="3200" dirty="0" smtClean="0">
                <a:latin typeface="Times New Roman" pitchFamily="18" charset="0"/>
                <a:cs typeface="Times New Roman" pitchFamily="18" charset="0"/>
              </a:rPr>
              <a:t>: Increased over time, </a:t>
            </a:r>
            <a:r>
              <a:rPr lang="en-US" sz="3200" i="1" dirty="0" smtClean="0">
                <a:latin typeface="Times New Roman" pitchFamily="18" charset="0"/>
                <a:cs typeface="Times New Roman" pitchFamily="18" charset="0"/>
              </a:rPr>
              <a:t>r</a:t>
            </a:r>
            <a:r>
              <a:rPr lang="en-US" sz="3200" dirty="0" smtClean="0">
                <a:latin typeface="Times New Roman" pitchFamily="18" charset="0"/>
                <a:cs typeface="Times New Roman" pitchFamily="18" charset="0"/>
              </a:rPr>
              <a:t> = 0.26, </a:t>
            </a:r>
            <a:r>
              <a:rPr lang="en-US" sz="3200" i="1" dirty="0" smtClean="0">
                <a:latin typeface="Times New Roman" pitchFamily="18" charset="0"/>
                <a:cs typeface="Times New Roman" pitchFamily="18" charset="0"/>
              </a:rPr>
              <a:t>p</a:t>
            </a:r>
            <a:r>
              <a:rPr lang="en-US" sz="3200" dirty="0" smtClean="0">
                <a:latin typeface="Times New Roman" pitchFamily="18" charset="0"/>
                <a:cs typeface="Times New Roman" pitchFamily="18" charset="0"/>
              </a:rPr>
              <a:t> = 0.10</a:t>
            </a:r>
          </a:p>
          <a:p>
            <a:r>
              <a:rPr lang="en-US" sz="3200" dirty="0" smtClean="0">
                <a:latin typeface="Times New Roman" pitchFamily="18" charset="0"/>
                <a:cs typeface="Times New Roman" pitchFamily="18" charset="0"/>
              </a:rPr>
              <a:t>	</a:t>
            </a:r>
            <a:r>
              <a:rPr lang="en-US" sz="3200" i="1" dirty="0" smtClean="0">
                <a:latin typeface="Times New Roman" pitchFamily="18" charset="0"/>
                <a:cs typeface="Times New Roman" pitchFamily="18" charset="0"/>
              </a:rPr>
              <a:t>For example</a:t>
            </a:r>
            <a:r>
              <a:rPr lang="en-US" sz="3200" dirty="0" smtClean="0">
                <a:latin typeface="Times New Roman" pitchFamily="18" charset="0"/>
                <a:cs typeface="Times New Roman" pitchFamily="18" charset="0"/>
              </a:rPr>
              <a:t>: age of acquisition, familiarity, imagery, orthographic </a:t>
            </a:r>
          </a:p>
          <a:p>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neighborhood, syllables, and valence norms</a:t>
            </a:r>
          </a:p>
          <a:p>
            <a:r>
              <a:rPr lang="en-US" sz="3200" b="1" dirty="0" smtClean="0">
                <a:latin typeface="Times New Roman" pitchFamily="18" charset="0"/>
                <a:cs typeface="Times New Roman" pitchFamily="18" charset="0"/>
              </a:rPr>
              <a:t>Number of non-English norms</a:t>
            </a:r>
            <a:r>
              <a:rPr lang="en-US" sz="3200" dirty="0" smtClean="0">
                <a:latin typeface="Times New Roman" pitchFamily="18" charset="0"/>
                <a:cs typeface="Times New Roman" pitchFamily="18" charset="0"/>
              </a:rPr>
              <a:t>: before 2004, 18% of norms were Non-	English or multiple languages, 2004-now increased to 51%.</a:t>
            </a:r>
          </a:p>
        </p:txBody>
      </p:sp>
      <p:pic>
        <p:nvPicPr>
          <p:cNvPr id="22" name="Picture 21"/>
          <p:cNvPicPr/>
          <p:nvPr/>
        </p:nvPicPr>
        <p:blipFill>
          <a:blip r:embed="rId4">
            <a:extLst>
              <a:ext uri="{28A0092B-C50C-407E-A947-70E740481C1C}">
                <a14:useLocalDpi xmlns:a14="http://schemas.microsoft.com/office/drawing/2010/main" val="0"/>
              </a:ext>
            </a:extLst>
          </a:blip>
          <a:srcRect/>
          <a:stretch>
            <a:fillRect/>
          </a:stretch>
        </p:blipFill>
        <p:spPr bwMode="auto">
          <a:xfrm>
            <a:off x="30022800" y="16154400"/>
            <a:ext cx="4876800" cy="3581400"/>
          </a:xfrm>
          <a:prstGeom prst="rect">
            <a:avLst/>
          </a:prstGeom>
          <a:noFill/>
          <a:ln>
            <a:noFill/>
          </a:ln>
        </p:spPr>
      </p:pic>
      <p:pic>
        <p:nvPicPr>
          <p:cNvPr id="23" name="Picture 22"/>
          <p:cNvPicPr/>
          <p:nvPr/>
        </p:nvPicPr>
        <p:blipFill>
          <a:blip r:embed="rId5">
            <a:extLst>
              <a:ext uri="{28A0092B-C50C-407E-A947-70E740481C1C}">
                <a14:useLocalDpi xmlns:a14="http://schemas.microsoft.com/office/drawing/2010/main" val="0"/>
              </a:ext>
            </a:extLst>
          </a:blip>
          <a:srcRect/>
          <a:stretch>
            <a:fillRect/>
          </a:stretch>
        </p:blipFill>
        <p:spPr bwMode="auto">
          <a:xfrm>
            <a:off x="36576000" y="16154400"/>
            <a:ext cx="4267200" cy="3505200"/>
          </a:xfrm>
          <a:prstGeom prst="rect">
            <a:avLst/>
          </a:prstGeom>
          <a:noFill/>
          <a:ln>
            <a:noFill/>
          </a:ln>
        </p:spPr>
      </p:pic>
      <p:pic>
        <p:nvPicPr>
          <p:cNvPr id="24" name="Picture 23"/>
          <p:cNvPicPr/>
          <p:nvPr/>
        </p:nvPicPr>
        <p:blipFill>
          <a:blip r:embed="rId6">
            <a:extLst>
              <a:ext uri="{28A0092B-C50C-407E-A947-70E740481C1C}">
                <a14:useLocalDpi xmlns:a14="http://schemas.microsoft.com/office/drawing/2010/main" val="0"/>
              </a:ext>
            </a:extLst>
          </a:blip>
          <a:srcRect/>
          <a:stretch>
            <a:fillRect/>
          </a:stretch>
        </p:blipFill>
        <p:spPr bwMode="auto">
          <a:xfrm>
            <a:off x="29870400" y="19812000"/>
            <a:ext cx="5105400" cy="3810000"/>
          </a:xfrm>
          <a:prstGeom prst="rect">
            <a:avLst/>
          </a:prstGeom>
          <a:noFill/>
          <a:ln>
            <a:noFill/>
          </a:ln>
        </p:spPr>
      </p:pic>
      <p:pic>
        <p:nvPicPr>
          <p:cNvPr id="25" name="Picture 24"/>
          <p:cNvPicPr/>
          <p:nvPr/>
        </p:nvPicPr>
        <p:blipFill>
          <a:blip r:embed="rId7">
            <a:extLst>
              <a:ext uri="{28A0092B-C50C-407E-A947-70E740481C1C}">
                <a14:useLocalDpi xmlns:a14="http://schemas.microsoft.com/office/drawing/2010/main" val="0"/>
              </a:ext>
            </a:extLst>
          </a:blip>
          <a:srcRect/>
          <a:stretch>
            <a:fillRect/>
          </a:stretch>
        </p:blipFill>
        <p:spPr bwMode="auto">
          <a:xfrm>
            <a:off x="36804600" y="19812000"/>
            <a:ext cx="4191000" cy="3810000"/>
          </a:xfrm>
          <a:prstGeom prst="rect">
            <a:avLst/>
          </a:prstGeom>
          <a:noFill/>
          <a:ln>
            <a:noFill/>
          </a:ln>
        </p:spPr>
      </p:pic>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6600" y="5477907"/>
            <a:ext cx="10058400" cy="6372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2418" y="12754172"/>
            <a:ext cx="10058400" cy="545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14630400" y="19543939"/>
            <a:ext cx="9296400" cy="11850461"/>
            <a:chOff x="14630400" y="17438914"/>
            <a:chExt cx="9296400" cy="11850461"/>
          </a:xfrm>
        </p:grpSpPr>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30400" y="17438914"/>
              <a:ext cx="92964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219" y="21717000"/>
              <a:ext cx="9172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16125" y="24517350"/>
              <a:ext cx="921067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24993600" y="5486400"/>
            <a:ext cx="3200400" cy="5509200"/>
          </a:xfrm>
          <a:prstGeom prst="rect">
            <a:avLst/>
          </a:prstGeom>
          <a:noFill/>
        </p:spPr>
        <p:txBody>
          <a:bodyPr wrap="square" rtlCol="0">
            <a:spAutoFit/>
          </a:bodyPr>
          <a:lstStyle/>
          <a:p>
            <a:r>
              <a:rPr lang="en-US" sz="3200" dirty="0" smtClean="0">
                <a:latin typeface="Times New Roman"/>
                <a:cs typeface="Times New Roman"/>
              </a:rPr>
              <a:t>The home page allows you to select single word norms, word-pair norms, or the LAB for further exploration. </a:t>
            </a:r>
          </a:p>
          <a:p>
            <a:endParaRPr lang="en-US" sz="3200" dirty="0">
              <a:latin typeface="Times New Roman"/>
              <a:cs typeface="Times New Roman"/>
            </a:endParaRPr>
          </a:p>
          <a:p>
            <a:r>
              <a:rPr lang="en-US" sz="3200" dirty="0" smtClean="0">
                <a:latin typeface="Times New Roman"/>
                <a:cs typeface="Times New Roman"/>
              </a:rPr>
              <a:t>Norms from Buchanan et al. (2012).</a:t>
            </a:r>
            <a:endParaRPr lang="en-US" sz="3200" dirty="0">
              <a:latin typeface="Times New Roman"/>
              <a:cs typeface="Times New Roman"/>
            </a:endParaRPr>
          </a:p>
        </p:txBody>
      </p:sp>
      <p:sp>
        <p:nvSpPr>
          <p:cNvPr id="33" name="TextBox 32"/>
          <p:cNvSpPr txBox="1"/>
          <p:nvPr/>
        </p:nvSpPr>
        <p:spPr>
          <a:xfrm>
            <a:off x="14782800" y="12725400"/>
            <a:ext cx="3200400" cy="4524315"/>
          </a:xfrm>
          <a:prstGeom prst="rect">
            <a:avLst/>
          </a:prstGeom>
          <a:noFill/>
        </p:spPr>
        <p:txBody>
          <a:bodyPr wrap="square" rtlCol="0">
            <a:spAutoFit/>
          </a:bodyPr>
          <a:lstStyle/>
          <a:p>
            <a:r>
              <a:rPr lang="en-US" sz="3200" dirty="0" smtClean="0">
                <a:latin typeface="Times New Roman"/>
                <a:cs typeface="Times New Roman"/>
              </a:rPr>
              <a:t>You can view the articles currently present in the LAB in either a small output format (easier to read) or large output format (easier to copy). </a:t>
            </a:r>
            <a:endParaRPr lang="en-US" sz="3200" dirty="0">
              <a:latin typeface="Times New Roman"/>
              <a:cs typeface="Times New Roman"/>
            </a:endParaRPr>
          </a:p>
        </p:txBody>
      </p:sp>
      <p:sp>
        <p:nvSpPr>
          <p:cNvPr id="34" name="TextBox 33"/>
          <p:cNvSpPr txBox="1"/>
          <p:nvPr/>
        </p:nvSpPr>
        <p:spPr>
          <a:xfrm>
            <a:off x="24307800" y="19583400"/>
            <a:ext cx="4191000" cy="11910956"/>
          </a:xfrm>
          <a:prstGeom prst="rect">
            <a:avLst/>
          </a:prstGeom>
          <a:noFill/>
        </p:spPr>
        <p:txBody>
          <a:bodyPr wrap="square" rtlCol="0">
            <a:spAutoFit/>
          </a:bodyPr>
          <a:lstStyle/>
          <a:p>
            <a:r>
              <a:rPr lang="en-US" sz="3200" dirty="0" smtClean="0">
                <a:latin typeface="Times New Roman"/>
                <a:cs typeface="Times New Roman"/>
              </a:rPr>
              <a:t>The search function allows you to search by type of stimuli, language, and keyword tags. This search function is available with both small and large output. </a:t>
            </a:r>
          </a:p>
          <a:p>
            <a:endParaRPr lang="en-US" sz="3200" dirty="0">
              <a:latin typeface="Times New Roman"/>
              <a:cs typeface="Times New Roman"/>
            </a:endParaRPr>
          </a:p>
          <a:p>
            <a:r>
              <a:rPr lang="en-US" sz="3200" dirty="0" smtClean="0">
                <a:latin typeface="Times New Roman"/>
                <a:cs typeface="Times New Roman"/>
              </a:rPr>
              <a:t>Stimuli search is structured in a hierarchical format to allow for varying levels of search specificity. </a:t>
            </a:r>
            <a:endParaRPr lang="en-US" sz="3200" dirty="0">
              <a:latin typeface="Times New Roman"/>
              <a:cs typeface="Times New Roman"/>
            </a:endParaRPr>
          </a:p>
          <a:p>
            <a:endParaRPr lang="en-US" sz="3200" dirty="0" smtClean="0">
              <a:latin typeface="Times New Roman"/>
              <a:cs typeface="Times New Roman"/>
            </a:endParaRPr>
          </a:p>
          <a:p>
            <a:r>
              <a:rPr lang="en-US" sz="3200" dirty="0" smtClean="0">
                <a:latin typeface="Times New Roman"/>
                <a:cs typeface="Times New Roman"/>
              </a:rPr>
              <a:t>Other available LAB utilities include a data entry point to add to the database, a link to report data entry errors, dynamic reports for trends in stimuli, and info pages for updates to the database. </a:t>
            </a:r>
            <a:endParaRPr lang="en-US" sz="3200" dirty="0">
              <a:latin typeface="Times New Roman"/>
              <a:cs typeface="Times New Roman"/>
            </a:endParaRPr>
          </a:p>
        </p:txBody>
      </p:sp>
      <p:pic>
        <p:nvPicPr>
          <p:cNvPr id="6" name="Picture 5" descr="qrcode.25910285.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71600" y="28879800"/>
            <a:ext cx="2540000" cy="2540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Blank">
  <a:themeElements>
    <a:clrScheme name="">
      <a:dk1>
        <a:srgbClr val="000000"/>
      </a:dk1>
      <a:lt1>
        <a:srgbClr val="FFFFFF"/>
      </a:lt1>
      <a:dk2>
        <a:srgbClr val="000000"/>
      </a:dk2>
      <a:lt2>
        <a:srgbClr val="808080"/>
      </a:lt2>
      <a:accent1>
        <a:srgbClr val="66B132"/>
      </a:accent1>
      <a:accent2>
        <a:srgbClr val="333399"/>
      </a:accent2>
      <a:accent3>
        <a:srgbClr val="FFFFFF"/>
      </a:accent3>
      <a:accent4>
        <a:srgbClr val="000000"/>
      </a:accent4>
      <a:accent5>
        <a:srgbClr val="B8D5AD"/>
      </a:accent5>
      <a:accent6>
        <a:srgbClr val="2D2D8A"/>
      </a:accent6>
      <a:hlink>
        <a:srgbClr val="009999"/>
      </a:hlink>
      <a:folHlink>
        <a:srgbClr val="99CC00"/>
      </a:folHlink>
    </a:clrScheme>
    <a:fontScheme name="Default - Blank">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rgbClr val="66B132"/>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811</TotalTime>
  <Pages>0</Pages>
  <Words>656</Words>
  <Characters>0</Characters>
  <Application>Microsoft Macintosh PowerPoint</Application>
  <PresentationFormat>Custom</PresentationFormat>
  <Lines>0</Lines>
  <Paragraphs>60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 Blank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 Buchanan</cp:lastModifiedBy>
  <cp:revision>147</cp:revision>
  <cp:lastPrinted>2013-10-25T17:47:21Z</cp:lastPrinted>
  <dcterms:modified xsi:type="dcterms:W3CDTF">2015-03-06T19:38:55Z</dcterms:modified>
</cp:coreProperties>
</file>