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6576000" cy="27432000"/>
  <p:notesSz cx="9383713" cy="7077075"/>
  <p:defaultTextStyle>
    <a:defPPr>
      <a:defRPr lang="en-US"/>
    </a:defPPr>
    <a:lvl1pPr algn="l" rtl="0" fontAlgn="base">
      <a:spcBef>
        <a:spcPct val="0"/>
      </a:spcBef>
      <a:spcAft>
        <a:spcPct val="0"/>
      </a:spcAft>
      <a:defRPr sz="1500" kern="1200">
        <a:solidFill>
          <a:schemeClr val="tx1"/>
        </a:solidFill>
        <a:latin typeface="Arial" charset="0"/>
        <a:ea typeface="+mn-ea"/>
        <a:cs typeface="Arial" charset="0"/>
      </a:defRPr>
    </a:lvl1pPr>
    <a:lvl2pPr marL="457163" algn="l" rtl="0" fontAlgn="base">
      <a:spcBef>
        <a:spcPct val="0"/>
      </a:spcBef>
      <a:spcAft>
        <a:spcPct val="0"/>
      </a:spcAft>
      <a:defRPr sz="1500" kern="1200">
        <a:solidFill>
          <a:schemeClr val="tx1"/>
        </a:solidFill>
        <a:latin typeface="Arial" charset="0"/>
        <a:ea typeface="+mn-ea"/>
        <a:cs typeface="Arial" charset="0"/>
      </a:defRPr>
    </a:lvl2pPr>
    <a:lvl3pPr marL="914327" algn="l" rtl="0" fontAlgn="base">
      <a:spcBef>
        <a:spcPct val="0"/>
      </a:spcBef>
      <a:spcAft>
        <a:spcPct val="0"/>
      </a:spcAft>
      <a:defRPr sz="1500" kern="1200">
        <a:solidFill>
          <a:schemeClr val="tx1"/>
        </a:solidFill>
        <a:latin typeface="Arial" charset="0"/>
        <a:ea typeface="+mn-ea"/>
        <a:cs typeface="Arial" charset="0"/>
      </a:defRPr>
    </a:lvl3pPr>
    <a:lvl4pPr marL="1371490" algn="l" rtl="0" fontAlgn="base">
      <a:spcBef>
        <a:spcPct val="0"/>
      </a:spcBef>
      <a:spcAft>
        <a:spcPct val="0"/>
      </a:spcAft>
      <a:defRPr sz="1500" kern="1200">
        <a:solidFill>
          <a:schemeClr val="tx1"/>
        </a:solidFill>
        <a:latin typeface="Arial" charset="0"/>
        <a:ea typeface="+mn-ea"/>
        <a:cs typeface="Arial" charset="0"/>
      </a:defRPr>
    </a:lvl4pPr>
    <a:lvl5pPr marL="1828654" algn="l" rtl="0" fontAlgn="base">
      <a:spcBef>
        <a:spcPct val="0"/>
      </a:spcBef>
      <a:spcAft>
        <a:spcPct val="0"/>
      </a:spcAft>
      <a:defRPr sz="1500" kern="1200">
        <a:solidFill>
          <a:schemeClr val="tx1"/>
        </a:solidFill>
        <a:latin typeface="Arial" charset="0"/>
        <a:ea typeface="+mn-ea"/>
        <a:cs typeface="Arial" charset="0"/>
      </a:defRPr>
    </a:lvl5pPr>
    <a:lvl6pPr marL="2285818" algn="l" defTabSz="914327" rtl="0" eaLnBrk="1" latinLnBrk="0" hangingPunct="1">
      <a:defRPr sz="1500" kern="1200">
        <a:solidFill>
          <a:schemeClr val="tx1"/>
        </a:solidFill>
        <a:latin typeface="Arial" charset="0"/>
        <a:ea typeface="+mn-ea"/>
        <a:cs typeface="Arial" charset="0"/>
      </a:defRPr>
    </a:lvl6pPr>
    <a:lvl7pPr marL="2742980" algn="l" defTabSz="914327" rtl="0" eaLnBrk="1" latinLnBrk="0" hangingPunct="1">
      <a:defRPr sz="1500" kern="1200">
        <a:solidFill>
          <a:schemeClr val="tx1"/>
        </a:solidFill>
        <a:latin typeface="Arial" charset="0"/>
        <a:ea typeface="+mn-ea"/>
        <a:cs typeface="Arial" charset="0"/>
      </a:defRPr>
    </a:lvl7pPr>
    <a:lvl8pPr marL="3200144" algn="l" defTabSz="914327" rtl="0" eaLnBrk="1" latinLnBrk="0" hangingPunct="1">
      <a:defRPr sz="1500" kern="1200">
        <a:solidFill>
          <a:schemeClr val="tx1"/>
        </a:solidFill>
        <a:latin typeface="Arial" charset="0"/>
        <a:ea typeface="+mn-ea"/>
        <a:cs typeface="Arial" charset="0"/>
      </a:defRPr>
    </a:lvl8pPr>
    <a:lvl9pPr marL="3657308" algn="l" defTabSz="914327" rtl="0" eaLnBrk="1" latinLnBrk="0" hangingPunct="1">
      <a:defRPr sz="15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issa" initials="M" lastIdx="2" clrIdx="0"/>
  <p:cmAuthor id="1" name="Lacy Kendrick" initials="L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336600"/>
    <a:srgbClr val="003399"/>
    <a:srgbClr val="480024"/>
    <a:srgbClr val="000099"/>
    <a:srgbClr val="990033"/>
    <a:srgbClr val="660033"/>
    <a:srgbClr val="FFCC66"/>
    <a:srgbClr val="FFFFCC"/>
    <a:srgbClr val="FFE8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1386" autoAdjust="0"/>
    <p:restoredTop sz="95009" autoAdjust="0"/>
  </p:normalViewPr>
  <p:slideViewPr>
    <p:cSldViewPr>
      <p:cViewPr>
        <p:scale>
          <a:sx n="37" d="100"/>
          <a:sy n="37" d="100"/>
        </p:scale>
        <p:origin x="480" y="-1542"/>
      </p:cViewPr>
      <p:guideLst>
        <p:guide orient="horz" pos="8640"/>
        <p:guide pos="115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7175" cy="354013"/>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5314950" y="0"/>
            <a:ext cx="4067175" cy="354013"/>
          </a:xfrm>
          <a:prstGeom prst="rect">
            <a:avLst/>
          </a:prstGeom>
        </p:spPr>
        <p:txBody>
          <a:bodyPr vert="horz" lIns="91440" tIns="45720" rIns="91440" bIns="45720" rtlCol="0"/>
          <a:lstStyle>
            <a:lvl1pPr algn="r">
              <a:defRPr sz="1200" smtClean="0"/>
            </a:lvl1pPr>
          </a:lstStyle>
          <a:p>
            <a:pPr>
              <a:defRPr/>
            </a:pPr>
            <a:fld id="{070C4084-CE45-46ED-AFFC-BF6BF528BA08}" type="datetimeFigureOut">
              <a:rPr lang="en-US"/>
              <a:pPr>
                <a:defRPr/>
              </a:pPr>
              <a:t>4/1/2016</a:t>
            </a:fld>
            <a:endParaRPr lang="en-US"/>
          </a:p>
        </p:txBody>
      </p:sp>
      <p:sp>
        <p:nvSpPr>
          <p:cNvPr id="4" name="Footer Placeholder 3"/>
          <p:cNvSpPr>
            <a:spLocks noGrp="1"/>
          </p:cNvSpPr>
          <p:nvPr>
            <p:ph type="ftr" sz="quarter" idx="2"/>
          </p:nvPr>
        </p:nvSpPr>
        <p:spPr>
          <a:xfrm>
            <a:off x="0" y="6721475"/>
            <a:ext cx="4067175" cy="354013"/>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5314950" y="6721475"/>
            <a:ext cx="4067175" cy="354013"/>
          </a:xfrm>
          <a:prstGeom prst="rect">
            <a:avLst/>
          </a:prstGeom>
        </p:spPr>
        <p:txBody>
          <a:bodyPr vert="horz" lIns="91440" tIns="45720" rIns="91440" bIns="45720" rtlCol="0" anchor="b"/>
          <a:lstStyle>
            <a:lvl1pPr algn="r">
              <a:defRPr sz="1200" smtClean="0"/>
            </a:lvl1pPr>
          </a:lstStyle>
          <a:p>
            <a:pPr>
              <a:defRPr/>
            </a:pPr>
            <a:fld id="{DD94F35F-272C-4815-B507-F500491818D0}" type="slidenum">
              <a:rPr lang="en-US"/>
              <a:pPr>
                <a:defRPr/>
              </a:pPr>
              <a:t>‹#›</a:t>
            </a:fld>
            <a:endParaRPr lang="en-US"/>
          </a:p>
        </p:txBody>
      </p:sp>
    </p:spTree>
    <p:extLst>
      <p:ext uri="{BB962C8B-B14F-4D97-AF65-F5344CB8AC3E}">
        <p14:creationId xmlns:p14="http://schemas.microsoft.com/office/powerpoint/2010/main" val="63293665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1930063"/>
            <a:ext cx="37306250" cy="8232775"/>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21763038"/>
            <a:ext cx="30724475" cy="9813925"/>
          </a:xfrm>
        </p:spPr>
        <p:txBody>
          <a:bodyPr/>
          <a:lstStyle>
            <a:lvl1pPr marL="0" indent="0" algn="ctr">
              <a:buNone/>
              <a:defRPr/>
            </a:lvl1pPr>
            <a:lvl2pPr marL="457163" indent="0" algn="ctr">
              <a:buNone/>
              <a:defRPr/>
            </a:lvl2pPr>
            <a:lvl3pPr marL="914327" indent="0" algn="ctr">
              <a:buNone/>
              <a:defRPr/>
            </a:lvl3pPr>
            <a:lvl4pPr marL="1371490" indent="0" algn="ctr">
              <a:buNone/>
              <a:defRPr/>
            </a:lvl4pPr>
            <a:lvl5pPr marL="1828654" indent="0" algn="ctr">
              <a:buNone/>
              <a:defRPr/>
            </a:lvl5pPr>
            <a:lvl6pPr marL="2285818" indent="0" algn="ctr">
              <a:buNone/>
              <a:defRPr/>
            </a:lvl6pPr>
            <a:lvl7pPr marL="2742980" indent="0" algn="ctr">
              <a:buNone/>
              <a:defRPr/>
            </a:lvl7pPr>
            <a:lvl8pPr marL="3200144" indent="0" algn="ctr">
              <a:buNone/>
              <a:defRPr/>
            </a:lvl8pPr>
            <a:lvl9pPr marL="3657308"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EF9875-16CA-49FF-9F79-565A320C283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BCAFE5-C534-4ED8-9182-67AC8FA0AA1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536702"/>
            <a:ext cx="9874250" cy="32769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5513" y="1536702"/>
            <a:ext cx="29473525" cy="32769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834DE7-8CAE-4F2A-84CF-83BCB9AD0F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7A5ADF-8945-470C-96F9-6F178A47CF7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4679275"/>
            <a:ext cx="37307838" cy="7626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6278225"/>
            <a:ext cx="37307838" cy="8401050"/>
          </a:xfrm>
        </p:spPr>
        <p:txBody>
          <a:bodyPr anchor="b"/>
          <a:lstStyle>
            <a:lvl1pPr marL="0" indent="0">
              <a:buNone/>
              <a:defRPr sz="2000"/>
            </a:lvl1pPr>
            <a:lvl2pPr marL="457163" indent="0">
              <a:buNone/>
              <a:defRPr sz="1800"/>
            </a:lvl2pPr>
            <a:lvl3pPr marL="914327" indent="0">
              <a:buNone/>
              <a:defRPr sz="1600"/>
            </a:lvl3pPr>
            <a:lvl4pPr marL="1371490" indent="0">
              <a:buNone/>
              <a:defRPr sz="1400"/>
            </a:lvl4pPr>
            <a:lvl5pPr marL="1828654" indent="0">
              <a:buNone/>
              <a:defRPr sz="1400"/>
            </a:lvl5pPr>
            <a:lvl6pPr marL="2285818" indent="0">
              <a:buNone/>
              <a:defRPr sz="1400"/>
            </a:lvl6pPr>
            <a:lvl7pPr marL="2742980" indent="0">
              <a:buNone/>
              <a:defRPr sz="1400"/>
            </a:lvl7pPr>
            <a:lvl8pPr marL="3200144" indent="0">
              <a:buNone/>
              <a:defRPr sz="1400"/>
            </a:lvl8pPr>
            <a:lvl9pPr marL="3657308"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6A592C-D1E9-4FC2-BB6F-BDADC01969B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5513" y="8959852"/>
            <a:ext cx="19673887" cy="2534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0" y="8959852"/>
            <a:ext cx="19673888" cy="2534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01F5B43-6A76-4A2E-A3BF-4FB4A9873E8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38288"/>
            <a:ext cx="39503350" cy="6400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8596313"/>
            <a:ext cx="19392900" cy="3582987"/>
          </a:xfrm>
        </p:spPr>
        <p:txBody>
          <a:bodyPr anchor="b"/>
          <a:lstStyle>
            <a:lvl1pPr marL="0" indent="0">
              <a:buNone/>
              <a:defRPr sz="2400" b="1"/>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2179302"/>
            <a:ext cx="19392900"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8596313"/>
            <a:ext cx="19400837" cy="3582987"/>
          </a:xfrm>
        </p:spPr>
        <p:txBody>
          <a:bodyPr anchor="b"/>
          <a:lstStyle>
            <a:lvl1pPr marL="0" indent="0">
              <a:buNone/>
              <a:defRPr sz="2400" b="1"/>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2179302"/>
            <a:ext cx="19400837"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7EFDBA2-0550-4A00-8126-D66809D8DD4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5392058-D864-4FCB-8FB8-5ABE70C02D8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CE14FB7-B515-4871-AEF8-238B5D1D60F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28763"/>
            <a:ext cx="14439900" cy="6507162"/>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528763"/>
            <a:ext cx="24536400" cy="32777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8035925"/>
            <a:ext cx="14439900" cy="26269950"/>
          </a:xfrm>
        </p:spPr>
        <p:txBody>
          <a:bodyPr/>
          <a:lstStyle>
            <a:lvl1pPr marL="0" indent="0">
              <a:buNone/>
              <a:defRPr sz="1400"/>
            </a:lvl1pPr>
            <a:lvl2pPr marL="457163" indent="0">
              <a:buNone/>
              <a:defRPr sz="1200"/>
            </a:lvl2pPr>
            <a:lvl3pPr marL="914327" indent="0">
              <a:buNone/>
              <a:defRPr sz="1000"/>
            </a:lvl3pPr>
            <a:lvl4pPr marL="1371490" indent="0">
              <a:buNone/>
              <a:defRPr sz="900"/>
            </a:lvl4pPr>
            <a:lvl5pPr marL="1828654" indent="0">
              <a:buNone/>
              <a:defRPr sz="900"/>
            </a:lvl5pPr>
            <a:lvl6pPr marL="2285818" indent="0">
              <a:buNone/>
              <a:defRPr sz="900"/>
            </a:lvl6pPr>
            <a:lvl7pPr marL="2742980" indent="0">
              <a:buNone/>
              <a:defRPr sz="900"/>
            </a:lvl7pPr>
            <a:lvl8pPr marL="3200144" indent="0">
              <a:buNone/>
              <a:defRPr sz="900"/>
            </a:lvl8pPr>
            <a:lvl9pPr marL="365730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3BACF02-DA69-4C02-8C20-C082896C686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6882725"/>
            <a:ext cx="26335037" cy="317500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3432175"/>
            <a:ext cx="26335037" cy="23042563"/>
          </a:xfrm>
        </p:spPr>
        <p:txBody>
          <a:bodyPr lIns="470201" tIns="235101" rIns="470201" bIns="235101"/>
          <a:lstStyle>
            <a:lvl1pPr marL="0" indent="0">
              <a:buNone/>
              <a:defRPr sz="3200"/>
            </a:lvl1pPr>
            <a:lvl2pPr marL="457163" indent="0">
              <a:buNone/>
              <a:defRPr sz="2800"/>
            </a:lvl2pPr>
            <a:lvl3pPr marL="914327" indent="0">
              <a:buNone/>
              <a:defRPr sz="2400"/>
            </a:lvl3pPr>
            <a:lvl4pPr marL="1371490" indent="0">
              <a:buNone/>
              <a:defRPr sz="2000"/>
            </a:lvl4pPr>
            <a:lvl5pPr marL="1828654" indent="0">
              <a:buNone/>
              <a:defRPr sz="2000"/>
            </a:lvl5pPr>
            <a:lvl6pPr marL="2285818" indent="0">
              <a:buNone/>
              <a:defRPr sz="2000"/>
            </a:lvl6pPr>
            <a:lvl7pPr marL="2742980" indent="0">
              <a:buNone/>
              <a:defRPr sz="2000"/>
            </a:lvl7pPr>
            <a:lvl8pPr marL="3200144" indent="0">
              <a:buNone/>
              <a:defRPr sz="2000"/>
            </a:lvl8pPr>
            <a:lvl9pPr marL="3657308" indent="0">
              <a:buNone/>
              <a:defRPr sz="2000"/>
            </a:lvl9pPr>
          </a:lstStyle>
          <a:p>
            <a:pPr lvl="0"/>
            <a:endParaRPr lang="en-US" noProof="0" smtClean="0"/>
          </a:p>
        </p:txBody>
      </p:sp>
      <p:sp>
        <p:nvSpPr>
          <p:cNvPr id="4" name="Text Placeholder 3"/>
          <p:cNvSpPr>
            <a:spLocks noGrp="1"/>
          </p:cNvSpPr>
          <p:nvPr>
            <p:ph type="body" sz="half" idx="2"/>
          </p:nvPr>
        </p:nvSpPr>
        <p:spPr>
          <a:xfrm>
            <a:off x="8602663" y="30057725"/>
            <a:ext cx="26335037" cy="4506913"/>
          </a:xfrm>
        </p:spPr>
        <p:txBody>
          <a:bodyPr/>
          <a:lstStyle>
            <a:lvl1pPr marL="0" indent="0">
              <a:buNone/>
              <a:defRPr sz="1400"/>
            </a:lvl1pPr>
            <a:lvl2pPr marL="457163" indent="0">
              <a:buNone/>
              <a:defRPr sz="1200"/>
            </a:lvl2pPr>
            <a:lvl3pPr marL="914327" indent="0">
              <a:buNone/>
              <a:defRPr sz="1000"/>
            </a:lvl3pPr>
            <a:lvl4pPr marL="1371490" indent="0">
              <a:buNone/>
              <a:defRPr sz="900"/>
            </a:lvl4pPr>
            <a:lvl5pPr marL="1828654" indent="0">
              <a:buNone/>
              <a:defRPr sz="900"/>
            </a:lvl5pPr>
            <a:lvl6pPr marL="2285818" indent="0">
              <a:buNone/>
              <a:defRPr sz="900"/>
            </a:lvl6pPr>
            <a:lvl7pPr marL="2742980" indent="0">
              <a:buNone/>
              <a:defRPr sz="900"/>
            </a:lvl7pPr>
            <a:lvl8pPr marL="3200144" indent="0">
              <a:buNone/>
              <a:defRPr sz="900"/>
            </a:lvl8pPr>
            <a:lvl9pPr marL="3657308"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C736222-43E5-4C2E-A778-90A8B04389C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30388" y="1098550"/>
            <a:ext cx="32915225" cy="4572000"/>
          </a:xfrm>
          <a:prstGeom prst="rect">
            <a:avLst/>
          </a:prstGeom>
          <a:noFill/>
          <a:ln w="9525">
            <a:noFill/>
            <a:miter lim="800000"/>
            <a:headEnd/>
            <a:tailEnd/>
          </a:ln>
        </p:spPr>
        <p:txBody>
          <a:bodyPr vert="horz" wrap="square" lIns="360111" tIns="180056" rIns="360111" bIns="18005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830388" y="6397625"/>
            <a:ext cx="32915225" cy="18110200"/>
          </a:xfrm>
          <a:prstGeom prst="rect">
            <a:avLst/>
          </a:prstGeom>
          <a:noFill/>
          <a:ln w="9525">
            <a:noFill/>
            <a:miter lim="800000"/>
            <a:headEnd/>
            <a:tailEnd/>
          </a:ln>
        </p:spPr>
        <p:txBody>
          <a:bodyPr vert="horz" wrap="square" lIns="360111" tIns="180056" rIns="360111" bIns="1800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830388" y="24984075"/>
            <a:ext cx="8531225" cy="1905000"/>
          </a:xfrm>
          <a:prstGeom prst="rect">
            <a:avLst/>
          </a:prstGeom>
          <a:noFill/>
          <a:ln w="9525">
            <a:noFill/>
            <a:miter lim="800000"/>
            <a:headEnd/>
            <a:tailEnd/>
          </a:ln>
        </p:spPr>
        <p:txBody>
          <a:bodyPr vert="horz" wrap="square" lIns="360111" tIns="180056" rIns="360111" bIns="180056" numCol="1" anchor="t" anchorCtr="0" compatLnSpc="1">
            <a:prstTxWarp prst="textNoShape">
              <a:avLst/>
            </a:prstTxWarp>
          </a:bodyPr>
          <a:lstStyle>
            <a:lvl1pPr>
              <a:defRPr sz="5500">
                <a:latin typeface="Arial" pitchFamily="34"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12498388" y="24984075"/>
            <a:ext cx="11579225" cy="1905000"/>
          </a:xfrm>
          <a:prstGeom prst="rect">
            <a:avLst/>
          </a:prstGeom>
          <a:noFill/>
          <a:ln w="9525">
            <a:noFill/>
            <a:miter lim="800000"/>
            <a:headEnd/>
            <a:tailEnd/>
          </a:ln>
        </p:spPr>
        <p:txBody>
          <a:bodyPr vert="horz" wrap="square" lIns="360111" tIns="180056" rIns="360111" bIns="180056" numCol="1" anchor="t" anchorCtr="0" compatLnSpc="1">
            <a:prstTxWarp prst="textNoShape">
              <a:avLst/>
            </a:prstTxWarp>
          </a:bodyPr>
          <a:lstStyle>
            <a:lvl1pPr algn="ctr">
              <a:defRPr sz="5500">
                <a:latin typeface="Arial" pitchFamily="34"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26214388" y="24984075"/>
            <a:ext cx="8531225" cy="1905000"/>
          </a:xfrm>
          <a:prstGeom prst="rect">
            <a:avLst/>
          </a:prstGeom>
          <a:noFill/>
          <a:ln w="9525">
            <a:noFill/>
            <a:miter lim="800000"/>
            <a:headEnd/>
            <a:tailEnd/>
          </a:ln>
        </p:spPr>
        <p:txBody>
          <a:bodyPr vert="horz" wrap="square" lIns="360111" tIns="180056" rIns="360111" bIns="180056" numCol="1" anchor="t" anchorCtr="0" compatLnSpc="1">
            <a:prstTxWarp prst="textNoShape">
              <a:avLst/>
            </a:prstTxWarp>
          </a:bodyPr>
          <a:lstStyle>
            <a:lvl1pPr algn="r">
              <a:defRPr sz="5500">
                <a:latin typeface="Arial" pitchFamily="34" charset="0"/>
                <a:cs typeface="+mn-cs"/>
              </a:defRPr>
            </a:lvl1pPr>
          </a:lstStyle>
          <a:p>
            <a:pPr>
              <a:defRPr/>
            </a:pPr>
            <a:fld id="{3BA643D3-2CAB-4C9D-B2A7-DDDC8E5405A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04925" rtl="0" eaLnBrk="0" fontAlgn="base" hangingPunct="0">
        <a:spcBef>
          <a:spcPct val="0"/>
        </a:spcBef>
        <a:spcAft>
          <a:spcPct val="0"/>
        </a:spcAft>
        <a:defRPr sz="17400">
          <a:solidFill>
            <a:schemeClr val="tx2"/>
          </a:solidFill>
          <a:latin typeface="+mj-lt"/>
          <a:ea typeface="+mj-ea"/>
          <a:cs typeface="+mj-cs"/>
        </a:defRPr>
      </a:lvl1pPr>
      <a:lvl2pPr algn="ctr" defTabSz="3604925" rtl="0" eaLnBrk="0" fontAlgn="base" hangingPunct="0">
        <a:spcBef>
          <a:spcPct val="0"/>
        </a:spcBef>
        <a:spcAft>
          <a:spcPct val="0"/>
        </a:spcAft>
        <a:defRPr sz="17400">
          <a:solidFill>
            <a:schemeClr val="tx2"/>
          </a:solidFill>
          <a:latin typeface="Arial" charset="0"/>
        </a:defRPr>
      </a:lvl2pPr>
      <a:lvl3pPr algn="ctr" defTabSz="3604925" rtl="0" eaLnBrk="0" fontAlgn="base" hangingPunct="0">
        <a:spcBef>
          <a:spcPct val="0"/>
        </a:spcBef>
        <a:spcAft>
          <a:spcPct val="0"/>
        </a:spcAft>
        <a:defRPr sz="17400">
          <a:solidFill>
            <a:schemeClr val="tx2"/>
          </a:solidFill>
          <a:latin typeface="Arial" charset="0"/>
        </a:defRPr>
      </a:lvl3pPr>
      <a:lvl4pPr algn="ctr" defTabSz="3604925" rtl="0" eaLnBrk="0" fontAlgn="base" hangingPunct="0">
        <a:spcBef>
          <a:spcPct val="0"/>
        </a:spcBef>
        <a:spcAft>
          <a:spcPct val="0"/>
        </a:spcAft>
        <a:defRPr sz="17400">
          <a:solidFill>
            <a:schemeClr val="tx2"/>
          </a:solidFill>
          <a:latin typeface="Arial" charset="0"/>
        </a:defRPr>
      </a:lvl4pPr>
      <a:lvl5pPr algn="ctr" defTabSz="3604925" rtl="0" eaLnBrk="0" fontAlgn="base" hangingPunct="0">
        <a:spcBef>
          <a:spcPct val="0"/>
        </a:spcBef>
        <a:spcAft>
          <a:spcPct val="0"/>
        </a:spcAft>
        <a:defRPr sz="17400">
          <a:solidFill>
            <a:schemeClr val="tx2"/>
          </a:solidFill>
          <a:latin typeface="Arial" charset="0"/>
        </a:defRPr>
      </a:lvl5pPr>
      <a:lvl6pPr marL="457163" algn="ctr" defTabSz="4701799" rtl="0" fontAlgn="base">
        <a:spcBef>
          <a:spcPct val="0"/>
        </a:spcBef>
        <a:spcAft>
          <a:spcPct val="0"/>
        </a:spcAft>
        <a:defRPr sz="22600">
          <a:solidFill>
            <a:schemeClr val="tx2"/>
          </a:solidFill>
          <a:latin typeface="Arial" charset="0"/>
        </a:defRPr>
      </a:lvl6pPr>
      <a:lvl7pPr marL="914327" algn="ctr" defTabSz="4701799" rtl="0" fontAlgn="base">
        <a:spcBef>
          <a:spcPct val="0"/>
        </a:spcBef>
        <a:spcAft>
          <a:spcPct val="0"/>
        </a:spcAft>
        <a:defRPr sz="22600">
          <a:solidFill>
            <a:schemeClr val="tx2"/>
          </a:solidFill>
          <a:latin typeface="Arial" charset="0"/>
        </a:defRPr>
      </a:lvl7pPr>
      <a:lvl8pPr marL="1371490" algn="ctr" defTabSz="4701799" rtl="0" fontAlgn="base">
        <a:spcBef>
          <a:spcPct val="0"/>
        </a:spcBef>
        <a:spcAft>
          <a:spcPct val="0"/>
        </a:spcAft>
        <a:defRPr sz="22600">
          <a:solidFill>
            <a:schemeClr val="tx2"/>
          </a:solidFill>
          <a:latin typeface="Arial" charset="0"/>
        </a:defRPr>
      </a:lvl8pPr>
      <a:lvl9pPr marL="1828654" algn="ctr" defTabSz="4701799" rtl="0" fontAlgn="base">
        <a:spcBef>
          <a:spcPct val="0"/>
        </a:spcBef>
        <a:spcAft>
          <a:spcPct val="0"/>
        </a:spcAft>
        <a:defRPr sz="22600">
          <a:solidFill>
            <a:schemeClr val="tx2"/>
          </a:solidFill>
          <a:latin typeface="Arial" charset="0"/>
        </a:defRPr>
      </a:lvl9pPr>
    </p:titleStyle>
    <p:bodyStyle>
      <a:lvl1pPr marL="1347680" indent="-1347680" algn="l" defTabSz="3604925" rtl="0" eaLnBrk="0" fontAlgn="base" hangingPunct="0">
        <a:spcBef>
          <a:spcPct val="20000"/>
        </a:spcBef>
        <a:spcAft>
          <a:spcPct val="0"/>
        </a:spcAft>
        <a:buChar char="•"/>
        <a:defRPr sz="12600">
          <a:solidFill>
            <a:schemeClr val="tx1"/>
          </a:solidFill>
          <a:latin typeface="+mn-lt"/>
          <a:ea typeface="+mn-ea"/>
          <a:cs typeface="+mn-cs"/>
        </a:defRPr>
      </a:lvl1pPr>
      <a:lvl2pPr marL="2923941" indent="-1123860" algn="l" defTabSz="3604925" rtl="0" eaLnBrk="0" fontAlgn="base" hangingPunct="0">
        <a:spcBef>
          <a:spcPct val="20000"/>
        </a:spcBef>
        <a:spcAft>
          <a:spcPct val="0"/>
        </a:spcAft>
        <a:buChar char="–"/>
        <a:defRPr sz="11100">
          <a:solidFill>
            <a:schemeClr val="tx1"/>
          </a:solidFill>
          <a:latin typeface="+mn-lt"/>
        </a:defRPr>
      </a:lvl2pPr>
      <a:lvl3pPr marL="4501790" indent="-896866" algn="l" defTabSz="3604925" rtl="0" eaLnBrk="0" fontAlgn="base" hangingPunct="0">
        <a:spcBef>
          <a:spcPct val="20000"/>
        </a:spcBef>
        <a:spcAft>
          <a:spcPct val="0"/>
        </a:spcAft>
        <a:buChar char="•"/>
        <a:defRPr sz="9600">
          <a:solidFill>
            <a:schemeClr val="tx1"/>
          </a:solidFill>
          <a:latin typeface="+mn-lt"/>
        </a:defRPr>
      </a:lvl3pPr>
      <a:lvl4pPr marL="6306634" indent="-903216" algn="l" defTabSz="3604925" rtl="0" eaLnBrk="0" fontAlgn="base" hangingPunct="0">
        <a:spcBef>
          <a:spcPct val="20000"/>
        </a:spcBef>
        <a:spcAft>
          <a:spcPct val="0"/>
        </a:spcAft>
        <a:buChar char="–"/>
        <a:defRPr sz="7800">
          <a:solidFill>
            <a:schemeClr val="tx1"/>
          </a:solidFill>
          <a:latin typeface="+mn-lt"/>
        </a:defRPr>
      </a:lvl4pPr>
      <a:lvl5pPr marL="8105127" indent="-901628" algn="l" defTabSz="3604925" rtl="0" eaLnBrk="0" fontAlgn="base" hangingPunct="0">
        <a:spcBef>
          <a:spcPct val="20000"/>
        </a:spcBef>
        <a:spcAft>
          <a:spcPct val="0"/>
        </a:spcAft>
        <a:buChar char="»"/>
        <a:defRPr sz="7800">
          <a:solidFill>
            <a:schemeClr val="tx1"/>
          </a:solidFill>
          <a:latin typeface="+mn-lt"/>
        </a:defRPr>
      </a:lvl5pPr>
      <a:lvl6pPr marL="11035418" indent="-1173069" algn="l" defTabSz="4701799" rtl="0" fontAlgn="base">
        <a:spcBef>
          <a:spcPct val="20000"/>
        </a:spcBef>
        <a:spcAft>
          <a:spcPct val="0"/>
        </a:spcAft>
        <a:buChar char="»"/>
        <a:defRPr sz="10300">
          <a:solidFill>
            <a:schemeClr val="tx1"/>
          </a:solidFill>
          <a:latin typeface="+mn-lt"/>
        </a:defRPr>
      </a:lvl6pPr>
      <a:lvl7pPr marL="11492580" indent="-1173069" algn="l" defTabSz="4701799" rtl="0" fontAlgn="base">
        <a:spcBef>
          <a:spcPct val="20000"/>
        </a:spcBef>
        <a:spcAft>
          <a:spcPct val="0"/>
        </a:spcAft>
        <a:buChar char="»"/>
        <a:defRPr sz="10300">
          <a:solidFill>
            <a:schemeClr val="tx1"/>
          </a:solidFill>
          <a:latin typeface="+mn-lt"/>
        </a:defRPr>
      </a:lvl7pPr>
      <a:lvl8pPr marL="11949744" indent="-1173069" algn="l" defTabSz="4701799" rtl="0" fontAlgn="base">
        <a:spcBef>
          <a:spcPct val="20000"/>
        </a:spcBef>
        <a:spcAft>
          <a:spcPct val="0"/>
        </a:spcAft>
        <a:buChar char="»"/>
        <a:defRPr sz="10300">
          <a:solidFill>
            <a:schemeClr val="tx1"/>
          </a:solidFill>
          <a:latin typeface="+mn-lt"/>
        </a:defRPr>
      </a:lvl8pPr>
      <a:lvl9pPr marL="12406908" indent="-1173069" algn="l" defTabSz="4701799" rtl="0" fontAlgn="base">
        <a:spcBef>
          <a:spcPct val="20000"/>
        </a:spcBef>
        <a:spcAft>
          <a:spcPct val="0"/>
        </a:spcAft>
        <a:buChar char="»"/>
        <a:defRPr sz="10300">
          <a:solidFill>
            <a:schemeClr val="tx1"/>
          </a:solidFill>
          <a:latin typeface="+mn-lt"/>
        </a:defRPr>
      </a:lvl9pPr>
    </p:bodyStyle>
    <p:otherStyle>
      <a:defPPr>
        <a:defRPr lang="en-US"/>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8"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050" name="Rectangle 338"/>
          <p:cNvSpPr>
            <a:spLocks noChangeArrowheads="1"/>
          </p:cNvSpPr>
          <p:nvPr/>
        </p:nvSpPr>
        <p:spPr bwMode="auto">
          <a:xfrm>
            <a:off x="12192000" y="3048000"/>
            <a:ext cx="11366500" cy="5989638"/>
          </a:xfrm>
          <a:prstGeom prst="rect">
            <a:avLst/>
          </a:prstGeom>
          <a:noFill/>
          <a:ln w="9525">
            <a:noFill/>
            <a:miter lim="800000"/>
            <a:headEnd/>
            <a:tailEnd/>
          </a:ln>
        </p:spPr>
        <p:txBody>
          <a:bodyPr wrap="none" lIns="70026" tIns="35012" rIns="70026" bIns="35012" anchor="ctr"/>
          <a:lstStyle/>
          <a:p>
            <a:pPr defTabSz="696857"/>
            <a:endParaRPr lang="en-US" dirty="0"/>
          </a:p>
        </p:txBody>
      </p:sp>
      <p:sp>
        <p:nvSpPr>
          <p:cNvPr id="2051" name="Text Box 4"/>
          <p:cNvSpPr txBox="1">
            <a:spLocks noChangeArrowheads="1"/>
          </p:cNvSpPr>
          <p:nvPr/>
        </p:nvSpPr>
        <p:spPr bwMode="auto">
          <a:xfrm>
            <a:off x="6553321" y="267491"/>
            <a:ext cx="24942800" cy="1774356"/>
          </a:xfrm>
          <a:prstGeom prst="rect">
            <a:avLst/>
          </a:prstGeom>
          <a:solidFill>
            <a:srgbClr val="480024"/>
          </a:solidFill>
          <a:ln w="9525">
            <a:solidFill>
              <a:srgbClr val="990033"/>
            </a:solidFill>
            <a:miter lim="800000"/>
            <a:headEnd/>
            <a:tailEnd/>
          </a:ln>
        </p:spPr>
        <p:txBody>
          <a:bodyPr wrap="square" lIns="80795" tIns="40398" rIns="80795" bIns="40398">
            <a:spAutoFit/>
          </a:bodyPr>
          <a:lstStyle/>
          <a:p>
            <a:pPr algn="ctr"/>
            <a:r>
              <a:rPr lang="en-US" sz="6400" b="1" dirty="0" smtClean="0">
                <a:solidFill>
                  <a:schemeClr val="bg1"/>
                </a:solidFill>
              </a:rPr>
              <a:t>“</a:t>
            </a:r>
            <a:r>
              <a:rPr lang="en-US" sz="6400" b="1" dirty="0" err="1" smtClean="0">
                <a:solidFill>
                  <a:schemeClr val="bg1"/>
                </a:solidFill>
              </a:rPr>
              <a:t>Textisms</a:t>
            </a:r>
            <a:r>
              <a:rPr lang="en-US" sz="6400" b="1" dirty="0" smtClean="0">
                <a:solidFill>
                  <a:schemeClr val="bg1"/>
                </a:solidFill>
              </a:rPr>
              <a:t>”: The Comfort of the Recipient</a:t>
            </a:r>
            <a:r>
              <a:rPr lang="en-US" sz="6200" b="1" dirty="0" smtClean="0">
                <a:solidFill>
                  <a:schemeClr val="bg1"/>
                </a:solidFill>
              </a:rPr>
              <a:t> </a:t>
            </a:r>
            <a:endParaRPr lang="en-US" sz="6200" b="1" dirty="0" smtClean="0">
              <a:solidFill>
                <a:schemeClr val="bg1"/>
              </a:solidFill>
              <a:latin typeface="Arial" pitchFamily="34" charset="0"/>
              <a:cs typeface="Arial" pitchFamily="34" charset="0"/>
            </a:endParaRPr>
          </a:p>
          <a:p>
            <a:pPr algn="ctr"/>
            <a:r>
              <a:rPr lang="en-US" sz="4600" b="1" dirty="0" smtClean="0">
                <a:solidFill>
                  <a:schemeClr val="bg1"/>
                </a:solidFill>
                <a:latin typeface="Arial" pitchFamily="34" charset="0"/>
                <a:cs typeface="Arial" pitchFamily="34" charset="0"/>
              </a:rPr>
              <a:t>Flora-Jean Forbes,  Erin M. Buchanan, &amp; Melissa </a:t>
            </a:r>
            <a:r>
              <a:rPr lang="en-US" sz="4600" b="1" dirty="0" err="1" smtClean="0">
                <a:solidFill>
                  <a:schemeClr val="bg1"/>
                </a:solidFill>
                <a:latin typeface="Arial" pitchFamily="34" charset="0"/>
                <a:cs typeface="Arial" pitchFamily="34" charset="0"/>
              </a:rPr>
              <a:t>Fallone</a:t>
            </a:r>
            <a:endParaRPr lang="en-US" sz="4600" b="1" dirty="0" smtClean="0">
              <a:solidFill>
                <a:schemeClr val="bg1"/>
              </a:solidFill>
              <a:latin typeface="Arial" pitchFamily="34" charset="0"/>
              <a:cs typeface="Arial" pitchFamily="34" charset="0"/>
            </a:endParaRPr>
          </a:p>
        </p:txBody>
      </p:sp>
      <p:sp>
        <p:nvSpPr>
          <p:cNvPr id="1032" name="Text Box 266"/>
          <p:cNvSpPr txBox="1">
            <a:spLocks noChangeArrowheads="1"/>
          </p:cNvSpPr>
          <p:nvPr/>
        </p:nvSpPr>
        <p:spPr bwMode="auto">
          <a:xfrm>
            <a:off x="654326" y="12309186"/>
            <a:ext cx="8368748" cy="12700424"/>
          </a:xfrm>
          <a:prstGeom prst="rect">
            <a:avLst/>
          </a:prstGeom>
          <a:solidFill>
            <a:schemeClr val="bg1"/>
          </a:solidFill>
          <a:ln w="9525">
            <a:noFill/>
            <a:miter lim="800000"/>
            <a:headEnd/>
            <a:tailEnd/>
          </a:ln>
        </p:spPr>
        <p:txBody>
          <a:bodyPr wrap="square" lIns="80795" tIns="40398" rIns="80795" bIns="40398">
            <a:spAutoFit/>
          </a:bodyPr>
          <a:lstStyle/>
          <a:p>
            <a:pPr algn="ctr" defTabSz="3604925">
              <a:spcBef>
                <a:spcPct val="50000"/>
              </a:spcBef>
              <a:defRPr/>
            </a:pPr>
            <a:r>
              <a:rPr lang="en-US" sz="3600" dirty="0" smtClean="0">
                <a:solidFill>
                  <a:srgbClr val="660033"/>
                </a:solidFill>
                <a:latin typeface="Arial Black" pitchFamily="34" charset="0"/>
                <a:cs typeface="+mn-cs"/>
              </a:rPr>
              <a:t>INTRODUCTION</a:t>
            </a:r>
            <a:endParaRPr lang="en-US" sz="2800" b="1" dirty="0" smtClean="0">
              <a:latin typeface="+mj-lt"/>
              <a:cs typeface="Times New Roman" pitchFamily="18" charset="0"/>
            </a:endParaRPr>
          </a:p>
          <a:p>
            <a:pPr marL="163513" algn="just" defTabSz="3604925">
              <a:defRPr/>
            </a:pPr>
            <a:r>
              <a:rPr lang="en-US" sz="2800" b="1" dirty="0" smtClean="0">
                <a:latin typeface="+mj-lt"/>
                <a:cs typeface="Times New Roman" pitchFamily="18" charset="0"/>
              </a:rPr>
              <a:t>Background Literature</a:t>
            </a:r>
          </a:p>
          <a:p>
            <a:pPr marL="163513" defTabSz="3604925">
              <a:defRPr/>
            </a:pPr>
            <a:r>
              <a:rPr lang="en-US" sz="2800" dirty="0"/>
              <a:t>Survey data (O’Grady, 2012) found that on average 6 billion SMS messages were sent each day in the United </a:t>
            </a:r>
            <a:r>
              <a:rPr lang="en-US" sz="2800" dirty="0" smtClean="0"/>
              <a:t>States. </a:t>
            </a:r>
            <a:r>
              <a:rPr lang="en-US" sz="2800" dirty="0" err="1" smtClean="0"/>
              <a:t>Palasick</a:t>
            </a:r>
            <a:r>
              <a:rPr lang="en-US" sz="2800" dirty="0" smtClean="0"/>
              <a:t> </a:t>
            </a:r>
            <a:r>
              <a:rPr lang="en-US" sz="2800" dirty="0"/>
              <a:t>(2014) compiled a literature review describing how text language was forced to evolve from common language due to constraints on characters in written text.  Due to these constraints, common </a:t>
            </a:r>
            <a:r>
              <a:rPr lang="en-US" sz="2800" dirty="0" err="1" smtClean="0"/>
              <a:t>textism</a:t>
            </a:r>
            <a:r>
              <a:rPr lang="en-US" sz="2800" dirty="0" smtClean="0"/>
              <a:t> </a:t>
            </a:r>
            <a:r>
              <a:rPr lang="en-US" sz="2800" dirty="0"/>
              <a:t>developed and became a common part of electronic communication. </a:t>
            </a:r>
            <a:endParaRPr lang="en-US" sz="2800" dirty="0" smtClean="0"/>
          </a:p>
          <a:p>
            <a:pPr marL="163513" defTabSz="3604925">
              <a:defRPr/>
            </a:pPr>
            <a:endParaRPr lang="en-US" sz="2800" dirty="0" smtClean="0"/>
          </a:p>
          <a:p>
            <a:pPr marL="163513" defTabSz="3604925">
              <a:defRPr/>
            </a:pPr>
            <a:r>
              <a:rPr lang="en-US" sz="2800" dirty="0" smtClean="0"/>
              <a:t>David Crystal </a:t>
            </a:r>
            <a:r>
              <a:rPr lang="en-US" sz="2800" dirty="0"/>
              <a:t>(2008) defines a </a:t>
            </a:r>
            <a:r>
              <a:rPr lang="en-US" sz="2800" dirty="0" err="1"/>
              <a:t>textism</a:t>
            </a:r>
            <a:r>
              <a:rPr lang="en-US" sz="2800" dirty="0"/>
              <a:t> as “an abbreviated word form that is distinctive in texting, such as c for see, txt for text, </a:t>
            </a:r>
            <a:r>
              <a:rPr lang="en-US" sz="2800" dirty="0" err="1"/>
              <a:t>jk</a:t>
            </a:r>
            <a:r>
              <a:rPr lang="en-US" sz="2800" dirty="0"/>
              <a:t> for just kidding, and 2day for today” (p. 187). Due to the significance of these </a:t>
            </a:r>
            <a:r>
              <a:rPr lang="en-US" sz="2800" dirty="0" err="1" smtClean="0"/>
              <a:t>textisms</a:t>
            </a:r>
            <a:r>
              <a:rPr lang="en-US" sz="2800" dirty="0" smtClean="0"/>
              <a:t>, </a:t>
            </a:r>
            <a:r>
              <a:rPr lang="en-US" sz="2800" dirty="0"/>
              <a:t>Crystal (2008) created a list of the most common </a:t>
            </a:r>
            <a:r>
              <a:rPr lang="en-US" sz="2800" dirty="0" err="1"/>
              <a:t>textisms</a:t>
            </a:r>
            <a:r>
              <a:rPr lang="en-US" sz="2800" dirty="0"/>
              <a:t> across various languages in order to demonstrate the different subtypes (i.e. emoticons, abbreviations). </a:t>
            </a:r>
            <a:endParaRPr lang="en-US" sz="2800" dirty="0" smtClean="0">
              <a:latin typeface="+mn-lt"/>
              <a:cs typeface="Times New Roman" pitchFamily="18" charset="0"/>
            </a:endParaRPr>
          </a:p>
          <a:p>
            <a:pPr marL="163513" defTabSz="3604925">
              <a:defRPr/>
            </a:pPr>
            <a:endParaRPr lang="en-US" sz="2800" dirty="0" smtClean="0">
              <a:latin typeface="+mn-lt"/>
              <a:cs typeface="Times New Roman" pitchFamily="18" charset="0"/>
            </a:endParaRPr>
          </a:p>
          <a:p>
            <a:pPr marL="163513" defTabSz="3604925">
              <a:defRPr/>
            </a:pPr>
            <a:r>
              <a:rPr lang="en-US" sz="2800" dirty="0"/>
              <a:t>Reid and Reid (2007) conducted an experiment to determine the impact of social anxiety on the preferred methods of communication of participants.  Ultimately, they discovered that anxious participants favored texting as a way to communicate emotions and have intimacy with others. </a:t>
            </a:r>
            <a:endParaRPr lang="en-US" sz="2800" b="1" dirty="0">
              <a:latin typeface="+mn-lt"/>
              <a:cs typeface="Times New Roman" pitchFamily="18" charset="0"/>
            </a:endParaRPr>
          </a:p>
        </p:txBody>
      </p:sp>
      <p:sp>
        <p:nvSpPr>
          <p:cNvPr id="2053" name="Text Box 267"/>
          <p:cNvSpPr txBox="1">
            <a:spLocks noChangeArrowheads="1"/>
          </p:cNvSpPr>
          <p:nvPr/>
        </p:nvSpPr>
        <p:spPr bwMode="auto">
          <a:xfrm>
            <a:off x="12192000" y="4124327"/>
            <a:ext cx="11430000" cy="2743852"/>
          </a:xfrm>
          <a:prstGeom prst="rect">
            <a:avLst/>
          </a:prstGeom>
          <a:noFill/>
          <a:ln w="9525">
            <a:noFill/>
            <a:miter lim="800000"/>
            <a:headEnd/>
            <a:tailEnd/>
          </a:ln>
        </p:spPr>
        <p:txBody>
          <a:bodyPr lIns="80795" tIns="40398" rIns="80795" bIns="40398">
            <a:spAutoFit/>
          </a:bodyPr>
          <a:lstStyle/>
          <a:p>
            <a:pPr defTabSz="696857"/>
            <a:r>
              <a:rPr lang="en-US" sz="2600" dirty="0"/>
              <a:t>	</a:t>
            </a:r>
          </a:p>
          <a:p>
            <a:pPr algn="ctr" defTabSz="696857"/>
            <a:endParaRPr lang="en-US" sz="3700" dirty="0">
              <a:solidFill>
                <a:srgbClr val="A50C2F"/>
              </a:solidFill>
              <a:latin typeface="Arial Black" pitchFamily="34" charset="0"/>
            </a:endParaRPr>
          </a:p>
          <a:p>
            <a:pPr algn="ctr" defTabSz="696857"/>
            <a:endParaRPr lang="en-US" sz="1100" b="1" dirty="0"/>
          </a:p>
          <a:p>
            <a:pPr defTabSz="696857">
              <a:buClr>
                <a:srgbClr val="A50A27"/>
              </a:buClr>
            </a:pPr>
            <a:endParaRPr lang="en-US" sz="2600" dirty="0"/>
          </a:p>
          <a:p>
            <a:pPr defTabSz="696857">
              <a:buClr>
                <a:srgbClr val="A50A27"/>
              </a:buClr>
            </a:pPr>
            <a:endParaRPr lang="en-US" sz="700" b="1" dirty="0"/>
          </a:p>
          <a:p>
            <a:pPr defTabSz="696857"/>
            <a:endParaRPr lang="en-US" sz="3000" b="1" dirty="0"/>
          </a:p>
          <a:p>
            <a:pPr defTabSz="696857"/>
            <a:endParaRPr lang="en-US" sz="3000" b="1" dirty="0"/>
          </a:p>
        </p:txBody>
      </p:sp>
      <p:grpSp>
        <p:nvGrpSpPr>
          <p:cNvPr id="2054" name="Group 345"/>
          <p:cNvGrpSpPr>
            <a:grpSpLocks/>
          </p:cNvGrpSpPr>
          <p:nvPr/>
        </p:nvGrpSpPr>
        <p:grpSpPr bwMode="auto">
          <a:xfrm>
            <a:off x="31394400" y="1"/>
            <a:ext cx="4673600" cy="2710384"/>
            <a:chOff x="25157" y="281"/>
            <a:chExt cx="2107" cy="1872"/>
          </a:xfrm>
        </p:grpSpPr>
        <p:sp>
          <p:nvSpPr>
            <p:cNvPr id="2070" name="Text Box 341"/>
            <p:cNvSpPr txBox="1">
              <a:spLocks noChangeArrowheads="1"/>
            </p:cNvSpPr>
            <p:nvPr/>
          </p:nvSpPr>
          <p:spPr bwMode="auto">
            <a:xfrm>
              <a:off x="25157" y="1009"/>
              <a:ext cx="2107" cy="1095"/>
            </a:xfrm>
            <a:prstGeom prst="rect">
              <a:avLst/>
            </a:prstGeom>
            <a:noFill/>
            <a:ln w="9525">
              <a:noFill/>
              <a:miter lim="800000"/>
              <a:headEnd/>
              <a:tailEnd/>
            </a:ln>
          </p:spPr>
          <p:txBody>
            <a:bodyPr lIns="45467" tIns="22733" rIns="45467" bIns="22733">
              <a:spAutoFit/>
            </a:bodyPr>
            <a:lstStyle/>
            <a:p>
              <a:pPr algn="ctr" defTabSz="696857" eaLnBrk="0" hangingPunct="0"/>
              <a:endParaRPr lang="en-US" sz="1800" b="1" dirty="0">
                <a:latin typeface="Times New Roman" pitchFamily="18" charset="0"/>
                <a:ea typeface="ＭＳ Ｐゴシック" pitchFamily="34" charset="-128"/>
              </a:endParaRPr>
            </a:p>
            <a:p>
              <a:pPr algn="ctr" defTabSz="696857" eaLnBrk="0" hangingPunct="0"/>
              <a:endParaRPr lang="en-US" sz="1800" b="1" dirty="0">
                <a:latin typeface="Times New Roman" pitchFamily="18" charset="0"/>
                <a:ea typeface="ＭＳ Ｐゴシック" pitchFamily="34" charset="-128"/>
              </a:endParaRPr>
            </a:p>
            <a:p>
              <a:pPr algn="ctr" defTabSz="696857" eaLnBrk="0" hangingPunct="0"/>
              <a:r>
                <a:rPr lang="en-US" sz="3200" b="1" dirty="0">
                  <a:latin typeface="Times New Roman" pitchFamily="18" charset="0"/>
                  <a:ea typeface="ＭＳ Ｐゴシック" pitchFamily="34" charset="-128"/>
                </a:rPr>
                <a:t>Department</a:t>
              </a:r>
            </a:p>
            <a:p>
              <a:pPr algn="ctr" defTabSz="696857" eaLnBrk="0" hangingPunct="0"/>
              <a:r>
                <a:rPr lang="en-US" sz="3200" b="1" dirty="0">
                  <a:latin typeface="Times New Roman" pitchFamily="18" charset="0"/>
                  <a:ea typeface="ＭＳ Ｐゴシック" pitchFamily="34" charset="-128"/>
                </a:rPr>
                <a:t> of Psychology</a:t>
              </a:r>
              <a:endParaRPr lang="en-US" sz="3200" dirty="0">
                <a:ea typeface="ＭＳ Ｐゴシック" pitchFamily="34" charset="-128"/>
              </a:endParaRPr>
            </a:p>
          </p:txBody>
        </p:sp>
        <p:sp>
          <p:nvSpPr>
            <p:cNvPr id="2071" name="Text Box 343"/>
            <p:cNvSpPr txBox="1">
              <a:spLocks noChangeArrowheads="1"/>
            </p:cNvSpPr>
            <p:nvPr/>
          </p:nvSpPr>
          <p:spPr bwMode="auto">
            <a:xfrm>
              <a:off x="25638" y="281"/>
              <a:ext cx="1538" cy="1872"/>
            </a:xfrm>
            <a:prstGeom prst="rect">
              <a:avLst/>
            </a:prstGeom>
            <a:noFill/>
            <a:ln w="9525">
              <a:noFill/>
              <a:miter lim="800000"/>
              <a:headEnd/>
              <a:tailEnd/>
            </a:ln>
          </p:spPr>
          <p:txBody>
            <a:bodyPr lIns="70032" tIns="35014" rIns="70032" bIns="35014">
              <a:spAutoFit/>
            </a:bodyPr>
            <a:lstStyle/>
            <a:p>
              <a:pPr algn="ctr" defTabSz="696857">
                <a:spcBef>
                  <a:spcPct val="50000"/>
                </a:spcBef>
              </a:pPr>
              <a:endParaRPr lang="en-US" sz="8900" b="1" dirty="0">
                <a:solidFill>
                  <a:srgbClr val="A50C2F"/>
                </a:solidFill>
                <a:latin typeface="Symbol" pitchFamily="18" charset="2"/>
              </a:endParaRPr>
            </a:p>
            <a:p>
              <a:pPr algn="ctr" defTabSz="696857">
                <a:spcBef>
                  <a:spcPct val="50000"/>
                </a:spcBef>
              </a:pPr>
              <a:endParaRPr lang="en-US" sz="5500" dirty="0">
                <a:latin typeface="Symbol" pitchFamily="18" charset="2"/>
              </a:endParaRPr>
            </a:p>
          </p:txBody>
        </p:sp>
      </p:grpSp>
      <p:pic>
        <p:nvPicPr>
          <p:cNvPr id="2056" name="Picture 14" descr="dark carrington logo.bmp"/>
          <p:cNvPicPr>
            <a:picLocks noChangeAspect="1"/>
          </p:cNvPicPr>
          <p:nvPr/>
        </p:nvPicPr>
        <p:blipFill>
          <a:blip r:embed="rId2" cstate="print"/>
          <a:srcRect/>
          <a:stretch>
            <a:fillRect/>
          </a:stretch>
        </p:blipFill>
        <p:spPr bwMode="auto">
          <a:xfrm>
            <a:off x="685800" y="317500"/>
            <a:ext cx="5486400" cy="2188810"/>
          </a:xfrm>
          <a:prstGeom prst="rect">
            <a:avLst/>
          </a:prstGeom>
          <a:noFill/>
          <a:ln w="9525">
            <a:noFill/>
            <a:miter lim="800000"/>
            <a:headEnd/>
            <a:tailEnd/>
          </a:ln>
        </p:spPr>
      </p:pic>
      <p:sp>
        <p:nvSpPr>
          <p:cNvPr id="2057" name="Rectangle 14"/>
          <p:cNvSpPr>
            <a:spLocks noChangeArrowheads="1"/>
          </p:cNvSpPr>
          <p:nvPr/>
        </p:nvSpPr>
        <p:spPr bwMode="auto">
          <a:xfrm>
            <a:off x="9525000" y="3048001"/>
            <a:ext cx="17373600" cy="23821435"/>
          </a:xfrm>
          <a:prstGeom prst="rect">
            <a:avLst/>
          </a:prstGeom>
          <a:solidFill>
            <a:schemeClr val="bg1"/>
          </a:solidFill>
          <a:ln w="9525">
            <a:noFill/>
            <a:miter lim="800000"/>
            <a:headEnd/>
            <a:tailEnd/>
          </a:ln>
        </p:spPr>
        <p:txBody>
          <a:bodyPr wrap="square" lIns="70026" tIns="35012" rIns="70026" bIns="35012">
            <a:spAutoFit/>
          </a:bodyPr>
          <a:lstStyle/>
          <a:p>
            <a:pPr marL="292100" algn="ctr" defTabSz="3604925">
              <a:spcAft>
                <a:spcPts val="1200"/>
              </a:spcAft>
              <a:defRPr/>
            </a:pPr>
            <a:r>
              <a:rPr lang="en-US" sz="3600" dirty="0">
                <a:solidFill>
                  <a:srgbClr val="660033"/>
                </a:solidFill>
                <a:latin typeface="Arial Black" pitchFamily="34" charset="0"/>
              </a:rPr>
              <a:t>METHOD</a:t>
            </a:r>
            <a:endParaRPr lang="en-US" sz="3600" b="1" dirty="0">
              <a:cs typeface="Times New Roman" pitchFamily="18" charset="0"/>
            </a:endParaRPr>
          </a:p>
          <a:p>
            <a:pPr marL="292100" defTabSz="3604925">
              <a:defRPr/>
            </a:pPr>
            <a:r>
              <a:rPr lang="en-US" sz="3200" b="1" dirty="0">
                <a:cs typeface="Times New Roman" pitchFamily="18" charset="0"/>
              </a:rPr>
              <a:t>Participants</a:t>
            </a:r>
          </a:p>
          <a:p>
            <a:pPr marL="749300" indent="-457200" defTabSz="3604925">
              <a:spcAft>
                <a:spcPts val="1200"/>
              </a:spcAft>
              <a:buFont typeface="Arial" charset="0"/>
              <a:buChar char="•"/>
              <a:defRPr/>
            </a:pPr>
            <a:r>
              <a:rPr lang="en-US" sz="2800" dirty="0"/>
              <a:t>Participants (</a:t>
            </a:r>
            <a:r>
              <a:rPr lang="en-US" sz="2800" i="1" dirty="0"/>
              <a:t>N</a:t>
            </a:r>
            <a:r>
              <a:rPr lang="en-US" sz="2800" dirty="0"/>
              <a:t> =111) were recruited from the undergraduate participant pool of Introductory Psychology students at Missouri State University. </a:t>
            </a:r>
            <a:endParaRPr lang="en-US" sz="2800" b="1" dirty="0">
              <a:cs typeface="Times New Roman" pitchFamily="18" charset="0"/>
            </a:endParaRPr>
          </a:p>
          <a:p>
            <a:pPr marL="292100" defTabSz="3604925">
              <a:spcAft>
                <a:spcPts val="1200"/>
              </a:spcAft>
              <a:defRPr/>
            </a:pPr>
            <a:r>
              <a:rPr lang="en-US" sz="3200" b="1" dirty="0" smtClean="0">
                <a:cs typeface="Times New Roman" pitchFamily="18" charset="0"/>
              </a:rPr>
              <a:t>Materials </a:t>
            </a:r>
            <a:r>
              <a:rPr lang="en-US" sz="3200" b="1" dirty="0">
                <a:cs typeface="Times New Roman" pitchFamily="18" charset="0"/>
              </a:rPr>
              <a:t>and </a:t>
            </a:r>
            <a:r>
              <a:rPr lang="en-US" sz="3200" b="1" dirty="0" smtClean="0">
                <a:cs typeface="Times New Roman" pitchFamily="18" charset="0"/>
              </a:rPr>
              <a:t>Procedure</a:t>
            </a:r>
          </a:p>
          <a:p>
            <a:pPr marL="749300" lvl="1" indent="-457200">
              <a:spcAft>
                <a:spcPts val="600"/>
              </a:spcAft>
              <a:buFont typeface="Arial" charset="0"/>
              <a:buChar char="•"/>
            </a:pPr>
            <a:r>
              <a:rPr lang="en-US" sz="2800" dirty="0" smtClean="0"/>
              <a:t>There were two versions of a questionnaire provided to each participant. Each questionnaire consisted of 18 statements </a:t>
            </a:r>
            <a:r>
              <a:rPr lang="en-US" sz="2800" dirty="0"/>
              <a:t>for the participant to read. For each one, the participant indicated on a 7 point Likert scale from 1 </a:t>
            </a:r>
            <a:r>
              <a:rPr lang="en-US" sz="2800" i="1" dirty="0"/>
              <a:t>extremely uncomfortable</a:t>
            </a:r>
            <a:r>
              <a:rPr lang="en-US" sz="2800" dirty="0"/>
              <a:t> to 7 </a:t>
            </a:r>
            <a:r>
              <a:rPr lang="en-US" sz="2800" i="1" dirty="0"/>
              <a:t>extremely comfortable</a:t>
            </a:r>
            <a:r>
              <a:rPr lang="en-US" sz="2800" dirty="0"/>
              <a:t> how they would feel receiving that </a:t>
            </a:r>
            <a:r>
              <a:rPr lang="en-US" sz="2800" dirty="0" smtClean="0"/>
              <a:t>statement, however the presentation of each statement varied between the questionnaires. </a:t>
            </a:r>
          </a:p>
          <a:p>
            <a:pPr marL="749300" lvl="1" indent="-457200">
              <a:spcAft>
                <a:spcPts val="600"/>
              </a:spcAft>
              <a:buFont typeface="Arial" charset="0"/>
              <a:buChar char="•"/>
            </a:pPr>
            <a:r>
              <a:rPr lang="en-US" sz="2800" u="sng" dirty="0" smtClean="0"/>
              <a:t>Group 1 </a:t>
            </a:r>
            <a:r>
              <a:rPr lang="en-US" sz="2800" i="1" u="sng" dirty="0" smtClean="0"/>
              <a:t>(N</a:t>
            </a:r>
            <a:r>
              <a:rPr lang="en-US" sz="2800" u="sng" dirty="0" smtClean="0"/>
              <a:t> = 56</a:t>
            </a:r>
            <a:r>
              <a:rPr lang="en-US" sz="2800" i="1" u="sng" dirty="0" smtClean="0"/>
              <a:t>):</a:t>
            </a:r>
            <a:r>
              <a:rPr lang="en-US" sz="2800" u="sng" dirty="0" smtClean="0"/>
              <a:t> </a:t>
            </a:r>
            <a:r>
              <a:rPr lang="en-US" sz="2800" dirty="0" smtClean="0"/>
              <a:t>(</a:t>
            </a:r>
            <a:r>
              <a:rPr lang="en-US" sz="2800" i="1" dirty="0" smtClean="0"/>
              <a:t>Texting Conversation Prompt</a:t>
            </a:r>
            <a:r>
              <a:rPr lang="en-US" sz="2800" dirty="0" smtClean="0"/>
              <a:t>): Participants were told to imagine that they having </a:t>
            </a:r>
            <a:r>
              <a:rPr lang="en-US" sz="2800" dirty="0"/>
              <a:t>a texting conversation with a close </a:t>
            </a:r>
            <a:r>
              <a:rPr lang="en-US" sz="2800" dirty="0" smtClean="0"/>
              <a:t>friend and then received statements including </a:t>
            </a:r>
            <a:r>
              <a:rPr lang="en-US" sz="2800" dirty="0" err="1" smtClean="0"/>
              <a:t>textisms</a:t>
            </a:r>
            <a:r>
              <a:rPr lang="en-US" sz="2800" dirty="0" smtClean="0"/>
              <a:t>. </a:t>
            </a:r>
          </a:p>
          <a:p>
            <a:pPr marL="749300" lvl="1" indent="-457200">
              <a:spcBef>
                <a:spcPts val="0"/>
              </a:spcBef>
              <a:spcAft>
                <a:spcPts val="600"/>
              </a:spcAft>
              <a:buFont typeface="Arial" charset="0"/>
              <a:buChar char="•"/>
            </a:pPr>
            <a:r>
              <a:rPr lang="en-US" sz="2800" u="sng" dirty="0" smtClean="0"/>
              <a:t>Group 2 </a:t>
            </a:r>
            <a:r>
              <a:rPr lang="en-US" sz="2800" i="1" u="sng" dirty="0"/>
              <a:t>(N</a:t>
            </a:r>
            <a:r>
              <a:rPr lang="en-US" sz="2800" u="sng" dirty="0"/>
              <a:t> = </a:t>
            </a:r>
            <a:r>
              <a:rPr lang="en-US" sz="2800" u="sng" dirty="0" smtClean="0"/>
              <a:t>55</a:t>
            </a:r>
            <a:r>
              <a:rPr lang="en-US" sz="2800" i="1" u="sng" dirty="0" smtClean="0"/>
              <a:t>)</a:t>
            </a:r>
            <a:r>
              <a:rPr lang="en-US" sz="2800" u="sng" dirty="0" smtClean="0"/>
              <a:t>: </a:t>
            </a:r>
            <a:r>
              <a:rPr lang="en-US" sz="2800" dirty="0" smtClean="0"/>
              <a:t>(</a:t>
            </a:r>
            <a:r>
              <a:rPr lang="en-US" sz="2800" i="1" dirty="0" smtClean="0"/>
              <a:t>Fully Written Conversation Prompt</a:t>
            </a:r>
            <a:r>
              <a:rPr lang="en-US" sz="2800" dirty="0" smtClean="0"/>
              <a:t>): </a:t>
            </a:r>
            <a:r>
              <a:rPr lang="en-US" sz="2800" dirty="0"/>
              <a:t>P</a:t>
            </a:r>
            <a:r>
              <a:rPr lang="en-US" sz="2800" dirty="0" smtClean="0"/>
              <a:t>articipants </a:t>
            </a:r>
            <a:r>
              <a:rPr lang="en-US" sz="2800" dirty="0"/>
              <a:t>were </a:t>
            </a:r>
            <a:r>
              <a:rPr lang="en-US" sz="2800" dirty="0" smtClean="0"/>
              <a:t>told to imagine that </a:t>
            </a:r>
            <a:r>
              <a:rPr lang="en-US" sz="2800" dirty="0"/>
              <a:t>that they were having a conversation with a close </a:t>
            </a:r>
            <a:r>
              <a:rPr lang="en-US" sz="2800" dirty="0" smtClean="0"/>
              <a:t>friend</a:t>
            </a:r>
            <a:r>
              <a:rPr lang="en-US" sz="2800" dirty="0"/>
              <a:t> </a:t>
            </a:r>
            <a:r>
              <a:rPr lang="en-US" sz="2800" dirty="0" smtClean="0"/>
              <a:t>and then received statements written out fully. </a:t>
            </a:r>
          </a:p>
          <a:p>
            <a:pPr marL="292100" lvl="1">
              <a:spcBef>
                <a:spcPts val="0"/>
              </a:spcBef>
              <a:spcAft>
                <a:spcPts val="600"/>
              </a:spcAft>
            </a:pPr>
            <a:endParaRPr lang="en-US" sz="2800" dirty="0" smtClean="0"/>
          </a:p>
          <a:p>
            <a:pPr marL="220663" algn="ctr" defTabSz="696857">
              <a:spcBef>
                <a:spcPts val="0"/>
              </a:spcBef>
              <a:spcAft>
                <a:spcPts val="1200"/>
              </a:spcAft>
            </a:pPr>
            <a:r>
              <a:rPr lang="en-US" sz="3600" dirty="0" smtClean="0">
                <a:solidFill>
                  <a:srgbClr val="660033"/>
                </a:solidFill>
                <a:latin typeface="Arial Black" pitchFamily="34" charset="0"/>
              </a:rPr>
              <a:t>RESULTS</a:t>
            </a:r>
            <a:endParaRPr lang="en-US" sz="2800" dirty="0">
              <a:latin typeface="+mn-lt"/>
            </a:endParaRPr>
          </a:p>
          <a:p>
            <a:pPr marL="220663">
              <a:spcBef>
                <a:spcPts val="0"/>
              </a:spcBef>
              <a:spcAft>
                <a:spcPts val="1200"/>
              </a:spcAft>
            </a:pPr>
            <a:r>
              <a:rPr lang="en-US" sz="2800" dirty="0"/>
              <a:t>A 2X6 mixed-design ANOVA with conversation type (text, full) as a </a:t>
            </a:r>
            <a:r>
              <a:rPr lang="en-US" sz="2800" dirty="0" smtClean="0"/>
              <a:t>between subjects factor </a:t>
            </a:r>
            <a:r>
              <a:rPr lang="en-US" sz="2800" dirty="0"/>
              <a:t>and type of texting cue (single letter, symbol, nonstandard spelling, emoticon, capital letters, and </a:t>
            </a:r>
            <a:r>
              <a:rPr lang="en-US" sz="2800" dirty="0" err="1"/>
              <a:t>initialisms</a:t>
            </a:r>
            <a:r>
              <a:rPr lang="en-US" sz="2800" dirty="0"/>
              <a:t>) as the </a:t>
            </a:r>
            <a:r>
              <a:rPr lang="en-US" sz="2800" dirty="0" smtClean="0"/>
              <a:t>within subjects factor. </a:t>
            </a:r>
            <a:endParaRPr lang="en-US" sz="2800" dirty="0"/>
          </a:p>
          <a:p>
            <a:pPr marL="677863" indent="-457200">
              <a:spcAft>
                <a:spcPts val="1200"/>
              </a:spcAft>
              <a:buFont typeface="Arial" charset="0"/>
              <a:buChar char="•"/>
            </a:pPr>
            <a:r>
              <a:rPr lang="en-US" sz="2800" dirty="0"/>
              <a:t>The main effect of conversation type appeared to be non-significant, </a:t>
            </a:r>
            <a:r>
              <a:rPr lang="en-US" sz="2800" i="1" dirty="0"/>
              <a:t>F</a:t>
            </a:r>
            <a:r>
              <a:rPr lang="en-US" sz="2800" dirty="0"/>
              <a:t>(1,109)  =  2.634, </a:t>
            </a:r>
            <a:r>
              <a:rPr lang="en-US" sz="2800" i="1" dirty="0"/>
              <a:t>p</a:t>
            </a:r>
            <a:r>
              <a:rPr lang="en-US" sz="2800" dirty="0"/>
              <a:t>  =  .107, </a:t>
            </a:r>
            <a:r>
              <a:rPr lang="en-US" sz="2800" i="1" dirty="0"/>
              <a:t>η</a:t>
            </a:r>
            <a:r>
              <a:rPr lang="en-US" sz="2800" i="1" baseline="-25000" dirty="0"/>
              <a:t>p</a:t>
            </a:r>
            <a:r>
              <a:rPr lang="en-US" sz="2800" i="1" baseline="30000" dirty="0"/>
              <a:t>2</a:t>
            </a:r>
            <a:r>
              <a:rPr lang="en-US" sz="2800" baseline="30000" dirty="0"/>
              <a:t> </a:t>
            </a:r>
            <a:r>
              <a:rPr lang="en-US" sz="2800" dirty="0"/>
              <a:t>= .024. </a:t>
            </a:r>
          </a:p>
          <a:p>
            <a:pPr marL="677863" indent="-457200">
              <a:spcAft>
                <a:spcPts val="1200"/>
              </a:spcAft>
              <a:buFont typeface="Arial" charset="0"/>
              <a:buChar char="•"/>
            </a:pPr>
            <a:r>
              <a:rPr lang="en-US" sz="2800" dirty="0" smtClean="0"/>
              <a:t>A main effect was found for type of texting cue, </a:t>
            </a:r>
            <a:r>
              <a:rPr lang="en-US" sz="2800" i="1" dirty="0"/>
              <a:t>F</a:t>
            </a:r>
            <a:r>
              <a:rPr lang="en-US" sz="2800" dirty="0"/>
              <a:t>(5, 545) = 59.783, </a:t>
            </a:r>
            <a:r>
              <a:rPr lang="en-US" sz="2800" i="1" dirty="0"/>
              <a:t>p</a:t>
            </a:r>
            <a:r>
              <a:rPr lang="en-US" sz="2800" dirty="0"/>
              <a:t>&lt; .001, </a:t>
            </a:r>
            <a:r>
              <a:rPr lang="en-US" sz="2800" i="1" dirty="0"/>
              <a:t>η</a:t>
            </a:r>
            <a:r>
              <a:rPr lang="en-US" sz="2800" i="1" baseline="-25000" dirty="0"/>
              <a:t>p</a:t>
            </a:r>
            <a:r>
              <a:rPr lang="en-US" sz="2800" i="1" baseline="30000" dirty="0"/>
              <a:t>2</a:t>
            </a:r>
            <a:r>
              <a:rPr lang="en-US" sz="2800" dirty="0"/>
              <a:t>= .354. </a:t>
            </a:r>
            <a:endParaRPr lang="en-US" sz="2800" dirty="0" smtClean="0"/>
          </a:p>
          <a:p>
            <a:pPr marL="677863" indent="-457200">
              <a:spcAft>
                <a:spcPts val="1200"/>
              </a:spcAft>
              <a:buFont typeface="Arial" charset="0"/>
              <a:buChar char="•"/>
            </a:pPr>
            <a:r>
              <a:rPr lang="en-US" sz="2800" dirty="0" smtClean="0"/>
              <a:t>This effect </a:t>
            </a:r>
            <a:r>
              <a:rPr lang="en-US" sz="2800" dirty="0"/>
              <a:t>was qualified by an interaction between conversation type and texting cue, </a:t>
            </a:r>
            <a:r>
              <a:rPr lang="en-US" sz="2800" i="1" dirty="0"/>
              <a:t>F </a:t>
            </a:r>
            <a:r>
              <a:rPr lang="en-US" sz="2800" dirty="0"/>
              <a:t>(5, 454) = 3.945, </a:t>
            </a:r>
            <a:r>
              <a:rPr lang="en-US" sz="2800" i="1" dirty="0"/>
              <a:t>p</a:t>
            </a:r>
            <a:r>
              <a:rPr lang="en-US" sz="2800" dirty="0"/>
              <a:t>= .002, </a:t>
            </a:r>
            <a:r>
              <a:rPr lang="en-US" sz="2800" i="1" dirty="0"/>
              <a:t>η</a:t>
            </a:r>
            <a:r>
              <a:rPr lang="en-US" sz="2800" i="1" baseline="-25000" dirty="0"/>
              <a:t>p</a:t>
            </a:r>
            <a:r>
              <a:rPr lang="en-US" sz="2800" i="1" baseline="30000" dirty="0"/>
              <a:t>2</a:t>
            </a:r>
            <a:r>
              <a:rPr lang="en-US" sz="2800" baseline="30000" dirty="0"/>
              <a:t> </a:t>
            </a:r>
            <a:r>
              <a:rPr lang="en-US" sz="2800" dirty="0"/>
              <a:t>= .035.  </a:t>
            </a:r>
            <a:endParaRPr lang="en-US" sz="2800" dirty="0" smtClean="0"/>
          </a:p>
          <a:p>
            <a:pPr marL="1135026" lvl="1" indent="-457200">
              <a:spcAft>
                <a:spcPts val="1200"/>
              </a:spcAft>
              <a:buFont typeface="Arial" charset="0"/>
              <a:buChar char="•"/>
            </a:pPr>
            <a:r>
              <a:rPr lang="en-US" sz="2800" dirty="0" smtClean="0"/>
              <a:t>Capital </a:t>
            </a:r>
            <a:r>
              <a:rPr lang="en-US" sz="2800" dirty="0"/>
              <a:t>letters presented a significant difference between the scores for full (</a:t>
            </a:r>
            <a:r>
              <a:rPr lang="en-US" sz="2800" i="1" dirty="0" smtClean="0"/>
              <a:t>M </a:t>
            </a:r>
            <a:r>
              <a:rPr lang="en-US" sz="2800" dirty="0" smtClean="0"/>
              <a:t>= </a:t>
            </a:r>
            <a:r>
              <a:rPr lang="en-US" sz="2800" dirty="0"/>
              <a:t>4.946, </a:t>
            </a:r>
            <a:r>
              <a:rPr lang="en-US" sz="2800" i="1" dirty="0" smtClean="0"/>
              <a:t>SD </a:t>
            </a:r>
            <a:r>
              <a:rPr lang="en-US" sz="2800" dirty="0" smtClean="0"/>
              <a:t>= </a:t>
            </a:r>
            <a:r>
              <a:rPr lang="en-US" sz="2800" dirty="0"/>
              <a:t>1.087) and texting conversation (</a:t>
            </a:r>
            <a:r>
              <a:rPr lang="en-US" sz="2800" i="1" dirty="0" smtClean="0"/>
              <a:t>M </a:t>
            </a:r>
            <a:r>
              <a:rPr lang="en-US" sz="2800" dirty="0" smtClean="0"/>
              <a:t>= 4.277</a:t>
            </a:r>
            <a:r>
              <a:rPr lang="en-US" sz="2800" dirty="0"/>
              <a:t>, </a:t>
            </a:r>
            <a:r>
              <a:rPr lang="en-US" sz="2800" i="1" dirty="0" smtClean="0"/>
              <a:t>SD </a:t>
            </a:r>
            <a:r>
              <a:rPr lang="en-US" sz="2800" dirty="0" smtClean="0"/>
              <a:t>= 1.300</a:t>
            </a:r>
            <a:r>
              <a:rPr lang="en-US" sz="2800" dirty="0"/>
              <a:t>) conditions;</a:t>
            </a:r>
            <a:r>
              <a:rPr lang="en-US" sz="2800" i="1" dirty="0"/>
              <a:t> t</a:t>
            </a:r>
            <a:r>
              <a:rPr lang="en-US" sz="2800" dirty="0"/>
              <a:t>(109)= -2.937, </a:t>
            </a:r>
            <a:r>
              <a:rPr lang="en-US" sz="2800" i="1" dirty="0"/>
              <a:t>p</a:t>
            </a:r>
            <a:r>
              <a:rPr lang="en-US" sz="2800" dirty="0"/>
              <a:t> = .004, </a:t>
            </a:r>
            <a:r>
              <a:rPr lang="en-US" sz="2800" i="1" dirty="0"/>
              <a:t>d</a:t>
            </a:r>
            <a:r>
              <a:rPr lang="en-US" sz="2800" dirty="0"/>
              <a:t> = 0.56. </a:t>
            </a:r>
            <a:endParaRPr lang="en-US" sz="2800" dirty="0">
              <a:latin typeface="Arial "/>
            </a:endParaRPr>
          </a:p>
          <a:p>
            <a:pPr marL="1135026" lvl="1" indent="-457200" defTabSz="696857">
              <a:buFont typeface="Arial" charset="0"/>
              <a:buChar char="•"/>
            </a:pPr>
            <a:r>
              <a:rPr lang="en-US" sz="2800" dirty="0"/>
              <a:t>There was also a significant difference for typographical symbols for for full (</a:t>
            </a:r>
            <a:r>
              <a:rPr lang="en-US" sz="2800" i="1" dirty="0" smtClean="0"/>
              <a:t>M </a:t>
            </a:r>
            <a:r>
              <a:rPr lang="en-US" sz="2800" dirty="0" smtClean="0"/>
              <a:t>= 5.244</a:t>
            </a:r>
            <a:r>
              <a:rPr lang="en-US" sz="2800" dirty="0"/>
              <a:t>, </a:t>
            </a:r>
            <a:r>
              <a:rPr lang="en-US" sz="2800" i="1" dirty="0" smtClean="0"/>
              <a:t>SD </a:t>
            </a:r>
            <a:r>
              <a:rPr lang="en-US" sz="2800" dirty="0" smtClean="0"/>
              <a:t>= </a:t>
            </a:r>
            <a:r>
              <a:rPr lang="en-US" sz="2800" dirty="0"/>
              <a:t>0.961) and texting conversation (</a:t>
            </a:r>
            <a:r>
              <a:rPr lang="en-US" sz="2800" i="1" dirty="0" smtClean="0"/>
              <a:t>M </a:t>
            </a:r>
            <a:r>
              <a:rPr lang="en-US" sz="2800" dirty="0" smtClean="0"/>
              <a:t>= 4.796</a:t>
            </a:r>
            <a:r>
              <a:rPr lang="en-US" sz="2800" dirty="0"/>
              <a:t>, </a:t>
            </a:r>
            <a:r>
              <a:rPr lang="en-US" sz="2800" i="1" dirty="0" smtClean="0"/>
              <a:t>SD </a:t>
            </a:r>
            <a:r>
              <a:rPr lang="en-US" sz="2800" dirty="0" smtClean="0"/>
              <a:t>= </a:t>
            </a:r>
            <a:r>
              <a:rPr lang="en-US" sz="2800" dirty="0"/>
              <a:t>1.004) conditions; </a:t>
            </a:r>
            <a:r>
              <a:rPr lang="en-US" sz="2800" i="1" dirty="0"/>
              <a:t>t</a:t>
            </a:r>
            <a:r>
              <a:rPr lang="en-US" sz="2800" dirty="0"/>
              <a:t>(109)= -2.396, </a:t>
            </a:r>
            <a:r>
              <a:rPr lang="en-US" sz="2800" i="1" dirty="0" smtClean="0"/>
              <a:t>p </a:t>
            </a:r>
            <a:r>
              <a:rPr lang="en-US" sz="2800" dirty="0" smtClean="0"/>
              <a:t>= .</a:t>
            </a:r>
            <a:r>
              <a:rPr lang="en-US" sz="2800" dirty="0"/>
              <a:t>018, </a:t>
            </a:r>
            <a:r>
              <a:rPr lang="en-US" sz="2800" i="1" dirty="0"/>
              <a:t>d</a:t>
            </a:r>
            <a:r>
              <a:rPr lang="en-US" sz="2800" dirty="0"/>
              <a:t> = 0.46. </a:t>
            </a:r>
            <a:endParaRPr lang="en-US" sz="2800" dirty="0" smtClean="0"/>
          </a:p>
          <a:p>
            <a:pPr marL="220663" defTabSz="696857"/>
            <a:endParaRPr lang="en-US" sz="2400" dirty="0">
              <a:latin typeface="Arial "/>
            </a:endParaRPr>
          </a:p>
          <a:p>
            <a:pPr marL="220663">
              <a:spcAft>
                <a:spcPts val="1200"/>
              </a:spcAft>
            </a:pPr>
            <a:endParaRPr lang="en-US" sz="2700" dirty="0">
              <a:latin typeface="Arial "/>
            </a:endParaRPr>
          </a:p>
          <a:p>
            <a:pPr marL="220663">
              <a:spcAft>
                <a:spcPts val="1200"/>
              </a:spcAft>
            </a:pPr>
            <a:endParaRPr lang="en-US" sz="2700" dirty="0" smtClean="0">
              <a:latin typeface="Arial "/>
            </a:endParaRPr>
          </a:p>
          <a:p>
            <a:pPr marL="220663">
              <a:spcAft>
                <a:spcPts val="1200"/>
              </a:spcAft>
            </a:pPr>
            <a:endParaRPr lang="en-US" sz="2700" dirty="0">
              <a:latin typeface="Arial "/>
            </a:endParaRPr>
          </a:p>
          <a:p>
            <a:pPr marL="220663">
              <a:spcAft>
                <a:spcPts val="1200"/>
              </a:spcAft>
            </a:pPr>
            <a:endParaRPr lang="en-US" sz="2700" dirty="0" smtClean="0">
              <a:latin typeface="Arial "/>
            </a:endParaRPr>
          </a:p>
          <a:p>
            <a:pPr marL="220663">
              <a:spcAft>
                <a:spcPts val="1200"/>
              </a:spcAft>
            </a:pPr>
            <a:endParaRPr lang="en-US" sz="2700" dirty="0">
              <a:latin typeface="Arial "/>
            </a:endParaRPr>
          </a:p>
          <a:p>
            <a:pPr marL="220663">
              <a:spcAft>
                <a:spcPts val="1200"/>
              </a:spcAft>
            </a:pPr>
            <a:endParaRPr lang="en-US" sz="2700" dirty="0" smtClean="0">
              <a:latin typeface="Arial "/>
            </a:endParaRPr>
          </a:p>
          <a:p>
            <a:pPr marL="220663">
              <a:spcAft>
                <a:spcPts val="1200"/>
              </a:spcAft>
            </a:pPr>
            <a:endParaRPr lang="en-US" sz="2700" dirty="0">
              <a:latin typeface="Arial "/>
            </a:endParaRPr>
          </a:p>
          <a:p>
            <a:pPr marL="220663">
              <a:spcAft>
                <a:spcPts val="1200"/>
              </a:spcAft>
            </a:pPr>
            <a:endParaRPr lang="en-US" sz="2700" dirty="0" smtClean="0">
              <a:latin typeface="Arial "/>
            </a:endParaRPr>
          </a:p>
          <a:p>
            <a:pPr marL="220663">
              <a:spcAft>
                <a:spcPts val="1200"/>
              </a:spcAft>
            </a:pPr>
            <a:endParaRPr lang="en-US" sz="2700" dirty="0">
              <a:latin typeface="Arial "/>
            </a:endParaRPr>
          </a:p>
          <a:p>
            <a:pPr marL="220663">
              <a:spcAft>
                <a:spcPts val="1200"/>
              </a:spcAft>
            </a:pPr>
            <a:endParaRPr lang="en-US" sz="2700" dirty="0" smtClean="0">
              <a:latin typeface="Arial "/>
            </a:endParaRPr>
          </a:p>
          <a:p>
            <a:pPr marL="220663">
              <a:spcAft>
                <a:spcPts val="1200"/>
              </a:spcAft>
            </a:pPr>
            <a:endParaRPr lang="en-US" sz="2700" dirty="0">
              <a:latin typeface="Arial "/>
            </a:endParaRPr>
          </a:p>
          <a:p>
            <a:pPr marL="220663">
              <a:spcAft>
                <a:spcPts val="1200"/>
              </a:spcAft>
            </a:pPr>
            <a:endParaRPr lang="en-US" sz="2700" dirty="0" smtClean="0">
              <a:latin typeface="Arial "/>
            </a:endParaRPr>
          </a:p>
          <a:p>
            <a:pPr marL="220663">
              <a:spcAft>
                <a:spcPts val="1200"/>
              </a:spcAft>
            </a:pPr>
            <a:endParaRPr lang="en-US" sz="2800" dirty="0" smtClean="0">
              <a:latin typeface="Arial "/>
            </a:endParaRPr>
          </a:p>
          <a:p>
            <a:pPr marL="220663" defTabSz="696857"/>
            <a:endParaRPr lang="en-US" sz="2700" dirty="0" smtClean="0">
              <a:latin typeface="Arial "/>
            </a:endParaRPr>
          </a:p>
          <a:p>
            <a:pPr marL="220663" defTabSz="696857"/>
            <a:endParaRPr lang="en-US" sz="2700" dirty="0" smtClean="0">
              <a:latin typeface="Arial "/>
            </a:endParaRPr>
          </a:p>
          <a:p>
            <a:pPr marL="220663" defTabSz="696857"/>
            <a:endParaRPr lang="en-US" sz="2700" dirty="0">
              <a:latin typeface="Arial "/>
            </a:endParaRPr>
          </a:p>
          <a:p>
            <a:pPr marL="220663" defTabSz="696857"/>
            <a:endParaRPr lang="en-US" sz="2700" dirty="0">
              <a:latin typeface="Arial "/>
            </a:endParaRPr>
          </a:p>
          <a:p>
            <a:pPr marL="220663" defTabSz="696857"/>
            <a:r>
              <a:rPr lang="en-US" sz="2700" i="1" dirty="0" smtClean="0">
                <a:latin typeface="Arial "/>
              </a:rPr>
              <a:t>Figure 1. </a:t>
            </a:r>
            <a:r>
              <a:rPr lang="en-US" sz="2700" dirty="0" smtClean="0">
                <a:latin typeface="Arial "/>
              </a:rPr>
              <a:t>Means of comfort ratings for </a:t>
            </a:r>
            <a:r>
              <a:rPr lang="en-US" sz="2700" dirty="0" err="1" smtClean="0">
                <a:latin typeface="Arial "/>
              </a:rPr>
              <a:t>textisms</a:t>
            </a:r>
            <a:r>
              <a:rPr lang="en-US" sz="2700" dirty="0" smtClean="0">
                <a:latin typeface="Arial "/>
              </a:rPr>
              <a:t> across texting speech and full text conversations with standard error as error bars. </a:t>
            </a:r>
          </a:p>
        </p:txBody>
      </p:sp>
      <p:sp>
        <p:nvSpPr>
          <p:cNvPr id="2059" name="Rectangle 25"/>
          <p:cNvSpPr>
            <a:spLocks noChangeArrowheads="1"/>
          </p:cNvSpPr>
          <p:nvPr/>
        </p:nvSpPr>
        <p:spPr bwMode="auto">
          <a:xfrm>
            <a:off x="685800" y="3048000"/>
            <a:ext cx="8305800" cy="8965450"/>
          </a:xfrm>
          <a:prstGeom prst="rect">
            <a:avLst/>
          </a:prstGeom>
          <a:solidFill>
            <a:schemeClr val="bg1"/>
          </a:solidFill>
          <a:ln w="9525">
            <a:noFill/>
            <a:miter lim="800000"/>
            <a:headEnd/>
            <a:tailEnd/>
          </a:ln>
        </p:spPr>
        <p:txBody>
          <a:bodyPr wrap="square" lIns="70026" tIns="35012" rIns="70026" bIns="35012">
            <a:spAutoFit/>
          </a:bodyPr>
          <a:lstStyle/>
          <a:p>
            <a:pPr marL="304776" indent="-304776" algn="ctr" defTabSz="3604925">
              <a:spcAft>
                <a:spcPts val="1200"/>
              </a:spcAft>
              <a:defRPr/>
            </a:pPr>
            <a:r>
              <a:rPr lang="en-US" sz="3600" dirty="0" smtClean="0">
                <a:solidFill>
                  <a:srgbClr val="660033"/>
                </a:solidFill>
                <a:latin typeface="Arial Black" pitchFamily="34" charset="0"/>
              </a:rPr>
              <a:t>ABSTRACT</a:t>
            </a:r>
            <a:endParaRPr lang="en-US" sz="3600" dirty="0">
              <a:solidFill>
                <a:srgbClr val="660033"/>
              </a:solidFill>
              <a:latin typeface="Arial Black" pitchFamily="34" charset="0"/>
            </a:endParaRPr>
          </a:p>
          <a:p>
            <a:r>
              <a:rPr lang="en-US" sz="2800" dirty="0" smtClean="0"/>
              <a:t>This </a:t>
            </a:r>
            <a:r>
              <a:rPr lang="en-US" sz="2800" dirty="0"/>
              <a:t>study sought to examine whether certain “</a:t>
            </a:r>
            <a:r>
              <a:rPr lang="en-US" sz="2800" dirty="0" err="1"/>
              <a:t>textisms</a:t>
            </a:r>
            <a:r>
              <a:rPr lang="en-US" sz="2800" dirty="0"/>
              <a:t>” provoke an uncomfortable response for the receiver and if so, to target which specific </a:t>
            </a:r>
            <a:r>
              <a:rPr lang="en-US" sz="2800" dirty="0" err="1" smtClean="0"/>
              <a:t>textisms</a:t>
            </a:r>
            <a:r>
              <a:rPr lang="en-US" sz="2800" dirty="0" smtClean="0"/>
              <a:t> </a:t>
            </a:r>
            <a:r>
              <a:rPr lang="en-US" sz="2800" dirty="0"/>
              <a:t>trigger that response. </a:t>
            </a:r>
            <a:r>
              <a:rPr lang="en-US" sz="2800" dirty="0" smtClean="0"/>
              <a:t>Participants (N </a:t>
            </a:r>
            <a:r>
              <a:rPr lang="en-US" sz="2800" dirty="0"/>
              <a:t>=111) were randomly assigned to either a prompt suggesting that the participants was having a texting conversation with a close friend, or that they were just having a conversation with a close friend, and then provided 18 statements for the participant to read and then asked to rate their levels of comfort. Specifically, for the typographical symbol and capital letter </a:t>
            </a:r>
            <a:r>
              <a:rPr lang="en-US" sz="2800" dirty="0" err="1"/>
              <a:t>textisms</a:t>
            </a:r>
            <a:r>
              <a:rPr lang="en-US" sz="2800" dirty="0"/>
              <a:t>, the participants indicated higher levels of comfort in the full text conversations. In other words, when the content of the conversation is controlled, the presence of these specific </a:t>
            </a:r>
            <a:r>
              <a:rPr lang="en-US" sz="2800" dirty="0" err="1"/>
              <a:t>textisms</a:t>
            </a:r>
            <a:r>
              <a:rPr lang="en-US" sz="2800" dirty="0"/>
              <a:t> decreases comfort ratings of the participant. These findings indicate the significant impact that </a:t>
            </a:r>
            <a:r>
              <a:rPr lang="en-US" sz="2800" dirty="0" err="1"/>
              <a:t>textisms</a:t>
            </a:r>
            <a:r>
              <a:rPr lang="en-US" sz="2800" dirty="0"/>
              <a:t> can have on interpersonal communication. </a:t>
            </a:r>
          </a:p>
        </p:txBody>
      </p:sp>
      <p:sp>
        <p:nvSpPr>
          <p:cNvPr id="2060" name="Text Box 343"/>
          <p:cNvSpPr txBox="1">
            <a:spLocks noChangeArrowheads="1"/>
          </p:cNvSpPr>
          <p:nvPr/>
        </p:nvSpPr>
        <p:spPr bwMode="auto">
          <a:xfrm>
            <a:off x="32080200" y="219076"/>
            <a:ext cx="3276600" cy="2817614"/>
          </a:xfrm>
          <a:prstGeom prst="rect">
            <a:avLst/>
          </a:prstGeom>
          <a:noFill/>
          <a:ln w="9525">
            <a:noFill/>
            <a:miter lim="800000"/>
            <a:headEnd/>
            <a:tailEnd/>
          </a:ln>
        </p:spPr>
        <p:txBody>
          <a:bodyPr wrap="square" lIns="70026" tIns="35012" rIns="70026" bIns="35012">
            <a:spAutoFit/>
          </a:bodyPr>
          <a:lstStyle/>
          <a:p>
            <a:pPr algn="ctr" defTabSz="696857">
              <a:spcBef>
                <a:spcPct val="50000"/>
              </a:spcBef>
            </a:pPr>
            <a:r>
              <a:rPr lang="en-US" sz="9600" b="1" dirty="0">
                <a:solidFill>
                  <a:srgbClr val="5C001F"/>
                </a:solidFill>
                <a:latin typeface="Symbol" pitchFamily="18" charset="2"/>
              </a:rPr>
              <a:t></a:t>
            </a:r>
          </a:p>
          <a:p>
            <a:pPr algn="ctr" defTabSz="696857">
              <a:spcBef>
                <a:spcPct val="50000"/>
              </a:spcBef>
            </a:pPr>
            <a:endParaRPr lang="en-US" sz="5500" dirty="0">
              <a:latin typeface="Symbol" pitchFamily="18" charset="2"/>
            </a:endParaRPr>
          </a:p>
        </p:txBody>
      </p:sp>
      <p:sp>
        <p:nvSpPr>
          <p:cNvPr id="1046" name="Text Box 327"/>
          <p:cNvSpPr txBox="1">
            <a:spLocks noChangeArrowheads="1"/>
          </p:cNvSpPr>
          <p:nvPr/>
        </p:nvSpPr>
        <p:spPr bwMode="auto">
          <a:xfrm>
            <a:off x="27736800" y="3048000"/>
            <a:ext cx="8153400" cy="16060318"/>
          </a:xfrm>
          <a:prstGeom prst="rect">
            <a:avLst/>
          </a:prstGeom>
          <a:solidFill>
            <a:schemeClr val="bg1"/>
          </a:solidFill>
          <a:ln w="9525">
            <a:noFill/>
            <a:miter lim="800000"/>
            <a:headEnd/>
            <a:tailEnd/>
          </a:ln>
        </p:spPr>
        <p:txBody>
          <a:bodyPr wrap="square" lIns="80795" tIns="40398" rIns="80795" bIns="40398">
            <a:spAutoFit/>
          </a:bodyPr>
          <a:lstStyle/>
          <a:p>
            <a:pPr marL="503238" indent="-282575" algn="ctr" defTabSz="3604925">
              <a:spcAft>
                <a:spcPts val="1200"/>
              </a:spcAft>
              <a:defRPr/>
            </a:pPr>
            <a:r>
              <a:rPr lang="en-US" sz="3600" b="1" dirty="0" smtClean="0">
                <a:solidFill>
                  <a:srgbClr val="660033"/>
                </a:solidFill>
                <a:latin typeface="Arial Black" pitchFamily="34" charset="0"/>
                <a:cs typeface="+mn-cs"/>
              </a:rPr>
              <a:t>DISCUSSION</a:t>
            </a:r>
            <a:endParaRPr lang="en-US" sz="3600" dirty="0">
              <a:latin typeface="Arial" pitchFamily="34" charset="0"/>
              <a:cs typeface="Arial" pitchFamily="34" charset="0"/>
            </a:endParaRPr>
          </a:p>
          <a:p>
            <a:pPr marL="503238" indent="-282575">
              <a:spcAft>
                <a:spcPts val="1200"/>
              </a:spcAft>
              <a:buFont typeface="Arial" pitchFamily="34" charset="0"/>
              <a:buChar char="•"/>
            </a:pPr>
            <a:r>
              <a:rPr lang="en-US" sz="2800" smtClean="0"/>
              <a:t>Our</a:t>
            </a:r>
            <a:r>
              <a:rPr lang="en-US" sz="2800" smtClean="0"/>
              <a:t> </a:t>
            </a:r>
            <a:r>
              <a:rPr lang="en-US" sz="2800" dirty="0" smtClean="0"/>
              <a:t>hypothesis </a:t>
            </a:r>
            <a:r>
              <a:rPr lang="en-US" sz="2800" dirty="0"/>
              <a:t>was partially supported by the significant difference found between the full conversation and texting conversation for capital letters and the typographical symbols. </a:t>
            </a:r>
            <a:endParaRPr lang="en-US" sz="2800" dirty="0" smtClean="0"/>
          </a:p>
          <a:p>
            <a:pPr marL="503238" indent="-282575">
              <a:spcAft>
                <a:spcPts val="1200"/>
              </a:spcAft>
              <a:buFont typeface="Arial" pitchFamily="34" charset="0"/>
              <a:buChar char="•"/>
            </a:pPr>
            <a:r>
              <a:rPr lang="en-US" sz="2800" dirty="0"/>
              <a:t>Participants reported more negative comfort responses when typographical symbols were used in texting conversation </a:t>
            </a:r>
            <a:r>
              <a:rPr lang="en-US" sz="2800" dirty="0" smtClean="0"/>
              <a:t>as </a:t>
            </a:r>
            <a:r>
              <a:rPr lang="en-US" sz="2800" dirty="0"/>
              <a:t>compared to the </a:t>
            </a:r>
            <a:r>
              <a:rPr lang="en-US" sz="2800" dirty="0" smtClean="0"/>
              <a:t>responses for the full </a:t>
            </a:r>
            <a:r>
              <a:rPr lang="en-US" sz="2800" dirty="0"/>
              <a:t>conversation </a:t>
            </a:r>
            <a:r>
              <a:rPr lang="en-US" sz="2800" dirty="0" smtClean="0"/>
              <a:t>condition, and </a:t>
            </a:r>
            <a:r>
              <a:rPr lang="en-US" sz="2800" dirty="0"/>
              <a:t>also for the typographical symbols when used the texting conversation </a:t>
            </a:r>
            <a:r>
              <a:rPr lang="en-US" sz="2800" dirty="0" smtClean="0"/>
              <a:t>than </a:t>
            </a:r>
            <a:r>
              <a:rPr lang="en-US" sz="2800" dirty="0"/>
              <a:t>the response in the </a:t>
            </a:r>
            <a:r>
              <a:rPr lang="en-US" sz="2800" dirty="0" smtClean="0"/>
              <a:t>full  </a:t>
            </a:r>
            <a:r>
              <a:rPr lang="en-US" sz="2800" dirty="0"/>
              <a:t>conversation </a:t>
            </a:r>
            <a:r>
              <a:rPr lang="en-US" sz="2800" dirty="0" smtClean="0"/>
              <a:t>condition. </a:t>
            </a:r>
          </a:p>
          <a:p>
            <a:pPr marL="503238" indent="-282575">
              <a:spcAft>
                <a:spcPts val="1200"/>
              </a:spcAft>
              <a:buFont typeface="Arial" pitchFamily="34" charset="0"/>
              <a:buChar char="•"/>
            </a:pPr>
            <a:r>
              <a:rPr lang="en-US" sz="2800" dirty="0" smtClean="0"/>
              <a:t>From these results, appears </a:t>
            </a:r>
            <a:r>
              <a:rPr lang="en-US" sz="2800" dirty="0"/>
              <a:t>that the usage of the “positive” </a:t>
            </a:r>
            <a:r>
              <a:rPr lang="en-US" sz="2800" dirty="0" err="1"/>
              <a:t>textisms</a:t>
            </a:r>
            <a:r>
              <a:rPr lang="en-US" sz="2800" dirty="0"/>
              <a:t> did not do much to impact comfort levels in any significant </a:t>
            </a:r>
            <a:r>
              <a:rPr lang="en-US" sz="2800" dirty="0" smtClean="0"/>
              <a:t>way but the use of the </a:t>
            </a:r>
            <a:r>
              <a:rPr lang="en-US" sz="2800" dirty="0" err="1" smtClean="0"/>
              <a:t>textisms</a:t>
            </a:r>
            <a:r>
              <a:rPr lang="en-US" sz="2800" dirty="0" smtClean="0"/>
              <a:t> with the negative connotation can significantly decrease the comfort of the recipient.</a:t>
            </a:r>
            <a:endParaRPr lang="en-US" sz="2800" b="1" dirty="0">
              <a:latin typeface="+mj-lt"/>
              <a:cs typeface="Arial" pitchFamily="34" charset="0"/>
            </a:endParaRPr>
          </a:p>
          <a:p>
            <a:pPr marL="503238" indent="-346075" defTabSz="3604925">
              <a:spcAft>
                <a:spcPts val="463"/>
              </a:spcAft>
              <a:defRPr/>
            </a:pPr>
            <a:r>
              <a:rPr lang="en-US" sz="2800" b="1" dirty="0" smtClean="0">
                <a:latin typeface="+mj-lt"/>
              </a:rPr>
              <a:t>Limitations</a:t>
            </a:r>
            <a:endParaRPr lang="en-US" sz="2800" dirty="0" smtClean="0">
              <a:latin typeface="+mj-lt"/>
              <a:cs typeface="Arial" pitchFamily="34" charset="0"/>
            </a:endParaRPr>
          </a:p>
          <a:p>
            <a:pPr marL="503238" indent="-346075">
              <a:spcAft>
                <a:spcPts val="1200"/>
              </a:spcAft>
              <a:buFont typeface="Arial" pitchFamily="34" charset="0"/>
              <a:buChar char="•"/>
            </a:pPr>
            <a:r>
              <a:rPr lang="en-US" sz="2800" dirty="0"/>
              <a:t>T</a:t>
            </a:r>
            <a:r>
              <a:rPr lang="en-US" sz="2800" dirty="0" smtClean="0"/>
              <a:t>he </a:t>
            </a:r>
            <a:r>
              <a:rPr lang="en-US" sz="2800" dirty="0"/>
              <a:t>conversation response sections were created specifically for this study and some of the </a:t>
            </a:r>
            <a:r>
              <a:rPr lang="en-US" sz="2800" dirty="0" err="1" smtClean="0"/>
              <a:t>textisms</a:t>
            </a:r>
            <a:r>
              <a:rPr lang="en-US" sz="2800" dirty="0" smtClean="0"/>
              <a:t> were presented in unequal numbers. </a:t>
            </a:r>
          </a:p>
          <a:p>
            <a:pPr marL="503238" indent="-346075">
              <a:spcAft>
                <a:spcPts val="1200"/>
              </a:spcAft>
              <a:buFont typeface="Arial" pitchFamily="34" charset="0"/>
              <a:buChar char="•"/>
            </a:pPr>
            <a:r>
              <a:rPr lang="en-US" sz="2800" dirty="0" smtClean="0"/>
              <a:t>The participant </a:t>
            </a:r>
            <a:r>
              <a:rPr lang="en-US" sz="2800" dirty="0"/>
              <a:t>sample is primarily traditional university undergraduates, so the results </a:t>
            </a:r>
            <a:r>
              <a:rPr lang="en-US" sz="2800" dirty="0" smtClean="0"/>
              <a:t>would potentially </a:t>
            </a:r>
            <a:r>
              <a:rPr lang="en-US" sz="2800" dirty="0"/>
              <a:t>differ with a more diverse </a:t>
            </a:r>
            <a:r>
              <a:rPr lang="en-US" sz="2800" dirty="0" smtClean="0"/>
              <a:t>sample. </a:t>
            </a:r>
            <a:endParaRPr lang="en-US" sz="2800" dirty="0" smtClean="0">
              <a:latin typeface="Arial" pitchFamily="34" charset="0"/>
              <a:cs typeface="Arial" pitchFamily="34" charset="0"/>
            </a:endParaRPr>
          </a:p>
          <a:p>
            <a:pPr marL="473075" indent="-252413" defTabSz="3604925">
              <a:spcAft>
                <a:spcPts val="463"/>
              </a:spcAft>
              <a:defRPr/>
            </a:pPr>
            <a:r>
              <a:rPr lang="en-US" sz="2800" b="1" dirty="0" smtClean="0">
                <a:latin typeface="+mj-lt"/>
              </a:rPr>
              <a:t>Future Research </a:t>
            </a:r>
            <a:endParaRPr lang="en-US" sz="2800" dirty="0" smtClean="0">
              <a:latin typeface="+mj-lt"/>
              <a:cs typeface="Arial" pitchFamily="34" charset="0"/>
            </a:endParaRPr>
          </a:p>
          <a:p>
            <a:pPr marL="473075" indent="-252413" defTabSz="3604925">
              <a:spcAft>
                <a:spcPts val="1200"/>
              </a:spcAft>
              <a:buFont typeface="Arial" pitchFamily="34" charset="0"/>
              <a:buChar char="•"/>
              <a:defRPr/>
            </a:pPr>
            <a:r>
              <a:rPr lang="en-US" sz="2800" dirty="0" smtClean="0">
                <a:latin typeface="Arial" pitchFamily="34" charset="0"/>
                <a:cs typeface="Arial" pitchFamily="34" charset="0"/>
              </a:rPr>
              <a:t>For future replications, it would be important to make sure that the number of </a:t>
            </a:r>
            <a:r>
              <a:rPr lang="en-US" sz="2800" dirty="0" err="1" smtClean="0">
                <a:latin typeface="Arial" pitchFamily="34" charset="0"/>
                <a:cs typeface="Arial" pitchFamily="34" charset="0"/>
              </a:rPr>
              <a:t>textisms</a:t>
            </a:r>
            <a:r>
              <a:rPr lang="en-US" sz="2800" dirty="0" smtClean="0">
                <a:latin typeface="Arial" pitchFamily="34" charset="0"/>
                <a:cs typeface="Arial" pitchFamily="34" charset="0"/>
              </a:rPr>
              <a:t> are represented equally.</a:t>
            </a:r>
          </a:p>
          <a:p>
            <a:pPr marL="473075" indent="-252413" defTabSz="3604925">
              <a:spcAft>
                <a:spcPts val="1200"/>
              </a:spcAft>
              <a:buFont typeface="Arial" pitchFamily="34" charset="0"/>
              <a:buChar char="•"/>
              <a:defRPr/>
            </a:pPr>
            <a:r>
              <a:rPr lang="en-US" sz="2800" dirty="0" smtClean="0">
                <a:latin typeface="Arial" pitchFamily="34" charset="0"/>
                <a:cs typeface="Arial" pitchFamily="34" charset="0"/>
              </a:rPr>
              <a:t>Future research may want to investigate differences in the comfort ratings due to </a:t>
            </a:r>
            <a:r>
              <a:rPr lang="en-US" sz="2800" dirty="0" err="1" smtClean="0">
                <a:latin typeface="Arial" pitchFamily="34" charset="0"/>
                <a:cs typeface="Arial" pitchFamily="34" charset="0"/>
              </a:rPr>
              <a:t>textisms</a:t>
            </a:r>
            <a:r>
              <a:rPr lang="en-US" sz="2800" dirty="0" smtClean="0">
                <a:latin typeface="Arial" pitchFamily="34" charset="0"/>
                <a:cs typeface="Arial" pitchFamily="34" charset="0"/>
              </a:rPr>
              <a:t> across varying age populations. </a:t>
            </a:r>
          </a:p>
        </p:txBody>
      </p:sp>
      <p:sp>
        <p:nvSpPr>
          <p:cNvPr id="21" name="Rectangle 25"/>
          <p:cNvSpPr>
            <a:spLocks noChangeArrowheads="1"/>
          </p:cNvSpPr>
          <p:nvPr/>
        </p:nvSpPr>
        <p:spPr bwMode="auto">
          <a:xfrm>
            <a:off x="723900" y="25305346"/>
            <a:ext cx="8382000" cy="1671146"/>
          </a:xfrm>
          <a:prstGeom prst="rect">
            <a:avLst/>
          </a:prstGeom>
          <a:solidFill>
            <a:schemeClr val="bg1"/>
          </a:solidFill>
          <a:ln w="9525">
            <a:noFill/>
            <a:miter lim="800000"/>
            <a:headEnd/>
            <a:tailEnd/>
          </a:ln>
        </p:spPr>
        <p:txBody>
          <a:bodyPr wrap="square" lIns="70026" tIns="35012" rIns="70026" bIns="35012">
            <a:spAutoFit/>
          </a:bodyPr>
          <a:lstStyle/>
          <a:p>
            <a:pPr marL="304776" indent="-304776" algn="ctr" defTabSz="3604925">
              <a:spcAft>
                <a:spcPts val="1200"/>
              </a:spcAft>
              <a:defRPr/>
            </a:pPr>
            <a:r>
              <a:rPr lang="en-US" sz="2800" dirty="0" smtClean="0">
                <a:solidFill>
                  <a:srgbClr val="660033"/>
                </a:solidFill>
                <a:latin typeface="Arial Black" pitchFamily="34" charset="0"/>
              </a:rPr>
              <a:t>CONTACT INFORMATION</a:t>
            </a:r>
            <a:endParaRPr lang="en-US" sz="2800" dirty="0" smtClean="0">
              <a:latin typeface="Arial Black" pitchFamily="34" charset="0"/>
            </a:endParaRPr>
          </a:p>
          <a:p>
            <a:pPr marL="304776" indent="-304776" algn="ctr" defTabSz="3604925">
              <a:defRPr/>
            </a:pPr>
            <a:r>
              <a:rPr lang="en-US" sz="2200" dirty="0" smtClean="0">
                <a:latin typeface="Arial Black" pitchFamily="34" charset="0"/>
              </a:rPr>
              <a:t>Flora314@live.missouristate.edu</a:t>
            </a:r>
            <a:endParaRPr lang="en-US" sz="2200" dirty="0">
              <a:latin typeface="Arial Black" pitchFamily="34" charset="0"/>
            </a:endParaRPr>
          </a:p>
          <a:p>
            <a:pPr marL="304776" indent="-304776" algn="ctr" defTabSz="3604925">
              <a:defRPr/>
            </a:pPr>
            <a:r>
              <a:rPr lang="en-US" sz="2200" dirty="0" smtClean="0">
                <a:latin typeface="Arial Black" pitchFamily="34" charset="0"/>
              </a:rPr>
              <a:t>ErinBuchanan@missouristate.edu</a:t>
            </a:r>
          </a:p>
          <a:p>
            <a:pPr marL="304776" indent="-304776" algn="ctr" defTabSz="3604925">
              <a:defRPr/>
            </a:pPr>
            <a:r>
              <a:rPr lang="en-US" sz="2200" dirty="0" err="1" smtClean="0">
                <a:latin typeface="Arial Black" pitchFamily="34" charset="0"/>
              </a:rPr>
              <a:t>Mfallone@Missouristate.edu</a:t>
            </a:r>
            <a:endParaRPr lang="en-US" sz="2200" dirty="0" smtClean="0">
              <a:latin typeface="Arial Black" pitchFamily="34" charset="0"/>
            </a:endParaRPr>
          </a:p>
        </p:txBody>
      </p:sp>
      <p:sp>
        <p:nvSpPr>
          <p:cNvPr id="31" name="Rectangle 25"/>
          <p:cNvSpPr>
            <a:spLocks noChangeArrowheads="1"/>
          </p:cNvSpPr>
          <p:nvPr/>
        </p:nvSpPr>
        <p:spPr bwMode="auto">
          <a:xfrm>
            <a:off x="27736801" y="19445932"/>
            <a:ext cx="8136004" cy="7488123"/>
          </a:xfrm>
          <a:prstGeom prst="rect">
            <a:avLst/>
          </a:prstGeom>
          <a:solidFill>
            <a:schemeClr val="bg1"/>
          </a:solidFill>
          <a:ln w="9525">
            <a:noFill/>
            <a:miter lim="800000"/>
            <a:headEnd/>
            <a:tailEnd/>
          </a:ln>
        </p:spPr>
        <p:txBody>
          <a:bodyPr wrap="square" lIns="70026" tIns="35012" rIns="70026" bIns="35012">
            <a:spAutoFit/>
          </a:bodyPr>
          <a:lstStyle/>
          <a:p>
            <a:pPr marL="303213" indent="-255588" algn="ctr" defTabSz="3604925">
              <a:defRPr/>
            </a:pPr>
            <a:r>
              <a:rPr lang="en-US" sz="3200" dirty="0" smtClean="0">
                <a:solidFill>
                  <a:srgbClr val="660033"/>
                </a:solidFill>
                <a:latin typeface="Arial Black" pitchFamily="34" charset="0"/>
              </a:rPr>
              <a:t>REFERENCES</a:t>
            </a:r>
          </a:p>
          <a:p>
            <a:pPr marL="303213" indent="-255588" algn="ctr" defTabSz="3604925">
              <a:defRPr/>
            </a:pPr>
            <a:endParaRPr lang="en-US" sz="2000" dirty="0" smtClean="0">
              <a:solidFill>
                <a:srgbClr val="660033"/>
              </a:solidFill>
              <a:latin typeface="Arial Black" pitchFamily="34" charset="0"/>
            </a:endParaRPr>
          </a:p>
          <a:p>
            <a:pPr marL="342900" indent="-342900">
              <a:buFont typeface="Arial" charset="0"/>
              <a:buChar char="•"/>
            </a:pPr>
            <a:r>
              <a:rPr lang="en-US" sz="2400" dirty="0"/>
              <a:t>Crystal, D. (2008). </a:t>
            </a:r>
            <a:r>
              <a:rPr lang="en-US" sz="2400" dirty="0" err="1"/>
              <a:t>Txting</a:t>
            </a:r>
            <a:r>
              <a:rPr lang="en-US" sz="2400" dirty="0"/>
              <a:t>: The gr8 db8. New York, NY: Oxford </a:t>
            </a:r>
            <a:r>
              <a:rPr lang="en-US" sz="2400" dirty="0" smtClean="0"/>
              <a:t>University Press</a:t>
            </a:r>
            <a:r>
              <a:rPr lang="en-US" sz="2400" dirty="0"/>
              <a:t>. </a:t>
            </a:r>
          </a:p>
          <a:p>
            <a:pPr marL="342900" indent="-342900">
              <a:buFont typeface="Arial" charset="0"/>
              <a:buChar char="•"/>
            </a:pPr>
            <a:r>
              <a:rPr lang="en-US" sz="2400" dirty="0"/>
              <a:t>O’Grady, M. (2012, June 19). SMS Usage Remains Strong In </a:t>
            </a:r>
            <a:r>
              <a:rPr lang="en-US" sz="2400" dirty="0" smtClean="0"/>
              <a:t>	The </a:t>
            </a:r>
            <a:r>
              <a:rPr lang="en-US" sz="2400" dirty="0"/>
              <a:t>US: </a:t>
            </a:r>
            <a:r>
              <a:rPr lang="en-US" sz="2400" dirty="0" smtClean="0"/>
              <a:t>6 Billion </a:t>
            </a:r>
            <a:r>
              <a:rPr lang="en-US" sz="2400" dirty="0"/>
              <a:t>SMS Messages Are Sent Each Day. </a:t>
            </a:r>
            <a:r>
              <a:rPr lang="en-US" sz="2400" dirty="0" smtClean="0"/>
              <a:t>	Retrieved from http</a:t>
            </a:r>
            <a:r>
              <a:rPr lang="en-US" sz="2400" dirty="0"/>
              <a:t>://</a:t>
            </a:r>
            <a:r>
              <a:rPr lang="en-US" sz="2400" dirty="0" err="1" smtClean="0"/>
              <a:t>blogs.forrester.com</a:t>
            </a:r>
            <a:r>
              <a:rPr lang="en-US" sz="2400" dirty="0" smtClean="0"/>
              <a:t>/</a:t>
            </a:r>
            <a:r>
              <a:rPr lang="en-US" sz="2400" dirty="0" err="1" smtClean="0"/>
              <a:t>michael_ogrady</a:t>
            </a:r>
            <a:r>
              <a:rPr lang="en-US" sz="2400" dirty="0" smtClean="0"/>
              <a:t> /12-06-19 sms_usage_remains_strong_in_the_us_6_billion_sms_messages_are_sent_each_day</a:t>
            </a:r>
            <a:endParaRPr lang="en-US" sz="2400" dirty="0"/>
          </a:p>
          <a:p>
            <a:pPr marL="342900" indent="-342900">
              <a:buFont typeface="Arial" charset="0"/>
              <a:buChar char="•"/>
            </a:pPr>
            <a:r>
              <a:rPr lang="en-US" sz="2400" dirty="0" err="1"/>
              <a:t>Palasick</a:t>
            </a:r>
            <a:r>
              <a:rPr lang="en-US" sz="2400" dirty="0"/>
              <a:t>, K.E. (2014). LOL MY THESIS: An Exploration of the </a:t>
            </a:r>
            <a:r>
              <a:rPr lang="en-US" sz="2400" dirty="0" smtClean="0"/>
              <a:t>Written and </a:t>
            </a:r>
            <a:r>
              <a:rPr lang="en-US" sz="2400" dirty="0"/>
              <a:t>Oral Linguistic Effects of Text Messaging </a:t>
            </a:r>
            <a:r>
              <a:rPr lang="en-US" sz="2400" dirty="0" smtClean="0"/>
              <a:t>(</a:t>
            </a:r>
            <a:r>
              <a:rPr lang="en-US" sz="2400" dirty="0"/>
              <a:t>Bachelor </a:t>
            </a:r>
            <a:r>
              <a:rPr lang="en-US" sz="2400" dirty="0" smtClean="0"/>
              <a:t>thesis</a:t>
            </a:r>
            <a:r>
              <a:rPr lang="en-US" sz="2400" dirty="0"/>
              <a:t>). </a:t>
            </a:r>
            <a:r>
              <a:rPr lang="en-US" sz="2400" dirty="0" smtClean="0"/>
              <a:t>Retrieved from: http</a:t>
            </a:r>
            <a:r>
              <a:rPr lang="en-US" sz="2400" dirty="0"/>
              <a:t>://</a:t>
            </a:r>
            <a:r>
              <a:rPr lang="en-US" sz="2400" dirty="0" err="1" smtClean="0"/>
              <a:t>digitalwindow.vassar.edu</a:t>
            </a:r>
            <a:r>
              <a:rPr lang="en-US" sz="2400" dirty="0" smtClean="0"/>
              <a:t>/</a:t>
            </a:r>
            <a:r>
              <a:rPr lang="en-US" sz="2400" dirty="0" err="1" smtClean="0"/>
              <a:t>senior_capstone</a:t>
            </a:r>
            <a:r>
              <a:rPr lang="en-US" sz="2400" dirty="0" smtClean="0"/>
              <a:t>/360</a:t>
            </a:r>
            <a:endParaRPr lang="en-US" sz="2400" dirty="0"/>
          </a:p>
          <a:p>
            <a:pPr marL="342900" indent="-342900">
              <a:buFont typeface="Arial" charset="0"/>
              <a:buChar char="•"/>
            </a:pPr>
            <a:r>
              <a:rPr lang="en-US" sz="2400" dirty="0"/>
              <a:t>Reid, F. M., &amp; Reid, D. J. (2010). The expressive </a:t>
            </a:r>
            <a:r>
              <a:rPr lang="en-US" sz="2400" dirty="0" smtClean="0"/>
              <a:t>and conversational affordances </a:t>
            </a:r>
            <a:r>
              <a:rPr lang="en-US" sz="2400" dirty="0"/>
              <a:t>of mobile </a:t>
            </a:r>
            <a:r>
              <a:rPr lang="en-US" sz="2400" dirty="0" smtClean="0"/>
              <a:t>messaging. </a:t>
            </a:r>
            <a:r>
              <a:rPr lang="en-US" sz="2400" i="1" dirty="0" err="1" smtClean="0"/>
              <a:t>Behaviour</a:t>
            </a:r>
            <a:r>
              <a:rPr lang="en-US" sz="2400" i="1" dirty="0" smtClean="0"/>
              <a:t> </a:t>
            </a:r>
            <a:r>
              <a:rPr lang="en-US" sz="2400" i="1" dirty="0"/>
              <a:t>&amp; Information T</a:t>
            </a:r>
            <a:r>
              <a:rPr lang="en-US" sz="2400" i="1" dirty="0" smtClean="0"/>
              <a:t>echnology</a:t>
            </a:r>
            <a:r>
              <a:rPr lang="en-US" sz="2400" dirty="0"/>
              <a:t>, </a:t>
            </a:r>
            <a:r>
              <a:rPr lang="en-US" sz="2400" i="1" dirty="0"/>
              <a:t>29</a:t>
            </a:r>
            <a:r>
              <a:rPr lang="en-US" sz="2400" dirty="0"/>
              <a:t>(1), </a:t>
            </a:r>
            <a:r>
              <a:rPr lang="en-US" sz="2400" dirty="0" smtClean="0"/>
              <a:t>3-22.doi:10.1080/01449290701497079</a:t>
            </a:r>
          </a:p>
          <a:p>
            <a:pPr marL="342900" indent="-342900">
              <a:buFont typeface="Arial" charset="0"/>
              <a:buChar char="•"/>
            </a:pPr>
            <a:endParaRPr lang="en-US" sz="2400" dirty="0" smtClean="0"/>
          </a:p>
          <a:p>
            <a:pPr indent="-457200"/>
            <a:endParaRPr lang="en-US" sz="22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4200" y="17144999"/>
            <a:ext cx="9712412" cy="8726381"/>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5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075113"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24596</TotalTime>
  <Words>843</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Arial </vt:lpstr>
      <vt:lpstr>Arial Black</vt:lpstr>
      <vt:lpstr>Symbol</vt:lpstr>
      <vt:lpstr>Times New Roman</vt:lpstr>
      <vt:lpstr>Default Design</vt:lpstr>
      <vt:lpstr>PowerPoint Presentation</vt:lpstr>
    </vt:vector>
  </TitlesOfParts>
  <Company>Southwest Missouri State University</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AYoung</dc:creator>
  <cp:lastModifiedBy>Erin Buchanan</cp:lastModifiedBy>
  <cp:revision>402</cp:revision>
  <dcterms:created xsi:type="dcterms:W3CDTF">2010-12-30T06:22:14Z</dcterms:created>
  <dcterms:modified xsi:type="dcterms:W3CDTF">2016-04-01T16:21:41Z</dcterms:modified>
</cp:coreProperties>
</file>