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51206400" cy="34747200"/>
  <p:notesSz cx="6858000" cy="9144000"/>
  <p:defaultTextStyle>
    <a:defPPr>
      <a:defRPr lang="en-US"/>
    </a:defPPr>
    <a:lvl1pPr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0944">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D33"/>
    <a:srgbClr val="A2E6A8"/>
    <a:srgbClr val="3F762B"/>
    <a:srgbClr val="000000"/>
    <a:srgbClr val="455F51"/>
    <a:srgbClr val="78DA81"/>
    <a:srgbClr val="ABDB77"/>
    <a:srgbClr val="5E2420"/>
    <a:srgbClr val="BBE0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p:restoredTop sz="94280" autoAdjust="0"/>
  </p:normalViewPr>
  <p:slideViewPr>
    <p:cSldViewPr>
      <p:cViewPr>
        <p:scale>
          <a:sx n="40" d="100"/>
          <a:sy n="40" d="100"/>
        </p:scale>
        <p:origin x="-2784" y="-3558"/>
      </p:cViewPr>
      <p:guideLst>
        <p:guide orient="horz" pos="10944"/>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57D0C-6D04-474F-AB77-938AA5FBC50D}" type="datetimeFigureOut">
              <a:rPr lang="en-US" smtClean="0"/>
              <a:t>7/5/2017</a:t>
            </a:fld>
            <a:endParaRPr lang="en-US"/>
          </a:p>
        </p:txBody>
      </p:sp>
      <p:sp>
        <p:nvSpPr>
          <p:cNvPr id="4" name="Slide Image Placeholder 3"/>
          <p:cNvSpPr>
            <a:spLocks noGrp="1" noRot="1" noChangeAspect="1"/>
          </p:cNvSpPr>
          <p:nvPr>
            <p:ph type="sldImg" idx="2"/>
          </p:nvPr>
        </p:nvSpPr>
        <p:spPr>
          <a:xfrm>
            <a:off x="1155700" y="1143000"/>
            <a:ext cx="45466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688EA-DCA0-C74D-A74F-BDF9E9A0345D}" type="slidenum">
              <a:rPr lang="en-US" smtClean="0"/>
              <a:t>‹#›</a:t>
            </a:fld>
            <a:endParaRPr lang="en-US"/>
          </a:p>
        </p:txBody>
      </p:sp>
    </p:spTree>
    <p:extLst>
      <p:ext uri="{BB962C8B-B14F-4D97-AF65-F5344CB8AC3E}">
        <p14:creationId xmlns:p14="http://schemas.microsoft.com/office/powerpoint/2010/main" val="130212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5688EA-DCA0-C74D-A74F-BDF9E9A0345D}" type="slidenum">
              <a:rPr lang="en-US" smtClean="0"/>
              <a:t>1</a:t>
            </a:fld>
            <a:endParaRPr lang="en-US"/>
          </a:p>
        </p:txBody>
      </p:sp>
    </p:spTree>
    <p:extLst>
      <p:ext uri="{BB962C8B-B14F-4D97-AF65-F5344CB8AC3E}">
        <p14:creationId xmlns:p14="http://schemas.microsoft.com/office/powerpoint/2010/main" val="2033757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3" y="10793413"/>
            <a:ext cx="43526075" cy="7448550"/>
          </a:xfrm>
        </p:spPr>
        <p:txBody>
          <a:bodyPr/>
          <a:lstStyle/>
          <a:p>
            <a:r>
              <a:rPr lang="en-US"/>
              <a:t>Click to edit Master title style</a:t>
            </a:r>
            <a:endParaRPr lang="es-ES"/>
          </a:p>
        </p:txBody>
      </p:sp>
      <p:sp>
        <p:nvSpPr>
          <p:cNvPr id="3" name="Subtitle 2"/>
          <p:cNvSpPr>
            <a:spLocks noGrp="1"/>
          </p:cNvSpPr>
          <p:nvPr>
            <p:ph type="subTitle" idx="1"/>
          </p:nvPr>
        </p:nvSpPr>
        <p:spPr>
          <a:xfrm>
            <a:off x="7680325" y="19689763"/>
            <a:ext cx="35845750" cy="88804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7AA4642-90AF-40E1-ACFC-56BC40C36CAA}" type="slidenum">
              <a:rPr lang="en-US" altLang="en-US"/>
              <a:pPr/>
              <a:t>‹#›</a:t>
            </a:fld>
            <a:endParaRPr lang="en-US" altLang="en-US"/>
          </a:p>
        </p:txBody>
      </p:sp>
    </p:spTree>
    <p:extLst>
      <p:ext uri="{BB962C8B-B14F-4D97-AF65-F5344CB8AC3E}">
        <p14:creationId xmlns:p14="http://schemas.microsoft.com/office/powerpoint/2010/main" val="813172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0CC4565-D2D7-4167-A953-86A16F8AABA3}" type="slidenum">
              <a:rPr lang="en-US" altLang="en-US"/>
              <a:pPr/>
              <a:t>‹#›</a:t>
            </a:fld>
            <a:endParaRPr lang="en-US" altLang="en-US"/>
          </a:p>
        </p:txBody>
      </p:sp>
    </p:spTree>
    <p:extLst>
      <p:ext uri="{BB962C8B-B14F-4D97-AF65-F5344CB8AC3E}">
        <p14:creationId xmlns:p14="http://schemas.microsoft.com/office/powerpoint/2010/main" val="228869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5275" y="1392238"/>
            <a:ext cx="11520488" cy="29646562"/>
          </a:xfrm>
        </p:spPr>
        <p:txBody>
          <a:bodyPr vert="eaVert"/>
          <a:lstStyle/>
          <a:p>
            <a:r>
              <a:rPr lang="en-US"/>
              <a:t>Click to edit Master title style</a:t>
            </a:r>
            <a:endParaRPr lang="es-ES"/>
          </a:p>
        </p:txBody>
      </p:sp>
      <p:sp>
        <p:nvSpPr>
          <p:cNvPr id="3" name="Vertical Text Placeholder 2"/>
          <p:cNvSpPr>
            <a:spLocks noGrp="1"/>
          </p:cNvSpPr>
          <p:nvPr>
            <p:ph type="body" orient="vert" idx="1"/>
          </p:nvPr>
        </p:nvSpPr>
        <p:spPr>
          <a:xfrm>
            <a:off x="2560638" y="1392238"/>
            <a:ext cx="34412237" cy="29646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9FAAE91-480B-4F22-821E-F4EB688ABD5C}" type="slidenum">
              <a:rPr lang="en-US" altLang="en-US"/>
              <a:pPr/>
              <a:t>‹#›</a:t>
            </a:fld>
            <a:endParaRPr lang="en-US" altLang="en-US"/>
          </a:p>
        </p:txBody>
      </p:sp>
    </p:spTree>
    <p:extLst>
      <p:ext uri="{BB962C8B-B14F-4D97-AF65-F5344CB8AC3E}">
        <p14:creationId xmlns:p14="http://schemas.microsoft.com/office/powerpoint/2010/main" val="3269290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05F0D0E-4F24-4557-8319-798CFEE01B96}" type="slidenum">
              <a:rPr lang="en-US" altLang="en-US"/>
              <a:pPr/>
              <a:t>‹#›</a:t>
            </a:fld>
            <a:endParaRPr lang="en-US" altLang="en-US"/>
          </a:p>
        </p:txBody>
      </p:sp>
    </p:spTree>
    <p:extLst>
      <p:ext uri="{BB962C8B-B14F-4D97-AF65-F5344CB8AC3E}">
        <p14:creationId xmlns:p14="http://schemas.microsoft.com/office/powerpoint/2010/main" val="2092284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0" y="22328188"/>
            <a:ext cx="43526075" cy="6900862"/>
          </a:xfrm>
        </p:spPr>
        <p:txBody>
          <a:bodyPr anchor="t"/>
          <a:lstStyle>
            <a:lvl1pPr algn="l">
              <a:defRPr sz="4000" b="1" cap="all"/>
            </a:lvl1pPr>
          </a:lstStyle>
          <a:p>
            <a:r>
              <a:rPr lang="en-US"/>
              <a:t>Click to edit Master title style</a:t>
            </a:r>
            <a:endParaRPr lang="es-ES"/>
          </a:p>
        </p:txBody>
      </p:sp>
      <p:sp>
        <p:nvSpPr>
          <p:cNvPr id="3" name="Text Placeholder 2"/>
          <p:cNvSpPr>
            <a:spLocks noGrp="1"/>
          </p:cNvSpPr>
          <p:nvPr>
            <p:ph type="body" idx="1"/>
          </p:nvPr>
        </p:nvSpPr>
        <p:spPr>
          <a:xfrm>
            <a:off x="4044950" y="14727238"/>
            <a:ext cx="43526075" cy="76009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098929E-434A-4ECC-B143-B6F057C4E0BB}" type="slidenum">
              <a:rPr lang="en-US" altLang="en-US"/>
              <a:pPr/>
              <a:t>‹#›</a:t>
            </a:fld>
            <a:endParaRPr lang="en-US" altLang="en-US"/>
          </a:p>
        </p:txBody>
      </p:sp>
    </p:spTree>
    <p:extLst>
      <p:ext uri="{BB962C8B-B14F-4D97-AF65-F5344CB8AC3E}">
        <p14:creationId xmlns:p14="http://schemas.microsoft.com/office/powerpoint/2010/main" val="4212483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Content Placeholder 2"/>
          <p:cNvSpPr>
            <a:spLocks noGrp="1"/>
          </p:cNvSpPr>
          <p:nvPr>
            <p:ph sz="half" idx="1"/>
          </p:nvPr>
        </p:nvSpPr>
        <p:spPr>
          <a:xfrm>
            <a:off x="2560638" y="8107363"/>
            <a:ext cx="22966362" cy="2293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p:cNvSpPr>
            <a:spLocks noGrp="1"/>
          </p:cNvSpPr>
          <p:nvPr>
            <p:ph sz="half" idx="2"/>
          </p:nvPr>
        </p:nvSpPr>
        <p:spPr>
          <a:xfrm>
            <a:off x="25679400" y="8107363"/>
            <a:ext cx="22966363" cy="2293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B71C65B-2CDD-42F1-ABD9-C35FD4D4207D}" type="slidenum">
              <a:rPr lang="en-US" altLang="en-US"/>
              <a:pPr/>
              <a:t>‹#›</a:t>
            </a:fld>
            <a:endParaRPr lang="en-US" altLang="en-US"/>
          </a:p>
        </p:txBody>
      </p:sp>
    </p:spTree>
    <p:extLst>
      <p:ext uri="{BB962C8B-B14F-4D97-AF65-F5344CB8AC3E}">
        <p14:creationId xmlns:p14="http://schemas.microsoft.com/office/powerpoint/2010/main" val="904119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s-ES"/>
          </a:p>
        </p:txBody>
      </p:sp>
      <p:sp>
        <p:nvSpPr>
          <p:cNvPr id="3" name="Text Placeholder 2"/>
          <p:cNvSpPr>
            <a:spLocks noGrp="1"/>
          </p:cNvSpPr>
          <p:nvPr>
            <p:ph type="body" idx="1"/>
          </p:nvPr>
        </p:nvSpPr>
        <p:spPr>
          <a:xfrm>
            <a:off x="2560638" y="7777163"/>
            <a:ext cx="22625050" cy="32416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60638" y="11018838"/>
            <a:ext cx="22625050" cy="200199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p:cNvSpPr>
            <a:spLocks noGrp="1"/>
          </p:cNvSpPr>
          <p:nvPr>
            <p:ph type="body" sz="quarter" idx="3"/>
          </p:nvPr>
        </p:nvSpPr>
        <p:spPr>
          <a:xfrm>
            <a:off x="26012775" y="7777163"/>
            <a:ext cx="22632988" cy="32416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6012775" y="11018838"/>
            <a:ext cx="22632988" cy="200199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5FA5FF4-1A09-436B-BCA0-5170E2F4985C}" type="slidenum">
              <a:rPr lang="en-US" altLang="en-US"/>
              <a:pPr/>
              <a:t>‹#›</a:t>
            </a:fld>
            <a:endParaRPr lang="en-US" altLang="en-US"/>
          </a:p>
        </p:txBody>
      </p:sp>
    </p:spTree>
    <p:extLst>
      <p:ext uri="{BB962C8B-B14F-4D97-AF65-F5344CB8AC3E}">
        <p14:creationId xmlns:p14="http://schemas.microsoft.com/office/powerpoint/2010/main" val="293170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3EF506E1-5FD7-4BAA-8059-DFE953D53185}" type="slidenum">
              <a:rPr lang="en-US" altLang="en-US"/>
              <a:pPr/>
              <a:t>‹#›</a:t>
            </a:fld>
            <a:endParaRPr lang="en-US" altLang="en-US"/>
          </a:p>
        </p:txBody>
      </p:sp>
    </p:spTree>
    <p:extLst>
      <p:ext uri="{BB962C8B-B14F-4D97-AF65-F5344CB8AC3E}">
        <p14:creationId xmlns:p14="http://schemas.microsoft.com/office/powerpoint/2010/main" val="2287387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1EEAD539-E729-4235-A718-29DF59CEC867}" type="slidenum">
              <a:rPr lang="en-US" altLang="en-US"/>
              <a:pPr/>
              <a:t>‹#›</a:t>
            </a:fld>
            <a:endParaRPr lang="en-US" altLang="en-US"/>
          </a:p>
        </p:txBody>
      </p:sp>
    </p:spTree>
    <p:extLst>
      <p:ext uri="{BB962C8B-B14F-4D97-AF65-F5344CB8AC3E}">
        <p14:creationId xmlns:p14="http://schemas.microsoft.com/office/powerpoint/2010/main" val="164599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382713"/>
            <a:ext cx="16846550" cy="5888037"/>
          </a:xfrm>
        </p:spPr>
        <p:txBody>
          <a:bodyPr anchor="b"/>
          <a:lstStyle>
            <a:lvl1pPr algn="l">
              <a:defRPr sz="2000" b="1"/>
            </a:lvl1pPr>
          </a:lstStyle>
          <a:p>
            <a:r>
              <a:rPr lang="en-US"/>
              <a:t>Click to edit Master title style</a:t>
            </a:r>
            <a:endParaRPr lang="es-ES"/>
          </a:p>
        </p:txBody>
      </p:sp>
      <p:sp>
        <p:nvSpPr>
          <p:cNvPr id="3" name="Content Placeholder 2"/>
          <p:cNvSpPr>
            <a:spLocks noGrp="1"/>
          </p:cNvSpPr>
          <p:nvPr>
            <p:ph idx="1"/>
          </p:nvPr>
        </p:nvSpPr>
        <p:spPr>
          <a:xfrm>
            <a:off x="20019963" y="1382713"/>
            <a:ext cx="28625800" cy="296560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p:cNvSpPr>
            <a:spLocks noGrp="1"/>
          </p:cNvSpPr>
          <p:nvPr>
            <p:ph type="body" sz="half" idx="2"/>
          </p:nvPr>
        </p:nvSpPr>
        <p:spPr>
          <a:xfrm>
            <a:off x="2560638" y="7270750"/>
            <a:ext cx="16846550" cy="23768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C06D216-E66C-45F2-9A73-F6260FF1ABED}" type="slidenum">
              <a:rPr lang="en-US" altLang="en-US"/>
              <a:pPr/>
              <a:t>‹#›</a:t>
            </a:fld>
            <a:endParaRPr lang="en-US" altLang="en-US"/>
          </a:p>
        </p:txBody>
      </p:sp>
    </p:spTree>
    <p:extLst>
      <p:ext uri="{BB962C8B-B14F-4D97-AF65-F5344CB8AC3E}">
        <p14:creationId xmlns:p14="http://schemas.microsoft.com/office/powerpoint/2010/main" val="876836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4323675"/>
            <a:ext cx="30724475" cy="2870200"/>
          </a:xfrm>
        </p:spPr>
        <p:txBody>
          <a:bodyPr anchor="b"/>
          <a:lstStyle>
            <a:lvl1pPr algn="l">
              <a:defRPr sz="2000" b="1"/>
            </a:lvl1pPr>
          </a:lstStyle>
          <a:p>
            <a:r>
              <a:rPr lang="en-US"/>
              <a:t>Click to edit Master title style</a:t>
            </a:r>
            <a:endParaRPr lang="es-ES"/>
          </a:p>
        </p:txBody>
      </p:sp>
      <p:sp>
        <p:nvSpPr>
          <p:cNvPr id="3" name="Picture Placeholder 2"/>
          <p:cNvSpPr>
            <a:spLocks noGrp="1"/>
          </p:cNvSpPr>
          <p:nvPr>
            <p:ph type="pic" idx="1"/>
          </p:nvPr>
        </p:nvSpPr>
        <p:spPr>
          <a:xfrm>
            <a:off x="10036175" y="3105150"/>
            <a:ext cx="30724475" cy="208486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Text Placeholder 3"/>
          <p:cNvSpPr>
            <a:spLocks noGrp="1"/>
          </p:cNvSpPr>
          <p:nvPr>
            <p:ph type="body" sz="half" idx="2"/>
          </p:nvPr>
        </p:nvSpPr>
        <p:spPr>
          <a:xfrm>
            <a:off x="10036175" y="27193875"/>
            <a:ext cx="30724475" cy="40782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B44DE1D-7896-4AA3-B243-7A9D0EBC5B73}" type="slidenum">
              <a:rPr lang="en-US" altLang="en-US"/>
              <a:pPr/>
              <a:t>‹#›</a:t>
            </a:fld>
            <a:endParaRPr lang="en-US" altLang="en-US"/>
          </a:p>
        </p:txBody>
      </p:sp>
    </p:spTree>
    <p:extLst>
      <p:ext uri="{BB962C8B-B14F-4D97-AF65-F5344CB8AC3E}">
        <p14:creationId xmlns:p14="http://schemas.microsoft.com/office/powerpoint/2010/main" val="413886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60638" y="1392238"/>
            <a:ext cx="46085125"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91161" tIns="245580" rIns="491161" bIns="24558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560638" y="8107363"/>
            <a:ext cx="46085125" cy="2293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91161" tIns="245580" rIns="491161" bIns="24558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2560638" y="31642050"/>
            <a:ext cx="11947525" cy="2413000"/>
          </a:xfrm>
          <a:prstGeom prst="rect">
            <a:avLst/>
          </a:prstGeom>
          <a:noFill/>
          <a:ln w="9525">
            <a:noFill/>
            <a:miter lim="800000"/>
            <a:headEnd/>
            <a:tailEnd/>
          </a:ln>
          <a:effectLst/>
        </p:spPr>
        <p:txBody>
          <a:bodyPr vert="horz" wrap="square" lIns="491161" tIns="245580" rIns="491161" bIns="245580" numCol="1" anchor="t" anchorCtr="0" compatLnSpc="1">
            <a:prstTxWarp prst="textNoShape">
              <a:avLst/>
            </a:prstTxWarp>
          </a:bodyPr>
          <a:lstStyle>
            <a:lvl1pPr>
              <a:defRPr sz="7500">
                <a:latin typeface="Arial" charset="0"/>
                <a:ea typeface="+mn-ea"/>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17495838" y="31642050"/>
            <a:ext cx="16214725" cy="2413000"/>
          </a:xfrm>
          <a:prstGeom prst="rect">
            <a:avLst/>
          </a:prstGeom>
          <a:noFill/>
          <a:ln w="9525">
            <a:noFill/>
            <a:miter lim="800000"/>
            <a:headEnd/>
            <a:tailEnd/>
          </a:ln>
          <a:effectLst/>
        </p:spPr>
        <p:txBody>
          <a:bodyPr vert="horz" wrap="square" lIns="491161" tIns="245580" rIns="491161" bIns="245580" numCol="1" anchor="t" anchorCtr="0" compatLnSpc="1">
            <a:prstTxWarp prst="textNoShape">
              <a:avLst/>
            </a:prstTxWarp>
          </a:bodyPr>
          <a:lstStyle>
            <a:lvl1pPr algn="ctr">
              <a:defRPr sz="7500">
                <a:latin typeface="Arial" charset="0"/>
                <a:ea typeface="+mn-ea"/>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36698238" y="31642050"/>
            <a:ext cx="11947525" cy="2413000"/>
          </a:xfrm>
          <a:prstGeom prst="rect">
            <a:avLst/>
          </a:prstGeom>
          <a:noFill/>
          <a:ln w="9525">
            <a:noFill/>
            <a:miter lim="800000"/>
            <a:headEnd/>
            <a:tailEnd/>
          </a:ln>
          <a:effectLst/>
        </p:spPr>
        <p:txBody>
          <a:bodyPr vert="horz" wrap="square" lIns="491161" tIns="245580" rIns="491161" bIns="245580" numCol="1" anchor="t" anchorCtr="0" compatLnSpc="1">
            <a:prstTxWarp prst="textNoShape">
              <a:avLst/>
            </a:prstTxWarp>
          </a:bodyPr>
          <a:lstStyle>
            <a:lvl1pPr algn="r">
              <a:defRPr sz="7500"/>
            </a:lvl1pPr>
          </a:lstStyle>
          <a:p>
            <a:fld id="{8C51BEA8-365C-4974-A90C-0E66D00B2FC2}"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4911725" rtl="0" eaLnBrk="0" fontAlgn="base" hangingPunct="0">
        <a:spcBef>
          <a:spcPct val="0"/>
        </a:spcBef>
        <a:spcAft>
          <a:spcPct val="0"/>
        </a:spcAft>
        <a:defRPr sz="23600">
          <a:solidFill>
            <a:schemeClr val="tx2"/>
          </a:solidFill>
          <a:latin typeface="+mj-lt"/>
          <a:ea typeface="Arial" charset="0"/>
          <a:cs typeface="+mj-cs"/>
        </a:defRPr>
      </a:lvl1pPr>
      <a:lvl2pPr algn="ctr" defTabSz="4911725" rtl="0" eaLnBrk="0" fontAlgn="base" hangingPunct="0">
        <a:spcBef>
          <a:spcPct val="0"/>
        </a:spcBef>
        <a:spcAft>
          <a:spcPct val="0"/>
        </a:spcAft>
        <a:defRPr sz="23600">
          <a:solidFill>
            <a:schemeClr val="tx2"/>
          </a:solidFill>
          <a:latin typeface="Arial" charset="0"/>
          <a:ea typeface="Arial" charset="0"/>
          <a:cs typeface="Arial" charset="0"/>
        </a:defRPr>
      </a:lvl2pPr>
      <a:lvl3pPr algn="ctr" defTabSz="4911725" rtl="0" eaLnBrk="0" fontAlgn="base" hangingPunct="0">
        <a:spcBef>
          <a:spcPct val="0"/>
        </a:spcBef>
        <a:spcAft>
          <a:spcPct val="0"/>
        </a:spcAft>
        <a:defRPr sz="23600">
          <a:solidFill>
            <a:schemeClr val="tx2"/>
          </a:solidFill>
          <a:latin typeface="Arial" charset="0"/>
          <a:ea typeface="Arial" charset="0"/>
          <a:cs typeface="Arial" charset="0"/>
        </a:defRPr>
      </a:lvl3pPr>
      <a:lvl4pPr algn="ctr" defTabSz="4911725" rtl="0" eaLnBrk="0" fontAlgn="base" hangingPunct="0">
        <a:spcBef>
          <a:spcPct val="0"/>
        </a:spcBef>
        <a:spcAft>
          <a:spcPct val="0"/>
        </a:spcAft>
        <a:defRPr sz="23600">
          <a:solidFill>
            <a:schemeClr val="tx2"/>
          </a:solidFill>
          <a:latin typeface="Arial" charset="0"/>
          <a:ea typeface="Arial" charset="0"/>
          <a:cs typeface="Arial" charset="0"/>
        </a:defRPr>
      </a:lvl4pPr>
      <a:lvl5pPr algn="ctr" defTabSz="4911725" rtl="0" eaLnBrk="0" fontAlgn="base" hangingPunct="0">
        <a:spcBef>
          <a:spcPct val="0"/>
        </a:spcBef>
        <a:spcAft>
          <a:spcPct val="0"/>
        </a:spcAft>
        <a:defRPr sz="23600">
          <a:solidFill>
            <a:schemeClr val="tx2"/>
          </a:solidFill>
          <a:latin typeface="Arial" charset="0"/>
          <a:ea typeface="Arial" charset="0"/>
          <a:cs typeface="Arial" charset="0"/>
        </a:defRPr>
      </a:lvl5pPr>
      <a:lvl6pPr marL="457200" algn="ctr" defTabSz="4911725" rtl="0" fontAlgn="base">
        <a:spcBef>
          <a:spcPct val="0"/>
        </a:spcBef>
        <a:spcAft>
          <a:spcPct val="0"/>
        </a:spcAft>
        <a:defRPr sz="23600">
          <a:solidFill>
            <a:schemeClr val="tx2"/>
          </a:solidFill>
          <a:latin typeface="Arial" charset="0"/>
          <a:cs typeface="Arial" charset="0"/>
        </a:defRPr>
      </a:lvl6pPr>
      <a:lvl7pPr marL="914400" algn="ctr" defTabSz="4911725" rtl="0" fontAlgn="base">
        <a:spcBef>
          <a:spcPct val="0"/>
        </a:spcBef>
        <a:spcAft>
          <a:spcPct val="0"/>
        </a:spcAft>
        <a:defRPr sz="23600">
          <a:solidFill>
            <a:schemeClr val="tx2"/>
          </a:solidFill>
          <a:latin typeface="Arial" charset="0"/>
          <a:cs typeface="Arial" charset="0"/>
        </a:defRPr>
      </a:lvl7pPr>
      <a:lvl8pPr marL="1371600" algn="ctr" defTabSz="4911725" rtl="0" fontAlgn="base">
        <a:spcBef>
          <a:spcPct val="0"/>
        </a:spcBef>
        <a:spcAft>
          <a:spcPct val="0"/>
        </a:spcAft>
        <a:defRPr sz="23600">
          <a:solidFill>
            <a:schemeClr val="tx2"/>
          </a:solidFill>
          <a:latin typeface="Arial" charset="0"/>
          <a:cs typeface="Arial" charset="0"/>
        </a:defRPr>
      </a:lvl8pPr>
      <a:lvl9pPr marL="1828800" algn="ctr" defTabSz="4911725" rtl="0" fontAlgn="base">
        <a:spcBef>
          <a:spcPct val="0"/>
        </a:spcBef>
        <a:spcAft>
          <a:spcPct val="0"/>
        </a:spcAft>
        <a:defRPr sz="23600">
          <a:solidFill>
            <a:schemeClr val="tx2"/>
          </a:solidFill>
          <a:latin typeface="Arial" charset="0"/>
          <a:cs typeface="Arial" charset="0"/>
        </a:defRPr>
      </a:lvl9pPr>
    </p:titleStyle>
    <p:bodyStyle>
      <a:lvl1pPr marL="1841500" indent="-1841500" algn="l" defTabSz="4911725" rtl="0" eaLnBrk="0" fontAlgn="base" hangingPunct="0">
        <a:spcBef>
          <a:spcPct val="20000"/>
        </a:spcBef>
        <a:spcAft>
          <a:spcPct val="0"/>
        </a:spcAft>
        <a:buChar char="•"/>
        <a:defRPr sz="17200">
          <a:solidFill>
            <a:schemeClr val="tx1"/>
          </a:solidFill>
          <a:latin typeface="+mn-lt"/>
          <a:ea typeface="Arial" charset="0"/>
          <a:cs typeface="+mn-cs"/>
        </a:defRPr>
      </a:lvl1pPr>
      <a:lvl2pPr marL="3990975" indent="-1535113" algn="l" defTabSz="4911725" rtl="0" eaLnBrk="0" fontAlgn="base" hangingPunct="0">
        <a:spcBef>
          <a:spcPct val="20000"/>
        </a:spcBef>
        <a:spcAft>
          <a:spcPct val="0"/>
        </a:spcAft>
        <a:buChar char="–"/>
        <a:defRPr sz="15000">
          <a:solidFill>
            <a:schemeClr val="tx1"/>
          </a:solidFill>
          <a:latin typeface="+mn-lt"/>
          <a:ea typeface="Arial" charset="0"/>
          <a:cs typeface="+mn-cs"/>
        </a:defRPr>
      </a:lvl2pPr>
      <a:lvl3pPr marL="6138863" indent="-1227138" algn="l" defTabSz="4911725" rtl="0" eaLnBrk="0" fontAlgn="base" hangingPunct="0">
        <a:spcBef>
          <a:spcPct val="20000"/>
        </a:spcBef>
        <a:spcAft>
          <a:spcPct val="0"/>
        </a:spcAft>
        <a:buChar char="•"/>
        <a:defRPr sz="12900">
          <a:solidFill>
            <a:schemeClr val="tx1"/>
          </a:solidFill>
          <a:latin typeface="+mn-lt"/>
          <a:ea typeface="Arial" charset="0"/>
          <a:cs typeface="+mn-cs"/>
        </a:defRPr>
      </a:lvl3pPr>
      <a:lvl4pPr marL="8594725" indent="-1227138" algn="l" defTabSz="4911725" rtl="0" eaLnBrk="0" fontAlgn="base" hangingPunct="0">
        <a:spcBef>
          <a:spcPct val="20000"/>
        </a:spcBef>
        <a:spcAft>
          <a:spcPct val="0"/>
        </a:spcAft>
        <a:buChar char="–"/>
        <a:defRPr sz="10700">
          <a:solidFill>
            <a:schemeClr val="tx1"/>
          </a:solidFill>
          <a:latin typeface="+mn-lt"/>
          <a:ea typeface="Arial" charset="0"/>
          <a:cs typeface="+mn-cs"/>
        </a:defRPr>
      </a:lvl4pPr>
      <a:lvl5pPr marL="11050588" indent="-1227138" algn="l" defTabSz="4911725" rtl="0" eaLnBrk="0" fontAlgn="base" hangingPunct="0">
        <a:spcBef>
          <a:spcPct val="20000"/>
        </a:spcBef>
        <a:spcAft>
          <a:spcPct val="0"/>
        </a:spcAft>
        <a:buChar char="»"/>
        <a:defRPr sz="10700">
          <a:solidFill>
            <a:schemeClr val="tx1"/>
          </a:solidFill>
          <a:latin typeface="+mn-lt"/>
          <a:ea typeface="Arial" charset="0"/>
          <a:cs typeface="+mn-cs"/>
        </a:defRPr>
      </a:lvl5pPr>
      <a:lvl6pPr marL="11507788" indent="-1227138" algn="l" defTabSz="4911725" rtl="0" fontAlgn="base">
        <a:spcBef>
          <a:spcPct val="20000"/>
        </a:spcBef>
        <a:spcAft>
          <a:spcPct val="0"/>
        </a:spcAft>
        <a:buChar char="»"/>
        <a:defRPr sz="10700">
          <a:solidFill>
            <a:schemeClr val="tx1"/>
          </a:solidFill>
          <a:latin typeface="+mn-lt"/>
          <a:cs typeface="+mn-cs"/>
        </a:defRPr>
      </a:lvl6pPr>
      <a:lvl7pPr marL="11964988" indent="-1227138" algn="l" defTabSz="4911725" rtl="0" fontAlgn="base">
        <a:spcBef>
          <a:spcPct val="20000"/>
        </a:spcBef>
        <a:spcAft>
          <a:spcPct val="0"/>
        </a:spcAft>
        <a:buChar char="»"/>
        <a:defRPr sz="10700">
          <a:solidFill>
            <a:schemeClr val="tx1"/>
          </a:solidFill>
          <a:latin typeface="+mn-lt"/>
          <a:cs typeface="+mn-cs"/>
        </a:defRPr>
      </a:lvl7pPr>
      <a:lvl8pPr marL="12422188" indent="-1227138" algn="l" defTabSz="4911725" rtl="0" fontAlgn="base">
        <a:spcBef>
          <a:spcPct val="20000"/>
        </a:spcBef>
        <a:spcAft>
          <a:spcPct val="0"/>
        </a:spcAft>
        <a:buChar char="»"/>
        <a:defRPr sz="10700">
          <a:solidFill>
            <a:schemeClr val="tx1"/>
          </a:solidFill>
          <a:latin typeface="+mn-lt"/>
          <a:cs typeface="+mn-cs"/>
        </a:defRPr>
      </a:lvl8pPr>
      <a:lvl9pPr marL="12879388" indent="-1227138" algn="l" defTabSz="4911725" rtl="0" fontAlgn="base">
        <a:spcBef>
          <a:spcPct val="20000"/>
        </a:spcBef>
        <a:spcAft>
          <a:spcPct val="0"/>
        </a:spcAft>
        <a:buChar char="»"/>
        <a:defRPr sz="107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jpg"/><Relationship Id="rId5" Type="http://schemas.openxmlformats.org/officeDocument/2006/relationships/image" Target="../media/image2.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64" name="Oval 2063"/>
          <p:cNvSpPr/>
          <p:nvPr/>
        </p:nvSpPr>
        <p:spPr bwMode="auto">
          <a:xfrm>
            <a:off x="17263403" y="19148320"/>
            <a:ext cx="17453051" cy="6333057"/>
          </a:xfrm>
          <a:prstGeom prst="ellipse">
            <a:avLst/>
          </a:prstGeom>
          <a:solidFill>
            <a:srgbClr val="A2E6A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911725" rtl="0" eaLnBrk="1" fontAlgn="base" latinLnBrk="0" hangingPunct="1">
              <a:lnSpc>
                <a:spcPct val="100000"/>
              </a:lnSpc>
              <a:spcBef>
                <a:spcPct val="0"/>
              </a:spcBef>
              <a:spcAft>
                <a:spcPct val="0"/>
              </a:spcAft>
              <a:buClrTx/>
              <a:buSzTx/>
              <a:buFontTx/>
              <a:buNone/>
              <a:tabLst/>
            </a:pPr>
            <a:endParaRPr kumimoji="0" lang="en-US" sz="9700" b="0" i="0" u="none" strike="noStrike" cap="none" normalizeH="0" baseline="0" dirty="0">
              <a:ln>
                <a:noFill/>
              </a:ln>
              <a:solidFill>
                <a:schemeClr val="tx1"/>
              </a:solidFill>
              <a:effectLst/>
              <a:latin typeface="Arial" charset="0"/>
              <a:cs typeface="Arial" charset="0"/>
            </a:endParaRPr>
          </a:p>
        </p:txBody>
      </p:sp>
      <p:sp>
        <p:nvSpPr>
          <p:cNvPr id="2051" name="Text Box 51"/>
          <p:cNvSpPr txBox="1">
            <a:spLocks noChangeArrowheads="1"/>
          </p:cNvSpPr>
          <p:nvPr/>
        </p:nvSpPr>
        <p:spPr bwMode="auto">
          <a:xfrm>
            <a:off x="1062167" y="27227940"/>
            <a:ext cx="13335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911725" eaLnBrk="0" hangingPunct="0">
              <a:tabLst>
                <a:tab pos="4514850" algn="l"/>
              </a:tabLst>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tabLst>
                <a:tab pos="4514850" algn="l"/>
              </a:tabLst>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tabLst>
                <a:tab pos="4514850" algn="l"/>
              </a:tabLst>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tabLst>
                <a:tab pos="4514850" algn="l"/>
              </a:tabLst>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tabLst>
                <a:tab pos="4514850" algn="l"/>
              </a:tabLst>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tabLst>
                <a:tab pos="4514850" algn="l"/>
              </a:tabLs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tabLst>
                <a:tab pos="4514850" algn="l"/>
              </a:tabLs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tabLst>
                <a:tab pos="4514850" algn="l"/>
              </a:tabLs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tabLst>
                <a:tab pos="4514850" algn="l"/>
              </a:tabLst>
              <a:defRPr sz="9700">
                <a:solidFill>
                  <a:schemeClr val="tx1"/>
                </a:solidFill>
                <a:latin typeface="Arial" panose="020B0604020202020204" pitchFamily="34" charset="0"/>
                <a:cs typeface="Arial" panose="020B0604020202020204" pitchFamily="34" charset="0"/>
              </a:defRPr>
            </a:lvl9pPr>
          </a:lstStyle>
          <a:p>
            <a:pPr eaLnBrk="1" hangingPunct="1">
              <a:spcBef>
                <a:spcPct val="50000"/>
              </a:spcBef>
              <a:tabLst/>
            </a:pPr>
            <a:r>
              <a:rPr lang="en-US" altLang="en-US" sz="3000" dirty="0">
                <a:solidFill>
                  <a:srgbClr val="000000"/>
                </a:solidFill>
                <a:latin typeface="Times New Roman" panose="02020603050405020304" pitchFamily="18" charset="0"/>
                <a:cs typeface="Times New Roman" panose="02020603050405020304" pitchFamily="18" charset="0"/>
              </a:rPr>
              <a:t>Participants </a:t>
            </a:r>
            <a:r>
              <a:rPr lang="en-US" sz="3000" dirty="0">
                <a:solidFill>
                  <a:srgbClr val="000000"/>
                </a:solidFill>
                <a:latin typeface="Times New Roman" panose="02020603050405020304" pitchFamily="18" charset="0"/>
                <a:cs typeface="Times New Roman" panose="02020603050405020304" pitchFamily="18" charset="0"/>
              </a:rPr>
              <a:t>(</a:t>
            </a:r>
            <a:r>
              <a:rPr lang="en-US" sz="3000" i="1" dirty="0">
                <a:solidFill>
                  <a:srgbClr val="000000"/>
                </a:solidFill>
                <a:latin typeface="Times New Roman" panose="02020603050405020304" pitchFamily="18" charset="0"/>
                <a:cs typeface="Times New Roman" panose="02020603050405020304" pitchFamily="18" charset="0"/>
              </a:rPr>
              <a:t>N </a:t>
            </a:r>
            <a:r>
              <a:rPr lang="en-US" sz="3000" dirty="0">
                <a:solidFill>
                  <a:srgbClr val="000000"/>
                </a:solidFill>
                <a:latin typeface="Times New Roman" panose="02020603050405020304" pitchFamily="18" charset="0"/>
                <a:cs typeface="Times New Roman" panose="02020603050405020304" pitchFamily="18" charset="0"/>
              </a:rPr>
              <a:t>= 448)</a:t>
            </a:r>
            <a:r>
              <a:rPr lang="en-US" altLang="en-US" sz="3000" dirty="0">
                <a:solidFill>
                  <a:srgbClr val="000000"/>
                </a:solidFill>
                <a:latin typeface="Times New Roman" panose="02020603050405020304" pitchFamily="18" charset="0"/>
                <a:cs typeface="Times New Roman" panose="02020603050405020304" pitchFamily="18" charset="0"/>
              </a:rPr>
              <a:t> were faculty (37.7%) and staff (62.3%) who were employed at a university in a tornado-prone region in the spring semester of 2016. 39.0 percent identified as male and 61.0 percent identified as female. 87.6 percent identified as White non-Hispanic/Latino, 5.2 percent as Black, and 7.2 percent as another race or ethnicity.</a:t>
            </a:r>
          </a:p>
        </p:txBody>
      </p:sp>
      <p:sp>
        <p:nvSpPr>
          <p:cNvPr id="2052" name="Text Box 23"/>
          <p:cNvSpPr txBox="1">
            <a:spLocks noChangeArrowheads="1"/>
          </p:cNvSpPr>
          <p:nvPr/>
        </p:nvSpPr>
        <p:spPr bwMode="auto">
          <a:xfrm>
            <a:off x="1201868" y="31517044"/>
            <a:ext cx="13335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3000" dirty="0">
                <a:solidFill>
                  <a:srgbClr val="000000"/>
                </a:solidFill>
                <a:latin typeface="Times New Roman" panose="02020603050405020304" pitchFamily="18" charset="0"/>
                <a:cs typeface="Times New Roman" panose="02020603050405020304" pitchFamily="18" charset="0"/>
              </a:rPr>
              <a:t>Faculty and staff at a university in a tornado-prone area participated in a 10-minute online survey. They were recruited via a link on the university news webpage and a mass email sent to all university employees.</a:t>
            </a:r>
            <a:endParaRPr lang="en-US" altLang="en-US" sz="3000" dirty="0">
              <a:solidFill>
                <a:srgbClr val="000000"/>
              </a:solidFill>
              <a:latin typeface="Times New Roman" panose="02020603050405020304" pitchFamily="18" charset="0"/>
              <a:cs typeface="Times New Roman" panose="02020603050405020304" pitchFamily="18" charset="0"/>
            </a:endParaRPr>
          </a:p>
        </p:txBody>
      </p:sp>
      <p:sp>
        <p:nvSpPr>
          <p:cNvPr id="2053" name="Text Box 10"/>
          <p:cNvSpPr txBox="1">
            <a:spLocks noChangeArrowheads="1"/>
          </p:cNvSpPr>
          <p:nvPr/>
        </p:nvSpPr>
        <p:spPr bwMode="auto">
          <a:xfrm>
            <a:off x="1524000" y="2449512"/>
            <a:ext cx="48234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911725" eaLnBrk="0" hangingPunct="0">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a:t>[Title]</a:t>
            </a:r>
          </a:p>
        </p:txBody>
      </p:sp>
      <p:sp>
        <p:nvSpPr>
          <p:cNvPr id="2054" name="Text Box 13"/>
          <p:cNvSpPr txBox="1">
            <a:spLocks noChangeArrowheads="1"/>
          </p:cNvSpPr>
          <p:nvPr/>
        </p:nvSpPr>
        <p:spPr bwMode="auto">
          <a:xfrm>
            <a:off x="1524000" y="2449512"/>
            <a:ext cx="48234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911725" eaLnBrk="0" hangingPunct="0">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a:t>[Title]</a:t>
            </a:r>
          </a:p>
        </p:txBody>
      </p:sp>
      <p:sp>
        <p:nvSpPr>
          <p:cNvPr id="2055" name="Text Box 14"/>
          <p:cNvSpPr txBox="1">
            <a:spLocks noChangeArrowheads="1"/>
          </p:cNvSpPr>
          <p:nvPr/>
        </p:nvSpPr>
        <p:spPr bwMode="auto">
          <a:xfrm>
            <a:off x="11811000" y="5621338"/>
            <a:ext cx="27584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911725" eaLnBrk="0" hangingPunct="0">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6000" dirty="0">
                <a:solidFill>
                  <a:schemeClr val="accent4">
                    <a:lumMod val="50000"/>
                  </a:schemeClr>
                </a:solidFill>
                <a:latin typeface="Calibri" panose="020F0502020204030204" pitchFamily="34" charset="0"/>
              </a:rPr>
              <a:t>Jeffrey Pavlacic, BS, Marcela Weber, MA, Erin Buchanan, PhD, &amp; Stefan Schulenberg, PhD</a:t>
            </a:r>
          </a:p>
        </p:txBody>
      </p:sp>
      <p:sp>
        <p:nvSpPr>
          <p:cNvPr id="2057" name="Text Box 42"/>
          <p:cNvSpPr txBox="1">
            <a:spLocks noChangeArrowheads="1"/>
          </p:cNvSpPr>
          <p:nvPr/>
        </p:nvSpPr>
        <p:spPr bwMode="auto">
          <a:xfrm>
            <a:off x="10440130" y="1593851"/>
            <a:ext cx="30098270" cy="3785652"/>
          </a:xfrm>
          <a:prstGeom prst="rect">
            <a:avLst/>
          </a:prstGeom>
          <a:solidFill>
            <a:schemeClr val="accent1">
              <a:lumMod val="50000"/>
            </a:schemeClr>
          </a:solidFill>
          <a:ln>
            <a:noFill/>
          </a:ln>
        </p:spPr>
        <p:txBody>
          <a:bodyPr wrap="square">
            <a:spAutoFit/>
          </a:bodyPr>
          <a:lstStyle>
            <a:lvl1pPr defTabSz="4911725" eaLnBrk="0" hangingPunct="0">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9pPr>
          </a:lstStyle>
          <a:p>
            <a:pPr algn="ctr"/>
            <a:r>
              <a:rPr lang="en-US" sz="8000" b="1" dirty="0"/>
              <a:t>Meaning, Self-Efficacy, and Posttraumatic Growth in University Faculty and Staff:</a:t>
            </a:r>
            <a:endParaRPr lang="en-US" sz="8000" dirty="0"/>
          </a:p>
          <a:p>
            <a:pPr algn="ctr"/>
            <a:r>
              <a:rPr lang="en-US" sz="8000" b="1" dirty="0"/>
              <a:t>A Study of Tornado Impact and Survivor Resilience</a:t>
            </a:r>
            <a:endParaRPr lang="en-US" sz="8000" dirty="0"/>
          </a:p>
        </p:txBody>
      </p:sp>
      <p:sp>
        <p:nvSpPr>
          <p:cNvPr id="2058" name="Text Box 44"/>
          <p:cNvSpPr txBox="1">
            <a:spLocks noChangeArrowheads="1"/>
          </p:cNvSpPr>
          <p:nvPr/>
        </p:nvSpPr>
        <p:spPr bwMode="auto">
          <a:xfrm>
            <a:off x="1138367" y="25475340"/>
            <a:ext cx="13258800" cy="1311275"/>
          </a:xfrm>
          <a:prstGeom prst="rect">
            <a:avLst/>
          </a:prstGeom>
          <a:solidFill>
            <a:schemeClr val="accent1">
              <a:lumMod val="50000"/>
            </a:schemeClr>
          </a:solidFill>
          <a:ln>
            <a:noFill/>
          </a:ln>
        </p:spPr>
        <p:txBody>
          <a:bodyPr>
            <a:spAutoFit/>
          </a:bodyPr>
          <a:lstStyle>
            <a:lvl1pPr defTabSz="4911725" eaLnBrk="0" hangingPunct="0">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0" b="1" dirty="0">
                <a:latin typeface="Calibri" panose="020F0502020204030204" pitchFamily="34" charset="0"/>
              </a:rPr>
              <a:t>PARTICIPANTS</a:t>
            </a:r>
          </a:p>
        </p:txBody>
      </p:sp>
      <p:sp>
        <p:nvSpPr>
          <p:cNvPr id="2059" name="Text Box 45"/>
          <p:cNvSpPr txBox="1">
            <a:spLocks noChangeArrowheads="1"/>
          </p:cNvSpPr>
          <p:nvPr/>
        </p:nvSpPr>
        <p:spPr bwMode="auto">
          <a:xfrm>
            <a:off x="37526580" y="30654087"/>
            <a:ext cx="12232020" cy="1311275"/>
          </a:xfrm>
          <a:prstGeom prst="rect">
            <a:avLst/>
          </a:prstGeom>
          <a:solidFill>
            <a:schemeClr val="accent1">
              <a:lumMod val="50000"/>
            </a:schemeClr>
          </a:solidFill>
          <a:ln>
            <a:noFill/>
          </a:ln>
        </p:spPr>
        <p:txBody>
          <a:bodyPr wrap="square">
            <a:spAutoFit/>
          </a:bodyPr>
          <a:lstStyle>
            <a:lvl1pPr defTabSz="4911725" eaLnBrk="0" hangingPunct="0">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0" b="1" dirty="0">
                <a:latin typeface="Calibri" panose="020F0502020204030204" pitchFamily="34" charset="0"/>
              </a:rPr>
              <a:t>ACKNOWLEDGEMENTS</a:t>
            </a:r>
          </a:p>
        </p:txBody>
      </p:sp>
      <p:sp>
        <p:nvSpPr>
          <p:cNvPr id="2060" name="Text Box 46"/>
          <p:cNvSpPr txBox="1">
            <a:spLocks noChangeArrowheads="1"/>
          </p:cNvSpPr>
          <p:nvPr/>
        </p:nvSpPr>
        <p:spPr bwMode="auto">
          <a:xfrm>
            <a:off x="37526581" y="16039474"/>
            <a:ext cx="12143787" cy="1311275"/>
          </a:xfrm>
          <a:prstGeom prst="rect">
            <a:avLst/>
          </a:prstGeom>
          <a:solidFill>
            <a:schemeClr val="accent1">
              <a:lumMod val="50000"/>
            </a:schemeClr>
          </a:solidFill>
          <a:ln>
            <a:noFill/>
          </a:ln>
        </p:spPr>
        <p:txBody>
          <a:bodyPr wrap="square">
            <a:spAutoFit/>
          </a:bodyPr>
          <a:lstStyle>
            <a:lvl1pPr defTabSz="4911725" eaLnBrk="0" hangingPunct="0">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0" b="1" dirty="0">
                <a:latin typeface="Calibri" panose="020F0502020204030204" pitchFamily="34" charset="0"/>
              </a:rPr>
              <a:t>DISCUSSION</a:t>
            </a:r>
          </a:p>
        </p:txBody>
      </p:sp>
      <p:sp>
        <p:nvSpPr>
          <p:cNvPr id="2061" name="Text Box 47"/>
          <p:cNvSpPr txBox="1">
            <a:spLocks noChangeArrowheads="1"/>
          </p:cNvSpPr>
          <p:nvPr/>
        </p:nvSpPr>
        <p:spPr bwMode="auto">
          <a:xfrm>
            <a:off x="1116597" y="7618728"/>
            <a:ext cx="13360400" cy="1311275"/>
          </a:xfrm>
          <a:prstGeom prst="rect">
            <a:avLst/>
          </a:prstGeom>
          <a:solidFill>
            <a:schemeClr val="accent1">
              <a:lumMod val="50000"/>
            </a:schemeClr>
          </a:solidFill>
          <a:ln>
            <a:noFill/>
          </a:ln>
        </p:spPr>
        <p:txBody>
          <a:bodyPr wrap="square">
            <a:spAutoFit/>
          </a:bodyPr>
          <a:lstStyle>
            <a:lvl1pPr defTabSz="4911725" eaLnBrk="0" hangingPunct="0">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0" b="1" dirty="0">
                <a:latin typeface="Calibri" panose="020F0502020204030204" pitchFamily="34" charset="0"/>
              </a:rPr>
              <a:t>INTRODUCTION</a:t>
            </a:r>
          </a:p>
        </p:txBody>
      </p:sp>
      <p:sp>
        <p:nvSpPr>
          <p:cNvPr id="2062" name="Text Box 48"/>
          <p:cNvSpPr txBox="1">
            <a:spLocks noChangeArrowheads="1"/>
          </p:cNvSpPr>
          <p:nvPr/>
        </p:nvSpPr>
        <p:spPr bwMode="auto">
          <a:xfrm>
            <a:off x="16054139" y="17257560"/>
            <a:ext cx="19986531" cy="1323975"/>
          </a:xfrm>
          <a:prstGeom prst="rect">
            <a:avLst/>
          </a:prstGeom>
          <a:solidFill>
            <a:schemeClr val="accent1">
              <a:lumMod val="50000"/>
            </a:schemeClr>
          </a:solidFill>
          <a:ln>
            <a:noFill/>
          </a:ln>
        </p:spPr>
        <p:txBody>
          <a:bodyPr wrap="square">
            <a:spAutoFit/>
          </a:bodyPr>
          <a:lstStyle>
            <a:lvl1pPr defTabSz="4911725" eaLnBrk="0" hangingPunct="0">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0" b="1" dirty="0">
                <a:latin typeface="Calibri" panose="020F0502020204030204" pitchFamily="34" charset="0"/>
              </a:rPr>
              <a:t>RESULTS</a:t>
            </a:r>
          </a:p>
        </p:txBody>
      </p:sp>
      <p:sp>
        <p:nvSpPr>
          <p:cNvPr id="2066" name="Text Box 46"/>
          <p:cNvSpPr txBox="1">
            <a:spLocks noChangeArrowheads="1"/>
          </p:cNvSpPr>
          <p:nvPr/>
        </p:nvSpPr>
        <p:spPr bwMode="auto">
          <a:xfrm>
            <a:off x="37526580" y="27951420"/>
            <a:ext cx="12240041" cy="1311275"/>
          </a:xfrm>
          <a:prstGeom prst="rect">
            <a:avLst/>
          </a:prstGeom>
          <a:solidFill>
            <a:schemeClr val="accent1">
              <a:lumMod val="50000"/>
            </a:schemeClr>
          </a:solidFill>
          <a:ln>
            <a:noFill/>
          </a:ln>
        </p:spPr>
        <p:txBody>
          <a:bodyPr wrap="square">
            <a:spAutoFit/>
          </a:bodyPr>
          <a:lstStyle>
            <a:lvl1pPr defTabSz="4911725" eaLnBrk="0" hangingPunct="0">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0" b="1">
                <a:latin typeface="Calibri" panose="020F0502020204030204" pitchFamily="34" charset="0"/>
              </a:rPr>
              <a:t>REFERENCES</a:t>
            </a:r>
          </a:p>
        </p:txBody>
      </p:sp>
      <p:sp>
        <p:nvSpPr>
          <p:cNvPr id="23" name="Text Box 44"/>
          <p:cNvSpPr txBox="1">
            <a:spLocks noChangeArrowheads="1"/>
          </p:cNvSpPr>
          <p:nvPr/>
        </p:nvSpPr>
        <p:spPr bwMode="auto">
          <a:xfrm>
            <a:off x="1218197" y="30056440"/>
            <a:ext cx="13258800" cy="1311275"/>
          </a:xfrm>
          <a:prstGeom prst="rect">
            <a:avLst/>
          </a:prstGeom>
          <a:solidFill>
            <a:schemeClr val="accent1">
              <a:lumMod val="50000"/>
            </a:schemeClr>
          </a:solidFill>
          <a:ln>
            <a:noFill/>
          </a:ln>
        </p:spPr>
        <p:txBody>
          <a:bodyPr>
            <a:spAutoFit/>
          </a:bodyPr>
          <a:lstStyle>
            <a:lvl1pPr defTabSz="4911725" eaLnBrk="0" hangingPunct="0">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0" b="1" dirty="0">
                <a:latin typeface="Calibri" panose="020F0502020204030204" pitchFamily="34" charset="0"/>
              </a:rPr>
              <a:t>PROCEDURE</a:t>
            </a:r>
          </a:p>
        </p:txBody>
      </p:sp>
      <p:sp>
        <p:nvSpPr>
          <p:cNvPr id="24" name="Text Box 48"/>
          <p:cNvSpPr txBox="1">
            <a:spLocks noChangeArrowheads="1"/>
          </p:cNvSpPr>
          <p:nvPr/>
        </p:nvSpPr>
        <p:spPr bwMode="auto">
          <a:xfrm>
            <a:off x="15980228" y="7618728"/>
            <a:ext cx="33690140" cy="1323975"/>
          </a:xfrm>
          <a:prstGeom prst="rect">
            <a:avLst/>
          </a:prstGeom>
          <a:solidFill>
            <a:schemeClr val="accent1">
              <a:lumMod val="50000"/>
            </a:schemeClr>
          </a:solidFill>
          <a:ln>
            <a:noFill/>
          </a:ln>
        </p:spPr>
        <p:txBody>
          <a:bodyPr wrap="square">
            <a:spAutoFit/>
          </a:bodyPr>
          <a:lstStyle>
            <a:lvl1pPr defTabSz="4911725" eaLnBrk="0" hangingPunct="0">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0" b="1" dirty="0">
                <a:latin typeface="Calibri" panose="020F0502020204030204" pitchFamily="34" charset="0"/>
              </a:rPr>
              <a:t>MEASURES</a:t>
            </a:r>
          </a:p>
        </p:txBody>
      </p:sp>
      <p:sp>
        <p:nvSpPr>
          <p:cNvPr id="25" name="Text Box 51"/>
          <p:cNvSpPr txBox="1">
            <a:spLocks noChangeArrowheads="1"/>
          </p:cNvSpPr>
          <p:nvPr/>
        </p:nvSpPr>
        <p:spPr bwMode="auto">
          <a:xfrm>
            <a:off x="16001999" y="9234230"/>
            <a:ext cx="6216099" cy="70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911725" eaLnBrk="0" hangingPunct="0">
              <a:tabLst>
                <a:tab pos="6858000" algn="l"/>
                <a:tab pos="7543800" algn="l"/>
              </a:tabLst>
              <a:defRPr sz="9700">
                <a:solidFill>
                  <a:schemeClr val="tx1"/>
                </a:solidFill>
                <a:latin typeface="Arial" panose="020B0604020202020204" pitchFamily="34" charset="0"/>
                <a:cs typeface="Arial" panose="020B0604020202020204" pitchFamily="34" charset="0"/>
              </a:defRPr>
            </a:lvl1pPr>
            <a:lvl2pPr defTabSz="4911725" eaLnBrk="0" hangingPunct="0">
              <a:tabLst>
                <a:tab pos="6858000" algn="l"/>
                <a:tab pos="7543800" algn="l"/>
              </a:tabLst>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tabLst>
                <a:tab pos="6858000" algn="l"/>
                <a:tab pos="7543800" algn="l"/>
              </a:tabLst>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tabLst>
                <a:tab pos="6858000" algn="l"/>
                <a:tab pos="7543800" algn="l"/>
              </a:tabLst>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tabLst>
                <a:tab pos="6858000" algn="l"/>
                <a:tab pos="7543800" algn="l"/>
              </a:tabLst>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tabLst>
                <a:tab pos="6858000" algn="l"/>
                <a:tab pos="7543800" algn="l"/>
              </a:tabLs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tabLst>
                <a:tab pos="6858000" algn="l"/>
                <a:tab pos="7543800" algn="l"/>
              </a:tabLs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tabLst>
                <a:tab pos="6858000" algn="l"/>
                <a:tab pos="7543800" algn="l"/>
              </a:tabLs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tabLst>
                <a:tab pos="6858000" algn="l"/>
                <a:tab pos="7543800" algn="l"/>
              </a:tabLst>
              <a:defRPr sz="9700">
                <a:solidFill>
                  <a:schemeClr val="tx1"/>
                </a:solidFill>
                <a:latin typeface="Arial" panose="020B0604020202020204" pitchFamily="34" charset="0"/>
                <a:cs typeface="Arial" panose="020B0604020202020204" pitchFamily="34" charset="0"/>
              </a:defRPr>
            </a:lvl9pPr>
          </a:lstStyle>
          <a:p>
            <a:pPr marL="7938" indent="-7938"/>
            <a:r>
              <a:rPr lang="en-US" altLang="en-US" sz="3000" b="1" dirty="0">
                <a:solidFill>
                  <a:schemeClr val="accent2">
                    <a:lumMod val="75000"/>
                  </a:schemeClr>
                </a:solidFill>
                <a:latin typeface="Calibri" panose="020F0502020204030204" pitchFamily="34" charset="0"/>
                <a:cs typeface="Calibri" panose="020F0502020204030204" pitchFamily="34" charset="0"/>
              </a:rPr>
              <a:t>Tornado Experience </a:t>
            </a:r>
          </a:p>
          <a:p>
            <a:pPr marL="7938" indent="-7938"/>
            <a:r>
              <a:rPr lang="en-US" altLang="en-US" sz="2500" b="1" i="1" dirty="0">
                <a:solidFill>
                  <a:schemeClr val="accent4">
                    <a:lumMod val="10000"/>
                  </a:schemeClr>
                </a:solidFill>
                <a:latin typeface="Times New Roman" panose="02020603050405020304" pitchFamily="18" charset="0"/>
                <a:cs typeface="Times New Roman" panose="02020603050405020304" pitchFamily="18" charset="0"/>
              </a:rPr>
              <a:t>“</a:t>
            </a:r>
            <a:r>
              <a:rPr lang="en-US" sz="2500" i="1" dirty="0">
                <a:solidFill>
                  <a:schemeClr val="accent4">
                    <a:lumMod val="10000"/>
                  </a:schemeClr>
                </a:solidFill>
                <a:latin typeface="Times New Roman" panose="02020603050405020304" pitchFamily="18" charset="0"/>
                <a:cs typeface="Times New Roman" panose="02020603050405020304" pitchFamily="18" charset="0"/>
              </a:rPr>
              <a:t>Which of the following emergency situations have you personally experienced?” </a:t>
            </a:r>
          </a:p>
          <a:p>
            <a:pPr marL="0" lvl="1">
              <a:tabLst>
                <a:tab pos="1828800" algn="l"/>
                <a:tab pos="6858000" algn="l"/>
                <a:tab pos="754380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 </a:t>
            </a:r>
            <a:r>
              <a:rPr lang="en-US" sz="2500" dirty="0">
                <a:solidFill>
                  <a:schemeClr val="accent4">
                    <a:lumMod val="10000"/>
                  </a:schemeClr>
                </a:solidFill>
                <a:latin typeface="Times New Roman" panose="02020603050405020304" pitchFamily="18" charset="0"/>
                <a:cs typeface="Times New Roman" panose="02020603050405020304" pitchFamily="18" charset="0"/>
              </a:rPr>
              <a:t>Tornado</a:t>
            </a:r>
          </a:p>
          <a:p>
            <a:pPr marL="0" lvl="1">
              <a:tabLst>
                <a:tab pos="1828800" algn="l"/>
                <a:tab pos="6858000" algn="l"/>
                <a:tab pos="754380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 Items for 5 other disasters</a:t>
            </a:r>
          </a:p>
          <a:p>
            <a:pPr marL="0" lvl="1"/>
            <a:endParaRPr lang="en-US" altLang="en-US" sz="2500" dirty="0">
              <a:solidFill>
                <a:schemeClr val="accent4">
                  <a:lumMod val="10000"/>
                </a:schemeClr>
              </a:solidFill>
              <a:latin typeface="Times New Roman" panose="02020603050405020304" pitchFamily="18" charset="0"/>
              <a:cs typeface="Times New Roman" panose="02020603050405020304" pitchFamily="18" charset="0"/>
            </a:endParaRPr>
          </a:p>
          <a:p>
            <a:pPr marL="7938" indent="-7938" eaLnBrk="1" hangingPunct="1">
              <a:tabLst>
                <a:tab pos="3600450" algn="l"/>
              </a:tabLst>
            </a:pPr>
            <a:r>
              <a:rPr lang="en-US" altLang="en-US" sz="2500" i="1" dirty="0">
                <a:solidFill>
                  <a:schemeClr val="accent4">
                    <a:lumMod val="10000"/>
                  </a:schemeClr>
                </a:solidFill>
                <a:latin typeface="Times New Roman" panose="02020603050405020304" pitchFamily="18" charset="0"/>
                <a:cs typeface="Times New Roman" panose="02020603050405020304" pitchFamily="18" charset="0"/>
              </a:rPr>
              <a:t>“Approximately how many </a:t>
            </a:r>
            <a:r>
              <a:rPr lang="en-US" altLang="en-US" sz="2500" i="1" u="sng" dirty="0">
                <a:solidFill>
                  <a:schemeClr val="accent4">
                    <a:lumMod val="10000"/>
                  </a:schemeClr>
                </a:solidFill>
                <a:latin typeface="Times New Roman" panose="02020603050405020304" pitchFamily="18" charset="0"/>
                <a:cs typeface="Times New Roman" panose="02020603050405020304" pitchFamily="18" charset="0"/>
              </a:rPr>
              <a:t>tornadoes</a:t>
            </a:r>
            <a:r>
              <a:rPr lang="en-US" altLang="en-US" sz="2500" i="1" dirty="0">
                <a:solidFill>
                  <a:schemeClr val="accent4">
                    <a:lumMod val="10000"/>
                  </a:schemeClr>
                </a:solidFill>
                <a:latin typeface="Times New Roman" panose="02020603050405020304" pitchFamily="18" charset="0"/>
                <a:cs typeface="Times New Roman" panose="02020603050405020304" pitchFamily="18" charset="0"/>
              </a:rPr>
              <a:t> have you experienced in your lifetime?” </a:t>
            </a:r>
          </a:p>
          <a:p>
            <a:pPr marL="0" lvl="1" eaLnBrk="1" hangingPunct="1">
              <a:tabLst>
                <a:tab pos="1436688" algn="l"/>
                <a:tab pos="251460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 1</a:t>
            </a:r>
          </a:p>
          <a:p>
            <a:pPr marL="0" lvl="1" eaLnBrk="1" hangingPunct="1">
              <a:tabLst>
                <a:tab pos="1436688" algn="l"/>
                <a:tab pos="251460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 2</a:t>
            </a:r>
          </a:p>
          <a:p>
            <a:pPr marL="0" lvl="1" eaLnBrk="1" hangingPunct="1">
              <a:tabLst>
                <a:tab pos="1436688" algn="l"/>
                <a:tab pos="251460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 3 or more</a:t>
            </a:r>
          </a:p>
          <a:p>
            <a:pPr marL="342900" lvl="1" indent="-342900" eaLnBrk="1" hangingPunct="1">
              <a:buFont typeface="Arial" panose="020B0604020202020204" pitchFamily="34" charset="0"/>
              <a:buChar char="•"/>
              <a:tabLst>
                <a:tab pos="3600450" algn="l"/>
              </a:tabLst>
            </a:pPr>
            <a:endParaRPr lang="en-US" altLang="en-US" sz="2500" dirty="0">
              <a:solidFill>
                <a:schemeClr val="accent4">
                  <a:lumMod val="10000"/>
                </a:schemeClr>
              </a:solidFill>
              <a:latin typeface="Calibri" panose="020F0502020204030204" pitchFamily="34" charset="0"/>
              <a:cs typeface="Calibri" panose="020F0502020204030204" pitchFamily="34" charset="0"/>
            </a:endParaRPr>
          </a:p>
          <a:p>
            <a:pPr marL="7938" lvl="1" indent="-7938" eaLnBrk="1" hangingPunct="1">
              <a:tabLst>
                <a:tab pos="3600450" algn="l"/>
              </a:tabLst>
            </a:pPr>
            <a:r>
              <a:rPr lang="en-US" altLang="en-US" sz="2500" i="1" dirty="0">
                <a:solidFill>
                  <a:schemeClr val="accent4">
                    <a:lumMod val="10000"/>
                  </a:schemeClr>
                </a:solidFill>
                <a:latin typeface="Times New Roman" panose="02020603050405020304" pitchFamily="18" charset="0"/>
                <a:cs typeface="Times New Roman" panose="02020603050405020304" pitchFamily="18" charset="0"/>
              </a:rPr>
              <a:t>“Approximately how long has it been since the last </a:t>
            </a:r>
            <a:r>
              <a:rPr lang="en-US" altLang="en-US" sz="2500" i="1" u="sng" dirty="0">
                <a:solidFill>
                  <a:schemeClr val="accent4">
                    <a:lumMod val="10000"/>
                  </a:schemeClr>
                </a:solidFill>
                <a:latin typeface="Times New Roman" panose="02020603050405020304" pitchFamily="18" charset="0"/>
                <a:cs typeface="Times New Roman" panose="02020603050405020304" pitchFamily="18" charset="0"/>
              </a:rPr>
              <a:t>tornado</a:t>
            </a:r>
            <a:r>
              <a:rPr lang="en-US" altLang="en-US" sz="2500" i="1" dirty="0">
                <a:solidFill>
                  <a:schemeClr val="accent4">
                    <a:lumMod val="10000"/>
                  </a:schemeClr>
                </a:solidFill>
                <a:latin typeface="Times New Roman" panose="02020603050405020304" pitchFamily="18" charset="0"/>
                <a:cs typeface="Times New Roman" panose="02020603050405020304" pitchFamily="18" charset="0"/>
              </a:rPr>
              <a:t> you experienced?”</a:t>
            </a:r>
          </a:p>
          <a:p>
            <a:pPr marL="7938" lvl="2" indent="-7938" eaLnBrk="1" hangingPunct="1">
              <a:tabLst>
                <a:tab pos="360045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 Less than a year</a:t>
            </a:r>
          </a:p>
          <a:p>
            <a:pPr marL="7938" lvl="2" indent="-7938" eaLnBrk="1" hangingPunct="1">
              <a:tabLst>
                <a:tab pos="360045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 1 to 2 years</a:t>
            </a:r>
          </a:p>
          <a:p>
            <a:pPr marL="7938" lvl="2" indent="-7938" eaLnBrk="1" hangingPunct="1">
              <a:tabLst>
                <a:tab pos="360045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 3 to 5 years</a:t>
            </a:r>
          </a:p>
          <a:p>
            <a:pPr marL="7938" lvl="2" indent="-7938" eaLnBrk="1" hangingPunct="1">
              <a:tabLst>
                <a:tab pos="360045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 More than 5 years</a:t>
            </a:r>
            <a:endParaRPr lang="en-US" altLang="en-US" sz="2500" b="1" dirty="0">
              <a:solidFill>
                <a:schemeClr val="accent4">
                  <a:lumMod val="10000"/>
                </a:schemeClr>
              </a:solidFill>
              <a:latin typeface="Calibri" panose="020F0502020204030204" pitchFamily="34" charset="0"/>
              <a:cs typeface="Calibri" panose="020F0502020204030204" pitchFamily="34" charset="0"/>
            </a:endParaRPr>
          </a:p>
        </p:txBody>
      </p:sp>
      <p:pic>
        <p:nvPicPr>
          <p:cNvPr id="29" name="Picture 28"/>
          <p:cNvPicPr>
            <a:picLocks noChangeAspect="1"/>
          </p:cNvPicPr>
          <p:nvPr/>
        </p:nvPicPr>
        <p:blipFill>
          <a:blip r:embed="rId3">
            <a:duotone>
              <a:prstClr val="black"/>
              <a:srgbClr val="000000">
                <a:tint val="45000"/>
                <a:satMod val="40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133601" y="4047516"/>
            <a:ext cx="7696929" cy="1817061"/>
          </a:xfrm>
          <a:prstGeom prst="rect">
            <a:avLst/>
          </a:prstGeom>
        </p:spPr>
      </p:pic>
      <p:pic>
        <p:nvPicPr>
          <p:cNvPr id="30" name="Picture 29"/>
          <p:cNvPicPr>
            <a:picLocks noChangeAspect="1"/>
          </p:cNvPicPr>
          <p:nvPr/>
        </p:nvPicPr>
        <p:blipFill>
          <a:blip r:embed="rId5">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2133600" y="1607226"/>
            <a:ext cx="7696930" cy="1864895"/>
          </a:xfrm>
          <a:prstGeom prst="rect">
            <a:avLst/>
          </a:prstGeom>
        </p:spPr>
      </p:pic>
      <p:sp>
        <p:nvSpPr>
          <p:cNvPr id="33" name="Text Box 51"/>
          <p:cNvSpPr txBox="1">
            <a:spLocks noChangeArrowheads="1"/>
          </p:cNvSpPr>
          <p:nvPr/>
        </p:nvSpPr>
        <p:spPr bwMode="auto">
          <a:xfrm>
            <a:off x="30343895" y="9314178"/>
            <a:ext cx="4479505" cy="6817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911725" eaLnBrk="0" hangingPunct="0">
              <a:tabLst>
                <a:tab pos="6858000" algn="l"/>
                <a:tab pos="7543800" algn="l"/>
              </a:tabLst>
              <a:defRPr sz="9700">
                <a:solidFill>
                  <a:schemeClr val="tx1"/>
                </a:solidFill>
                <a:latin typeface="Arial" panose="020B0604020202020204" pitchFamily="34" charset="0"/>
                <a:cs typeface="Arial" panose="020B0604020202020204" pitchFamily="34" charset="0"/>
              </a:defRPr>
            </a:lvl1pPr>
            <a:lvl2pPr defTabSz="4911725" eaLnBrk="0" hangingPunct="0">
              <a:tabLst>
                <a:tab pos="6858000" algn="l"/>
                <a:tab pos="7543800" algn="l"/>
              </a:tabLst>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tabLst>
                <a:tab pos="6858000" algn="l"/>
                <a:tab pos="7543800" algn="l"/>
              </a:tabLst>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tabLst>
                <a:tab pos="6858000" algn="l"/>
                <a:tab pos="7543800" algn="l"/>
              </a:tabLst>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tabLst>
                <a:tab pos="6858000" algn="l"/>
                <a:tab pos="7543800" algn="l"/>
              </a:tabLst>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tabLst>
                <a:tab pos="6858000" algn="l"/>
                <a:tab pos="7543800" algn="l"/>
              </a:tabLs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tabLst>
                <a:tab pos="6858000" algn="l"/>
                <a:tab pos="7543800" algn="l"/>
              </a:tabLs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tabLst>
                <a:tab pos="6858000" algn="l"/>
                <a:tab pos="7543800" algn="l"/>
              </a:tabLs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tabLst>
                <a:tab pos="6858000" algn="l"/>
                <a:tab pos="7543800" algn="l"/>
              </a:tabLst>
              <a:defRPr sz="9700">
                <a:solidFill>
                  <a:schemeClr val="tx1"/>
                </a:solidFill>
                <a:latin typeface="Arial" panose="020B0604020202020204" pitchFamily="34" charset="0"/>
                <a:cs typeface="Arial" panose="020B0604020202020204" pitchFamily="34" charset="0"/>
              </a:defRPr>
            </a:lvl9pPr>
          </a:lstStyle>
          <a:p>
            <a:pPr eaLnBrk="1" hangingPunct="1">
              <a:tabLst>
                <a:tab pos="3600450" algn="l"/>
              </a:tabLst>
            </a:pPr>
            <a:r>
              <a:rPr lang="en-US" altLang="en-US" sz="3000" b="1" dirty="0">
                <a:solidFill>
                  <a:schemeClr val="accent2">
                    <a:lumMod val="75000"/>
                  </a:schemeClr>
                </a:solidFill>
                <a:latin typeface="Calibri" panose="020F0502020204030204" pitchFamily="34" charset="0"/>
                <a:cs typeface="Calibri" panose="020F0502020204030204" pitchFamily="34" charset="0"/>
              </a:rPr>
              <a:t>Tornado Self-efficacy </a:t>
            </a:r>
          </a:p>
          <a:p>
            <a:r>
              <a:rPr lang="en-US" sz="2500" i="1" dirty="0">
                <a:solidFill>
                  <a:schemeClr val="accent4">
                    <a:lumMod val="10000"/>
                  </a:schemeClr>
                </a:solidFill>
                <a:latin typeface="Times New Roman" panose="02020603050405020304" pitchFamily="18" charset="0"/>
                <a:cs typeface="Times New Roman" panose="02020603050405020304" pitchFamily="18" charset="0"/>
              </a:rPr>
              <a:t>“How sure are you that you know what to do if the following situations [tornado listed] were to occur at Ole Miss?”</a:t>
            </a:r>
          </a:p>
          <a:p>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 7-point Likert-type response </a:t>
            </a:r>
          </a:p>
          <a:p>
            <a:endParaRPr lang="en-US" altLang="en-US" sz="2500" dirty="0">
              <a:solidFill>
                <a:schemeClr val="accent4">
                  <a:lumMod val="10000"/>
                </a:schemeClr>
              </a:solidFill>
              <a:latin typeface="Times New Roman" panose="02020603050405020304" pitchFamily="18" charset="0"/>
              <a:cs typeface="Times New Roman" panose="02020603050405020304" pitchFamily="18" charset="0"/>
            </a:endParaRPr>
          </a:p>
          <a:p>
            <a:r>
              <a:rPr lang="en-US" sz="2500" i="1" dirty="0">
                <a:solidFill>
                  <a:schemeClr val="accent4">
                    <a:lumMod val="10000"/>
                  </a:schemeClr>
                </a:solidFill>
                <a:latin typeface="Times New Roman" panose="02020603050405020304" pitchFamily="18" charset="0"/>
                <a:cs typeface="Times New Roman" panose="02020603050405020304" pitchFamily="18" charset="0"/>
              </a:rPr>
              <a:t>“How confident are you in providing guidance to students in the event of the following situations [tornado listed]?</a:t>
            </a:r>
          </a:p>
          <a:p>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 7-point Likert-type response</a:t>
            </a:r>
          </a:p>
          <a:p>
            <a:endParaRPr lang="en-US" altLang="en-US" sz="2400" dirty="0">
              <a:solidFill>
                <a:schemeClr val="accent4">
                  <a:lumMod val="10000"/>
                </a:schemeClr>
              </a:solidFill>
              <a:latin typeface="Times New Roman" panose="02020603050405020304" pitchFamily="18" charset="0"/>
              <a:cs typeface="Times New Roman" panose="02020603050405020304" pitchFamily="18" charset="0"/>
            </a:endParaRPr>
          </a:p>
          <a:p>
            <a:r>
              <a:rPr lang="en-US" altLang="en-US" sz="3000" b="1" dirty="0">
                <a:solidFill>
                  <a:schemeClr val="accent2">
                    <a:lumMod val="75000"/>
                  </a:schemeClr>
                </a:solidFill>
                <a:latin typeface="Calibri" panose="020F0502020204030204" pitchFamily="34" charset="0"/>
                <a:cs typeface="Calibri" panose="020F0502020204030204" pitchFamily="34" charset="0"/>
              </a:rPr>
              <a:t>General Self-Efficacy Scale (GSES) </a:t>
            </a:r>
          </a:p>
          <a:p>
            <a:pPr eaLnBrk="1" hangingPunct="1">
              <a:tabLst>
                <a:tab pos="3600450" algn="l"/>
              </a:tabLst>
            </a:pPr>
            <a:r>
              <a:rPr lang="el-GR" altLang="en-US" sz="2400" dirty="0">
                <a:solidFill>
                  <a:schemeClr val="accent4">
                    <a:lumMod val="50000"/>
                  </a:schemeClr>
                </a:solidFill>
                <a:latin typeface="Times New Roman" panose="02020603050405020304" pitchFamily="18" charset="0"/>
                <a:cs typeface="Times New Roman" panose="02020603050405020304" pitchFamily="18" charset="0"/>
              </a:rPr>
              <a:t>α</a:t>
            </a:r>
            <a:r>
              <a:rPr lang="en-US" altLang="en-US" sz="2400" baseline="-25000" dirty="0">
                <a:solidFill>
                  <a:schemeClr val="accent4">
                    <a:lumMod val="50000"/>
                  </a:schemeClr>
                </a:solidFill>
                <a:latin typeface="Times New Roman" panose="02020603050405020304" pitchFamily="18" charset="0"/>
                <a:cs typeface="Times New Roman" panose="02020603050405020304" pitchFamily="18" charset="0"/>
              </a:rPr>
              <a:t>sample</a:t>
            </a:r>
            <a:r>
              <a:rPr lang="en-US" altLang="en-US" sz="2400" dirty="0">
                <a:solidFill>
                  <a:schemeClr val="accent4">
                    <a:lumMod val="50000"/>
                  </a:schemeClr>
                </a:solidFill>
                <a:latin typeface="Times New Roman" panose="02020603050405020304" pitchFamily="18" charset="0"/>
                <a:cs typeface="Times New Roman" panose="02020603050405020304" pitchFamily="18" charset="0"/>
              </a:rPr>
              <a:t> = .90</a:t>
            </a:r>
          </a:p>
          <a:p>
            <a:pPr eaLnBrk="1" hangingPunct="1">
              <a:tabLst>
                <a:tab pos="3600450" algn="l"/>
              </a:tabLst>
            </a:pPr>
            <a:r>
              <a:rPr lang="el-GR" altLang="en-US" sz="2400" dirty="0">
                <a:solidFill>
                  <a:schemeClr val="accent4">
                    <a:lumMod val="50000"/>
                  </a:schemeClr>
                </a:solidFill>
                <a:latin typeface="Times New Roman" panose="02020603050405020304" pitchFamily="18" charset="0"/>
                <a:cs typeface="Times New Roman" panose="02020603050405020304" pitchFamily="18" charset="0"/>
              </a:rPr>
              <a:t>α</a:t>
            </a:r>
            <a:r>
              <a:rPr lang="en-US" altLang="en-US" sz="2400" baseline="-25000" dirty="0">
                <a:solidFill>
                  <a:schemeClr val="accent4">
                    <a:lumMod val="50000"/>
                  </a:schemeClr>
                </a:solidFill>
                <a:latin typeface="Times New Roman" panose="02020603050405020304" pitchFamily="18" charset="0"/>
                <a:cs typeface="Times New Roman" panose="02020603050405020304" pitchFamily="18" charset="0"/>
              </a:rPr>
              <a:t>scale</a:t>
            </a:r>
            <a:r>
              <a:rPr lang="en-US" altLang="en-US" sz="2400" dirty="0">
                <a:solidFill>
                  <a:schemeClr val="accent4">
                    <a:lumMod val="50000"/>
                  </a:schemeClr>
                </a:solidFill>
                <a:latin typeface="Times New Roman" panose="02020603050405020304" pitchFamily="18" charset="0"/>
                <a:cs typeface="Times New Roman" panose="02020603050405020304" pitchFamily="18" charset="0"/>
              </a:rPr>
              <a:t> = .70 (</a:t>
            </a:r>
            <a:r>
              <a:rPr lang="en-US" altLang="en-US" sz="2400" dirty="0" err="1">
                <a:solidFill>
                  <a:schemeClr val="accent4">
                    <a:lumMod val="50000"/>
                  </a:schemeClr>
                </a:solidFill>
                <a:latin typeface="Times New Roman" panose="02020603050405020304" pitchFamily="18" charset="0"/>
                <a:cs typeface="Times New Roman" panose="02020603050405020304" pitchFamily="18" charset="0"/>
              </a:rPr>
              <a:t>Schwarzer</a:t>
            </a:r>
            <a:r>
              <a:rPr lang="en-US" altLang="en-US" sz="2400" dirty="0">
                <a:solidFill>
                  <a:schemeClr val="accent4">
                    <a:lumMod val="50000"/>
                  </a:schemeClr>
                </a:solidFill>
                <a:latin typeface="Times New Roman" panose="02020603050405020304" pitchFamily="18" charset="0"/>
                <a:cs typeface="Times New Roman" panose="02020603050405020304" pitchFamily="18" charset="0"/>
              </a:rPr>
              <a:t>, 2002) </a:t>
            </a:r>
            <a:endParaRPr lang="en-US" altLang="en-US" sz="2400" b="1"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22470997" y="9270172"/>
            <a:ext cx="7619999" cy="7078861"/>
          </a:xfrm>
          <a:prstGeom prst="rect">
            <a:avLst/>
          </a:prstGeom>
        </p:spPr>
        <p:txBody>
          <a:bodyPr wrap="square">
            <a:spAutoFit/>
          </a:bodyPr>
          <a:lstStyle/>
          <a:p>
            <a:pPr marL="7938" lvl="2" indent="-7938">
              <a:tabLst>
                <a:tab pos="3600450" algn="l"/>
              </a:tabLst>
            </a:pPr>
            <a:r>
              <a:rPr lang="en-US" altLang="en-US" sz="3000" b="1" dirty="0">
                <a:solidFill>
                  <a:schemeClr val="accent2">
                    <a:lumMod val="75000"/>
                  </a:schemeClr>
                </a:solidFill>
                <a:latin typeface="Calibri" panose="020F0502020204030204" pitchFamily="34" charset="0"/>
                <a:cs typeface="Calibri" panose="020F0502020204030204" pitchFamily="34" charset="0"/>
              </a:rPr>
              <a:t>Tornado Impact  </a:t>
            </a:r>
          </a:p>
          <a:p>
            <a:pPr marL="7938" lvl="2" indent="-7938">
              <a:tabLst>
                <a:tab pos="3600450" algn="l"/>
              </a:tabLst>
            </a:pPr>
            <a:r>
              <a:rPr lang="el-GR" altLang="en-US" sz="2400" dirty="0">
                <a:solidFill>
                  <a:schemeClr val="accent4">
                    <a:lumMod val="50000"/>
                  </a:schemeClr>
                </a:solidFill>
                <a:latin typeface="Times New Roman" panose="02020603050405020304" pitchFamily="18" charset="0"/>
                <a:cs typeface="Times New Roman" panose="02020603050405020304" pitchFamily="18" charset="0"/>
              </a:rPr>
              <a:t>α</a:t>
            </a:r>
            <a:r>
              <a:rPr lang="en-US" altLang="en-US" sz="2400" baseline="-25000" dirty="0">
                <a:solidFill>
                  <a:schemeClr val="accent4">
                    <a:lumMod val="50000"/>
                  </a:schemeClr>
                </a:solidFill>
                <a:latin typeface="Times New Roman" panose="02020603050405020304" pitchFamily="18" charset="0"/>
                <a:cs typeface="Times New Roman" panose="02020603050405020304" pitchFamily="18" charset="0"/>
              </a:rPr>
              <a:t>sample</a:t>
            </a:r>
            <a:r>
              <a:rPr lang="en-US" altLang="en-US" sz="2400" dirty="0">
                <a:solidFill>
                  <a:schemeClr val="accent4">
                    <a:lumMod val="50000"/>
                  </a:schemeClr>
                </a:solidFill>
                <a:latin typeface="Times New Roman" panose="02020603050405020304" pitchFamily="18" charset="0"/>
                <a:cs typeface="Times New Roman" panose="02020603050405020304" pitchFamily="18" charset="0"/>
              </a:rPr>
              <a:t> = .66</a:t>
            </a:r>
          </a:p>
          <a:p>
            <a:pPr marL="7938" lvl="2" indent="-7938" eaLnBrk="1" hangingPunct="1">
              <a:tabLst>
                <a:tab pos="3600450" algn="l"/>
              </a:tabLst>
            </a:pPr>
            <a:r>
              <a:rPr lang="en-US" altLang="en-US" sz="2500" i="1" dirty="0">
                <a:solidFill>
                  <a:schemeClr val="accent4">
                    <a:lumMod val="10000"/>
                  </a:schemeClr>
                </a:solidFill>
                <a:latin typeface="Times New Roman" panose="02020603050405020304" pitchFamily="18" charset="0"/>
                <a:cs typeface="Times New Roman" panose="02020603050405020304" pitchFamily="18" charset="0"/>
              </a:rPr>
              <a:t>With regard to the most recent tornado, which of the following did you experience as a result of this event? </a:t>
            </a:r>
          </a:p>
          <a:p>
            <a:pPr marL="342900" lvl="2" indent="-342900" eaLnBrk="1" hangingPunct="1">
              <a:buFont typeface="Arial" panose="020B0604020202020204" pitchFamily="34" charset="0"/>
              <a:buChar char="•"/>
              <a:tabLst>
                <a:tab pos="360045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Saw others injured or killed</a:t>
            </a:r>
          </a:p>
          <a:p>
            <a:pPr marL="342900" lvl="2" indent="-342900" eaLnBrk="1" hangingPunct="1">
              <a:buFont typeface="Arial" panose="020B0604020202020204" pitchFamily="34" charset="0"/>
              <a:buChar char="•"/>
              <a:tabLst>
                <a:tab pos="360045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Got injured yourself</a:t>
            </a:r>
          </a:p>
          <a:p>
            <a:pPr marL="342900" lvl="2" indent="-342900" eaLnBrk="1" hangingPunct="1">
              <a:buFont typeface="Arial" panose="020B0604020202020204" pitchFamily="34" charset="0"/>
              <a:buChar char="•"/>
              <a:tabLst>
                <a:tab pos="360045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Felt a direct threat to your life</a:t>
            </a:r>
          </a:p>
          <a:p>
            <a:pPr marL="342900" lvl="2" indent="-342900" eaLnBrk="1" hangingPunct="1">
              <a:buFont typeface="Arial" panose="020B0604020202020204" pitchFamily="34" charset="0"/>
              <a:buChar char="•"/>
              <a:tabLst>
                <a:tab pos="360045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Provided First Aid</a:t>
            </a:r>
          </a:p>
          <a:p>
            <a:pPr marL="342900" lvl="2" indent="-342900" eaLnBrk="1" hangingPunct="1">
              <a:buFont typeface="Arial" panose="020B0604020202020204" pitchFamily="34" charset="0"/>
              <a:buChar char="•"/>
              <a:tabLst>
                <a:tab pos="360045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Lost a significant amount of material possessions</a:t>
            </a:r>
          </a:p>
          <a:p>
            <a:pPr marL="342900" lvl="2" indent="-342900" eaLnBrk="1" hangingPunct="1">
              <a:buFont typeface="Arial" panose="020B0604020202020204" pitchFamily="34" charset="0"/>
              <a:buChar char="•"/>
              <a:tabLst>
                <a:tab pos="360045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Could not get in touch with other family members</a:t>
            </a:r>
          </a:p>
          <a:p>
            <a:pPr marL="342900" lvl="2" indent="-342900" eaLnBrk="1" hangingPunct="1">
              <a:buFont typeface="Arial" panose="020B0604020202020204" pitchFamily="34" charset="0"/>
              <a:buChar char="•"/>
              <a:tabLst>
                <a:tab pos="360045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Were separated from members of your immediate family</a:t>
            </a:r>
          </a:p>
          <a:p>
            <a:pPr marL="342900" lvl="2" indent="-342900" eaLnBrk="1" hangingPunct="1">
              <a:buFont typeface="Arial" panose="020B0604020202020204" pitchFamily="34" charset="0"/>
              <a:buChar char="•"/>
              <a:tabLst>
                <a:tab pos="360045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Could not get to a store for three or more days</a:t>
            </a:r>
          </a:p>
          <a:p>
            <a:pPr marL="342900" lvl="2" indent="-342900" eaLnBrk="1" hangingPunct="1">
              <a:buFont typeface="Arial" panose="020B0604020202020204" pitchFamily="34" charset="0"/>
              <a:buChar char="•"/>
              <a:tabLst>
                <a:tab pos="360045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Lost electricity for three or more days</a:t>
            </a:r>
          </a:p>
          <a:p>
            <a:pPr marL="342900" lvl="2" indent="-342900" eaLnBrk="1" hangingPunct="1">
              <a:buFont typeface="Arial" panose="020B0604020202020204" pitchFamily="34" charset="0"/>
              <a:buChar char="•"/>
              <a:tabLst>
                <a:tab pos="360045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Were forced to leave your community or neighborhood due to an evacuation order</a:t>
            </a:r>
          </a:p>
          <a:p>
            <a:pPr marL="342900" lvl="2" indent="-342900" eaLnBrk="1" hangingPunct="1">
              <a:buFont typeface="Arial" panose="020B0604020202020204" pitchFamily="34" charset="0"/>
              <a:buChar char="•"/>
              <a:tabLst>
                <a:tab pos="360045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Had to leave home for three or more days</a:t>
            </a:r>
          </a:p>
          <a:p>
            <a:pPr marL="342900" lvl="2" indent="-342900" eaLnBrk="1" hangingPunct="1">
              <a:buFont typeface="Arial" panose="020B0604020202020204" pitchFamily="34" charset="0"/>
              <a:buChar char="•"/>
              <a:tabLst>
                <a:tab pos="360045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Had to leave work/school</a:t>
            </a:r>
          </a:p>
        </p:txBody>
      </p:sp>
      <p:sp>
        <p:nvSpPr>
          <p:cNvPr id="6" name="Rectangle 5"/>
          <p:cNvSpPr/>
          <p:nvPr/>
        </p:nvSpPr>
        <p:spPr>
          <a:xfrm>
            <a:off x="1116596" y="9448586"/>
            <a:ext cx="13360401" cy="15804326"/>
          </a:xfrm>
          <a:prstGeom prst="rect">
            <a:avLst/>
          </a:prstGeom>
        </p:spPr>
        <p:txBody>
          <a:bodyPr wrap="square">
            <a:spAutoFit/>
          </a:bodyPr>
          <a:lstStyle/>
          <a:p>
            <a:r>
              <a:rPr lang="en-US" sz="3000" dirty="0">
                <a:solidFill>
                  <a:srgbClr val="000000"/>
                </a:solidFill>
                <a:latin typeface="Times New Roman" panose="02020603050405020304" pitchFamily="18" charset="0"/>
                <a:cs typeface="Times New Roman" panose="02020603050405020304" pitchFamily="18" charset="0"/>
              </a:rPr>
              <a:t>Research has suggested that meaning-making after disaster-related traumatic experiences can lead to posttraumatic growth (</a:t>
            </a:r>
            <a:r>
              <a:rPr lang="en-US" sz="3000" dirty="0" err="1">
                <a:solidFill>
                  <a:srgbClr val="000000"/>
                </a:solidFill>
                <a:latin typeface="Times New Roman" panose="02020603050405020304" pitchFamily="18" charset="0"/>
                <a:cs typeface="Times New Roman" panose="02020603050405020304" pitchFamily="18" charset="0"/>
              </a:rPr>
              <a:t>Dursun</a:t>
            </a:r>
            <a:r>
              <a:rPr lang="en-US" sz="3000" dirty="0">
                <a:solidFill>
                  <a:srgbClr val="000000"/>
                </a:solidFill>
                <a:latin typeface="Times New Roman" panose="02020603050405020304" pitchFamily="18" charset="0"/>
                <a:cs typeface="Times New Roman" panose="02020603050405020304" pitchFamily="18" charset="0"/>
              </a:rPr>
              <a:t>, Steger, </a:t>
            </a:r>
            <a:r>
              <a:rPr lang="en-US" sz="3000" dirty="0" err="1">
                <a:solidFill>
                  <a:srgbClr val="000000"/>
                </a:solidFill>
                <a:latin typeface="Times New Roman" panose="02020603050405020304" pitchFamily="18" charset="0"/>
                <a:cs typeface="Times New Roman" panose="02020603050405020304" pitchFamily="18" charset="0"/>
              </a:rPr>
              <a:t>Bentele</a:t>
            </a:r>
            <a:r>
              <a:rPr lang="en-US" sz="3000" dirty="0">
                <a:solidFill>
                  <a:srgbClr val="000000"/>
                </a:solidFill>
                <a:latin typeface="Times New Roman" panose="02020603050405020304" pitchFamily="18" charset="0"/>
                <a:cs typeface="Times New Roman" panose="02020603050405020304" pitchFamily="18" charset="0"/>
              </a:rPr>
              <a:t>, &amp; Schulenberg, 2016; Park &amp; Ai, 2006). Furthermore, presence of meaning prior to the disaster and meaning-making after the disaster may be key factors in building resilience (Weathers, Aiena, Blackwell, &amp; Schulenberg, 2016). Research studies have also determined that self-efficacy is an essential variable associated with recovery from disasters (Drescher, Schulenberg, &amp; Smith, 2014; </a:t>
            </a:r>
            <a:r>
              <a:rPr lang="en-US" sz="3000" dirty="0" err="1">
                <a:solidFill>
                  <a:srgbClr val="000000"/>
                </a:solidFill>
                <a:latin typeface="Times New Roman" panose="02020603050405020304" pitchFamily="18" charset="0"/>
                <a:cs typeface="Times New Roman" panose="02020603050405020304" pitchFamily="18" charset="0"/>
              </a:rPr>
              <a:t>Hirschel</a:t>
            </a:r>
            <a:r>
              <a:rPr lang="en-US" sz="3000" dirty="0">
                <a:solidFill>
                  <a:srgbClr val="000000"/>
                </a:solidFill>
                <a:latin typeface="Times New Roman" panose="02020603050405020304" pitchFamily="18" charset="0"/>
                <a:cs typeface="Times New Roman" panose="02020603050405020304" pitchFamily="18" charset="0"/>
              </a:rPr>
              <a:t> &amp; Schulenberg, 2009). However, few studies exist that examine these variables (meaning, self-efficacy, posttraumatic growth) in conjunction with one another. New research is needed to examine the behaviors during disasters that are related to self-efficacy (such as providing first aid), and the experiences that are related to meaning-making and posttraumatic growth. </a:t>
            </a:r>
          </a:p>
          <a:p>
            <a:endParaRPr lang="en-US" sz="3000" dirty="0">
              <a:solidFill>
                <a:srgbClr val="000000"/>
              </a:solidFill>
              <a:latin typeface="Times New Roman" panose="02020603050405020304" pitchFamily="18" charset="0"/>
              <a:cs typeface="Times New Roman" panose="02020603050405020304" pitchFamily="18" charset="0"/>
            </a:endParaRPr>
          </a:p>
          <a:p>
            <a:r>
              <a:rPr lang="en-US" sz="3000" dirty="0">
                <a:solidFill>
                  <a:srgbClr val="000000"/>
                </a:solidFill>
                <a:latin typeface="Times New Roman" panose="02020603050405020304" pitchFamily="18" charset="0"/>
                <a:cs typeface="Times New Roman" panose="02020603050405020304" pitchFamily="18" charset="0"/>
              </a:rPr>
              <a:t>Considering that tornadoes are one of the most frequently-occurring disasters in the United States (National Weather Service, 2016), there is a need to examine meaning, self-efficacy, resilience, and posttraumatic growth in individuals who have experienced them. </a:t>
            </a:r>
          </a:p>
          <a:p>
            <a:endParaRPr lang="en-US" sz="3000" dirty="0">
              <a:solidFill>
                <a:srgbClr val="000000"/>
              </a:solidFill>
              <a:latin typeface="Times New Roman" panose="02020603050405020304" pitchFamily="18" charset="0"/>
              <a:cs typeface="Times New Roman" panose="02020603050405020304" pitchFamily="18" charset="0"/>
            </a:endParaRPr>
          </a:p>
          <a:p>
            <a:r>
              <a:rPr lang="en-US" sz="3000" dirty="0">
                <a:solidFill>
                  <a:srgbClr val="000000"/>
                </a:solidFill>
                <a:latin typeface="Times New Roman" panose="02020603050405020304" pitchFamily="18" charset="0"/>
                <a:cs typeface="Times New Roman" panose="02020603050405020304" pitchFamily="18" charset="0"/>
              </a:rPr>
              <a:t>While students say they will look to university faculty and staff during tornadoes (Tkachuck, 2016), little is known regarding tornado experiences of university employees. Thus, the purpose of this study is to examine the psychological impact of tornado experiences on university employees in a tornado-prone region.</a:t>
            </a:r>
          </a:p>
          <a:p>
            <a:pPr marL="0" marR="0">
              <a:lnSpc>
                <a:spcPct val="107000"/>
              </a:lnSpc>
              <a:spcBef>
                <a:spcPts val="0"/>
              </a:spcBef>
              <a:spcAft>
                <a:spcPts val="0"/>
              </a:spcAft>
            </a:pPr>
            <a:endParaRPr lang="en-US" sz="3000" dirty="0">
              <a:solidFill>
                <a:schemeClr val="accent4">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938" indent="-7938" algn="ctr"/>
            <a:r>
              <a:rPr lang="en-US" altLang="en-US" sz="4000" b="1" dirty="0">
                <a:solidFill>
                  <a:schemeClr val="accent2">
                    <a:lumMod val="75000"/>
                  </a:schemeClr>
                </a:solidFill>
                <a:latin typeface="Calibri" panose="020F0502020204030204" pitchFamily="34" charset="0"/>
                <a:cs typeface="Calibri" panose="020F0502020204030204" pitchFamily="34" charset="0"/>
              </a:rPr>
              <a:t>HYPOTHESES</a:t>
            </a:r>
          </a:p>
          <a:p>
            <a:pPr marL="514350" indent="-514350">
              <a:lnSpc>
                <a:spcPct val="107000"/>
              </a:lnSpc>
              <a:spcBef>
                <a:spcPts val="0"/>
              </a:spcBef>
              <a:spcAft>
                <a:spcPts val="0"/>
              </a:spcAft>
              <a:buFont typeface="+mj-lt"/>
              <a:buAutoNum type="arabicPeriod"/>
            </a:pPr>
            <a:r>
              <a:rPr lang="en-US" sz="3000" dirty="0">
                <a:solidFill>
                  <a:srgbClr val="000000"/>
                </a:solidFill>
                <a:latin typeface="Times New Roman" panose="02020603050405020304" pitchFamily="18" charset="0"/>
                <a:cs typeface="Times New Roman" panose="02020603050405020304" pitchFamily="18" charset="0"/>
              </a:rPr>
              <a:t>Greater tornado impact, resilience, and perception of meaning would be related to greater degrees of perceived posttraumatic growth.</a:t>
            </a:r>
          </a:p>
          <a:p>
            <a:pPr marL="514350" indent="-514350">
              <a:lnSpc>
                <a:spcPct val="107000"/>
              </a:lnSpc>
              <a:spcBef>
                <a:spcPts val="0"/>
              </a:spcBef>
              <a:spcAft>
                <a:spcPts val="0"/>
              </a:spcAft>
              <a:buFont typeface="+mj-lt"/>
              <a:buAutoNum type="arabicPeriod"/>
            </a:pPr>
            <a:r>
              <a:rPr lang="en-US" sz="3000" dirty="0">
                <a:solidFill>
                  <a:srgbClr val="000000"/>
                </a:solidFill>
                <a:latin typeface="Times New Roman" panose="02020603050405020304" pitchFamily="18" charset="0"/>
                <a:cs typeface="Times New Roman" panose="02020603050405020304" pitchFamily="18" charset="0"/>
              </a:rPr>
              <a:t>Individuals who provided first aid after a tornado would report greater degrees of self-efficacy and posttraumatic growth.</a:t>
            </a:r>
          </a:p>
          <a:p>
            <a:pPr marL="514350" indent="-514350">
              <a:lnSpc>
                <a:spcPct val="107000"/>
              </a:lnSpc>
              <a:spcBef>
                <a:spcPts val="0"/>
              </a:spcBef>
              <a:spcAft>
                <a:spcPts val="0"/>
              </a:spcAft>
              <a:buFont typeface="+mj-lt"/>
              <a:buAutoNum type="arabicPeriod"/>
            </a:pPr>
            <a:r>
              <a:rPr lang="en-US" sz="3000" dirty="0">
                <a:solidFill>
                  <a:srgbClr val="000000"/>
                </a:solidFill>
                <a:latin typeface="Times New Roman" panose="02020603050405020304" pitchFamily="18" charset="0"/>
                <a:cs typeface="Times New Roman" panose="02020603050405020304" pitchFamily="18" charset="0"/>
              </a:rPr>
              <a:t>Greater degrees of self-efficacy would be related to increased perceived preparedness for tornadoes.</a:t>
            </a:r>
          </a:p>
          <a:p>
            <a:pPr marL="514350" indent="-514350">
              <a:lnSpc>
                <a:spcPct val="107000"/>
              </a:lnSpc>
              <a:spcBef>
                <a:spcPts val="0"/>
              </a:spcBef>
              <a:spcAft>
                <a:spcPts val="0"/>
              </a:spcAft>
              <a:buFont typeface="+mj-lt"/>
              <a:buAutoNum type="arabicPeriod"/>
            </a:pPr>
            <a:r>
              <a:rPr lang="en-US" sz="3000" dirty="0">
                <a:solidFill>
                  <a:srgbClr val="000000"/>
                </a:solidFill>
                <a:latin typeface="Times New Roman" panose="02020603050405020304" pitchFamily="18" charset="0"/>
                <a:cs typeface="Times New Roman" panose="02020603050405020304" pitchFamily="18" charset="0"/>
              </a:rPr>
              <a:t>Other correlations between these variables were also explored and an exploratory path analysis was conducted to examine the relationships of these variables together.</a:t>
            </a:r>
          </a:p>
        </p:txBody>
      </p:sp>
      <p:sp>
        <p:nvSpPr>
          <p:cNvPr id="36" name="Text Box 23"/>
          <p:cNvSpPr txBox="1">
            <a:spLocks noChangeArrowheads="1"/>
          </p:cNvSpPr>
          <p:nvPr/>
        </p:nvSpPr>
        <p:spPr bwMode="auto">
          <a:xfrm>
            <a:off x="37538525" y="31961351"/>
            <a:ext cx="1222809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3000" dirty="0">
                <a:solidFill>
                  <a:schemeClr val="accent4">
                    <a:lumMod val="10000"/>
                  </a:schemeClr>
                </a:solidFill>
                <a:latin typeface="Times New Roman" panose="02020603050405020304" pitchFamily="18" charset="0"/>
                <a:cs typeface="Times New Roman" panose="02020603050405020304" pitchFamily="18" charset="0"/>
              </a:rPr>
              <a:t>We would like to thank the University of Mississippi Incident Response Team (IRT) for sponsoring this research.</a:t>
            </a:r>
            <a:endParaRPr lang="en-US" altLang="en-US" sz="3000" dirty="0">
              <a:solidFill>
                <a:schemeClr val="accent4">
                  <a:lumMod val="1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31941463" y="22852255"/>
            <a:ext cx="4099207" cy="2400657"/>
          </a:xfrm>
          <a:prstGeom prst="rect">
            <a:avLst/>
          </a:prstGeom>
          <a:solidFill>
            <a:schemeClr val="tx1"/>
          </a:solidFill>
          <a:ln>
            <a:solidFill>
              <a:schemeClr val="bg2"/>
            </a:solidFill>
          </a:ln>
        </p:spPr>
        <p:txBody>
          <a:bodyPr wrap="square" rtlCol="0">
            <a:spAutoFit/>
          </a:bodyPr>
          <a:lstStyle/>
          <a:p>
            <a:pPr marL="457200" lvl="2" indent="-457200" eaLnBrk="1" hangingPunct="1">
              <a:buFont typeface="Arial" panose="020B0604020202020204" pitchFamily="34" charset="0"/>
              <a:buChar char="•"/>
              <a:tabLst>
                <a:tab pos="3600450" algn="l"/>
              </a:tabLst>
            </a:pPr>
            <a:r>
              <a:rPr lang="en-US" altLang="en-US" sz="3000" i="1" dirty="0">
                <a:solidFill>
                  <a:schemeClr val="bg2"/>
                </a:solidFill>
                <a:latin typeface="Times New Roman" panose="02020603050405020304" pitchFamily="18" charset="0"/>
                <a:cs typeface="Times New Roman" panose="02020603050405020304" pitchFamily="18" charset="0"/>
              </a:rPr>
              <a:t>df </a:t>
            </a:r>
            <a:r>
              <a:rPr lang="en-US" altLang="en-US" sz="3000" dirty="0">
                <a:solidFill>
                  <a:schemeClr val="bg2"/>
                </a:solidFill>
                <a:latin typeface="Times New Roman" panose="02020603050405020304" pitchFamily="18" charset="0"/>
                <a:cs typeface="Times New Roman" panose="02020603050405020304" pitchFamily="18" charset="0"/>
              </a:rPr>
              <a:t>= 24</a:t>
            </a:r>
          </a:p>
          <a:p>
            <a:pPr marL="457200" lvl="2" indent="-457200" eaLnBrk="1" hangingPunct="1">
              <a:buFont typeface="Arial" panose="020B0604020202020204" pitchFamily="34" charset="0"/>
              <a:buChar char="•"/>
              <a:tabLst>
                <a:tab pos="3600450" algn="l"/>
              </a:tabLst>
            </a:pPr>
            <a:r>
              <a:rPr lang="en-US" altLang="en-US" sz="3000" i="1" dirty="0">
                <a:solidFill>
                  <a:schemeClr val="bg2"/>
                </a:solidFill>
                <a:latin typeface="Times New Roman" panose="02020603050405020304" pitchFamily="18" charset="0"/>
                <a:cs typeface="Times New Roman" panose="02020603050405020304" pitchFamily="18" charset="0"/>
              </a:rPr>
              <a:t>X</a:t>
            </a:r>
            <a:r>
              <a:rPr lang="en-US" altLang="en-US" sz="3000" i="1" baseline="30000" dirty="0">
                <a:solidFill>
                  <a:schemeClr val="bg2"/>
                </a:solidFill>
                <a:latin typeface="Times New Roman" panose="02020603050405020304" pitchFamily="18" charset="0"/>
                <a:cs typeface="Times New Roman" panose="02020603050405020304" pitchFamily="18" charset="0"/>
              </a:rPr>
              <a:t>2</a:t>
            </a:r>
            <a:r>
              <a:rPr lang="en-US" altLang="en-US" sz="3000" dirty="0">
                <a:solidFill>
                  <a:schemeClr val="bg2"/>
                </a:solidFill>
                <a:latin typeface="Times New Roman" panose="02020603050405020304" pitchFamily="18" charset="0"/>
                <a:cs typeface="Times New Roman" panose="02020603050405020304" pitchFamily="18" charset="0"/>
              </a:rPr>
              <a:t> = 50.66</a:t>
            </a:r>
          </a:p>
          <a:p>
            <a:pPr marL="457200" lvl="2" indent="-457200" eaLnBrk="1" hangingPunct="1">
              <a:buFont typeface="Arial" panose="020B0604020202020204" pitchFamily="34" charset="0"/>
              <a:buChar char="•"/>
              <a:tabLst>
                <a:tab pos="3600450" algn="l"/>
              </a:tabLst>
            </a:pPr>
            <a:r>
              <a:rPr lang="en-US" altLang="en-US" sz="3000" dirty="0">
                <a:solidFill>
                  <a:schemeClr val="bg2"/>
                </a:solidFill>
                <a:latin typeface="Times New Roman" panose="02020603050405020304" pitchFamily="18" charset="0"/>
                <a:cs typeface="Times New Roman" panose="02020603050405020304" pitchFamily="18" charset="0"/>
              </a:rPr>
              <a:t>CFI = .974 </a:t>
            </a:r>
          </a:p>
          <a:p>
            <a:pPr marL="457200" lvl="2" indent="-457200" eaLnBrk="1" hangingPunct="1">
              <a:buFont typeface="Arial" panose="020B0604020202020204" pitchFamily="34" charset="0"/>
              <a:buChar char="•"/>
              <a:tabLst>
                <a:tab pos="3600450" algn="l"/>
              </a:tabLst>
            </a:pPr>
            <a:r>
              <a:rPr lang="en-US" altLang="en-US" sz="3000" dirty="0">
                <a:solidFill>
                  <a:schemeClr val="bg2"/>
                </a:solidFill>
                <a:latin typeface="Times New Roman" panose="02020603050405020304" pitchFamily="18" charset="0"/>
                <a:cs typeface="Times New Roman" panose="02020603050405020304" pitchFamily="18" charset="0"/>
              </a:rPr>
              <a:t>SRMR = .045</a:t>
            </a:r>
          </a:p>
          <a:p>
            <a:pPr marL="457200" lvl="2" indent="-457200" eaLnBrk="1" hangingPunct="1">
              <a:buFont typeface="Arial" panose="020B0604020202020204" pitchFamily="34" charset="0"/>
              <a:buChar char="•"/>
              <a:tabLst>
                <a:tab pos="3600450" algn="l"/>
              </a:tabLst>
            </a:pPr>
            <a:r>
              <a:rPr lang="en-US" altLang="en-US" sz="3000" dirty="0">
                <a:solidFill>
                  <a:schemeClr val="bg2"/>
                </a:solidFill>
                <a:latin typeface="Times New Roman" panose="02020603050405020304" pitchFamily="18" charset="0"/>
                <a:cs typeface="Times New Roman" panose="02020603050405020304" pitchFamily="18" charset="0"/>
              </a:rPr>
              <a:t>RMSEA = .074</a:t>
            </a:r>
          </a:p>
        </p:txBody>
      </p:sp>
      <p:sp>
        <p:nvSpPr>
          <p:cNvPr id="2" name="TextBox 1"/>
          <p:cNvSpPr txBox="1"/>
          <p:nvPr/>
        </p:nvSpPr>
        <p:spPr>
          <a:xfrm>
            <a:off x="16001998" y="25984200"/>
            <a:ext cx="15711196" cy="553998"/>
          </a:xfrm>
          <a:prstGeom prst="rect">
            <a:avLst/>
          </a:prstGeom>
          <a:noFill/>
        </p:spPr>
        <p:txBody>
          <a:bodyPr wrap="square" rtlCol="0">
            <a:spAutoFit/>
          </a:bodyPr>
          <a:lstStyle/>
          <a:p>
            <a:pPr marL="342900" lvl="2" indent="-342900" eaLnBrk="1" hangingPunct="1">
              <a:buFont typeface="Arial" panose="020B0604020202020204" pitchFamily="34" charset="0"/>
              <a:buChar char="•"/>
              <a:tabLst>
                <a:tab pos="3600450" algn="l"/>
              </a:tabLst>
            </a:pPr>
            <a:r>
              <a:rPr lang="en-US" altLang="en-US" sz="3000" dirty="0">
                <a:solidFill>
                  <a:srgbClr val="000000"/>
                </a:solidFill>
                <a:latin typeface="Times New Roman" panose="02020603050405020304" pitchFamily="18" charset="0"/>
                <a:cs typeface="Times New Roman" panose="02020603050405020304" pitchFamily="18" charset="0"/>
              </a:rPr>
              <a:t>About half the employees taking part in the survey had experienced at least one tornado (</a:t>
            </a:r>
            <a:r>
              <a:rPr lang="en-US" altLang="en-US" sz="3000" i="1" dirty="0">
                <a:solidFill>
                  <a:srgbClr val="000000"/>
                </a:solidFill>
                <a:latin typeface="Times New Roman" panose="02020603050405020304" pitchFamily="18" charset="0"/>
                <a:cs typeface="Times New Roman" panose="02020603050405020304" pitchFamily="18" charset="0"/>
              </a:rPr>
              <a:t>n </a:t>
            </a:r>
            <a:r>
              <a:rPr lang="en-US" altLang="en-US" sz="3000" dirty="0">
                <a:solidFill>
                  <a:srgbClr val="000000"/>
                </a:solidFill>
                <a:latin typeface="Times New Roman" panose="02020603050405020304" pitchFamily="18" charset="0"/>
                <a:cs typeface="Times New Roman" panose="02020603050405020304" pitchFamily="18" charset="0"/>
              </a:rPr>
              <a:t>= 225).</a:t>
            </a:r>
          </a:p>
        </p:txBody>
      </p:sp>
      <p:sp>
        <p:nvSpPr>
          <p:cNvPr id="32" name="Rectangle 31"/>
          <p:cNvSpPr/>
          <p:nvPr/>
        </p:nvSpPr>
        <p:spPr bwMode="auto">
          <a:xfrm>
            <a:off x="18455861" y="22101234"/>
            <a:ext cx="2704422" cy="1447800"/>
          </a:xfrm>
          <a:prstGeom prst="rect">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911725"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effectLst/>
                <a:latin typeface="Calibri" panose="020F0502020204030204" pitchFamily="34" charset="0"/>
                <a:cs typeface="Calibri" panose="020F0502020204030204" pitchFamily="34" charset="0"/>
              </a:rPr>
              <a:t>Meaning (PIL-SF)</a:t>
            </a:r>
          </a:p>
        </p:txBody>
      </p:sp>
      <p:sp>
        <p:nvSpPr>
          <p:cNvPr id="35" name="Rectangle 34"/>
          <p:cNvSpPr/>
          <p:nvPr/>
        </p:nvSpPr>
        <p:spPr bwMode="auto">
          <a:xfrm>
            <a:off x="29625188" y="20889901"/>
            <a:ext cx="2704422" cy="1455821"/>
          </a:xfrm>
          <a:prstGeom prst="rect">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911725"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effectLst/>
                <a:latin typeface="Calibri" panose="020F0502020204030204" pitchFamily="34" charset="0"/>
                <a:cs typeface="Calibri" panose="020F0502020204030204" pitchFamily="34" charset="0"/>
              </a:rPr>
              <a:t>Tornado Impact</a:t>
            </a:r>
          </a:p>
        </p:txBody>
      </p:sp>
      <p:sp>
        <p:nvSpPr>
          <p:cNvPr id="37" name="Rectangle 36"/>
          <p:cNvSpPr/>
          <p:nvPr/>
        </p:nvSpPr>
        <p:spPr bwMode="auto">
          <a:xfrm>
            <a:off x="20693718" y="19968470"/>
            <a:ext cx="2704422" cy="1447800"/>
          </a:xfrm>
          <a:prstGeom prst="rect">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911725"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effectLst/>
                <a:latin typeface="Calibri" panose="020F0502020204030204" pitchFamily="34" charset="0"/>
                <a:cs typeface="Calibri" panose="020F0502020204030204" pitchFamily="34" charset="0"/>
              </a:rPr>
              <a:t>Resilience</a:t>
            </a:r>
          </a:p>
          <a:p>
            <a:pPr marL="0" marR="0" indent="0" algn="ctr" defTabSz="4911725" rtl="0" eaLnBrk="1" fontAlgn="base" latinLnBrk="0" hangingPunct="1">
              <a:lnSpc>
                <a:spcPct val="100000"/>
              </a:lnSpc>
              <a:spcBef>
                <a:spcPct val="0"/>
              </a:spcBef>
              <a:spcAft>
                <a:spcPct val="0"/>
              </a:spcAft>
              <a:buClrTx/>
              <a:buSzTx/>
              <a:buFontTx/>
              <a:buNone/>
              <a:tabLst/>
            </a:pPr>
            <a:r>
              <a:rPr lang="en-US" sz="4000" dirty="0">
                <a:latin typeface="Calibri" panose="020F0502020204030204" pitchFamily="34" charset="0"/>
                <a:cs typeface="Calibri" panose="020F0502020204030204" pitchFamily="34" charset="0"/>
              </a:rPr>
              <a:t>(BRS)</a:t>
            </a:r>
            <a:endParaRPr kumimoji="0" lang="en-US" sz="4000" b="0" i="0" u="none" strike="noStrike" cap="none" normalizeH="0" baseline="0" dirty="0">
              <a:ln>
                <a:noFill/>
              </a:ln>
              <a:effectLst/>
              <a:latin typeface="Calibri" panose="020F0502020204030204" pitchFamily="34" charset="0"/>
              <a:cs typeface="Calibri" panose="020F0502020204030204" pitchFamily="34" charset="0"/>
            </a:endParaRPr>
          </a:p>
        </p:txBody>
      </p:sp>
      <p:sp>
        <p:nvSpPr>
          <p:cNvPr id="39" name="Rectangle 38"/>
          <p:cNvSpPr/>
          <p:nvPr/>
        </p:nvSpPr>
        <p:spPr bwMode="auto">
          <a:xfrm>
            <a:off x="24710966" y="19453492"/>
            <a:ext cx="3161622" cy="1463842"/>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911725"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Disaster Preparedness</a:t>
            </a:r>
          </a:p>
        </p:txBody>
      </p:sp>
      <p:cxnSp>
        <p:nvCxnSpPr>
          <p:cNvPr id="40" name="Straight Arrow Connector 39"/>
          <p:cNvCxnSpPr>
            <a:stCxn id="32" idx="3"/>
            <a:endCxn id="3" idx="2"/>
          </p:cNvCxnSpPr>
          <p:nvPr/>
        </p:nvCxnSpPr>
        <p:spPr bwMode="auto">
          <a:xfrm flipV="1">
            <a:off x="21160283" y="22202097"/>
            <a:ext cx="2904220" cy="623037"/>
          </a:xfrm>
          <a:prstGeom prst="straightConnector1">
            <a:avLst/>
          </a:prstGeom>
          <a:solidFill>
            <a:schemeClr val="accent1"/>
          </a:solidFill>
          <a:ln w="25400" cap="flat" cmpd="sng" algn="ctr">
            <a:solidFill>
              <a:schemeClr val="bg2"/>
            </a:solidFill>
            <a:prstDash val="solid"/>
            <a:round/>
            <a:headEnd type="none" w="med" len="med"/>
            <a:tailEnd type="triangle" w="lg" len="lg"/>
          </a:ln>
          <a:effectLst/>
        </p:spPr>
      </p:cxnSp>
      <p:cxnSp>
        <p:nvCxnSpPr>
          <p:cNvPr id="41" name="Straight Arrow Connector 40"/>
          <p:cNvCxnSpPr>
            <a:stCxn id="32" idx="3"/>
            <a:endCxn id="37" idx="2"/>
          </p:cNvCxnSpPr>
          <p:nvPr/>
        </p:nvCxnSpPr>
        <p:spPr bwMode="auto">
          <a:xfrm flipV="1">
            <a:off x="21160283" y="21416270"/>
            <a:ext cx="885646" cy="1408864"/>
          </a:xfrm>
          <a:prstGeom prst="straightConnector1">
            <a:avLst/>
          </a:prstGeom>
          <a:solidFill>
            <a:schemeClr val="accent1"/>
          </a:solidFill>
          <a:ln w="25400" cap="flat" cmpd="sng" algn="ctr">
            <a:solidFill>
              <a:schemeClr val="bg2"/>
            </a:solidFill>
            <a:prstDash val="solid"/>
            <a:round/>
            <a:headEnd type="none" w="med" len="med"/>
            <a:tailEnd type="triangle" w="lg" len="lg"/>
          </a:ln>
          <a:effectLst/>
        </p:spPr>
      </p:cxnSp>
      <p:cxnSp>
        <p:nvCxnSpPr>
          <p:cNvPr id="42" name="Straight Arrow Connector 41"/>
          <p:cNvCxnSpPr>
            <a:stCxn id="35" idx="1"/>
            <a:endCxn id="39" idx="3"/>
          </p:cNvCxnSpPr>
          <p:nvPr/>
        </p:nvCxnSpPr>
        <p:spPr bwMode="auto">
          <a:xfrm flipH="1" flipV="1">
            <a:off x="27872588" y="20185413"/>
            <a:ext cx="1752600" cy="1432399"/>
          </a:xfrm>
          <a:prstGeom prst="straightConnector1">
            <a:avLst/>
          </a:prstGeom>
          <a:solidFill>
            <a:schemeClr val="accent1"/>
          </a:solidFill>
          <a:ln w="25400" cap="flat" cmpd="sng" algn="ctr">
            <a:solidFill>
              <a:schemeClr val="bg2"/>
            </a:solidFill>
            <a:prstDash val="solid"/>
            <a:round/>
            <a:headEnd type="none" w="med" len="med"/>
            <a:tailEnd type="triangle" w="lg" len="lg"/>
          </a:ln>
          <a:effectLst/>
        </p:spPr>
      </p:cxnSp>
      <p:cxnSp>
        <p:nvCxnSpPr>
          <p:cNvPr id="43" name="Straight Arrow Connector 42"/>
          <p:cNvCxnSpPr>
            <a:stCxn id="35" idx="1"/>
            <a:endCxn id="3" idx="6"/>
          </p:cNvCxnSpPr>
          <p:nvPr/>
        </p:nvCxnSpPr>
        <p:spPr bwMode="auto">
          <a:xfrm flipH="1">
            <a:off x="28463603" y="21617812"/>
            <a:ext cx="1161585" cy="584285"/>
          </a:xfrm>
          <a:prstGeom prst="straightConnector1">
            <a:avLst/>
          </a:prstGeom>
          <a:solidFill>
            <a:schemeClr val="accent1"/>
          </a:solidFill>
          <a:ln w="25400" cap="flat" cmpd="sng" algn="ctr">
            <a:solidFill>
              <a:schemeClr val="bg2"/>
            </a:solidFill>
            <a:prstDash val="solid"/>
            <a:round/>
            <a:headEnd type="none" w="med" len="med"/>
            <a:tailEnd type="triangle" w="lg" len="lg"/>
          </a:ln>
          <a:effectLst/>
        </p:spPr>
      </p:cxnSp>
      <p:cxnSp>
        <p:nvCxnSpPr>
          <p:cNvPr id="44" name="Straight Arrow Connector 43"/>
          <p:cNvCxnSpPr>
            <a:stCxn id="37" idx="3"/>
            <a:endCxn id="39" idx="1"/>
          </p:cNvCxnSpPr>
          <p:nvPr/>
        </p:nvCxnSpPr>
        <p:spPr bwMode="auto">
          <a:xfrm flipV="1">
            <a:off x="23398140" y="20185413"/>
            <a:ext cx="1312826" cy="506957"/>
          </a:xfrm>
          <a:prstGeom prst="straightConnector1">
            <a:avLst/>
          </a:prstGeom>
          <a:solidFill>
            <a:schemeClr val="accent1"/>
          </a:solidFill>
          <a:ln w="25400" cap="flat" cmpd="sng" algn="ctr">
            <a:solidFill>
              <a:schemeClr val="bg2"/>
            </a:solidFill>
            <a:prstDash val="solid"/>
            <a:round/>
            <a:headEnd type="none" w="med" len="med"/>
            <a:tailEnd type="triangle" w="lg" len="lg"/>
          </a:ln>
          <a:effectLst/>
        </p:spPr>
      </p:cxnSp>
      <p:cxnSp>
        <p:nvCxnSpPr>
          <p:cNvPr id="45" name="Straight Arrow Connector 44"/>
          <p:cNvCxnSpPr>
            <a:endCxn id="54" idx="1"/>
          </p:cNvCxnSpPr>
          <p:nvPr/>
        </p:nvCxnSpPr>
        <p:spPr bwMode="auto">
          <a:xfrm>
            <a:off x="26278917" y="23065612"/>
            <a:ext cx="2122669" cy="902854"/>
          </a:xfrm>
          <a:prstGeom prst="straightConnector1">
            <a:avLst/>
          </a:prstGeom>
          <a:solidFill>
            <a:schemeClr val="accent1"/>
          </a:solidFill>
          <a:ln w="25400" cap="flat" cmpd="sng" algn="ctr">
            <a:solidFill>
              <a:schemeClr val="bg2"/>
            </a:solidFill>
            <a:prstDash val="solid"/>
            <a:round/>
            <a:headEnd type="none" w="med" len="med"/>
            <a:tailEnd type="triangle" w="lg" len="lg"/>
          </a:ln>
          <a:effectLst/>
        </p:spPr>
      </p:cxnSp>
      <p:cxnSp>
        <p:nvCxnSpPr>
          <p:cNvPr id="46" name="Straight Arrow Connector 45"/>
          <p:cNvCxnSpPr>
            <a:endCxn id="53" idx="0"/>
          </p:cNvCxnSpPr>
          <p:nvPr/>
        </p:nvCxnSpPr>
        <p:spPr bwMode="auto">
          <a:xfrm>
            <a:off x="26278917" y="23065612"/>
            <a:ext cx="1399625" cy="935341"/>
          </a:xfrm>
          <a:prstGeom prst="straightConnector1">
            <a:avLst/>
          </a:prstGeom>
          <a:solidFill>
            <a:schemeClr val="accent1"/>
          </a:solidFill>
          <a:ln w="25400" cap="flat" cmpd="sng" algn="ctr">
            <a:solidFill>
              <a:schemeClr val="bg2"/>
            </a:solidFill>
            <a:prstDash val="solid"/>
            <a:round/>
            <a:headEnd type="none" w="med" len="med"/>
            <a:tailEnd type="triangle" w="lg" len="lg"/>
          </a:ln>
          <a:effectLst/>
        </p:spPr>
      </p:cxnSp>
      <p:cxnSp>
        <p:nvCxnSpPr>
          <p:cNvPr id="47" name="Straight Arrow Connector 46"/>
          <p:cNvCxnSpPr>
            <a:endCxn id="52" idx="0"/>
          </p:cNvCxnSpPr>
          <p:nvPr/>
        </p:nvCxnSpPr>
        <p:spPr bwMode="auto">
          <a:xfrm>
            <a:off x="26278917" y="23065612"/>
            <a:ext cx="12860" cy="935341"/>
          </a:xfrm>
          <a:prstGeom prst="straightConnector1">
            <a:avLst/>
          </a:prstGeom>
          <a:solidFill>
            <a:schemeClr val="accent1"/>
          </a:solidFill>
          <a:ln w="25400" cap="flat" cmpd="sng" algn="ctr">
            <a:solidFill>
              <a:schemeClr val="bg2"/>
            </a:solidFill>
            <a:prstDash val="solid"/>
            <a:round/>
            <a:headEnd type="none" w="med" len="med"/>
            <a:tailEnd type="triangle" w="lg" len="lg"/>
          </a:ln>
          <a:effectLst/>
        </p:spPr>
      </p:cxnSp>
      <p:cxnSp>
        <p:nvCxnSpPr>
          <p:cNvPr id="48" name="Straight Arrow Connector 47"/>
          <p:cNvCxnSpPr>
            <a:endCxn id="50" idx="0"/>
          </p:cNvCxnSpPr>
          <p:nvPr/>
        </p:nvCxnSpPr>
        <p:spPr bwMode="auto">
          <a:xfrm flipH="1">
            <a:off x="24828190" y="23065612"/>
            <a:ext cx="1450727" cy="927753"/>
          </a:xfrm>
          <a:prstGeom prst="straightConnector1">
            <a:avLst/>
          </a:prstGeom>
          <a:solidFill>
            <a:schemeClr val="accent1"/>
          </a:solidFill>
          <a:ln w="25400" cap="flat" cmpd="sng" algn="ctr">
            <a:solidFill>
              <a:schemeClr val="bg2"/>
            </a:solidFill>
            <a:prstDash val="solid"/>
            <a:round/>
            <a:headEnd type="none" w="med" len="med"/>
            <a:tailEnd type="triangle" w="lg" len="lg"/>
          </a:ln>
          <a:effectLst/>
        </p:spPr>
      </p:cxnSp>
      <p:cxnSp>
        <p:nvCxnSpPr>
          <p:cNvPr id="49" name="Straight Arrow Connector 48"/>
          <p:cNvCxnSpPr>
            <a:endCxn id="51" idx="3"/>
          </p:cNvCxnSpPr>
          <p:nvPr/>
        </p:nvCxnSpPr>
        <p:spPr bwMode="auto">
          <a:xfrm flipH="1">
            <a:off x="24001270" y="23065612"/>
            <a:ext cx="2277647" cy="842227"/>
          </a:xfrm>
          <a:prstGeom prst="straightConnector1">
            <a:avLst/>
          </a:prstGeom>
          <a:solidFill>
            <a:schemeClr val="accent1"/>
          </a:solidFill>
          <a:ln w="25400" cap="flat" cmpd="sng" algn="ctr">
            <a:solidFill>
              <a:schemeClr val="bg2"/>
            </a:solidFill>
            <a:prstDash val="solid"/>
            <a:round/>
            <a:headEnd type="none" w="med" len="med"/>
            <a:tailEnd type="triangle" w="lg" len="lg"/>
          </a:ln>
          <a:effectLst/>
        </p:spPr>
      </p:cxnSp>
      <p:sp>
        <p:nvSpPr>
          <p:cNvPr id="50" name="Rectangle 49"/>
          <p:cNvSpPr/>
          <p:nvPr/>
        </p:nvSpPr>
        <p:spPr bwMode="auto">
          <a:xfrm>
            <a:off x="24370990" y="23993365"/>
            <a:ext cx="914400" cy="943558"/>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911725" rtl="0" eaLnBrk="1" fontAlgn="base" latinLnBrk="0" hangingPunct="1">
              <a:lnSpc>
                <a:spcPct val="100000"/>
              </a:lnSpc>
              <a:spcBef>
                <a:spcPct val="0"/>
              </a:spcBef>
              <a:spcAft>
                <a:spcPct val="0"/>
              </a:spcAft>
              <a:buClrTx/>
              <a:buSzTx/>
              <a:buFontTx/>
              <a:buNone/>
              <a:tabLst/>
            </a:pPr>
            <a:r>
              <a:rPr lang="en-US" sz="4000" dirty="0">
                <a:latin typeface="Calibri" panose="020F0502020204030204" pitchFamily="34" charset="0"/>
                <a:cs typeface="Calibri" panose="020F0502020204030204" pitchFamily="34" charset="0"/>
              </a:rPr>
              <a:t>F</a:t>
            </a:r>
            <a:r>
              <a:rPr kumimoji="0" lang="en-US" sz="4000" b="0" i="0" u="none" strike="noStrike" cap="none" normalizeH="0" baseline="0" dirty="0">
                <a:ln>
                  <a:noFill/>
                </a:ln>
                <a:effectLst/>
                <a:latin typeface="Calibri" panose="020F0502020204030204" pitchFamily="34" charset="0"/>
                <a:cs typeface="Calibri" panose="020F0502020204030204" pitchFamily="34" charset="0"/>
              </a:rPr>
              <a:t>2</a:t>
            </a:r>
          </a:p>
        </p:txBody>
      </p:sp>
      <p:sp>
        <p:nvSpPr>
          <p:cNvPr id="51" name="Rectangle 50"/>
          <p:cNvSpPr/>
          <p:nvPr/>
        </p:nvSpPr>
        <p:spPr bwMode="auto">
          <a:xfrm>
            <a:off x="23086870" y="23436060"/>
            <a:ext cx="914400" cy="943558"/>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911725" rtl="0" eaLnBrk="1" fontAlgn="base" latinLnBrk="0" hangingPunct="1">
              <a:lnSpc>
                <a:spcPct val="100000"/>
              </a:lnSpc>
              <a:spcBef>
                <a:spcPct val="0"/>
              </a:spcBef>
              <a:spcAft>
                <a:spcPct val="0"/>
              </a:spcAft>
              <a:buClrTx/>
              <a:buSzTx/>
              <a:buFontTx/>
              <a:buNone/>
              <a:tabLst/>
            </a:pPr>
            <a:r>
              <a:rPr lang="en-US" sz="4000" dirty="0">
                <a:latin typeface="Calibri" panose="020F0502020204030204" pitchFamily="34" charset="0"/>
                <a:cs typeface="Calibri" panose="020F0502020204030204" pitchFamily="34" charset="0"/>
              </a:rPr>
              <a:t>F</a:t>
            </a:r>
            <a:r>
              <a:rPr kumimoji="0" lang="en-US" sz="4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a:t>
            </a:r>
          </a:p>
        </p:txBody>
      </p:sp>
      <p:sp>
        <p:nvSpPr>
          <p:cNvPr id="52" name="Rectangle 51"/>
          <p:cNvSpPr/>
          <p:nvPr/>
        </p:nvSpPr>
        <p:spPr bwMode="auto">
          <a:xfrm>
            <a:off x="25834577" y="24000953"/>
            <a:ext cx="914400" cy="943558"/>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911725" rtl="0" eaLnBrk="1" fontAlgn="base" latinLnBrk="0" hangingPunct="1">
              <a:lnSpc>
                <a:spcPct val="100000"/>
              </a:lnSpc>
              <a:spcBef>
                <a:spcPct val="0"/>
              </a:spcBef>
              <a:spcAft>
                <a:spcPct val="0"/>
              </a:spcAft>
              <a:buClrTx/>
              <a:buSzTx/>
              <a:buFontTx/>
              <a:buNone/>
              <a:tabLst/>
            </a:pPr>
            <a:r>
              <a:rPr lang="en-US" sz="4000" dirty="0">
                <a:latin typeface="Calibri" panose="020F0502020204030204" pitchFamily="34" charset="0"/>
                <a:cs typeface="Calibri" panose="020F0502020204030204" pitchFamily="34" charset="0"/>
              </a:rPr>
              <a:t>F</a:t>
            </a:r>
            <a:r>
              <a:rPr kumimoji="0" lang="en-US" sz="4000" b="0" i="0" u="none" strike="noStrike" cap="none" normalizeH="0" baseline="0" dirty="0">
                <a:ln>
                  <a:noFill/>
                </a:ln>
                <a:effectLst/>
                <a:latin typeface="Calibri" panose="020F0502020204030204" pitchFamily="34" charset="0"/>
                <a:cs typeface="Calibri" panose="020F0502020204030204" pitchFamily="34" charset="0"/>
              </a:rPr>
              <a:t>3</a:t>
            </a:r>
          </a:p>
        </p:txBody>
      </p:sp>
      <p:sp>
        <p:nvSpPr>
          <p:cNvPr id="53" name="Rectangle 52"/>
          <p:cNvSpPr/>
          <p:nvPr/>
        </p:nvSpPr>
        <p:spPr bwMode="auto">
          <a:xfrm>
            <a:off x="27221342" y="24000953"/>
            <a:ext cx="914400" cy="943558"/>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911725" rtl="0" eaLnBrk="1" fontAlgn="base" latinLnBrk="0" hangingPunct="1">
              <a:lnSpc>
                <a:spcPct val="100000"/>
              </a:lnSpc>
              <a:spcBef>
                <a:spcPct val="0"/>
              </a:spcBef>
              <a:spcAft>
                <a:spcPct val="0"/>
              </a:spcAft>
              <a:buClrTx/>
              <a:buSzTx/>
              <a:buFontTx/>
              <a:buNone/>
              <a:tabLst/>
            </a:pPr>
            <a:r>
              <a:rPr lang="en-US" sz="4000" dirty="0">
                <a:latin typeface="Calibri" panose="020F0502020204030204" pitchFamily="34" charset="0"/>
                <a:cs typeface="Calibri" panose="020F0502020204030204" pitchFamily="34" charset="0"/>
              </a:rPr>
              <a:t>F</a:t>
            </a:r>
            <a:r>
              <a:rPr kumimoji="0" lang="en-US" sz="4000" b="0" i="0" u="none" strike="noStrike" cap="none" normalizeH="0" baseline="0" dirty="0">
                <a:ln>
                  <a:noFill/>
                </a:ln>
                <a:effectLst/>
                <a:latin typeface="Calibri" panose="020F0502020204030204" pitchFamily="34" charset="0"/>
                <a:cs typeface="Calibri" panose="020F0502020204030204" pitchFamily="34" charset="0"/>
              </a:rPr>
              <a:t>4</a:t>
            </a:r>
          </a:p>
        </p:txBody>
      </p:sp>
      <p:sp>
        <p:nvSpPr>
          <p:cNvPr id="54" name="Rectangle 53"/>
          <p:cNvSpPr/>
          <p:nvPr/>
        </p:nvSpPr>
        <p:spPr bwMode="auto">
          <a:xfrm>
            <a:off x="28401586" y="23496687"/>
            <a:ext cx="914400" cy="943558"/>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911725" rtl="0" eaLnBrk="1" fontAlgn="base" latinLnBrk="0" hangingPunct="1">
              <a:lnSpc>
                <a:spcPct val="100000"/>
              </a:lnSpc>
              <a:spcBef>
                <a:spcPct val="0"/>
              </a:spcBef>
              <a:spcAft>
                <a:spcPct val="0"/>
              </a:spcAft>
              <a:buClrTx/>
              <a:buSzTx/>
              <a:buFontTx/>
              <a:buNone/>
              <a:tabLst/>
            </a:pPr>
            <a:r>
              <a:rPr lang="en-US" sz="4000" dirty="0">
                <a:latin typeface="Calibri" panose="020F0502020204030204" pitchFamily="34" charset="0"/>
                <a:cs typeface="Calibri" panose="020F0502020204030204" pitchFamily="34" charset="0"/>
              </a:rPr>
              <a:t>F</a:t>
            </a:r>
            <a:r>
              <a:rPr kumimoji="0" lang="en-US" sz="4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a:t>
            </a:r>
          </a:p>
        </p:txBody>
      </p:sp>
      <p:sp>
        <p:nvSpPr>
          <p:cNvPr id="56" name="TextBox 55"/>
          <p:cNvSpPr txBox="1"/>
          <p:nvPr/>
        </p:nvSpPr>
        <p:spPr>
          <a:xfrm>
            <a:off x="16001998" y="26809661"/>
            <a:ext cx="7777311" cy="553998"/>
          </a:xfrm>
          <a:prstGeom prst="rect">
            <a:avLst/>
          </a:prstGeom>
          <a:noFill/>
        </p:spPr>
        <p:txBody>
          <a:bodyPr wrap="square" rtlCol="0">
            <a:spAutoFit/>
          </a:bodyPr>
          <a:lstStyle/>
          <a:p>
            <a:pPr marL="342900" lvl="2" indent="-342900" eaLnBrk="1" hangingPunct="1">
              <a:buFont typeface="Arial" panose="020B0604020202020204" pitchFamily="34" charset="0"/>
              <a:buChar char="•"/>
              <a:tabLst>
                <a:tab pos="3600450" algn="l"/>
              </a:tabLst>
            </a:pPr>
            <a:r>
              <a:rPr lang="en-US" altLang="en-US" sz="3000" dirty="0">
                <a:solidFill>
                  <a:srgbClr val="000000"/>
                </a:solidFill>
                <a:latin typeface="Times New Roman" panose="02020603050405020304" pitchFamily="18" charset="0"/>
                <a:cs typeface="Times New Roman" panose="02020603050405020304" pitchFamily="18" charset="0"/>
              </a:rPr>
              <a:t>Significant (</a:t>
            </a:r>
            <a:r>
              <a:rPr lang="en-US" altLang="en-US" sz="3000" i="1" dirty="0">
                <a:solidFill>
                  <a:srgbClr val="000000"/>
                </a:solidFill>
                <a:latin typeface="Times New Roman" panose="02020603050405020304" pitchFamily="18" charset="0"/>
                <a:cs typeface="Times New Roman" panose="02020603050405020304" pitchFamily="18" charset="0"/>
              </a:rPr>
              <a:t>p </a:t>
            </a:r>
            <a:r>
              <a:rPr lang="en-US" altLang="en-US" sz="3000" dirty="0">
                <a:solidFill>
                  <a:srgbClr val="000000"/>
                </a:solidFill>
                <a:latin typeface="Times New Roman" panose="02020603050405020304" pitchFamily="18" charset="0"/>
                <a:cs typeface="Times New Roman" panose="02020603050405020304" pitchFamily="18" charset="0"/>
              </a:rPr>
              <a:t>&lt; .05) scale correlations:</a:t>
            </a:r>
          </a:p>
        </p:txBody>
      </p:sp>
      <p:graphicFrame>
        <p:nvGraphicFramePr>
          <p:cNvPr id="7" name="Table 6"/>
          <p:cNvGraphicFramePr>
            <a:graphicFrameLocks noGrp="1"/>
          </p:cNvGraphicFramePr>
          <p:nvPr>
            <p:extLst>
              <p:ext uri="{D42A27DB-BD31-4B8C-83A1-F6EECF244321}">
                <p14:modId xmlns:p14="http://schemas.microsoft.com/office/powerpoint/2010/main" val="964381705"/>
              </p:ext>
            </p:extLst>
          </p:nvPr>
        </p:nvGraphicFramePr>
        <p:xfrm>
          <a:off x="16023093" y="31015904"/>
          <a:ext cx="10418307" cy="2438400"/>
        </p:xfrm>
        <a:graphic>
          <a:graphicData uri="http://schemas.openxmlformats.org/drawingml/2006/table">
            <a:tbl>
              <a:tblPr firstRow="1" bandRow="1">
                <a:tableStyleId>{5C22544A-7EE6-4342-B048-85BDC9FD1C3A}</a:tableStyleId>
              </a:tblPr>
              <a:tblGrid>
                <a:gridCol w="6600384">
                  <a:extLst>
                    <a:ext uri="{9D8B030D-6E8A-4147-A177-3AD203B41FA5}">
                      <a16:colId xmlns:a16="http://schemas.microsoft.com/office/drawing/2014/main" val="3121942983"/>
                    </a:ext>
                  </a:extLst>
                </a:gridCol>
                <a:gridCol w="3817923">
                  <a:extLst>
                    <a:ext uri="{9D8B030D-6E8A-4147-A177-3AD203B41FA5}">
                      <a16:colId xmlns:a16="http://schemas.microsoft.com/office/drawing/2014/main" val="858153614"/>
                    </a:ext>
                  </a:extLst>
                </a:gridCol>
              </a:tblGrid>
              <a:tr h="370840">
                <a:tc>
                  <a:txBody>
                    <a:bodyPr/>
                    <a:lstStyle/>
                    <a:p>
                      <a:endParaRPr lang="en-US" sz="2600" b="1"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sz="2600" dirty="0">
                          <a:solidFill>
                            <a:srgbClr val="000000"/>
                          </a:solidFill>
                          <a:latin typeface="Times New Roman" panose="02020603050405020304" pitchFamily="18" charset="0"/>
                          <a:cs typeface="Times New Roman" panose="02020603050405020304" pitchFamily="18" charset="0"/>
                        </a:rPr>
                        <a:t>GSES</a:t>
                      </a:r>
                    </a:p>
                  </a:txBody>
                  <a:tcPr/>
                </a:tc>
                <a:extLst>
                  <a:ext uri="{0D108BD9-81ED-4DB2-BD59-A6C34878D82A}">
                    <a16:rowId xmlns:a16="http://schemas.microsoft.com/office/drawing/2014/main" val="4115805923"/>
                  </a:ext>
                </a:extLst>
              </a:tr>
              <a:tr h="370840">
                <a:tc>
                  <a:txBody>
                    <a:bodyPr/>
                    <a:lstStyle/>
                    <a:p>
                      <a:r>
                        <a:rPr lang="en-US" sz="2600" b="1" dirty="0">
                          <a:solidFill>
                            <a:srgbClr val="000000"/>
                          </a:solidFill>
                          <a:latin typeface="Times New Roman" panose="02020603050405020304" pitchFamily="18" charset="0"/>
                          <a:cs typeface="Times New Roman" panose="02020603050405020304" pitchFamily="18" charset="0"/>
                        </a:rPr>
                        <a:t>Provided First Aid</a:t>
                      </a:r>
                      <a:r>
                        <a:rPr lang="en-US" sz="2600" b="1" baseline="0" dirty="0">
                          <a:solidFill>
                            <a:srgbClr val="000000"/>
                          </a:solidFill>
                          <a:latin typeface="Times New Roman" panose="02020603050405020304" pitchFamily="18" charset="0"/>
                          <a:cs typeface="Times New Roman" panose="02020603050405020304" pitchFamily="18" charset="0"/>
                        </a:rPr>
                        <a:t> during a tornado</a:t>
                      </a:r>
                      <a:endParaRPr lang="en-US" sz="2600" b="1"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sz="2600" i="1" dirty="0">
                          <a:solidFill>
                            <a:srgbClr val="000000"/>
                          </a:solidFill>
                          <a:latin typeface="Times New Roman" panose="02020603050405020304" pitchFamily="18" charset="0"/>
                          <a:cs typeface="Times New Roman" panose="02020603050405020304" pitchFamily="18" charset="0"/>
                        </a:rPr>
                        <a:t>r</a:t>
                      </a:r>
                      <a:r>
                        <a:rPr lang="en-US" sz="2600" i="1" baseline="0" dirty="0">
                          <a:solidFill>
                            <a:srgbClr val="000000"/>
                          </a:solidFill>
                          <a:latin typeface="Times New Roman" panose="02020603050405020304" pitchFamily="18" charset="0"/>
                          <a:cs typeface="Times New Roman" panose="02020603050405020304" pitchFamily="18" charset="0"/>
                        </a:rPr>
                        <a:t> </a:t>
                      </a:r>
                      <a:r>
                        <a:rPr lang="en-US" sz="2600" i="0" baseline="0" dirty="0">
                          <a:solidFill>
                            <a:srgbClr val="000000"/>
                          </a:solidFill>
                          <a:latin typeface="Times New Roman" panose="02020603050405020304" pitchFamily="18" charset="0"/>
                          <a:cs typeface="Times New Roman" panose="02020603050405020304" pitchFamily="18" charset="0"/>
                        </a:rPr>
                        <a:t>= .13</a:t>
                      </a:r>
                      <a:endParaRPr lang="en-US" sz="2600" i="1" dirty="0">
                        <a:solidFill>
                          <a:srgbClr val="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9966405"/>
                  </a:ext>
                </a:extLst>
              </a:tr>
              <a:tr h="370840">
                <a:tc>
                  <a:txBody>
                    <a:bodyPr/>
                    <a:lstStyle/>
                    <a:p>
                      <a:r>
                        <a:rPr lang="en-US" sz="2600" b="1" dirty="0">
                          <a:solidFill>
                            <a:srgbClr val="000000"/>
                          </a:solidFill>
                          <a:latin typeface="Times New Roman" panose="02020603050405020304" pitchFamily="18" charset="0"/>
                          <a:cs typeface="Times New Roman" panose="02020603050405020304" pitchFamily="18" charset="0"/>
                        </a:rPr>
                        <a:t>Perceived</a:t>
                      </a:r>
                      <a:r>
                        <a:rPr lang="en-US" sz="2600" b="1" baseline="0" dirty="0">
                          <a:solidFill>
                            <a:srgbClr val="000000"/>
                          </a:solidFill>
                          <a:latin typeface="Times New Roman" panose="02020603050405020304" pitchFamily="18" charset="0"/>
                          <a:cs typeface="Times New Roman" panose="02020603050405020304" pitchFamily="18" charset="0"/>
                        </a:rPr>
                        <a:t> a direct threat to one’s life</a:t>
                      </a:r>
                      <a:endParaRPr lang="en-US" sz="2600" b="1" dirty="0">
                        <a:solidFill>
                          <a:srgbClr val="000000"/>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i="1" dirty="0">
                          <a:solidFill>
                            <a:srgbClr val="000000"/>
                          </a:solidFill>
                          <a:latin typeface="Times New Roman" panose="02020603050405020304" pitchFamily="18" charset="0"/>
                          <a:cs typeface="Times New Roman" panose="02020603050405020304" pitchFamily="18" charset="0"/>
                        </a:rPr>
                        <a:t>r</a:t>
                      </a:r>
                      <a:r>
                        <a:rPr lang="en-US" sz="2600" i="1" baseline="0" dirty="0">
                          <a:solidFill>
                            <a:srgbClr val="000000"/>
                          </a:solidFill>
                          <a:latin typeface="Times New Roman" panose="02020603050405020304" pitchFamily="18" charset="0"/>
                          <a:cs typeface="Times New Roman" panose="02020603050405020304" pitchFamily="18" charset="0"/>
                        </a:rPr>
                        <a:t> </a:t>
                      </a:r>
                      <a:r>
                        <a:rPr lang="en-US" sz="2600" i="0" baseline="0" dirty="0">
                          <a:solidFill>
                            <a:srgbClr val="000000"/>
                          </a:solidFill>
                          <a:latin typeface="Times New Roman" panose="02020603050405020304" pitchFamily="18" charset="0"/>
                          <a:cs typeface="Times New Roman" panose="02020603050405020304" pitchFamily="18" charset="0"/>
                        </a:rPr>
                        <a:t>= .15</a:t>
                      </a:r>
                      <a:endParaRPr lang="en-US" sz="2600" i="1" dirty="0">
                        <a:solidFill>
                          <a:srgbClr val="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5235653"/>
                  </a:ext>
                </a:extLst>
              </a:tr>
              <a:tr h="370840">
                <a:tc>
                  <a:txBody>
                    <a:bodyPr/>
                    <a:lstStyle/>
                    <a:p>
                      <a:r>
                        <a:rPr lang="en-US" sz="2600" b="1" dirty="0">
                          <a:solidFill>
                            <a:srgbClr val="000000"/>
                          </a:solidFill>
                          <a:latin typeface="Times New Roman" panose="02020603050405020304" pitchFamily="18" charset="0"/>
                          <a:cs typeface="Times New Roman" panose="02020603050405020304" pitchFamily="18" charset="0"/>
                        </a:rPr>
                        <a:t>Confident guiding students during a</a:t>
                      </a:r>
                      <a:r>
                        <a:rPr lang="en-US" sz="2600" b="1" baseline="0" dirty="0">
                          <a:solidFill>
                            <a:srgbClr val="000000"/>
                          </a:solidFill>
                          <a:latin typeface="Times New Roman" panose="02020603050405020304" pitchFamily="18" charset="0"/>
                          <a:cs typeface="Times New Roman" panose="02020603050405020304" pitchFamily="18" charset="0"/>
                        </a:rPr>
                        <a:t> tornado</a:t>
                      </a:r>
                      <a:endParaRPr lang="en-US" sz="2600" b="1" dirty="0">
                        <a:solidFill>
                          <a:srgbClr val="000000"/>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i="1" dirty="0">
                          <a:solidFill>
                            <a:srgbClr val="000000"/>
                          </a:solidFill>
                          <a:latin typeface="Times New Roman" panose="02020603050405020304" pitchFamily="18" charset="0"/>
                          <a:cs typeface="Times New Roman" panose="02020603050405020304" pitchFamily="18" charset="0"/>
                        </a:rPr>
                        <a:t>r</a:t>
                      </a:r>
                      <a:r>
                        <a:rPr lang="en-US" sz="2600" i="1" baseline="0" dirty="0">
                          <a:solidFill>
                            <a:srgbClr val="000000"/>
                          </a:solidFill>
                          <a:latin typeface="Times New Roman" panose="02020603050405020304" pitchFamily="18" charset="0"/>
                          <a:cs typeface="Times New Roman" panose="02020603050405020304" pitchFamily="18" charset="0"/>
                        </a:rPr>
                        <a:t> </a:t>
                      </a:r>
                      <a:r>
                        <a:rPr lang="en-US" sz="2600" i="0" baseline="0" dirty="0">
                          <a:solidFill>
                            <a:srgbClr val="000000"/>
                          </a:solidFill>
                          <a:latin typeface="Times New Roman" panose="02020603050405020304" pitchFamily="18" charset="0"/>
                          <a:cs typeface="Times New Roman" panose="02020603050405020304" pitchFamily="18" charset="0"/>
                        </a:rPr>
                        <a:t>= .31</a:t>
                      </a:r>
                      <a:endParaRPr lang="en-US" sz="2600" i="1" dirty="0">
                        <a:solidFill>
                          <a:srgbClr val="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92121507"/>
                  </a:ext>
                </a:extLst>
              </a:tr>
              <a:tr h="370840">
                <a:tc>
                  <a:txBody>
                    <a:bodyPr/>
                    <a:lstStyle/>
                    <a:p>
                      <a:r>
                        <a:rPr lang="en-US" sz="2600" b="1" dirty="0">
                          <a:solidFill>
                            <a:srgbClr val="000000"/>
                          </a:solidFill>
                          <a:latin typeface="Times New Roman" panose="02020603050405020304" pitchFamily="18" charset="0"/>
                          <a:cs typeface="Times New Roman" panose="02020603050405020304" pitchFamily="18" charset="0"/>
                        </a:rPr>
                        <a:t>Sure they know what to do during a tornado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i="1" dirty="0">
                          <a:solidFill>
                            <a:srgbClr val="000000"/>
                          </a:solidFill>
                          <a:latin typeface="Times New Roman" panose="02020603050405020304" pitchFamily="18" charset="0"/>
                          <a:cs typeface="Times New Roman" panose="02020603050405020304" pitchFamily="18" charset="0"/>
                        </a:rPr>
                        <a:t>r</a:t>
                      </a:r>
                      <a:r>
                        <a:rPr lang="en-US" sz="2600" i="1" baseline="0" dirty="0">
                          <a:solidFill>
                            <a:srgbClr val="000000"/>
                          </a:solidFill>
                          <a:latin typeface="Times New Roman" panose="02020603050405020304" pitchFamily="18" charset="0"/>
                          <a:cs typeface="Times New Roman" panose="02020603050405020304" pitchFamily="18" charset="0"/>
                        </a:rPr>
                        <a:t> </a:t>
                      </a:r>
                      <a:r>
                        <a:rPr lang="en-US" sz="2600" i="0" baseline="0" dirty="0">
                          <a:solidFill>
                            <a:srgbClr val="000000"/>
                          </a:solidFill>
                          <a:latin typeface="Times New Roman" panose="02020603050405020304" pitchFamily="18" charset="0"/>
                          <a:cs typeface="Times New Roman" panose="02020603050405020304" pitchFamily="18" charset="0"/>
                        </a:rPr>
                        <a:t>= .22</a:t>
                      </a:r>
                      <a:endParaRPr lang="en-US" sz="2600" i="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015295"/>
                  </a:ext>
                </a:extLst>
              </a:tr>
            </a:tbl>
          </a:graphicData>
        </a:graphic>
      </p:graphicFrame>
      <p:sp>
        <p:nvSpPr>
          <p:cNvPr id="57" name="TextBox 56"/>
          <p:cNvSpPr txBox="1"/>
          <p:nvPr/>
        </p:nvSpPr>
        <p:spPr>
          <a:xfrm>
            <a:off x="15947708" y="30000241"/>
            <a:ext cx="10543488" cy="1015663"/>
          </a:xfrm>
          <a:prstGeom prst="rect">
            <a:avLst/>
          </a:prstGeom>
          <a:noFill/>
        </p:spPr>
        <p:txBody>
          <a:bodyPr wrap="square" rtlCol="0">
            <a:spAutoFit/>
          </a:bodyPr>
          <a:lstStyle/>
          <a:p>
            <a:pPr marL="342900" lvl="2" indent="-342900" eaLnBrk="1" hangingPunct="1">
              <a:buFont typeface="Arial" panose="020B0604020202020204" pitchFamily="34" charset="0"/>
              <a:buChar char="•"/>
              <a:tabLst>
                <a:tab pos="3600450" algn="l"/>
              </a:tabLst>
            </a:pPr>
            <a:r>
              <a:rPr lang="en-US" altLang="en-US" sz="3000" dirty="0">
                <a:solidFill>
                  <a:srgbClr val="000000"/>
                </a:solidFill>
                <a:latin typeface="Times New Roman" panose="02020603050405020304" pitchFamily="18" charset="0"/>
                <a:cs typeface="Times New Roman" panose="02020603050405020304" pitchFamily="18" charset="0"/>
              </a:rPr>
              <a:t>Significant (</a:t>
            </a:r>
            <a:r>
              <a:rPr lang="en-US" altLang="en-US" sz="3000" i="1" dirty="0">
                <a:solidFill>
                  <a:srgbClr val="000000"/>
                </a:solidFill>
                <a:latin typeface="Times New Roman" panose="02020603050405020304" pitchFamily="18" charset="0"/>
                <a:cs typeface="Times New Roman" panose="02020603050405020304" pitchFamily="18" charset="0"/>
              </a:rPr>
              <a:t>p </a:t>
            </a:r>
            <a:r>
              <a:rPr lang="en-US" altLang="en-US" sz="3000" dirty="0">
                <a:solidFill>
                  <a:srgbClr val="000000"/>
                </a:solidFill>
                <a:latin typeface="Times New Roman" panose="02020603050405020304" pitchFamily="18" charset="0"/>
                <a:cs typeface="Times New Roman" panose="02020603050405020304" pitchFamily="18" charset="0"/>
              </a:rPr>
              <a:t>&lt; .05) correlations with tornado impact items, tornado self-efficacy, and general self-efficacy:</a:t>
            </a:r>
          </a:p>
        </p:txBody>
      </p:sp>
      <p:graphicFrame>
        <p:nvGraphicFramePr>
          <p:cNvPr id="74" name="Table 73"/>
          <p:cNvGraphicFramePr>
            <a:graphicFrameLocks noGrp="1"/>
          </p:cNvGraphicFramePr>
          <p:nvPr>
            <p:extLst>
              <p:ext uri="{D42A27DB-BD31-4B8C-83A1-F6EECF244321}">
                <p14:modId xmlns:p14="http://schemas.microsoft.com/office/powerpoint/2010/main" val="1304232026"/>
              </p:ext>
            </p:extLst>
          </p:nvPr>
        </p:nvGraphicFramePr>
        <p:xfrm>
          <a:off x="27584401" y="27638572"/>
          <a:ext cx="8456270" cy="3638866"/>
        </p:xfrm>
        <a:graphic>
          <a:graphicData uri="http://schemas.openxmlformats.org/drawingml/2006/table">
            <a:tbl>
              <a:tblPr firstRow="1" bandRow="1">
                <a:tableStyleId>{5C22544A-7EE6-4342-B048-85BDC9FD1C3A}</a:tableStyleId>
              </a:tblPr>
              <a:tblGrid>
                <a:gridCol w="4947288">
                  <a:extLst>
                    <a:ext uri="{9D8B030D-6E8A-4147-A177-3AD203B41FA5}">
                      <a16:colId xmlns:a16="http://schemas.microsoft.com/office/drawing/2014/main" val="3121942983"/>
                    </a:ext>
                  </a:extLst>
                </a:gridCol>
                <a:gridCol w="3508982">
                  <a:extLst>
                    <a:ext uri="{9D8B030D-6E8A-4147-A177-3AD203B41FA5}">
                      <a16:colId xmlns:a16="http://schemas.microsoft.com/office/drawing/2014/main" val="858153614"/>
                    </a:ext>
                  </a:extLst>
                </a:gridCol>
              </a:tblGrid>
              <a:tr h="5198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Tornado Impact Sum</a:t>
                      </a:r>
                    </a:p>
                  </a:txBody>
                  <a:tcPr/>
                </a:tc>
                <a:extLst>
                  <a:ext uri="{0D108BD9-81ED-4DB2-BD59-A6C34878D82A}">
                    <a16:rowId xmlns:a16="http://schemas.microsoft.com/office/drawing/2014/main" val="4115805923"/>
                  </a:ext>
                </a:extLst>
              </a:tr>
              <a:tr h="519838">
                <a:tc>
                  <a:txBody>
                    <a:bodyPr/>
                    <a:lstStyle/>
                    <a:p>
                      <a:pPr marL="0" lvl="3" indent="0"/>
                      <a:r>
                        <a:rPr lang="en-US" sz="2600" b="1" kern="1200" dirty="0">
                          <a:solidFill>
                            <a:schemeClr val="dk1"/>
                          </a:solidFill>
                          <a:effectLst/>
                          <a:latin typeface="Times New Roman" panose="02020603050405020304" pitchFamily="18" charset="0"/>
                          <a:ea typeface="+mn-ea"/>
                          <a:cs typeface="Times New Roman" panose="02020603050405020304" pitchFamily="18" charset="0"/>
                        </a:rPr>
                        <a:t>PTGI-Sum</a:t>
                      </a:r>
                    </a:p>
                  </a:txBody>
                  <a:tcPr/>
                </a:tc>
                <a:tc>
                  <a:txBody>
                    <a:bodyPr/>
                    <a:lstStyle/>
                    <a:p>
                      <a:pPr algn="ctr"/>
                      <a:r>
                        <a:rPr lang="en-US" sz="2600" i="1" dirty="0">
                          <a:solidFill>
                            <a:srgbClr val="000000"/>
                          </a:solidFill>
                          <a:latin typeface="Times New Roman" panose="02020603050405020304" pitchFamily="18" charset="0"/>
                          <a:cs typeface="Times New Roman" panose="02020603050405020304" pitchFamily="18" charset="0"/>
                        </a:rPr>
                        <a:t>r</a:t>
                      </a:r>
                      <a:r>
                        <a:rPr lang="en-US" sz="2600" i="0" baseline="0" dirty="0">
                          <a:solidFill>
                            <a:srgbClr val="000000"/>
                          </a:solidFill>
                          <a:latin typeface="Times New Roman" panose="02020603050405020304" pitchFamily="18" charset="0"/>
                          <a:cs typeface="Times New Roman" panose="02020603050405020304" pitchFamily="18" charset="0"/>
                        </a:rPr>
                        <a:t> = .24</a:t>
                      </a:r>
                      <a:endParaRPr lang="en-US" sz="2600" i="1" dirty="0">
                        <a:solidFill>
                          <a:srgbClr val="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32271301"/>
                  </a:ext>
                </a:extLst>
              </a:tr>
              <a:tr h="519838">
                <a:tc>
                  <a:txBody>
                    <a:bodyPr/>
                    <a:lstStyle/>
                    <a:p>
                      <a:pPr marL="0" lvl="3" indent="0"/>
                      <a:r>
                        <a:rPr lang="en-US" sz="2600" b="1" kern="1200" dirty="0">
                          <a:solidFill>
                            <a:schemeClr val="dk1"/>
                          </a:solidFill>
                          <a:effectLst/>
                          <a:latin typeface="Times New Roman" panose="02020603050405020304" pitchFamily="18" charset="0"/>
                          <a:ea typeface="+mn-ea"/>
                          <a:cs typeface="Times New Roman" panose="02020603050405020304" pitchFamily="18" charset="0"/>
                        </a:rPr>
                        <a:t>PTGI-F1 –</a:t>
                      </a:r>
                      <a:r>
                        <a:rPr lang="en-US" sz="2600" b="1" kern="1200" baseline="0" dirty="0">
                          <a:solidFill>
                            <a:schemeClr val="dk1"/>
                          </a:solidFill>
                          <a:effectLst/>
                          <a:latin typeface="Times New Roman" panose="02020603050405020304" pitchFamily="18" charset="0"/>
                          <a:ea typeface="+mn-ea"/>
                          <a:cs typeface="Times New Roman" panose="02020603050405020304" pitchFamily="18" charset="0"/>
                        </a:rPr>
                        <a:t> Relating to Others</a:t>
                      </a:r>
                      <a:endParaRPr lang="en-US" sz="26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sz="2600" i="1" dirty="0">
                          <a:solidFill>
                            <a:srgbClr val="000000"/>
                          </a:solidFill>
                          <a:latin typeface="Times New Roman" panose="02020603050405020304" pitchFamily="18" charset="0"/>
                          <a:cs typeface="Times New Roman" panose="02020603050405020304" pitchFamily="18" charset="0"/>
                        </a:rPr>
                        <a:t>r</a:t>
                      </a:r>
                      <a:r>
                        <a:rPr lang="en-US" sz="2600" i="0" baseline="0" dirty="0">
                          <a:solidFill>
                            <a:srgbClr val="000000"/>
                          </a:solidFill>
                          <a:latin typeface="Times New Roman" panose="02020603050405020304" pitchFamily="18" charset="0"/>
                          <a:cs typeface="Times New Roman" panose="02020603050405020304" pitchFamily="18" charset="0"/>
                        </a:rPr>
                        <a:t> = .23</a:t>
                      </a:r>
                      <a:endParaRPr lang="en-US" sz="2600" i="1" dirty="0">
                        <a:solidFill>
                          <a:srgbClr val="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9966405"/>
                  </a:ext>
                </a:extLst>
              </a:tr>
              <a:tr h="519838">
                <a:tc>
                  <a:txBody>
                    <a:bodyPr/>
                    <a:lstStyle/>
                    <a:p>
                      <a:pPr marL="0" lvl="3" indent="0"/>
                      <a:r>
                        <a:rPr lang="en-US" sz="2600" b="1" kern="1200" dirty="0">
                          <a:solidFill>
                            <a:schemeClr val="dk1"/>
                          </a:solidFill>
                          <a:effectLst/>
                          <a:latin typeface="Times New Roman" panose="02020603050405020304" pitchFamily="18" charset="0"/>
                          <a:ea typeface="+mn-ea"/>
                          <a:cs typeface="Times New Roman" panose="02020603050405020304" pitchFamily="18" charset="0"/>
                        </a:rPr>
                        <a:t>PTGI-F2 – New Possibilities</a:t>
                      </a:r>
                    </a:p>
                  </a:txBody>
                  <a:tcPr/>
                </a:tc>
                <a:tc>
                  <a:txBody>
                    <a:bodyPr/>
                    <a:lstStyle/>
                    <a:p>
                      <a:pPr algn="ctr"/>
                      <a:r>
                        <a:rPr lang="en-US" sz="2600" i="1" dirty="0">
                          <a:solidFill>
                            <a:srgbClr val="000000"/>
                          </a:solidFill>
                          <a:latin typeface="Times New Roman" panose="02020603050405020304" pitchFamily="18" charset="0"/>
                          <a:cs typeface="Times New Roman" panose="02020603050405020304" pitchFamily="18" charset="0"/>
                        </a:rPr>
                        <a:t>r</a:t>
                      </a:r>
                      <a:r>
                        <a:rPr lang="en-US" sz="2600" i="0" baseline="0" dirty="0">
                          <a:solidFill>
                            <a:srgbClr val="000000"/>
                          </a:solidFill>
                          <a:latin typeface="Times New Roman" panose="02020603050405020304" pitchFamily="18" charset="0"/>
                          <a:cs typeface="Times New Roman" panose="02020603050405020304" pitchFamily="18" charset="0"/>
                        </a:rPr>
                        <a:t> = .17</a:t>
                      </a:r>
                      <a:endParaRPr lang="en-US" sz="2600" i="1" dirty="0">
                        <a:solidFill>
                          <a:srgbClr val="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5235653"/>
                  </a:ext>
                </a:extLst>
              </a:tr>
              <a:tr h="519838">
                <a:tc>
                  <a:txBody>
                    <a:bodyPr/>
                    <a:lstStyle/>
                    <a:p>
                      <a:pPr marL="0" lvl="3" indent="0"/>
                      <a:r>
                        <a:rPr lang="en-US" sz="2600" b="1" kern="1200" dirty="0">
                          <a:solidFill>
                            <a:schemeClr val="dk1"/>
                          </a:solidFill>
                          <a:effectLst/>
                          <a:latin typeface="Times New Roman" panose="02020603050405020304" pitchFamily="18" charset="0"/>
                          <a:ea typeface="+mn-ea"/>
                          <a:cs typeface="Times New Roman" panose="02020603050405020304" pitchFamily="18" charset="0"/>
                        </a:rPr>
                        <a:t>PTGI-F3 – Personal Strength</a:t>
                      </a:r>
                    </a:p>
                  </a:txBody>
                  <a:tcPr/>
                </a:tc>
                <a:tc>
                  <a:txBody>
                    <a:bodyPr/>
                    <a:lstStyle/>
                    <a:p>
                      <a:pPr algn="ctr"/>
                      <a:r>
                        <a:rPr lang="en-US" sz="2600" i="1" dirty="0">
                          <a:solidFill>
                            <a:srgbClr val="000000"/>
                          </a:solidFill>
                          <a:latin typeface="Times New Roman" panose="02020603050405020304" pitchFamily="18" charset="0"/>
                          <a:cs typeface="Times New Roman" panose="02020603050405020304" pitchFamily="18" charset="0"/>
                        </a:rPr>
                        <a:t>r</a:t>
                      </a:r>
                      <a:r>
                        <a:rPr lang="en-US" sz="2600" i="0" baseline="0" dirty="0">
                          <a:solidFill>
                            <a:srgbClr val="000000"/>
                          </a:solidFill>
                          <a:latin typeface="Times New Roman" panose="02020603050405020304" pitchFamily="18" charset="0"/>
                          <a:cs typeface="Times New Roman" panose="02020603050405020304" pitchFamily="18" charset="0"/>
                        </a:rPr>
                        <a:t> = .25</a:t>
                      </a:r>
                      <a:endParaRPr lang="en-US" sz="2600" i="1" dirty="0">
                        <a:solidFill>
                          <a:srgbClr val="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5161071"/>
                  </a:ext>
                </a:extLst>
              </a:tr>
              <a:tr h="519838">
                <a:tc>
                  <a:txBody>
                    <a:bodyPr/>
                    <a:lstStyle/>
                    <a:p>
                      <a:pPr marL="0" lvl="3" indent="0"/>
                      <a:r>
                        <a:rPr lang="en-US" sz="2600" b="1" kern="1200" dirty="0">
                          <a:solidFill>
                            <a:schemeClr val="dk1"/>
                          </a:solidFill>
                          <a:effectLst/>
                          <a:latin typeface="Times New Roman" panose="02020603050405020304" pitchFamily="18" charset="0"/>
                          <a:ea typeface="+mn-ea"/>
                          <a:cs typeface="Times New Roman" panose="02020603050405020304" pitchFamily="18" charset="0"/>
                        </a:rPr>
                        <a:t>PTGI-F4 – Spiritual Change</a:t>
                      </a:r>
                    </a:p>
                  </a:txBody>
                  <a:tcPr/>
                </a:tc>
                <a:tc>
                  <a:txBody>
                    <a:bodyPr/>
                    <a:lstStyle/>
                    <a:p>
                      <a:pPr algn="ctr"/>
                      <a:r>
                        <a:rPr lang="en-US" sz="2600" i="1" dirty="0">
                          <a:solidFill>
                            <a:srgbClr val="000000"/>
                          </a:solidFill>
                          <a:latin typeface="Times New Roman" panose="02020603050405020304" pitchFamily="18" charset="0"/>
                          <a:cs typeface="Times New Roman" panose="02020603050405020304" pitchFamily="18" charset="0"/>
                        </a:rPr>
                        <a:t>r</a:t>
                      </a:r>
                      <a:r>
                        <a:rPr lang="en-US" sz="2600" i="0" baseline="0" dirty="0">
                          <a:solidFill>
                            <a:srgbClr val="000000"/>
                          </a:solidFill>
                          <a:latin typeface="Times New Roman" panose="02020603050405020304" pitchFamily="18" charset="0"/>
                          <a:cs typeface="Times New Roman" panose="02020603050405020304" pitchFamily="18" charset="0"/>
                        </a:rPr>
                        <a:t> = .18</a:t>
                      </a:r>
                      <a:endParaRPr lang="en-US" sz="2600" i="1" dirty="0">
                        <a:solidFill>
                          <a:srgbClr val="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61317669"/>
                  </a:ext>
                </a:extLst>
              </a:tr>
              <a:tr h="519838">
                <a:tc>
                  <a:txBody>
                    <a:bodyPr/>
                    <a:lstStyle/>
                    <a:p>
                      <a:pPr marL="63500" marR="0" lvl="3" indent="0" algn="l" defTabSz="914400" rtl="0" eaLnBrk="1" fontAlgn="auto" latinLnBrk="0" hangingPunct="1">
                        <a:lnSpc>
                          <a:spcPct val="100000"/>
                        </a:lnSpc>
                        <a:spcBef>
                          <a:spcPts val="0"/>
                        </a:spcBef>
                        <a:spcAft>
                          <a:spcPts val="0"/>
                        </a:spcAft>
                        <a:buClrTx/>
                        <a:buSzTx/>
                        <a:buFontTx/>
                        <a:buNone/>
                        <a:tabLst/>
                        <a:defRPr/>
                      </a:pPr>
                      <a:r>
                        <a:rPr lang="en-US" sz="2600" b="1" kern="1200" dirty="0">
                          <a:solidFill>
                            <a:schemeClr val="dk1"/>
                          </a:solidFill>
                          <a:effectLst/>
                          <a:latin typeface="Times New Roman" panose="02020603050405020304" pitchFamily="18" charset="0"/>
                          <a:ea typeface="+mn-ea"/>
                          <a:cs typeface="Times New Roman" panose="02020603050405020304" pitchFamily="18" charset="0"/>
                        </a:rPr>
                        <a:t>PTGI-F5 – Appreciation</a:t>
                      </a:r>
                      <a:r>
                        <a:rPr lang="en-US" sz="2600" b="1" kern="1200" baseline="0" dirty="0">
                          <a:solidFill>
                            <a:schemeClr val="dk1"/>
                          </a:solidFill>
                          <a:effectLst/>
                          <a:latin typeface="Times New Roman" panose="02020603050405020304" pitchFamily="18" charset="0"/>
                          <a:ea typeface="+mn-ea"/>
                          <a:cs typeface="Times New Roman" panose="02020603050405020304" pitchFamily="18" charset="0"/>
                        </a:rPr>
                        <a:t> of Life</a:t>
                      </a:r>
                      <a:endParaRPr lang="en-US" sz="26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sz="2600" i="1" dirty="0">
                          <a:solidFill>
                            <a:srgbClr val="000000"/>
                          </a:solidFill>
                          <a:latin typeface="Times New Roman" panose="02020603050405020304" pitchFamily="18" charset="0"/>
                          <a:cs typeface="Times New Roman" panose="02020603050405020304" pitchFamily="18" charset="0"/>
                        </a:rPr>
                        <a:t>r</a:t>
                      </a:r>
                      <a:r>
                        <a:rPr lang="en-US" sz="2600" i="0" baseline="0" dirty="0">
                          <a:solidFill>
                            <a:srgbClr val="000000"/>
                          </a:solidFill>
                          <a:latin typeface="Times New Roman" panose="02020603050405020304" pitchFamily="18" charset="0"/>
                          <a:cs typeface="Times New Roman" panose="02020603050405020304" pitchFamily="18" charset="0"/>
                        </a:rPr>
                        <a:t> = .28</a:t>
                      </a:r>
                      <a:endParaRPr lang="en-US" sz="2600" i="1" dirty="0">
                        <a:solidFill>
                          <a:srgbClr val="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79541121"/>
                  </a:ext>
                </a:extLst>
              </a:tr>
            </a:tbl>
          </a:graphicData>
        </a:graphic>
      </p:graphicFrame>
      <p:sp>
        <p:nvSpPr>
          <p:cNvPr id="88" name="TextBox 87"/>
          <p:cNvSpPr txBox="1"/>
          <p:nvPr/>
        </p:nvSpPr>
        <p:spPr>
          <a:xfrm>
            <a:off x="41357941" y="6341174"/>
            <a:ext cx="7181459" cy="477054"/>
          </a:xfrm>
          <a:prstGeom prst="rect">
            <a:avLst/>
          </a:prstGeom>
          <a:noFill/>
        </p:spPr>
        <p:txBody>
          <a:bodyPr wrap="square" rtlCol="0">
            <a:spAutoFit/>
          </a:bodyPr>
          <a:lstStyle/>
          <a:p>
            <a:pPr marL="0" lvl="2" eaLnBrk="1" hangingPunct="1">
              <a:tabLst>
                <a:tab pos="3600450" algn="l"/>
              </a:tabLst>
            </a:pPr>
            <a:r>
              <a:rPr lang="en-US" altLang="en-US" sz="2500" i="1" dirty="0">
                <a:solidFill>
                  <a:srgbClr val="000000"/>
                </a:solidFill>
                <a:latin typeface="Times New Roman" panose="02020603050405020304" pitchFamily="18" charset="0"/>
                <a:cs typeface="Times New Roman" panose="02020603050405020304" pitchFamily="18" charset="0"/>
              </a:rPr>
              <a:t>Tornado in Kemper County Mississippi, April 2013</a:t>
            </a:r>
          </a:p>
        </p:txBody>
      </p:sp>
      <p:pic>
        <p:nvPicPr>
          <p:cNvPr id="2073" name="Picture 20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357941" y="1607226"/>
            <a:ext cx="8146858" cy="4572000"/>
          </a:xfrm>
          <a:prstGeom prst="rect">
            <a:avLst/>
          </a:prstGeom>
        </p:spPr>
      </p:pic>
      <p:sp>
        <p:nvSpPr>
          <p:cNvPr id="58" name="Text Box 23"/>
          <p:cNvSpPr txBox="1">
            <a:spLocks noChangeArrowheads="1"/>
          </p:cNvSpPr>
          <p:nvPr/>
        </p:nvSpPr>
        <p:spPr bwMode="auto">
          <a:xfrm>
            <a:off x="37526580" y="29365436"/>
            <a:ext cx="1223202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3000" dirty="0">
                <a:solidFill>
                  <a:schemeClr val="accent4">
                    <a:lumMod val="10000"/>
                  </a:schemeClr>
                </a:solidFill>
                <a:latin typeface="Times New Roman" panose="02020603050405020304" pitchFamily="18" charset="0"/>
                <a:cs typeface="Times New Roman" panose="02020603050405020304" pitchFamily="18" charset="0"/>
              </a:rPr>
              <a:t>For a complete list of references, please refer to the handout.</a:t>
            </a:r>
            <a:endParaRPr lang="en-US" altLang="en-US" sz="3000" dirty="0">
              <a:solidFill>
                <a:schemeClr val="accent4">
                  <a:lumMod val="10000"/>
                </a:schemeClr>
              </a:solidFill>
              <a:latin typeface="Times New Roman" panose="02020603050405020304" pitchFamily="18" charset="0"/>
              <a:cs typeface="Times New Roman" panose="02020603050405020304" pitchFamily="18" charset="0"/>
            </a:endParaRPr>
          </a:p>
        </p:txBody>
      </p:sp>
      <p:graphicFrame>
        <p:nvGraphicFramePr>
          <p:cNvPr id="55" name="Table 54"/>
          <p:cNvGraphicFramePr>
            <a:graphicFrameLocks noGrp="1"/>
          </p:cNvGraphicFramePr>
          <p:nvPr>
            <p:extLst>
              <p:ext uri="{D42A27DB-BD31-4B8C-83A1-F6EECF244321}">
                <p14:modId xmlns:p14="http://schemas.microsoft.com/office/powerpoint/2010/main" val="862076053"/>
              </p:ext>
            </p:extLst>
          </p:nvPr>
        </p:nvGraphicFramePr>
        <p:xfrm>
          <a:off x="16001998" y="27513256"/>
          <a:ext cx="10744202" cy="2286101"/>
        </p:xfrm>
        <a:graphic>
          <a:graphicData uri="http://schemas.openxmlformats.org/drawingml/2006/table">
            <a:tbl>
              <a:tblPr firstRow="1" bandRow="1">
                <a:tableStyleId>{5C22544A-7EE6-4342-B048-85BDC9FD1C3A}</a:tableStyleId>
              </a:tblPr>
              <a:tblGrid>
                <a:gridCol w="4337187">
                  <a:extLst>
                    <a:ext uri="{9D8B030D-6E8A-4147-A177-3AD203B41FA5}">
                      <a16:colId xmlns:a16="http://schemas.microsoft.com/office/drawing/2014/main" val="1464392047"/>
                    </a:ext>
                  </a:extLst>
                </a:gridCol>
                <a:gridCol w="1637179">
                  <a:extLst>
                    <a:ext uri="{9D8B030D-6E8A-4147-A177-3AD203B41FA5}">
                      <a16:colId xmlns:a16="http://schemas.microsoft.com/office/drawing/2014/main" val="701401785"/>
                    </a:ext>
                  </a:extLst>
                </a:gridCol>
                <a:gridCol w="1637179">
                  <a:extLst>
                    <a:ext uri="{9D8B030D-6E8A-4147-A177-3AD203B41FA5}">
                      <a16:colId xmlns:a16="http://schemas.microsoft.com/office/drawing/2014/main" val="1234586268"/>
                    </a:ext>
                  </a:extLst>
                </a:gridCol>
                <a:gridCol w="3132657">
                  <a:extLst>
                    <a:ext uri="{9D8B030D-6E8A-4147-A177-3AD203B41FA5}">
                      <a16:colId xmlns:a16="http://schemas.microsoft.com/office/drawing/2014/main" val="4204875306"/>
                    </a:ext>
                  </a:extLst>
                </a:gridCol>
              </a:tblGrid>
              <a:tr h="518261">
                <a:tc>
                  <a:txBody>
                    <a:bodyPr/>
                    <a:lstStyle/>
                    <a:p>
                      <a:endParaRPr lang="en-US" sz="260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algn="ctr"/>
                      <a:r>
                        <a:rPr lang="en-US" sz="2600" dirty="0">
                          <a:solidFill>
                            <a:srgbClr val="000000"/>
                          </a:solidFill>
                          <a:latin typeface="Times New Roman" panose="02020603050405020304" pitchFamily="18" charset="0"/>
                          <a:cs typeface="Times New Roman" panose="02020603050405020304" pitchFamily="18" charset="0"/>
                        </a:rPr>
                        <a:t>GSES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b="1" dirty="0">
                          <a:solidFill>
                            <a:srgbClr val="000000"/>
                          </a:solidFill>
                          <a:latin typeface="Times New Roman" panose="02020603050405020304" pitchFamily="18" charset="0"/>
                          <a:cs typeface="Times New Roman" panose="02020603050405020304" pitchFamily="18" charset="0"/>
                        </a:rPr>
                        <a:t>BRS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b="1" dirty="0">
                          <a:solidFill>
                            <a:srgbClr val="000000"/>
                          </a:solidFill>
                          <a:latin typeface="Times New Roman" panose="02020603050405020304" pitchFamily="18" charset="0"/>
                          <a:cs typeface="Times New Roman" panose="02020603050405020304" pitchFamily="18" charset="0"/>
                        </a:rPr>
                        <a:t>Posttraumatic</a:t>
                      </a:r>
                      <a:r>
                        <a:rPr lang="en-US" sz="2600" b="1" baseline="0" dirty="0">
                          <a:solidFill>
                            <a:srgbClr val="000000"/>
                          </a:solidFill>
                          <a:latin typeface="Times New Roman" panose="02020603050405020304" pitchFamily="18" charset="0"/>
                          <a:cs typeface="Times New Roman" panose="02020603050405020304" pitchFamily="18" charset="0"/>
                        </a:rPr>
                        <a:t> Growth (PTGI-SF)</a:t>
                      </a:r>
                      <a:endParaRPr lang="en-US" sz="2600" b="1" dirty="0">
                        <a:solidFill>
                          <a:srgbClr val="00000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64180557"/>
                  </a:ext>
                </a:extLst>
              </a:tr>
              <a:tr h="518261">
                <a:tc>
                  <a:txBody>
                    <a:bodyPr/>
                    <a:lstStyle/>
                    <a:p>
                      <a:r>
                        <a:rPr lang="en-US" sz="2600" b="1" dirty="0">
                          <a:solidFill>
                            <a:srgbClr val="000000"/>
                          </a:solidFill>
                          <a:latin typeface="Times New Roman" panose="02020603050405020304" pitchFamily="18" charset="0"/>
                          <a:cs typeface="Times New Roman" panose="02020603050405020304" pitchFamily="18" charset="0"/>
                        </a:rPr>
                        <a:t>Meaning</a:t>
                      </a:r>
                      <a:r>
                        <a:rPr lang="en-US" sz="2600" b="1" baseline="0" dirty="0">
                          <a:solidFill>
                            <a:srgbClr val="000000"/>
                          </a:solidFill>
                          <a:latin typeface="Times New Roman" panose="02020603050405020304" pitchFamily="18" charset="0"/>
                          <a:cs typeface="Times New Roman" panose="02020603050405020304" pitchFamily="18" charset="0"/>
                        </a:rPr>
                        <a:t> (MLQ-Presence)</a:t>
                      </a:r>
                      <a:endParaRPr lang="en-US" sz="2600" b="1"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i="1" dirty="0">
                          <a:solidFill>
                            <a:srgbClr val="000000"/>
                          </a:solidFill>
                          <a:latin typeface="Times New Roman" panose="02020603050405020304" pitchFamily="18" charset="0"/>
                          <a:cs typeface="Times New Roman" panose="02020603050405020304" pitchFamily="18" charset="0"/>
                        </a:rPr>
                        <a:t>r </a:t>
                      </a:r>
                      <a:r>
                        <a:rPr lang="en-US" sz="2600" i="0" dirty="0">
                          <a:solidFill>
                            <a:srgbClr val="000000"/>
                          </a:solidFill>
                          <a:latin typeface="Times New Roman" panose="02020603050405020304" pitchFamily="18" charset="0"/>
                          <a:cs typeface="Times New Roman" panose="02020603050405020304" pitchFamily="18" charset="0"/>
                        </a:rPr>
                        <a:t>= .21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i="1">
                          <a:solidFill>
                            <a:srgbClr val="000000"/>
                          </a:solidFill>
                          <a:latin typeface="Times New Roman" panose="02020603050405020304" pitchFamily="18" charset="0"/>
                          <a:cs typeface="Times New Roman" panose="02020603050405020304" pitchFamily="18" charset="0"/>
                        </a:rPr>
                        <a:t>r </a:t>
                      </a:r>
                      <a:r>
                        <a:rPr lang="en-US" sz="2600" i="0">
                          <a:solidFill>
                            <a:srgbClr val="000000"/>
                          </a:solidFill>
                          <a:latin typeface="Times New Roman" panose="02020603050405020304" pitchFamily="18" charset="0"/>
                          <a:cs typeface="Times New Roman" panose="02020603050405020304" pitchFamily="18" charset="0"/>
                        </a:rPr>
                        <a:t>= .25</a:t>
                      </a:r>
                      <a:endParaRPr lang="en-US" sz="2600" i="0" dirty="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i="1" dirty="0">
                          <a:solidFill>
                            <a:srgbClr val="000000"/>
                          </a:solidFill>
                          <a:latin typeface="Times New Roman" panose="02020603050405020304" pitchFamily="18" charset="0"/>
                          <a:cs typeface="Times New Roman" panose="02020603050405020304" pitchFamily="18" charset="0"/>
                        </a:rPr>
                        <a:t>r </a:t>
                      </a:r>
                      <a:r>
                        <a:rPr lang="en-US" sz="2600" i="0" dirty="0">
                          <a:solidFill>
                            <a:srgbClr val="000000"/>
                          </a:solidFill>
                          <a:latin typeface="Times New Roman" panose="02020603050405020304" pitchFamily="18" charset="0"/>
                          <a:cs typeface="Times New Roman" panose="02020603050405020304" pitchFamily="18" charset="0"/>
                        </a:rPr>
                        <a:t>= .14</a:t>
                      </a:r>
                    </a:p>
                  </a:txBody>
                  <a:tcPr anchor="ctr"/>
                </a:tc>
                <a:extLst>
                  <a:ext uri="{0D108BD9-81ED-4DB2-BD59-A6C34878D82A}">
                    <a16:rowId xmlns:a16="http://schemas.microsoft.com/office/drawing/2014/main" val="3082313608"/>
                  </a:ext>
                </a:extLst>
              </a:tr>
              <a:tr h="518261">
                <a:tc>
                  <a:txBody>
                    <a:bodyPr/>
                    <a:lstStyle/>
                    <a:p>
                      <a:r>
                        <a:rPr lang="en-US" sz="2600" b="1" dirty="0">
                          <a:solidFill>
                            <a:srgbClr val="000000"/>
                          </a:solidFill>
                          <a:latin typeface="Times New Roman" panose="02020603050405020304" pitchFamily="18" charset="0"/>
                          <a:cs typeface="Times New Roman" panose="02020603050405020304" pitchFamily="18" charset="0"/>
                        </a:rPr>
                        <a:t>General Self-Efficacy (GSES)</a:t>
                      </a:r>
                    </a:p>
                  </a:txBody>
                  <a:tcPr anchor="ctr"/>
                </a:tc>
                <a:tc>
                  <a:txBody>
                    <a:bodyPr/>
                    <a:lstStyle/>
                    <a:p>
                      <a:pPr algn="ctr"/>
                      <a:r>
                        <a:rPr lang="en-US" sz="2600" dirty="0">
                          <a:latin typeface="Times New Roman" panose="02020603050405020304" pitchFamily="18" charset="0"/>
                          <a:cs typeface="Times New Roman" panose="02020603050405020304" pitchFamily="18" charset="0"/>
                        </a:rPr>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i="1" dirty="0">
                          <a:solidFill>
                            <a:srgbClr val="000000"/>
                          </a:solidFill>
                          <a:latin typeface="Times New Roman" panose="02020603050405020304" pitchFamily="18" charset="0"/>
                          <a:cs typeface="Times New Roman" panose="02020603050405020304" pitchFamily="18" charset="0"/>
                        </a:rPr>
                        <a:t>r </a:t>
                      </a:r>
                      <a:r>
                        <a:rPr lang="en-US" sz="2600" i="0" dirty="0">
                          <a:solidFill>
                            <a:srgbClr val="000000"/>
                          </a:solidFill>
                          <a:latin typeface="Times New Roman" panose="02020603050405020304" pitchFamily="18" charset="0"/>
                          <a:cs typeface="Times New Roman" panose="02020603050405020304" pitchFamily="18" charset="0"/>
                        </a:rPr>
                        <a:t>= .50</a:t>
                      </a:r>
                      <a:endParaRPr lang="en-US" sz="2600" kern="1200" dirty="0">
                        <a:solidFill>
                          <a:srgbClr val="000000"/>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2600" dirty="0"/>
                        <a:t>---</a:t>
                      </a:r>
                    </a:p>
                  </a:txBody>
                  <a:tcPr anchor="ctr"/>
                </a:tc>
                <a:extLst>
                  <a:ext uri="{0D108BD9-81ED-4DB2-BD59-A6C34878D82A}">
                    <a16:rowId xmlns:a16="http://schemas.microsoft.com/office/drawing/2014/main" val="3512056656"/>
                  </a:ext>
                </a:extLst>
              </a:tr>
            </a:tbl>
          </a:graphicData>
        </a:graphic>
      </p:graphicFrame>
      <p:sp>
        <p:nvSpPr>
          <p:cNvPr id="59" name="TextBox 58"/>
          <p:cNvSpPr txBox="1"/>
          <p:nvPr/>
        </p:nvSpPr>
        <p:spPr>
          <a:xfrm>
            <a:off x="27584401" y="26618180"/>
            <a:ext cx="8456269" cy="1015663"/>
          </a:xfrm>
          <a:prstGeom prst="rect">
            <a:avLst/>
          </a:prstGeom>
          <a:noFill/>
        </p:spPr>
        <p:txBody>
          <a:bodyPr wrap="square" rtlCol="0">
            <a:spAutoFit/>
          </a:bodyPr>
          <a:lstStyle/>
          <a:p>
            <a:pPr marL="342900" lvl="2" indent="-342900" eaLnBrk="1" hangingPunct="1">
              <a:buFont typeface="Arial" panose="020B0604020202020204" pitchFamily="34" charset="0"/>
              <a:buChar char="•"/>
              <a:tabLst>
                <a:tab pos="3600450" algn="l"/>
              </a:tabLst>
            </a:pPr>
            <a:r>
              <a:rPr lang="en-US" altLang="en-US" sz="3000" dirty="0">
                <a:solidFill>
                  <a:srgbClr val="000000"/>
                </a:solidFill>
                <a:latin typeface="Times New Roman" panose="02020603050405020304" pitchFamily="18" charset="0"/>
                <a:cs typeface="Times New Roman" panose="02020603050405020304" pitchFamily="18" charset="0"/>
              </a:rPr>
              <a:t>Significant (</a:t>
            </a:r>
            <a:r>
              <a:rPr lang="en-US" altLang="en-US" sz="3000" i="1" dirty="0">
                <a:solidFill>
                  <a:srgbClr val="000000"/>
                </a:solidFill>
                <a:latin typeface="Times New Roman" panose="02020603050405020304" pitchFamily="18" charset="0"/>
                <a:cs typeface="Times New Roman" panose="02020603050405020304" pitchFamily="18" charset="0"/>
              </a:rPr>
              <a:t>p </a:t>
            </a:r>
            <a:r>
              <a:rPr lang="en-US" altLang="en-US" sz="3000" dirty="0">
                <a:solidFill>
                  <a:srgbClr val="000000"/>
                </a:solidFill>
                <a:latin typeface="Times New Roman" panose="02020603050405020304" pitchFamily="18" charset="0"/>
                <a:cs typeface="Times New Roman" panose="02020603050405020304" pitchFamily="18" charset="0"/>
              </a:rPr>
              <a:t>&lt; .05) correlations between tornado impact and posttraumatic growth:</a:t>
            </a:r>
          </a:p>
        </p:txBody>
      </p:sp>
      <p:sp>
        <p:nvSpPr>
          <p:cNvPr id="61" name="TextBox 60"/>
          <p:cNvSpPr txBox="1"/>
          <p:nvPr/>
        </p:nvSpPr>
        <p:spPr>
          <a:xfrm>
            <a:off x="27584401" y="31665208"/>
            <a:ext cx="8456269" cy="1938992"/>
          </a:xfrm>
          <a:prstGeom prst="rect">
            <a:avLst/>
          </a:prstGeom>
          <a:noFill/>
        </p:spPr>
        <p:txBody>
          <a:bodyPr wrap="square" rtlCol="0">
            <a:spAutoFit/>
          </a:bodyPr>
          <a:lstStyle/>
          <a:p>
            <a:pPr marL="342900" lvl="2" indent="-342900" eaLnBrk="1" hangingPunct="1">
              <a:buFont typeface="Arial" panose="020B0604020202020204" pitchFamily="34" charset="0"/>
              <a:buChar char="•"/>
              <a:tabLst>
                <a:tab pos="3600450" algn="l"/>
              </a:tabLst>
            </a:pPr>
            <a:r>
              <a:rPr lang="en-US" sz="3000" dirty="0">
                <a:solidFill>
                  <a:srgbClr val="000000"/>
                </a:solidFill>
                <a:latin typeface="Times New Roman" panose="02020603050405020304" pitchFamily="18" charset="0"/>
                <a:cs typeface="Times New Roman" panose="02020603050405020304" pitchFamily="18" charset="0"/>
              </a:rPr>
              <a:t>An additional exploratory finding of note was that surviving a perceived direct threat to one’s life was significantly correlated with Appreciation of Life (</a:t>
            </a:r>
            <a:r>
              <a:rPr lang="en-US" sz="3000" i="1" dirty="0">
                <a:solidFill>
                  <a:srgbClr val="000000"/>
                </a:solidFill>
                <a:latin typeface="Times New Roman" panose="02020603050405020304" pitchFamily="18" charset="0"/>
                <a:cs typeface="Times New Roman" panose="02020603050405020304" pitchFamily="18" charset="0"/>
              </a:rPr>
              <a:t>r </a:t>
            </a:r>
            <a:r>
              <a:rPr lang="en-US" sz="3000" dirty="0">
                <a:solidFill>
                  <a:srgbClr val="000000"/>
                </a:solidFill>
                <a:latin typeface="Times New Roman" panose="02020603050405020304" pitchFamily="18" charset="0"/>
                <a:cs typeface="Times New Roman" panose="02020603050405020304" pitchFamily="18" charset="0"/>
              </a:rPr>
              <a:t>= .14).</a:t>
            </a:r>
            <a:endParaRPr lang="en-US" altLang="en-US" sz="3000" dirty="0">
              <a:solidFill>
                <a:srgbClr val="00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35536107" y="9298134"/>
            <a:ext cx="5459493" cy="6709529"/>
          </a:xfrm>
          <a:prstGeom prst="rect">
            <a:avLst/>
          </a:prstGeom>
        </p:spPr>
        <p:txBody>
          <a:bodyPr wrap="square">
            <a:spAutoFit/>
          </a:bodyPr>
          <a:lstStyle/>
          <a:p>
            <a:pPr eaLnBrk="1" hangingPunct="1">
              <a:tabLst>
                <a:tab pos="3600450" algn="l"/>
              </a:tabLst>
            </a:pPr>
            <a:r>
              <a:rPr lang="en-US" altLang="en-US" sz="3000" b="1" dirty="0">
                <a:solidFill>
                  <a:schemeClr val="accent2">
                    <a:lumMod val="75000"/>
                  </a:schemeClr>
                </a:solidFill>
                <a:latin typeface="Calibri" panose="020F0502020204030204" pitchFamily="34" charset="0"/>
                <a:cs typeface="Calibri" panose="020F0502020204030204" pitchFamily="34" charset="0"/>
              </a:rPr>
              <a:t>Meaning in Life Questionnaire – Presence subscale (MLQ-P)</a:t>
            </a:r>
          </a:p>
          <a:p>
            <a:pPr eaLnBrk="1" hangingPunct="1">
              <a:tabLst>
                <a:tab pos="3600450" algn="l"/>
              </a:tabLst>
            </a:pPr>
            <a:r>
              <a:rPr lang="el-GR" altLang="en-US" sz="2500" dirty="0">
                <a:solidFill>
                  <a:schemeClr val="accent4">
                    <a:lumMod val="50000"/>
                  </a:schemeClr>
                </a:solidFill>
                <a:latin typeface="Times New Roman" panose="02020603050405020304" pitchFamily="18" charset="0"/>
                <a:cs typeface="Times New Roman" panose="02020603050405020304" pitchFamily="18" charset="0"/>
              </a:rPr>
              <a:t>α</a:t>
            </a:r>
            <a:r>
              <a:rPr lang="en-US" altLang="en-US" sz="2500" baseline="-25000" dirty="0">
                <a:solidFill>
                  <a:schemeClr val="accent4">
                    <a:lumMod val="50000"/>
                  </a:schemeClr>
                </a:solidFill>
                <a:latin typeface="Times New Roman" panose="02020603050405020304" pitchFamily="18" charset="0"/>
                <a:cs typeface="Times New Roman" panose="02020603050405020304" pitchFamily="18" charset="0"/>
              </a:rPr>
              <a:t>sample</a:t>
            </a:r>
            <a:r>
              <a:rPr lang="en-US" altLang="en-US" sz="2500" dirty="0">
                <a:solidFill>
                  <a:schemeClr val="accent4">
                    <a:lumMod val="50000"/>
                  </a:schemeClr>
                </a:solidFill>
                <a:latin typeface="Times New Roman" panose="02020603050405020304" pitchFamily="18" charset="0"/>
                <a:cs typeface="Times New Roman" panose="02020603050405020304" pitchFamily="18" charset="0"/>
              </a:rPr>
              <a:t> = .90</a:t>
            </a:r>
          </a:p>
          <a:p>
            <a:pPr eaLnBrk="1" hangingPunct="1">
              <a:tabLst>
                <a:tab pos="3600450" algn="l"/>
              </a:tabLst>
            </a:pPr>
            <a:r>
              <a:rPr lang="el-GR" altLang="en-US" sz="2500" dirty="0">
                <a:solidFill>
                  <a:schemeClr val="accent4">
                    <a:lumMod val="50000"/>
                  </a:schemeClr>
                </a:solidFill>
                <a:latin typeface="Times New Roman" panose="02020603050405020304" pitchFamily="18" charset="0"/>
                <a:cs typeface="Times New Roman" panose="02020603050405020304" pitchFamily="18" charset="0"/>
              </a:rPr>
              <a:t>α</a:t>
            </a:r>
            <a:r>
              <a:rPr lang="en-US" altLang="en-US" sz="2500" baseline="-25000" dirty="0">
                <a:solidFill>
                  <a:schemeClr val="accent4">
                    <a:lumMod val="50000"/>
                  </a:schemeClr>
                </a:solidFill>
                <a:latin typeface="Times New Roman" panose="02020603050405020304" pitchFamily="18" charset="0"/>
                <a:cs typeface="Times New Roman" panose="02020603050405020304" pitchFamily="18" charset="0"/>
              </a:rPr>
              <a:t>scale</a:t>
            </a:r>
            <a:r>
              <a:rPr lang="en-US" altLang="en-US" sz="2500" dirty="0">
                <a:solidFill>
                  <a:schemeClr val="accent4">
                    <a:lumMod val="50000"/>
                  </a:schemeClr>
                </a:solidFill>
                <a:latin typeface="Times New Roman" panose="02020603050405020304" pitchFamily="18" charset="0"/>
                <a:cs typeface="Times New Roman" panose="02020603050405020304" pitchFamily="18" charset="0"/>
              </a:rPr>
              <a:t> = .82(Steger et al., 2006)</a:t>
            </a:r>
          </a:p>
          <a:p>
            <a:pPr eaLnBrk="1" hangingPunct="1">
              <a:tabLst>
                <a:tab pos="3600450" algn="l"/>
              </a:tabLst>
            </a:pPr>
            <a:endParaRPr lang="en-US" altLang="en-US" sz="3000" b="1" dirty="0">
              <a:solidFill>
                <a:schemeClr val="accent4">
                  <a:lumMod val="10000"/>
                </a:schemeClr>
              </a:solidFill>
              <a:latin typeface="Times New Roman" panose="02020603050405020304" pitchFamily="18" charset="0"/>
              <a:cs typeface="Times New Roman" panose="02020603050405020304" pitchFamily="18" charset="0"/>
            </a:endParaRPr>
          </a:p>
          <a:p>
            <a:pPr eaLnBrk="1" hangingPunct="1">
              <a:tabLst>
                <a:tab pos="3600450" algn="l"/>
              </a:tabLst>
            </a:pPr>
            <a:r>
              <a:rPr lang="en-US" altLang="en-US" sz="3000" b="1" dirty="0">
                <a:solidFill>
                  <a:schemeClr val="accent2">
                    <a:lumMod val="75000"/>
                  </a:schemeClr>
                </a:solidFill>
                <a:latin typeface="Calibri" panose="020F0502020204030204" pitchFamily="34" charset="0"/>
                <a:cs typeface="Calibri" panose="020F0502020204030204" pitchFamily="34" charset="0"/>
              </a:rPr>
              <a:t>Brief Resilience Scale (BRS)</a:t>
            </a:r>
          </a:p>
          <a:p>
            <a:pPr eaLnBrk="1" hangingPunct="1">
              <a:tabLst>
                <a:tab pos="3600450" algn="l"/>
              </a:tabLst>
            </a:pPr>
            <a:r>
              <a:rPr lang="el-GR" altLang="en-US" sz="2500" dirty="0">
                <a:solidFill>
                  <a:schemeClr val="accent4">
                    <a:lumMod val="50000"/>
                  </a:schemeClr>
                </a:solidFill>
                <a:latin typeface="Times New Roman" panose="02020603050405020304" pitchFamily="18" charset="0"/>
                <a:cs typeface="Times New Roman" panose="02020603050405020304" pitchFamily="18" charset="0"/>
              </a:rPr>
              <a:t>α</a:t>
            </a:r>
            <a:r>
              <a:rPr lang="en-US" altLang="en-US" sz="2500" baseline="-25000" dirty="0">
                <a:solidFill>
                  <a:schemeClr val="accent4">
                    <a:lumMod val="50000"/>
                  </a:schemeClr>
                </a:solidFill>
                <a:latin typeface="Times New Roman" panose="02020603050405020304" pitchFamily="18" charset="0"/>
                <a:cs typeface="Times New Roman" panose="02020603050405020304" pitchFamily="18" charset="0"/>
              </a:rPr>
              <a:t>sample</a:t>
            </a:r>
            <a:r>
              <a:rPr lang="en-US" altLang="en-US" sz="2500" dirty="0">
                <a:solidFill>
                  <a:schemeClr val="accent4">
                    <a:lumMod val="50000"/>
                  </a:schemeClr>
                </a:solidFill>
                <a:latin typeface="Times New Roman" panose="02020603050405020304" pitchFamily="18" charset="0"/>
                <a:cs typeface="Times New Roman" panose="02020603050405020304" pitchFamily="18" charset="0"/>
              </a:rPr>
              <a:t> = .88</a:t>
            </a:r>
          </a:p>
          <a:p>
            <a:pPr eaLnBrk="1" hangingPunct="1">
              <a:tabLst>
                <a:tab pos="3600450" algn="l"/>
              </a:tabLst>
            </a:pPr>
            <a:r>
              <a:rPr lang="el-GR" altLang="en-US" sz="2500" dirty="0">
                <a:solidFill>
                  <a:schemeClr val="accent4">
                    <a:lumMod val="50000"/>
                  </a:schemeClr>
                </a:solidFill>
                <a:latin typeface="Times New Roman" panose="02020603050405020304" pitchFamily="18" charset="0"/>
                <a:cs typeface="Times New Roman" panose="02020603050405020304" pitchFamily="18" charset="0"/>
              </a:rPr>
              <a:t>α</a:t>
            </a:r>
            <a:r>
              <a:rPr lang="en-US" altLang="en-US" sz="2500" baseline="-25000" dirty="0">
                <a:solidFill>
                  <a:schemeClr val="accent4">
                    <a:lumMod val="50000"/>
                  </a:schemeClr>
                </a:solidFill>
                <a:latin typeface="Times New Roman" panose="02020603050405020304" pitchFamily="18" charset="0"/>
                <a:cs typeface="Times New Roman" panose="02020603050405020304" pitchFamily="18" charset="0"/>
              </a:rPr>
              <a:t>scale</a:t>
            </a:r>
            <a:r>
              <a:rPr lang="en-US" altLang="en-US" sz="2500" dirty="0">
                <a:solidFill>
                  <a:schemeClr val="accent4">
                    <a:lumMod val="50000"/>
                  </a:schemeClr>
                </a:solidFill>
                <a:latin typeface="Times New Roman" panose="02020603050405020304" pitchFamily="18" charset="0"/>
                <a:cs typeface="Times New Roman" panose="02020603050405020304" pitchFamily="18" charset="0"/>
              </a:rPr>
              <a:t> = .87 (Smith, et al., 2010)</a:t>
            </a:r>
          </a:p>
          <a:p>
            <a:pPr eaLnBrk="1" hangingPunct="1">
              <a:tabLst>
                <a:tab pos="3600450" algn="l"/>
              </a:tabLst>
            </a:pPr>
            <a:endParaRPr lang="en-US" altLang="en-US" sz="3000" dirty="0">
              <a:solidFill>
                <a:schemeClr val="accent4">
                  <a:lumMod val="10000"/>
                </a:schemeClr>
              </a:solidFill>
              <a:latin typeface="Times New Roman" panose="02020603050405020304" pitchFamily="18" charset="0"/>
              <a:cs typeface="Times New Roman" panose="02020603050405020304" pitchFamily="18" charset="0"/>
            </a:endParaRPr>
          </a:p>
          <a:p>
            <a:pPr eaLnBrk="1" hangingPunct="1">
              <a:tabLst>
                <a:tab pos="3600450" algn="l"/>
              </a:tabLst>
            </a:pPr>
            <a:r>
              <a:rPr lang="en-US" altLang="en-US" sz="3000" b="1" dirty="0">
                <a:solidFill>
                  <a:schemeClr val="accent2">
                    <a:lumMod val="75000"/>
                  </a:schemeClr>
                </a:solidFill>
                <a:latin typeface="Calibri" panose="020F0502020204030204" pitchFamily="34" charset="0"/>
                <a:cs typeface="Calibri" panose="020F0502020204030204" pitchFamily="34" charset="0"/>
              </a:rPr>
              <a:t>Posttraumatic Growth Inventory (PTGI)</a:t>
            </a:r>
          </a:p>
          <a:p>
            <a:pPr eaLnBrk="1" hangingPunct="1">
              <a:tabLst>
                <a:tab pos="3600450" algn="l"/>
              </a:tabLst>
            </a:pPr>
            <a:r>
              <a:rPr lang="el-GR" altLang="en-US" sz="2400" dirty="0">
                <a:solidFill>
                  <a:schemeClr val="accent4">
                    <a:lumMod val="50000"/>
                  </a:schemeClr>
                </a:solidFill>
                <a:latin typeface="Times New Roman" panose="02020603050405020304" pitchFamily="18" charset="0"/>
                <a:cs typeface="Times New Roman" panose="02020603050405020304" pitchFamily="18" charset="0"/>
              </a:rPr>
              <a:t>α</a:t>
            </a:r>
            <a:r>
              <a:rPr lang="en-US" altLang="en-US" sz="2400" baseline="-25000" dirty="0">
                <a:solidFill>
                  <a:schemeClr val="accent4">
                    <a:lumMod val="50000"/>
                  </a:schemeClr>
                </a:solidFill>
                <a:latin typeface="Times New Roman" panose="02020603050405020304" pitchFamily="18" charset="0"/>
                <a:cs typeface="Times New Roman" panose="02020603050405020304" pitchFamily="18" charset="0"/>
              </a:rPr>
              <a:t>sample</a:t>
            </a:r>
            <a:r>
              <a:rPr lang="en-US" altLang="en-US" sz="2400" dirty="0">
                <a:solidFill>
                  <a:schemeClr val="accent4">
                    <a:lumMod val="50000"/>
                  </a:schemeClr>
                </a:solidFill>
                <a:latin typeface="Times New Roman" panose="02020603050405020304" pitchFamily="18" charset="0"/>
                <a:cs typeface="Times New Roman" panose="02020603050405020304" pitchFamily="18" charset="0"/>
              </a:rPr>
              <a:t> = .96</a:t>
            </a:r>
          </a:p>
          <a:p>
            <a:pPr eaLnBrk="1" hangingPunct="1">
              <a:tabLst>
                <a:tab pos="3600450" algn="l"/>
              </a:tabLst>
            </a:pPr>
            <a:r>
              <a:rPr lang="en-US" altLang="en-US" sz="2400" dirty="0">
                <a:solidFill>
                  <a:schemeClr val="accent4">
                    <a:lumMod val="50000"/>
                  </a:schemeClr>
                </a:solidFill>
                <a:latin typeface="Times New Roman" panose="02020603050405020304" pitchFamily="18" charset="0"/>
                <a:cs typeface="Times New Roman" panose="02020603050405020304" pitchFamily="18" charset="0"/>
              </a:rPr>
              <a:t> </a:t>
            </a:r>
            <a:r>
              <a:rPr lang="el-GR" altLang="en-US" sz="2400" dirty="0">
                <a:solidFill>
                  <a:schemeClr val="accent4">
                    <a:lumMod val="50000"/>
                  </a:schemeClr>
                </a:solidFill>
                <a:latin typeface="Times New Roman" panose="02020603050405020304" pitchFamily="18" charset="0"/>
                <a:cs typeface="Times New Roman" panose="02020603050405020304" pitchFamily="18" charset="0"/>
              </a:rPr>
              <a:t>α</a:t>
            </a:r>
            <a:r>
              <a:rPr lang="en-US" altLang="en-US" sz="2400" baseline="-25000" dirty="0">
                <a:solidFill>
                  <a:schemeClr val="accent4">
                    <a:lumMod val="50000"/>
                  </a:schemeClr>
                </a:solidFill>
                <a:latin typeface="Times New Roman" panose="02020603050405020304" pitchFamily="18" charset="0"/>
                <a:cs typeface="Times New Roman" panose="02020603050405020304" pitchFamily="18" charset="0"/>
              </a:rPr>
              <a:t>scale</a:t>
            </a:r>
            <a:r>
              <a:rPr lang="en-US" altLang="en-US" sz="2400" dirty="0">
                <a:solidFill>
                  <a:schemeClr val="accent4">
                    <a:lumMod val="50000"/>
                  </a:schemeClr>
                </a:solidFill>
                <a:latin typeface="Times New Roman" panose="02020603050405020304" pitchFamily="18" charset="0"/>
                <a:cs typeface="Times New Roman" panose="02020603050405020304" pitchFamily="18" charset="0"/>
              </a:rPr>
              <a:t> = .87 (</a:t>
            </a:r>
            <a:r>
              <a:rPr lang="en-US" altLang="en-US" sz="2400" dirty="0" err="1">
                <a:solidFill>
                  <a:schemeClr val="accent4">
                    <a:lumMod val="50000"/>
                  </a:schemeClr>
                </a:solidFill>
                <a:latin typeface="Times New Roman" panose="02020603050405020304" pitchFamily="18" charset="0"/>
                <a:cs typeface="Times New Roman" panose="02020603050405020304" pitchFamily="18" charset="0"/>
              </a:rPr>
              <a:t>Cann</a:t>
            </a:r>
            <a:r>
              <a:rPr lang="en-US" altLang="en-US" sz="2400" dirty="0">
                <a:solidFill>
                  <a:schemeClr val="accent4">
                    <a:lumMod val="50000"/>
                  </a:schemeClr>
                </a:solidFill>
                <a:latin typeface="Times New Roman" panose="02020603050405020304" pitchFamily="18" charset="0"/>
                <a:cs typeface="Times New Roman" panose="02020603050405020304" pitchFamily="18" charset="0"/>
              </a:rPr>
              <a:t>, et al., 2010)</a:t>
            </a:r>
          </a:p>
          <a:p>
            <a:pPr eaLnBrk="1" hangingPunct="1">
              <a:tabLst>
                <a:tab pos="3600450" algn="l"/>
              </a:tabLst>
            </a:pPr>
            <a:r>
              <a:rPr lang="en-US" altLang="en-US" sz="2400" dirty="0">
                <a:solidFill>
                  <a:srgbClr val="000000"/>
                </a:solidFill>
                <a:latin typeface="Times New Roman" panose="02020603050405020304" pitchFamily="18" charset="0"/>
                <a:cs typeface="Times New Roman" panose="02020603050405020304" pitchFamily="18" charset="0"/>
              </a:rPr>
              <a:t>Participants were asked specifically about growth following their </a:t>
            </a:r>
            <a:r>
              <a:rPr lang="en-US" altLang="en-US" sz="2400" u="sng" dirty="0">
                <a:solidFill>
                  <a:srgbClr val="000000"/>
                </a:solidFill>
                <a:latin typeface="Times New Roman" panose="02020603050405020304" pitchFamily="18" charset="0"/>
                <a:cs typeface="Times New Roman" panose="02020603050405020304" pitchFamily="18" charset="0"/>
              </a:rPr>
              <a:t>most recent tornado experience</a:t>
            </a:r>
            <a:r>
              <a:rPr lang="en-US" altLang="en-US" sz="2400" dirty="0">
                <a:solidFill>
                  <a:srgbClr val="000000"/>
                </a:solidFill>
                <a:latin typeface="Times New Roman" panose="02020603050405020304" pitchFamily="18" charset="0"/>
                <a:cs typeface="Times New Roman" panose="02020603050405020304" pitchFamily="18" charset="0"/>
              </a:rPr>
              <a:t>.</a:t>
            </a:r>
          </a:p>
        </p:txBody>
      </p:sp>
      <p:sp>
        <p:nvSpPr>
          <p:cNvPr id="8" name="Rectangle 7"/>
          <p:cNvSpPr/>
          <p:nvPr/>
        </p:nvSpPr>
        <p:spPr>
          <a:xfrm>
            <a:off x="42863295" y="9286526"/>
            <a:ext cx="6324303" cy="1015663"/>
          </a:xfrm>
          <a:prstGeom prst="rect">
            <a:avLst/>
          </a:prstGeom>
        </p:spPr>
        <p:txBody>
          <a:bodyPr wrap="square">
            <a:spAutoFit/>
          </a:bodyPr>
          <a:lstStyle/>
          <a:p>
            <a:pPr eaLnBrk="1" hangingPunct="1">
              <a:tabLst>
                <a:tab pos="3600450" algn="l"/>
              </a:tabLst>
            </a:pPr>
            <a:endParaRPr lang="en-US" altLang="en-US" sz="3000" dirty="0">
              <a:solidFill>
                <a:schemeClr val="accent4">
                  <a:lumMod val="10000"/>
                </a:schemeClr>
              </a:solidFill>
              <a:latin typeface="Times New Roman" panose="02020603050405020304" pitchFamily="18" charset="0"/>
              <a:cs typeface="Times New Roman" panose="02020603050405020304" pitchFamily="18" charset="0"/>
            </a:endParaRPr>
          </a:p>
          <a:p>
            <a:pPr eaLnBrk="1" hangingPunct="1">
              <a:tabLst>
                <a:tab pos="3600450" algn="l"/>
              </a:tabLst>
            </a:pPr>
            <a:endParaRPr lang="en-US" altLang="en-US" sz="3000" dirty="0">
              <a:solidFill>
                <a:schemeClr val="accent4">
                  <a:lumMod val="10000"/>
                </a:schemeClr>
              </a:solidFill>
              <a:latin typeface="Times New Roman" panose="02020603050405020304" pitchFamily="18" charset="0"/>
              <a:cs typeface="Times New Roman" panose="02020603050405020304" pitchFamily="18" charset="0"/>
            </a:endParaRPr>
          </a:p>
        </p:txBody>
      </p:sp>
      <p:sp>
        <p:nvSpPr>
          <p:cNvPr id="64" name="Rectangle 63"/>
          <p:cNvSpPr/>
          <p:nvPr/>
        </p:nvSpPr>
        <p:spPr>
          <a:xfrm>
            <a:off x="41376601" y="9334126"/>
            <a:ext cx="8293768" cy="6309420"/>
          </a:xfrm>
          <a:prstGeom prst="rect">
            <a:avLst/>
          </a:prstGeom>
        </p:spPr>
        <p:txBody>
          <a:bodyPr wrap="square">
            <a:spAutoFit/>
          </a:bodyPr>
          <a:lstStyle/>
          <a:p>
            <a:pPr marL="7938" lvl="2" indent="-7938">
              <a:tabLst>
                <a:tab pos="3600450" algn="l"/>
              </a:tabLst>
            </a:pPr>
            <a:r>
              <a:rPr lang="en-US" altLang="en-US" sz="3000" b="1" dirty="0">
                <a:solidFill>
                  <a:schemeClr val="accent2">
                    <a:lumMod val="75000"/>
                  </a:schemeClr>
                </a:solidFill>
                <a:latin typeface="Calibri" panose="020F0502020204030204" pitchFamily="34" charset="0"/>
                <a:cs typeface="Calibri" panose="020F0502020204030204" pitchFamily="34" charset="0"/>
              </a:rPr>
              <a:t>Disaster Preparedness Behavior</a:t>
            </a:r>
          </a:p>
          <a:p>
            <a:pPr marL="0" lvl="2">
              <a:tabLst>
                <a:tab pos="3600450" algn="l"/>
              </a:tabLst>
            </a:pPr>
            <a:r>
              <a:rPr lang="en-US" altLang="en-US" sz="2500" i="1" dirty="0">
                <a:solidFill>
                  <a:schemeClr val="accent4">
                    <a:lumMod val="10000"/>
                  </a:schemeClr>
                </a:solidFill>
                <a:latin typeface="Times New Roman" panose="02020603050405020304" pitchFamily="18" charset="0"/>
                <a:cs typeface="Times New Roman" panose="02020603050405020304" pitchFamily="18" charset="0"/>
              </a:rPr>
              <a:t>Are you aware of the safe areas in the buildings you frequent on campus?</a:t>
            </a:r>
          </a:p>
          <a:p>
            <a:pPr marL="342900" lvl="2" indent="-342900">
              <a:buFont typeface="Arial" panose="020B0604020202020204" pitchFamily="34" charset="0"/>
              <a:buChar char="•"/>
              <a:tabLst>
                <a:tab pos="360045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Yes or No</a:t>
            </a:r>
          </a:p>
          <a:p>
            <a:pPr marL="0" lvl="2">
              <a:tabLst>
                <a:tab pos="3600450" algn="l"/>
              </a:tabLst>
            </a:pPr>
            <a:endParaRPr lang="en-US" altLang="en-US" sz="2500" dirty="0">
              <a:solidFill>
                <a:schemeClr val="accent4">
                  <a:lumMod val="10000"/>
                </a:schemeClr>
              </a:solidFill>
              <a:latin typeface="Times New Roman" panose="02020603050405020304" pitchFamily="18" charset="0"/>
              <a:cs typeface="Times New Roman" panose="02020603050405020304" pitchFamily="18" charset="0"/>
            </a:endParaRPr>
          </a:p>
          <a:p>
            <a:pPr marL="0" lvl="2">
              <a:tabLst>
                <a:tab pos="3600450" algn="l"/>
              </a:tabLst>
            </a:pPr>
            <a:r>
              <a:rPr lang="en-US" altLang="en-US" sz="2500" i="1" dirty="0">
                <a:solidFill>
                  <a:schemeClr val="accent4">
                    <a:lumMod val="10000"/>
                  </a:schemeClr>
                </a:solidFill>
                <a:latin typeface="Times New Roman" panose="02020603050405020304" pitchFamily="18" charset="0"/>
                <a:cs typeface="Times New Roman" panose="02020603050405020304" pitchFamily="18" charset="0"/>
              </a:rPr>
              <a:t>Which of the following emergency preparedness measures have you taken?</a:t>
            </a:r>
          </a:p>
          <a:p>
            <a:pPr marL="342900" lvl="2" indent="-342900">
              <a:buFont typeface="Arial" panose="020B0604020202020204" pitchFamily="34" charset="0"/>
              <a:buChar char="•"/>
              <a:tabLst>
                <a:tab pos="360045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Currently certified in First Aid/CPR training</a:t>
            </a:r>
          </a:p>
          <a:p>
            <a:pPr marL="342900" lvl="2" indent="-342900">
              <a:buFont typeface="Arial" panose="020B0604020202020204" pitchFamily="34" charset="0"/>
              <a:buChar char="•"/>
              <a:tabLst>
                <a:tab pos="360045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Have received Psychological First Aid (PFA) training</a:t>
            </a:r>
          </a:p>
          <a:p>
            <a:pPr marL="342900" lvl="2" indent="-342900">
              <a:buFont typeface="Arial" panose="020B0604020202020204" pitchFamily="34" charset="0"/>
              <a:buChar char="•"/>
              <a:tabLst>
                <a:tab pos="360045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Participated in an interactive weather drill in the past 6 months</a:t>
            </a:r>
          </a:p>
          <a:p>
            <a:pPr marL="342900" lvl="2" indent="-342900">
              <a:buFont typeface="Arial" panose="020B0604020202020204" pitchFamily="34" charset="0"/>
              <a:buChar char="•"/>
              <a:tabLst>
                <a:tab pos="3600450" algn="l"/>
              </a:tabLst>
            </a:pPr>
            <a:r>
              <a:rPr lang="en-US" altLang="en-US" sz="2500" dirty="0">
                <a:solidFill>
                  <a:schemeClr val="accent4">
                    <a:lumMod val="10000"/>
                  </a:schemeClr>
                </a:solidFill>
                <a:latin typeface="Times New Roman" panose="02020603050405020304" pitchFamily="18" charset="0"/>
                <a:cs typeface="Times New Roman" panose="02020603050405020304" pitchFamily="18" charset="0"/>
              </a:rPr>
              <a:t>Downloaded a smart phone app for use other than checking the weather reports (e.g. weather notifications, general emergency preparedness information, etc.)</a:t>
            </a:r>
          </a:p>
          <a:p>
            <a:pPr marL="342900" lvl="2" indent="-342900">
              <a:buFont typeface="Arial" panose="020B0604020202020204" pitchFamily="34" charset="0"/>
              <a:buChar char="•"/>
              <a:tabLst>
                <a:tab pos="3600450" algn="l"/>
              </a:tabLst>
            </a:pPr>
            <a:endParaRPr lang="en-US" altLang="en-US" sz="2500" i="1" dirty="0">
              <a:solidFill>
                <a:srgbClr val="000000"/>
              </a:solidFill>
              <a:latin typeface="Times New Roman" panose="02020603050405020304" pitchFamily="18" charset="0"/>
              <a:cs typeface="Times New Roman" panose="02020603050405020304" pitchFamily="18" charset="0"/>
            </a:endParaRPr>
          </a:p>
          <a:p>
            <a:pPr marL="7938" lvl="2" indent="-7938">
              <a:tabLst>
                <a:tab pos="3600450" algn="l"/>
              </a:tabLs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37538526" y="17636215"/>
            <a:ext cx="12228095" cy="10077118"/>
          </a:xfrm>
          <a:prstGeom prst="rect">
            <a:avLst/>
          </a:prstGeom>
        </p:spPr>
        <p:txBody>
          <a:bodyPr wrap="square">
            <a:spAutoFit/>
          </a:bodyPr>
          <a:lstStyle/>
          <a:p>
            <a:pPr marL="0" marR="0">
              <a:lnSpc>
                <a:spcPct val="107000"/>
              </a:lnSpc>
              <a:spcBef>
                <a:spcPts val="0"/>
              </a:spcBef>
              <a:spcAft>
                <a:spcPts val="0"/>
              </a:spcAft>
            </a:pPr>
            <a:r>
              <a:rPr lang="en-US" sz="3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Our study corroborates Park and Ai’s model (2006) of meaning-making as a process for building posttraumatic growth following a tornado, specifically with regard for spiritual growth and appreciation of life. Our findings also suggest that self-efficacy may be either a cultivating factor or a positive outcome of aiding and assisting others during a tornado. Lastly, the relationship between perceived threat to life and appreciation of life exemplifies the specific way a traumatic experience can be transformed meaningfully.</a:t>
            </a:r>
          </a:p>
          <a:p>
            <a:pPr marL="0" marR="0">
              <a:lnSpc>
                <a:spcPct val="107000"/>
              </a:lnSpc>
              <a:spcBef>
                <a:spcPts val="0"/>
              </a:spcBef>
              <a:spcAft>
                <a:spcPts val="0"/>
              </a:spcAft>
            </a:pPr>
            <a:endParaRPr lang="en-US" sz="3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3000" dirty="0">
                <a:solidFill>
                  <a:srgbClr val="000000"/>
                </a:solidFill>
                <a:latin typeface="Times New Roman" panose="02020603050405020304" pitchFamily="18" charset="0"/>
                <a:cs typeface="Times New Roman" panose="02020603050405020304" pitchFamily="18" charset="0"/>
              </a:rPr>
              <a:t>Additionally, we conducted an exploratory path analysis to examine the predictive nature of the hypothesized relationships between our variables in our study of university employees. We calculated the following fit indices in order to examine model fit: </a:t>
            </a:r>
            <a:r>
              <a:rPr lang="en-US" sz="3000" i="1" dirty="0">
                <a:solidFill>
                  <a:srgbClr val="000000"/>
                </a:solidFill>
                <a:latin typeface="Times New Roman" panose="02020603050405020304" pitchFamily="18" charset="0"/>
                <a:cs typeface="Times New Roman" panose="02020603050405020304" pitchFamily="18" charset="0"/>
              </a:rPr>
              <a:t>X</a:t>
            </a:r>
            <a:r>
              <a:rPr lang="en-US" sz="3000" baseline="30000" dirty="0">
                <a:solidFill>
                  <a:srgbClr val="000000"/>
                </a:solidFill>
                <a:latin typeface="Times New Roman" panose="02020603050405020304" pitchFamily="18" charset="0"/>
                <a:cs typeface="Times New Roman" panose="02020603050405020304" pitchFamily="18" charset="0"/>
              </a:rPr>
              <a:t>2</a:t>
            </a:r>
            <a:r>
              <a:rPr lang="en-US" sz="3000" dirty="0">
                <a:solidFill>
                  <a:srgbClr val="000000"/>
                </a:solidFill>
                <a:latin typeface="Times New Roman" panose="02020603050405020304" pitchFamily="18" charset="0"/>
                <a:cs typeface="Times New Roman" panose="02020603050405020304" pitchFamily="18" charset="0"/>
              </a:rPr>
              <a:t>/</a:t>
            </a:r>
            <a:r>
              <a:rPr lang="en-US" sz="3000" i="1" dirty="0">
                <a:solidFill>
                  <a:srgbClr val="000000"/>
                </a:solidFill>
                <a:latin typeface="Times New Roman" panose="02020603050405020304" pitchFamily="18" charset="0"/>
                <a:cs typeface="Times New Roman" panose="02020603050405020304" pitchFamily="18" charset="0"/>
              </a:rPr>
              <a:t>df </a:t>
            </a:r>
            <a:r>
              <a:rPr lang="en-US" sz="3000" dirty="0">
                <a:solidFill>
                  <a:srgbClr val="000000"/>
                </a:solidFill>
                <a:latin typeface="Times New Roman" panose="02020603050405020304" pitchFamily="18" charset="0"/>
                <a:cs typeface="Times New Roman" panose="02020603050405020304" pitchFamily="18" charset="0"/>
              </a:rPr>
              <a:t>ratio, Root Mean Square Residual (RMSEA), Comparative Fit Index (CFI), and Standardized Root Mean Square Residual (SRMR). The model demonstrated good fit for both CFI and SRMR and acceptable fit for RMSEA. Our model is a replication of the student data also collected for this project. Higher presence of meaning in life scores predicts both higher resilience and posttraumatic growth. Higher resilience scores predict higher disaster preparedness. Finally, higher tornado impact predicts both disaster preparedness and posttraumatic growth. </a:t>
            </a:r>
          </a:p>
          <a:p>
            <a:pPr marL="0" marR="0">
              <a:lnSpc>
                <a:spcPct val="107000"/>
              </a:lnSpc>
              <a:spcBef>
                <a:spcPts val="0"/>
              </a:spcBef>
              <a:spcAft>
                <a:spcPts val="0"/>
              </a:spcAft>
            </a:pPr>
            <a:endParaRPr lang="en-US" sz="3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Oval 2"/>
          <p:cNvSpPr/>
          <p:nvPr/>
        </p:nvSpPr>
        <p:spPr bwMode="auto">
          <a:xfrm>
            <a:off x="24064503" y="21280359"/>
            <a:ext cx="4399100" cy="1843475"/>
          </a:xfrm>
          <a:prstGeom prst="ellipse">
            <a:avLst/>
          </a:prstGeom>
          <a:solidFill>
            <a:srgbClr val="4B8D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4911725"/>
            <a:r>
              <a:rPr lang="en-US" sz="4000" dirty="0">
                <a:latin typeface="Calibri" panose="020F0502020204030204" pitchFamily="34" charset="0"/>
                <a:cs typeface="Calibri" panose="020F0502020204030204" pitchFamily="34" charset="0"/>
              </a:rPr>
              <a:t>Posttraumatic growth</a:t>
            </a:r>
            <a:endParaRPr kumimoji="0" lang="en-US" sz="4000" b="0" i="0" u="none" strike="noStrike" cap="none" normalizeH="0" baseline="0" dirty="0">
              <a:ln>
                <a:noFill/>
              </a:ln>
              <a:solidFill>
                <a:schemeClr val="tx1"/>
              </a:solidFill>
              <a:effectLst/>
              <a:latin typeface="Arial" charset="0"/>
              <a:cs typeface="Arial" charset="0"/>
            </a:endParaRPr>
          </a:p>
        </p:txBody>
      </p:sp>
      <p:sp>
        <p:nvSpPr>
          <p:cNvPr id="12" name="TextBox 11"/>
          <p:cNvSpPr txBox="1"/>
          <p:nvPr/>
        </p:nvSpPr>
        <p:spPr>
          <a:xfrm>
            <a:off x="22338587" y="22518029"/>
            <a:ext cx="823616" cy="584775"/>
          </a:xfrm>
          <a:prstGeom prst="rect">
            <a:avLst/>
          </a:prstGeom>
          <a:noFill/>
        </p:spPr>
        <p:txBody>
          <a:bodyPr wrap="square" rtlCol="0">
            <a:spAutoFit/>
          </a:bodyPr>
          <a:lstStyle/>
          <a:p>
            <a:r>
              <a:rPr lang="en-US" sz="3200" dirty="0">
                <a:solidFill>
                  <a:schemeClr val="bg2"/>
                </a:solidFill>
                <a:latin typeface="Times New Roman" panose="02020603050405020304" pitchFamily="18" charset="0"/>
                <a:cs typeface="Times New Roman" panose="02020603050405020304" pitchFamily="18" charset="0"/>
              </a:rPr>
              <a:t>.07</a:t>
            </a:r>
          </a:p>
        </p:txBody>
      </p:sp>
      <p:sp>
        <p:nvSpPr>
          <p:cNvPr id="65" name="TextBox 64"/>
          <p:cNvSpPr txBox="1"/>
          <p:nvPr/>
        </p:nvSpPr>
        <p:spPr>
          <a:xfrm>
            <a:off x="23554760" y="19822243"/>
            <a:ext cx="823616" cy="584775"/>
          </a:xfrm>
          <a:prstGeom prst="rect">
            <a:avLst/>
          </a:prstGeom>
          <a:noFill/>
        </p:spPr>
        <p:txBody>
          <a:bodyPr wrap="square" rtlCol="0">
            <a:spAutoFit/>
          </a:bodyPr>
          <a:lstStyle/>
          <a:p>
            <a:r>
              <a:rPr lang="en-US" sz="3200" dirty="0">
                <a:solidFill>
                  <a:schemeClr val="bg2"/>
                </a:solidFill>
                <a:latin typeface="Times New Roman" panose="02020603050405020304" pitchFamily="18" charset="0"/>
                <a:cs typeface="Times New Roman" panose="02020603050405020304" pitchFamily="18" charset="0"/>
              </a:rPr>
              <a:t>.06</a:t>
            </a:r>
          </a:p>
        </p:txBody>
      </p:sp>
      <p:sp>
        <p:nvSpPr>
          <p:cNvPr id="66" name="TextBox 65"/>
          <p:cNvSpPr txBox="1"/>
          <p:nvPr/>
        </p:nvSpPr>
        <p:spPr>
          <a:xfrm>
            <a:off x="21650775" y="21707335"/>
            <a:ext cx="823616" cy="584775"/>
          </a:xfrm>
          <a:prstGeom prst="rect">
            <a:avLst/>
          </a:prstGeom>
          <a:noFill/>
        </p:spPr>
        <p:txBody>
          <a:bodyPr wrap="square" rtlCol="0">
            <a:spAutoFit/>
          </a:bodyPr>
          <a:lstStyle/>
          <a:p>
            <a:r>
              <a:rPr lang="en-US" sz="3200" dirty="0">
                <a:solidFill>
                  <a:schemeClr val="bg2"/>
                </a:solidFill>
                <a:latin typeface="Times New Roman" panose="02020603050405020304" pitchFamily="18" charset="0"/>
                <a:cs typeface="Times New Roman" panose="02020603050405020304" pitchFamily="18" charset="0"/>
              </a:rPr>
              <a:t>.14</a:t>
            </a:r>
          </a:p>
        </p:txBody>
      </p:sp>
      <p:sp>
        <p:nvSpPr>
          <p:cNvPr id="67" name="TextBox 66"/>
          <p:cNvSpPr txBox="1"/>
          <p:nvPr/>
        </p:nvSpPr>
        <p:spPr>
          <a:xfrm>
            <a:off x="28446978" y="20170086"/>
            <a:ext cx="823616" cy="584775"/>
          </a:xfrm>
          <a:prstGeom prst="rect">
            <a:avLst/>
          </a:prstGeom>
          <a:noFill/>
        </p:spPr>
        <p:txBody>
          <a:bodyPr wrap="square" rtlCol="0">
            <a:spAutoFit/>
          </a:bodyPr>
          <a:lstStyle/>
          <a:p>
            <a:r>
              <a:rPr lang="en-US" sz="3200" dirty="0">
                <a:solidFill>
                  <a:schemeClr val="bg2"/>
                </a:solidFill>
                <a:latin typeface="Times New Roman" panose="02020603050405020304" pitchFamily="18" charset="0"/>
                <a:cs typeface="Times New Roman" panose="02020603050405020304" pitchFamily="18" charset="0"/>
              </a:rPr>
              <a:t>.02</a:t>
            </a:r>
          </a:p>
        </p:txBody>
      </p:sp>
      <p:sp>
        <p:nvSpPr>
          <p:cNvPr id="68" name="TextBox 67"/>
          <p:cNvSpPr txBox="1"/>
          <p:nvPr/>
        </p:nvSpPr>
        <p:spPr>
          <a:xfrm>
            <a:off x="28639215" y="21948828"/>
            <a:ext cx="823616" cy="584775"/>
          </a:xfrm>
          <a:prstGeom prst="rect">
            <a:avLst/>
          </a:prstGeom>
          <a:noFill/>
        </p:spPr>
        <p:txBody>
          <a:bodyPr wrap="square" rtlCol="0">
            <a:spAutoFit/>
          </a:bodyPr>
          <a:lstStyle/>
          <a:p>
            <a:r>
              <a:rPr lang="en-US" sz="3200" dirty="0">
                <a:solidFill>
                  <a:schemeClr val="bg2"/>
                </a:solidFill>
                <a:latin typeface="Times New Roman" panose="02020603050405020304" pitchFamily="18" charset="0"/>
                <a:cs typeface="Times New Roman" panose="02020603050405020304" pitchFamily="18" charset="0"/>
              </a:rPr>
              <a:t>.43</a:t>
            </a:r>
          </a:p>
        </p:txBody>
      </p:sp>
    </p:spTree>
  </p:cSld>
  <p:clrMapOvr>
    <a:masterClrMapping/>
  </p:clrMapOvr>
</p:sld>
</file>

<file path=ppt/theme/theme1.xml><?xml version="1.0" encoding="utf-8"?>
<a:theme xmlns:a="http://schemas.openxmlformats.org/drawingml/2006/main" name="Default Desig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911725" rtl="0" eaLnBrk="1" fontAlgn="base" latinLnBrk="0" hangingPunct="1">
          <a:lnSpc>
            <a:spcPct val="100000"/>
          </a:lnSpc>
          <a:spcBef>
            <a:spcPct val="0"/>
          </a:spcBef>
          <a:spcAft>
            <a:spcPct val="0"/>
          </a:spcAft>
          <a:buClrTx/>
          <a:buSzTx/>
          <a:buFontTx/>
          <a:buNone/>
          <a:tabLst/>
          <a:defRPr kumimoji="0" lang="en-US" sz="97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911725" rtl="0" eaLnBrk="1" fontAlgn="base" latinLnBrk="0" hangingPunct="1">
          <a:lnSpc>
            <a:spcPct val="100000"/>
          </a:lnSpc>
          <a:spcBef>
            <a:spcPct val="0"/>
          </a:spcBef>
          <a:spcAft>
            <a:spcPct val="0"/>
          </a:spcAft>
          <a:buClrTx/>
          <a:buSzTx/>
          <a:buFontTx/>
          <a:buNone/>
          <a:tabLst/>
          <a:defRPr kumimoji="0" lang="en-US" sz="97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1985</TotalTime>
  <Words>1468</Words>
  <Application>Microsoft Office PowerPoint</Application>
  <PresentationFormat>Custom</PresentationFormat>
  <Paragraphs>153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cab243</dc:creator>
  <cp:lastModifiedBy>Marcela Weber</cp:lastModifiedBy>
  <cp:revision>91</cp:revision>
  <dcterms:created xsi:type="dcterms:W3CDTF">2013-07-08T14:21:18Z</dcterms:created>
  <dcterms:modified xsi:type="dcterms:W3CDTF">2017-07-05T15:32:31Z</dcterms:modified>
</cp:coreProperties>
</file>