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4747200"/>
  <p:notesSz cx="6858000" cy="9144000"/>
  <p:defaultTextStyle>
    <a:defPPr>
      <a:defRPr lang="en-US"/>
    </a:defPPr>
    <a:lvl1pPr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094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624"/>
    <p:restoredTop sz="94280" autoAdjust="0"/>
  </p:normalViewPr>
  <p:slideViewPr>
    <p:cSldViewPr>
      <p:cViewPr>
        <p:scale>
          <a:sx n="60" d="100"/>
          <a:sy n="60" d="100"/>
        </p:scale>
        <p:origin x="-5976" y="-6876"/>
      </p:cViewPr>
      <p:guideLst>
        <p:guide orient="horz" pos="10944"/>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57D0C-6D04-474F-AB77-938AA5FBC50D}" type="datetimeFigureOut">
              <a:rPr lang="en-US" smtClean="0"/>
              <a:t>7/5/2017</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688EA-DCA0-C74D-A74F-BDF9E9A0345D}" type="slidenum">
              <a:rPr lang="en-US" smtClean="0"/>
              <a:t>‹#›</a:t>
            </a:fld>
            <a:endParaRPr lang="en-US"/>
          </a:p>
        </p:txBody>
      </p:sp>
    </p:spTree>
    <p:extLst>
      <p:ext uri="{BB962C8B-B14F-4D97-AF65-F5344CB8AC3E}">
        <p14:creationId xmlns:p14="http://schemas.microsoft.com/office/powerpoint/2010/main" val="130212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5688EA-DCA0-C74D-A74F-BDF9E9A0345D}" type="slidenum">
              <a:rPr lang="en-US" smtClean="0"/>
              <a:t>1</a:t>
            </a:fld>
            <a:endParaRPr lang="en-US"/>
          </a:p>
        </p:txBody>
      </p:sp>
    </p:spTree>
    <p:extLst>
      <p:ext uri="{BB962C8B-B14F-4D97-AF65-F5344CB8AC3E}">
        <p14:creationId xmlns:p14="http://schemas.microsoft.com/office/powerpoint/2010/main" val="203375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793413"/>
            <a:ext cx="43526075" cy="7448550"/>
          </a:xfrm>
        </p:spPr>
        <p:txBody>
          <a:bodyPr/>
          <a:lstStyle/>
          <a:p>
            <a:r>
              <a:rPr lang="en-US"/>
              <a:t>Click to edit Master title style</a:t>
            </a:r>
            <a:endParaRPr lang="es-ES"/>
          </a:p>
        </p:txBody>
      </p:sp>
      <p:sp>
        <p:nvSpPr>
          <p:cNvPr id="3" name="Subtitle 2"/>
          <p:cNvSpPr>
            <a:spLocks noGrp="1"/>
          </p:cNvSpPr>
          <p:nvPr>
            <p:ph type="subTitle" idx="1"/>
          </p:nvPr>
        </p:nvSpPr>
        <p:spPr>
          <a:xfrm>
            <a:off x="7680325" y="19689763"/>
            <a:ext cx="35845750" cy="8880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7AA4642-90AF-40E1-ACFC-56BC40C36CAA}" type="slidenum">
              <a:rPr lang="en-US" altLang="en-US"/>
              <a:pPr/>
              <a:t>‹#›</a:t>
            </a:fld>
            <a:endParaRPr lang="en-US" altLang="en-US"/>
          </a:p>
        </p:txBody>
      </p:sp>
    </p:spTree>
    <p:extLst>
      <p:ext uri="{BB962C8B-B14F-4D97-AF65-F5344CB8AC3E}">
        <p14:creationId xmlns:p14="http://schemas.microsoft.com/office/powerpoint/2010/main" val="81317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0CC4565-D2D7-4167-A953-86A16F8AABA3}" type="slidenum">
              <a:rPr lang="en-US" altLang="en-US"/>
              <a:pPr/>
              <a:t>‹#›</a:t>
            </a:fld>
            <a:endParaRPr lang="en-US" altLang="en-US"/>
          </a:p>
        </p:txBody>
      </p:sp>
    </p:spTree>
    <p:extLst>
      <p:ext uri="{BB962C8B-B14F-4D97-AF65-F5344CB8AC3E}">
        <p14:creationId xmlns:p14="http://schemas.microsoft.com/office/powerpoint/2010/main" val="228869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392238"/>
            <a:ext cx="11520488" cy="29646562"/>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2560638" y="1392238"/>
            <a:ext cx="34412237" cy="29646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9FAAE91-480B-4F22-821E-F4EB688ABD5C}" type="slidenum">
              <a:rPr lang="en-US" altLang="en-US"/>
              <a:pPr/>
              <a:t>‹#›</a:t>
            </a:fld>
            <a:endParaRPr lang="en-US" altLang="en-US"/>
          </a:p>
        </p:txBody>
      </p:sp>
    </p:spTree>
    <p:extLst>
      <p:ext uri="{BB962C8B-B14F-4D97-AF65-F5344CB8AC3E}">
        <p14:creationId xmlns:p14="http://schemas.microsoft.com/office/powerpoint/2010/main" val="326929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05F0D0E-4F24-4557-8319-798CFEE01B96}" type="slidenum">
              <a:rPr lang="en-US" altLang="en-US"/>
              <a:pPr/>
              <a:t>‹#›</a:t>
            </a:fld>
            <a:endParaRPr lang="en-US" altLang="en-US"/>
          </a:p>
        </p:txBody>
      </p:sp>
    </p:spTree>
    <p:extLst>
      <p:ext uri="{BB962C8B-B14F-4D97-AF65-F5344CB8AC3E}">
        <p14:creationId xmlns:p14="http://schemas.microsoft.com/office/powerpoint/2010/main" val="209228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2328188"/>
            <a:ext cx="43526075" cy="6900862"/>
          </a:xfrm>
        </p:spPr>
        <p:txBody>
          <a:bodyPr anchor="t"/>
          <a:lstStyle>
            <a:lvl1pPr algn="l">
              <a:defRPr sz="4000" b="1" cap="all"/>
            </a:lvl1pPr>
          </a:lstStyle>
          <a:p>
            <a:r>
              <a:rPr lang="en-US"/>
              <a:t>Click to edit Master title style</a:t>
            </a:r>
            <a:endParaRPr lang="es-ES"/>
          </a:p>
        </p:txBody>
      </p:sp>
      <p:sp>
        <p:nvSpPr>
          <p:cNvPr id="3" name="Text Placeholder 2"/>
          <p:cNvSpPr>
            <a:spLocks noGrp="1"/>
          </p:cNvSpPr>
          <p:nvPr>
            <p:ph type="body" idx="1"/>
          </p:nvPr>
        </p:nvSpPr>
        <p:spPr>
          <a:xfrm>
            <a:off x="4044950" y="14727238"/>
            <a:ext cx="43526075" cy="7600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098929E-434A-4ECC-B143-B6F057C4E0BB}" type="slidenum">
              <a:rPr lang="en-US" altLang="en-US"/>
              <a:pPr/>
              <a:t>‹#›</a:t>
            </a:fld>
            <a:endParaRPr lang="en-US" altLang="en-US"/>
          </a:p>
        </p:txBody>
      </p:sp>
    </p:spTree>
    <p:extLst>
      <p:ext uri="{BB962C8B-B14F-4D97-AF65-F5344CB8AC3E}">
        <p14:creationId xmlns:p14="http://schemas.microsoft.com/office/powerpoint/2010/main" val="421248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2560638" y="8107363"/>
            <a:ext cx="22966362" cy="2293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25679400" y="8107363"/>
            <a:ext cx="22966363" cy="2293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B71C65B-2CDD-42F1-ABD9-C35FD4D4207D}" type="slidenum">
              <a:rPr lang="en-US" altLang="en-US"/>
              <a:pPr/>
              <a:t>‹#›</a:t>
            </a:fld>
            <a:endParaRPr lang="en-US" altLang="en-US"/>
          </a:p>
        </p:txBody>
      </p:sp>
    </p:spTree>
    <p:extLst>
      <p:ext uri="{BB962C8B-B14F-4D97-AF65-F5344CB8AC3E}">
        <p14:creationId xmlns:p14="http://schemas.microsoft.com/office/powerpoint/2010/main" val="90411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ES"/>
          </a:p>
        </p:txBody>
      </p:sp>
      <p:sp>
        <p:nvSpPr>
          <p:cNvPr id="3" name="Text Placeholder 2"/>
          <p:cNvSpPr>
            <a:spLocks noGrp="1"/>
          </p:cNvSpPr>
          <p:nvPr>
            <p:ph type="body" idx="1"/>
          </p:nvPr>
        </p:nvSpPr>
        <p:spPr>
          <a:xfrm>
            <a:off x="2560638" y="7777163"/>
            <a:ext cx="22625050" cy="3241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1018838"/>
            <a:ext cx="22625050" cy="20019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26012775" y="7777163"/>
            <a:ext cx="22632988" cy="3241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1018838"/>
            <a:ext cx="22632988" cy="20019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5FA5FF4-1A09-436B-BCA0-5170E2F4985C}" type="slidenum">
              <a:rPr lang="en-US" altLang="en-US"/>
              <a:pPr/>
              <a:t>‹#›</a:t>
            </a:fld>
            <a:endParaRPr lang="en-US" altLang="en-US"/>
          </a:p>
        </p:txBody>
      </p:sp>
    </p:spTree>
    <p:extLst>
      <p:ext uri="{BB962C8B-B14F-4D97-AF65-F5344CB8AC3E}">
        <p14:creationId xmlns:p14="http://schemas.microsoft.com/office/powerpoint/2010/main" val="293170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3EF506E1-5FD7-4BAA-8059-DFE953D53185}" type="slidenum">
              <a:rPr lang="en-US" altLang="en-US"/>
              <a:pPr/>
              <a:t>‹#›</a:t>
            </a:fld>
            <a:endParaRPr lang="en-US" altLang="en-US"/>
          </a:p>
        </p:txBody>
      </p:sp>
    </p:spTree>
    <p:extLst>
      <p:ext uri="{BB962C8B-B14F-4D97-AF65-F5344CB8AC3E}">
        <p14:creationId xmlns:p14="http://schemas.microsoft.com/office/powerpoint/2010/main" val="228738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EEAD539-E729-4235-A718-29DF59CEC867}" type="slidenum">
              <a:rPr lang="en-US" altLang="en-US"/>
              <a:pPr/>
              <a:t>‹#›</a:t>
            </a:fld>
            <a:endParaRPr lang="en-US" altLang="en-US"/>
          </a:p>
        </p:txBody>
      </p:sp>
    </p:spTree>
    <p:extLst>
      <p:ext uri="{BB962C8B-B14F-4D97-AF65-F5344CB8AC3E}">
        <p14:creationId xmlns:p14="http://schemas.microsoft.com/office/powerpoint/2010/main" val="164599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82713"/>
            <a:ext cx="16846550" cy="5888037"/>
          </a:xfrm>
        </p:spPr>
        <p:txBody>
          <a:bodyPr anchor="b"/>
          <a:lstStyle>
            <a:lvl1pPr algn="l">
              <a:defRPr sz="2000" b="1"/>
            </a:lvl1pPr>
          </a:lstStyle>
          <a:p>
            <a:r>
              <a:rPr lang="en-US"/>
              <a:t>Click to edit Master title style</a:t>
            </a:r>
            <a:endParaRPr lang="es-ES"/>
          </a:p>
        </p:txBody>
      </p:sp>
      <p:sp>
        <p:nvSpPr>
          <p:cNvPr id="3" name="Content Placeholder 2"/>
          <p:cNvSpPr>
            <a:spLocks noGrp="1"/>
          </p:cNvSpPr>
          <p:nvPr>
            <p:ph idx="1"/>
          </p:nvPr>
        </p:nvSpPr>
        <p:spPr>
          <a:xfrm>
            <a:off x="20019963" y="1382713"/>
            <a:ext cx="28625800" cy="29656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2560638" y="7270750"/>
            <a:ext cx="16846550" cy="2376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C06D216-E66C-45F2-9A73-F6260FF1ABED}" type="slidenum">
              <a:rPr lang="en-US" altLang="en-US"/>
              <a:pPr/>
              <a:t>‹#›</a:t>
            </a:fld>
            <a:endParaRPr lang="en-US" altLang="en-US"/>
          </a:p>
        </p:txBody>
      </p:sp>
    </p:spTree>
    <p:extLst>
      <p:ext uri="{BB962C8B-B14F-4D97-AF65-F5344CB8AC3E}">
        <p14:creationId xmlns:p14="http://schemas.microsoft.com/office/powerpoint/2010/main" val="87683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4323675"/>
            <a:ext cx="30724475" cy="2870200"/>
          </a:xfr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10036175" y="3105150"/>
            <a:ext cx="30724475" cy="208486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Text Placeholder 3"/>
          <p:cNvSpPr>
            <a:spLocks noGrp="1"/>
          </p:cNvSpPr>
          <p:nvPr>
            <p:ph type="body" sz="half" idx="2"/>
          </p:nvPr>
        </p:nvSpPr>
        <p:spPr>
          <a:xfrm>
            <a:off x="10036175" y="27193875"/>
            <a:ext cx="30724475" cy="40782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B44DE1D-7896-4AA3-B243-7A9D0EBC5B73}" type="slidenum">
              <a:rPr lang="en-US" altLang="en-US"/>
              <a:pPr/>
              <a:t>‹#›</a:t>
            </a:fld>
            <a:endParaRPr lang="en-US" altLang="en-US"/>
          </a:p>
        </p:txBody>
      </p:sp>
    </p:spTree>
    <p:extLst>
      <p:ext uri="{BB962C8B-B14F-4D97-AF65-F5344CB8AC3E}">
        <p14:creationId xmlns:p14="http://schemas.microsoft.com/office/powerpoint/2010/main" val="413886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0638" y="1392238"/>
            <a:ext cx="4608512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91161" tIns="245580" rIns="491161" bIns="24558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560638" y="8107363"/>
            <a:ext cx="46085125" cy="229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91161" tIns="245580" rIns="491161" bIns="2455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560638" y="31642050"/>
            <a:ext cx="11947525" cy="2413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defRPr sz="7500">
                <a:latin typeface="Arial" charset="0"/>
                <a:ea typeface="+mn-ea"/>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7495838" y="31642050"/>
            <a:ext cx="16214725" cy="2413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ctr">
              <a:defRPr sz="7500">
                <a:latin typeface="Arial" charset="0"/>
                <a:ea typeface="+mn-ea"/>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36698238" y="31642050"/>
            <a:ext cx="11947525" cy="2413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r">
              <a:defRPr sz="7500"/>
            </a:lvl1pPr>
          </a:lstStyle>
          <a:p>
            <a:fld id="{8C51BEA8-365C-4974-A90C-0E66D00B2FC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911725" rtl="0" eaLnBrk="0" fontAlgn="base" hangingPunct="0">
        <a:spcBef>
          <a:spcPct val="0"/>
        </a:spcBef>
        <a:spcAft>
          <a:spcPct val="0"/>
        </a:spcAft>
        <a:defRPr sz="23600">
          <a:solidFill>
            <a:schemeClr val="tx2"/>
          </a:solidFill>
          <a:latin typeface="+mj-lt"/>
          <a:ea typeface="Arial" charset="0"/>
          <a:cs typeface="+mj-cs"/>
        </a:defRPr>
      </a:lvl1pPr>
      <a:lvl2pPr algn="ctr" defTabSz="4911725" rtl="0" eaLnBrk="0" fontAlgn="base" hangingPunct="0">
        <a:spcBef>
          <a:spcPct val="0"/>
        </a:spcBef>
        <a:spcAft>
          <a:spcPct val="0"/>
        </a:spcAft>
        <a:defRPr sz="23600">
          <a:solidFill>
            <a:schemeClr val="tx2"/>
          </a:solidFill>
          <a:latin typeface="Arial" charset="0"/>
          <a:ea typeface="Arial" charset="0"/>
          <a:cs typeface="Arial" charset="0"/>
        </a:defRPr>
      </a:lvl2pPr>
      <a:lvl3pPr algn="ctr" defTabSz="4911725" rtl="0" eaLnBrk="0" fontAlgn="base" hangingPunct="0">
        <a:spcBef>
          <a:spcPct val="0"/>
        </a:spcBef>
        <a:spcAft>
          <a:spcPct val="0"/>
        </a:spcAft>
        <a:defRPr sz="23600">
          <a:solidFill>
            <a:schemeClr val="tx2"/>
          </a:solidFill>
          <a:latin typeface="Arial" charset="0"/>
          <a:ea typeface="Arial" charset="0"/>
          <a:cs typeface="Arial" charset="0"/>
        </a:defRPr>
      </a:lvl3pPr>
      <a:lvl4pPr algn="ctr" defTabSz="4911725" rtl="0" eaLnBrk="0" fontAlgn="base" hangingPunct="0">
        <a:spcBef>
          <a:spcPct val="0"/>
        </a:spcBef>
        <a:spcAft>
          <a:spcPct val="0"/>
        </a:spcAft>
        <a:defRPr sz="23600">
          <a:solidFill>
            <a:schemeClr val="tx2"/>
          </a:solidFill>
          <a:latin typeface="Arial" charset="0"/>
          <a:ea typeface="Arial" charset="0"/>
          <a:cs typeface="Arial" charset="0"/>
        </a:defRPr>
      </a:lvl4pPr>
      <a:lvl5pPr algn="ctr" defTabSz="4911725" rtl="0" eaLnBrk="0" fontAlgn="base" hangingPunct="0">
        <a:spcBef>
          <a:spcPct val="0"/>
        </a:spcBef>
        <a:spcAft>
          <a:spcPct val="0"/>
        </a:spcAft>
        <a:defRPr sz="23600">
          <a:solidFill>
            <a:schemeClr val="tx2"/>
          </a:solidFill>
          <a:latin typeface="Arial" charset="0"/>
          <a:ea typeface="Arial" charset="0"/>
          <a:cs typeface="Arial" charset="0"/>
        </a:defRPr>
      </a:lvl5pPr>
      <a:lvl6pPr marL="457200" algn="ctr" defTabSz="4911725" rtl="0" fontAlgn="base">
        <a:spcBef>
          <a:spcPct val="0"/>
        </a:spcBef>
        <a:spcAft>
          <a:spcPct val="0"/>
        </a:spcAft>
        <a:defRPr sz="23600">
          <a:solidFill>
            <a:schemeClr val="tx2"/>
          </a:solidFill>
          <a:latin typeface="Arial" charset="0"/>
          <a:cs typeface="Arial" charset="0"/>
        </a:defRPr>
      </a:lvl6pPr>
      <a:lvl7pPr marL="914400" algn="ctr" defTabSz="4911725" rtl="0" fontAlgn="base">
        <a:spcBef>
          <a:spcPct val="0"/>
        </a:spcBef>
        <a:spcAft>
          <a:spcPct val="0"/>
        </a:spcAft>
        <a:defRPr sz="23600">
          <a:solidFill>
            <a:schemeClr val="tx2"/>
          </a:solidFill>
          <a:latin typeface="Arial" charset="0"/>
          <a:cs typeface="Arial" charset="0"/>
        </a:defRPr>
      </a:lvl7pPr>
      <a:lvl8pPr marL="1371600" algn="ctr" defTabSz="4911725" rtl="0" fontAlgn="base">
        <a:spcBef>
          <a:spcPct val="0"/>
        </a:spcBef>
        <a:spcAft>
          <a:spcPct val="0"/>
        </a:spcAft>
        <a:defRPr sz="23600">
          <a:solidFill>
            <a:schemeClr val="tx2"/>
          </a:solidFill>
          <a:latin typeface="Arial" charset="0"/>
          <a:cs typeface="Arial" charset="0"/>
        </a:defRPr>
      </a:lvl8pPr>
      <a:lvl9pPr marL="1828800" algn="ctr" defTabSz="4911725" rtl="0" fontAlgn="base">
        <a:spcBef>
          <a:spcPct val="0"/>
        </a:spcBef>
        <a:spcAft>
          <a:spcPct val="0"/>
        </a:spcAft>
        <a:defRPr sz="23600">
          <a:solidFill>
            <a:schemeClr val="tx2"/>
          </a:solidFill>
          <a:latin typeface="Arial" charset="0"/>
          <a:cs typeface="Arial" charset="0"/>
        </a:defRPr>
      </a:lvl9pPr>
    </p:titleStyle>
    <p:bodyStyle>
      <a:lvl1pPr marL="1841500" indent="-1841500" algn="l" defTabSz="4911725" rtl="0" eaLnBrk="0" fontAlgn="base" hangingPunct="0">
        <a:spcBef>
          <a:spcPct val="20000"/>
        </a:spcBef>
        <a:spcAft>
          <a:spcPct val="0"/>
        </a:spcAft>
        <a:buChar char="•"/>
        <a:defRPr sz="17200">
          <a:solidFill>
            <a:schemeClr val="tx1"/>
          </a:solidFill>
          <a:latin typeface="+mn-lt"/>
          <a:ea typeface="Arial" charset="0"/>
          <a:cs typeface="+mn-cs"/>
        </a:defRPr>
      </a:lvl1pPr>
      <a:lvl2pPr marL="3990975" indent="-1535113" algn="l" defTabSz="4911725" rtl="0" eaLnBrk="0" fontAlgn="base" hangingPunct="0">
        <a:spcBef>
          <a:spcPct val="20000"/>
        </a:spcBef>
        <a:spcAft>
          <a:spcPct val="0"/>
        </a:spcAft>
        <a:buChar char="–"/>
        <a:defRPr sz="15000">
          <a:solidFill>
            <a:schemeClr val="tx1"/>
          </a:solidFill>
          <a:latin typeface="+mn-lt"/>
          <a:ea typeface="Arial" charset="0"/>
          <a:cs typeface="+mn-cs"/>
        </a:defRPr>
      </a:lvl2pPr>
      <a:lvl3pPr marL="6138863" indent="-1227138" algn="l" defTabSz="4911725" rtl="0" eaLnBrk="0" fontAlgn="base" hangingPunct="0">
        <a:spcBef>
          <a:spcPct val="20000"/>
        </a:spcBef>
        <a:spcAft>
          <a:spcPct val="0"/>
        </a:spcAft>
        <a:buChar char="•"/>
        <a:defRPr sz="12900">
          <a:solidFill>
            <a:schemeClr val="tx1"/>
          </a:solidFill>
          <a:latin typeface="+mn-lt"/>
          <a:ea typeface="Arial" charset="0"/>
          <a:cs typeface="+mn-cs"/>
        </a:defRPr>
      </a:lvl3pPr>
      <a:lvl4pPr marL="8594725" indent="-1227138" algn="l" defTabSz="4911725" rtl="0" eaLnBrk="0" fontAlgn="base" hangingPunct="0">
        <a:spcBef>
          <a:spcPct val="20000"/>
        </a:spcBef>
        <a:spcAft>
          <a:spcPct val="0"/>
        </a:spcAft>
        <a:buChar char="–"/>
        <a:defRPr sz="10700">
          <a:solidFill>
            <a:schemeClr val="tx1"/>
          </a:solidFill>
          <a:latin typeface="+mn-lt"/>
          <a:ea typeface="Arial" charset="0"/>
          <a:cs typeface="+mn-cs"/>
        </a:defRPr>
      </a:lvl4pPr>
      <a:lvl5pPr marL="11050588" indent="-1227138" algn="l" defTabSz="4911725" rtl="0" eaLnBrk="0" fontAlgn="base" hangingPunct="0">
        <a:spcBef>
          <a:spcPct val="20000"/>
        </a:spcBef>
        <a:spcAft>
          <a:spcPct val="0"/>
        </a:spcAft>
        <a:buChar char="»"/>
        <a:defRPr sz="10700">
          <a:solidFill>
            <a:schemeClr val="tx1"/>
          </a:solidFill>
          <a:latin typeface="+mn-lt"/>
          <a:ea typeface="Arial" charset="0"/>
          <a:cs typeface="+mn-cs"/>
        </a:defRPr>
      </a:lvl5pPr>
      <a:lvl6pPr marL="11507788" indent="-1227138" algn="l" defTabSz="4911725" rtl="0" fontAlgn="base">
        <a:spcBef>
          <a:spcPct val="20000"/>
        </a:spcBef>
        <a:spcAft>
          <a:spcPct val="0"/>
        </a:spcAft>
        <a:buChar char="»"/>
        <a:defRPr sz="10700">
          <a:solidFill>
            <a:schemeClr val="tx1"/>
          </a:solidFill>
          <a:latin typeface="+mn-lt"/>
          <a:cs typeface="+mn-cs"/>
        </a:defRPr>
      </a:lvl6pPr>
      <a:lvl7pPr marL="11964988" indent="-1227138" algn="l" defTabSz="4911725" rtl="0" fontAlgn="base">
        <a:spcBef>
          <a:spcPct val="20000"/>
        </a:spcBef>
        <a:spcAft>
          <a:spcPct val="0"/>
        </a:spcAft>
        <a:buChar char="»"/>
        <a:defRPr sz="10700">
          <a:solidFill>
            <a:schemeClr val="tx1"/>
          </a:solidFill>
          <a:latin typeface="+mn-lt"/>
          <a:cs typeface="+mn-cs"/>
        </a:defRPr>
      </a:lvl7pPr>
      <a:lvl8pPr marL="12422188" indent="-1227138" algn="l" defTabSz="4911725" rtl="0" fontAlgn="base">
        <a:spcBef>
          <a:spcPct val="20000"/>
        </a:spcBef>
        <a:spcAft>
          <a:spcPct val="0"/>
        </a:spcAft>
        <a:buChar char="»"/>
        <a:defRPr sz="10700">
          <a:solidFill>
            <a:schemeClr val="tx1"/>
          </a:solidFill>
          <a:latin typeface="+mn-lt"/>
          <a:cs typeface="+mn-cs"/>
        </a:defRPr>
      </a:lvl8pPr>
      <a:lvl9pPr marL="12879388" indent="-1227138" algn="l" defTabSz="4911725" rtl="0" fontAlgn="base">
        <a:spcBef>
          <a:spcPct val="20000"/>
        </a:spcBef>
        <a:spcAft>
          <a:spcPct val="0"/>
        </a:spcAft>
        <a:buChar char="»"/>
        <a:defRPr sz="10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Oval 2063"/>
          <p:cNvSpPr/>
          <p:nvPr/>
        </p:nvSpPr>
        <p:spPr bwMode="auto">
          <a:xfrm>
            <a:off x="17822657" y="18572937"/>
            <a:ext cx="17453051" cy="6333057"/>
          </a:xfrm>
          <a:prstGeom prst="ellipse">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911725" rtl="0" eaLnBrk="1" fontAlgn="base" latinLnBrk="0" hangingPunct="1">
              <a:lnSpc>
                <a:spcPct val="100000"/>
              </a:lnSpc>
              <a:spcBef>
                <a:spcPct val="0"/>
              </a:spcBef>
              <a:spcAft>
                <a:spcPct val="0"/>
              </a:spcAft>
              <a:buClrTx/>
              <a:buSzTx/>
              <a:buFontTx/>
              <a:buNone/>
              <a:tabLst/>
            </a:pPr>
            <a:endParaRPr kumimoji="0" lang="en-US" sz="9700" b="0" i="0" u="none" strike="noStrike" cap="none" normalizeH="0" baseline="0">
              <a:ln>
                <a:noFill/>
              </a:ln>
              <a:solidFill>
                <a:schemeClr val="tx1"/>
              </a:solidFill>
              <a:effectLst/>
              <a:latin typeface="Arial" charset="0"/>
              <a:cs typeface="Arial" charset="0"/>
            </a:endParaRPr>
          </a:p>
        </p:txBody>
      </p:sp>
      <p:sp>
        <p:nvSpPr>
          <p:cNvPr id="2051" name="Text Box 51"/>
          <p:cNvSpPr txBox="1">
            <a:spLocks noChangeArrowheads="1"/>
          </p:cNvSpPr>
          <p:nvPr/>
        </p:nvSpPr>
        <p:spPr bwMode="auto">
          <a:xfrm>
            <a:off x="1138367" y="26912028"/>
            <a:ext cx="13335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451485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451485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451485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451485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4514850" algn="l"/>
              </a:tabLst>
              <a:defRPr sz="9700">
                <a:solidFill>
                  <a:schemeClr val="tx1"/>
                </a:solidFill>
                <a:latin typeface="Arial" panose="020B0604020202020204" pitchFamily="34" charset="0"/>
                <a:cs typeface="Arial" panose="020B0604020202020204" pitchFamily="34" charset="0"/>
              </a:defRPr>
            </a:lvl9pPr>
          </a:lstStyle>
          <a:p>
            <a:pPr eaLnBrk="1" hangingPunct="1">
              <a:spcBef>
                <a:spcPct val="50000"/>
              </a:spcBef>
              <a:tabLst/>
            </a:pPr>
            <a:r>
              <a:rPr lang="en-US" altLang="en-US" sz="3000" dirty="0">
                <a:latin typeface="Times New Roman" panose="02020603050405020304" pitchFamily="18" charset="0"/>
                <a:cs typeface="Times New Roman" panose="02020603050405020304" pitchFamily="18" charset="0"/>
              </a:rPr>
              <a:t>Participants </a:t>
            </a:r>
            <a:r>
              <a:rPr lang="en-US" sz="3000" dirty="0">
                <a:latin typeface="Times New Roman" panose="02020603050405020304" pitchFamily="18" charset="0"/>
                <a:cs typeface="Times New Roman" panose="02020603050405020304" pitchFamily="18" charset="0"/>
              </a:rPr>
              <a:t>(</a:t>
            </a:r>
            <a:r>
              <a:rPr lang="en-US" sz="3000" i="1" dirty="0">
                <a:latin typeface="Times New Roman" panose="02020603050405020304" pitchFamily="18" charset="0"/>
                <a:cs typeface="Times New Roman" panose="02020603050405020304" pitchFamily="18" charset="0"/>
              </a:rPr>
              <a:t>N </a:t>
            </a:r>
            <a:r>
              <a:rPr lang="en-US" sz="3000" dirty="0">
                <a:latin typeface="Times New Roman" panose="02020603050405020304" pitchFamily="18" charset="0"/>
                <a:cs typeface="Times New Roman" panose="02020603050405020304" pitchFamily="18" charset="0"/>
              </a:rPr>
              <a:t>= 413)</a:t>
            </a:r>
            <a:r>
              <a:rPr lang="en-US" altLang="en-US" sz="3000" dirty="0">
                <a:latin typeface="Times New Roman" panose="02020603050405020304" pitchFamily="18" charset="0"/>
                <a:cs typeface="Times New Roman" panose="02020603050405020304" pitchFamily="18" charset="0"/>
              </a:rPr>
              <a:t> were undergraduate (73.1%) and graduate (26.9%) students at the University of Mississippi during the Fall semester of 2015. 31.2 percent identified as male and 68.8 percent identified as female. 85.0 percent identified as White, 8.5 as Black, 2.9 as Asian, 0.5 as Hispanic/Latino/a, and 0.5 as Native American or Pacific Islander, which was roughly representative of the student body.</a:t>
            </a:r>
          </a:p>
        </p:txBody>
      </p:sp>
      <p:sp>
        <p:nvSpPr>
          <p:cNvPr id="2052" name="Text Box 23"/>
          <p:cNvSpPr txBox="1">
            <a:spLocks noChangeArrowheads="1"/>
          </p:cNvSpPr>
          <p:nvPr/>
        </p:nvSpPr>
        <p:spPr bwMode="auto">
          <a:xfrm>
            <a:off x="1176467" y="31414606"/>
            <a:ext cx="13335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3000" dirty="0">
                <a:latin typeface="Times New Roman" panose="02020603050405020304" pitchFamily="18" charset="0"/>
                <a:cs typeface="Times New Roman" panose="02020603050405020304" pitchFamily="18" charset="0"/>
              </a:rPr>
              <a:t>Students at a university in a tornado-prone area participated in a 10-minute online survey. Students were recruited via a link on the university news webpage and a mass email sent to all students.</a:t>
            </a:r>
            <a:endParaRPr lang="en-US" altLang="en-US" sz="3000" dirty="0">
              <a:latin typeface="Times New Roman" panose="02020603050405020304" pitchFamily="18" charset="0"/>
              <a:cs typeface="Times New Roman" panose="02020603050405020304" pitchFamily="18" charset="0"/>
            </a:endParaRPr>
          </a:p>
        </p:txBody>
      </p:sp>
      <p:sp>
        <p:nvSpPr>
          <p:cNvPr id="2053" name="Text Box 10"/>
          <p:cNvSpPr txBox="1">
            <a:spLocks noChangeArrowheads="1"/>
          </p:cNvSpPr>
          <p:nvPr/>
        </p:nvSpPr>
        <p:spPr bwMode="auto">
          <a:xfrm>
            <a:off x="1600200" y="2133600"/>
            <a:ext cx="48234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[Title]</a:t>
            </a:r>
          </a:p>
        </p:txBody>
      </p:sp>
      <p:sp>
        <p:nvSpPr>
          <p:cNvPr id="2054" name="Text Box 13"/>
          <p:cNvSpPr txBox="1">
            <a:spLocks noChangeArrowheads="1"/>
          </p:cNvSpPr>
          <p:nvPr/>
        </p:nvSpPr>
        <p:spPr bwMode="auto">
          <a:xfrm>
            <a:off x="1600200" y="2133600"/>
            <a:ext cx="48234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[Title]</a:t>
            </a:r>
          </a:p>
        </p:txBody>
      </p:sp>
      <p:sp>
        <p:nvSpPr>
          <p:cNvPr id="2055" name="Text Box 14"/>
          <p:cNvSpPr txBox="1">
            <a:spLocks noChangeArrowheads="1"/>
          </p:cNvSpPr>
          <p:nvPr/>
        </p:nvSpPr>
        <p:spPr bwMode="auto">
          <a:xfrm>
            <a:off x="10516330" y="5305426"/>
            <a:ext cx="3307007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6000" dirty="0">
                <a:solidFill>
                  <a:schemeClr val="accent2">
                    <a:lumMod val="50000"/>
                  </a:schemeClr>
                </a:solidFill>
                <a:latin typeface="Calibri" panose="020F0502020204030204" pitchFamily="34" charset="0"/>
              </a:rPr>
              <a:t>Marcela Weber, MA, Jeffrey Pavlacic, BS, Erin Buchanan, PhD, &amp; Stefan Schulenberg, PhD</a:t>
            </a:r>
          </a:p>
        </p:txBody>
      </p:sp>
      <p:sp>
        <p:nvSpPr>
          <p:cNvPr id="2057" name="Text Box 42"/>
          <p:cNvSpPr txBox="1">
            <a:spLocks noChangeArrowheads="1"/>
          </p:cNvSpPr>
          <p:nvPr/>
        </p:nvSpPr>
        <p:spPr bwMode="auto">
          <a:xfrm>
            <a:off x="10516330" y="1277939"/>
            <a:ext cx="33070070" cy="3785652"/>
          </a:xfrm>
          <a:prstGeom prst="rect">
            <a:avLst/>
          </a:prstGeom>
          <a:solidFill>
            <a:schemeClr val="accent6">
              <a:lumMod val="75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a:r>
              <a:rPr lang="en-US" sz="8000" b="1" dirty="0">
                <a:solidFill>
                  <a:schemeClr val="bg1"/>
                </a:solidFill>
              </a:rPr>
              <a:t>Meaning, Self-Efficacy, and Posttraumatic Growth </a:t>
            </a:r>
          </a:p>
          <a:p>
            <a:pPr algn="ctr"/>
            <a:r>
              <a:rPr lang="en-US" sz="8000" b="1" dirty="0">
                <a:solidFill>
                  <a:schemeClr val="bg1"/>
                </a:solidFill>
              </a:rPr>
              <a:t>in University Students:</a:t>
            </a:r>
          </a:p>
          <a:p>
            <a:pPr algn="ctr"/>
            <a:r>
              <a:rPr lang="en-US" sz="8000" b="1" dirty="0">
                <a:solidFill>
                  <a:schemeClr val="bg1"/>
                </a:solidFill>
              </a:rPr>
              <a:t>A Study of Tornado Impact and Survivor Resilience</a:t>
            </a:r>
            <a:endParaRPr lang="en-US" sz="8000" dirty="0">
              <a:solidFill>
                <a:schemeClr val="bg1"/>
              </a:solidFill>
            </a:endParaRPr>
          </a:p>
        </p:txBody>
      </p:sp>
      <p:sp>
        <p:nvSpPr>
          <p:cNvPr id="2058" name="Text Box 44"/>
          <p:cNvSpPr txBox="1">
            <a:spLocks noChangeArrowheads="1"/>
          </p:cNvSpPr>
          <p:nvPr/>
        </p:nvSpPr>
        <p:spPr bwMode="auto">
          <a:xfrm>
            <a:off x="1214567" y="25159428"/>
            <a:ext cx="13258800" cy="1311275"/>
          </a:xfrm>
          <a:prstGeom prst="rect">
            <a:avLst/>
          </a:prstGeom>
          <a:solidFill>
            <a:schemeClr val="accent6">
              <a:lumMod val="75000"/>
            </a:schemeClr>
          </a:solidFill>
          <a:ln>
            <a:noFill/>
          </a:ln>
        </p:spPr>
        <p:txBody>
          <a:bodyPr>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solidFill>
                  <a:schemeClr val="bg1"/>
                </a:solidFill>
                <a:latin typeface="Calibri" panose="020F0502020204030204" pitchFamily="34" charset="0"/>
              </a:rPr>
              <a:t>PARTICIPANTS</a:t>
            </a:r>
          </a:p>
        </p:txBody>
      </p:sp>
      <p:sp>
        <p:nvSpPr>
          <p:cNvPr id="2059" name="Text Box 45"/>
          <p:cNvSpPr txBox="1">
            <a:spLocks noChangeArrowheads="1"/>
          </p:cNvSpPr>
          <p:nvPr/>
        </p:nvSpPr>
        <p:spPr bwMode="auto">
          <a:xfrm>
            <a:off x="38633400" y="30928338"/>
            <a:ext cx="11201400" cy="1311275"/>
          </a:xfrm>
          <a:prstGeom prst="rect">
            <a:avLst/>
          </a:prstGeom>
          <a:solidFill>
            <a:schemeClr val="accent6">
              <a:lumMod val="75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solidFill>
                  <a:schemeClr val="bg1"/>
                </a:solidFill>
                <a:latin typeface="Calibri" panose="020F0502020204030204" pitchFamily="34" charset="0"/>
              </a:rPr>
              <a:t>ACKNOWLEDGEMENTS</a:t>
            </a:r>
          </a:p>
        </p:txBody>
      </p:sp>
      <p:sp>
        <p:nvSpPr>
          <p:cNvPr id="2060" name="Text Box 46"/>
          <p:cNvSpPr txBox="1">
            <a:spLocks noChangeArrowheads="1"/>
          </p:cNvSpPr>
          <p:nvPr/>
        </p:nvSpPr>
        <p:spPr bwMode="auto">
          <a:xfrm>
            <a:off x="38623164" y="15174402"/>
            <a:ext cx="11201400" cy="1311275"/>
          </a:xfrm>
          <a:prstGeom prst="rect">
            <a:avLst/>
          </a:prstGeom>
          <a:solidFill>
            <a:schemeClr val="accent6">
              <a:lumMod val="75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a:solidFill>
                  <a:schemeClr val="bg1"/>
                </a:solidFill>
                <a:latin typeface="Calibri" panose="020F0502020204030204" pitchFamily="34" charset="0"/>
              </a:rPr>
              <a:t>DISCUSSION</a:t>
            </a:r>
          </a:p>
        </p:txBody>
      </p:sp>
      <p:sp>
        <p:nvSpPr>
          <p:cNvPr id="2061" name="Text Box 47"/>
          <p:cNvSpPr txBox="1">
            <a:spLocks noChangeArrowheads="1"/>
          </p:cNvSpPr>
          <p:nvPr/>
        </p:nvSpPr>
        <p:spPr bwMode="auto">
          <a:xfrm>
            <a:off x="1192797" y="7302816"/>
            <a:ext cx="13360400" cy="1311275"/>
          </a:xfrm>
          <a:prstGeom prst="rect">
            <a:avLst/>
          </a:prstGeom>
          <a:solidFill>
            <a:schemeClr val="accent6">
              <a:lumMod val="75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a:solidFill>
                  <a:schemeClr val="bg1"/>
                </a:solidFill>
                <a:latin typeface="Calibri" panose="020F0502020204030204" pitchFamily="34" charset="0"/>
              </a:rPr>
              <a:t>INTRODUCTION</a:t>
            </a:r>
          </a:p>
        </p:txBody>
      </p:sp>
      <p:sp>
        <p:nvSpPr>
          <p:cNvPr id="2062" name="Text Box 48"/>
          <p:cNvSpPr txBox="1">
            <a:spLocks noChangeArrowheads="1"/>
          </p:cNvSpPr>
          <p:nvPr/>
        </p:nvSpPr>
        <p:spPr bwMode="auto">
          <a:xfrm>
            <a:off x="15876782" y="17065661"/>
            <a:ext cx="21474123" cy="1323975"/>
          </a:xfrm>
          <a:prstGeom prst="rect">
            <a:avLst/>
          </a:prstGeom>
          <a:solidFill>
            <a:schemeClr val="accent6">
              <a:lumMod val="75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solidFill>
                  <a:schemeClr val="bg1"/>
                </a:solidFill>
                <a:latin typeface="Calibri" panose="020F0502020204030204" pitchFamily="34" charset="0"/>
              </a:rPr>
              <a:t>RESULTS</a:t>
            </a:r>
          </a:p>
        </p:txBody>
      </p:sp>
      <p:sp>
        <p:nvSpPr>
          <p:cNvPr id="2066" name="Text Box 46"/>
          <p:cNvSpPr txBox="1">
            <a:spLocks noChangeArrowheads="1"/>
          </p:cNvSpPr>
          <p:nvPr/>
        </p:nvSpPr>
        <p:spPr bwMode="auto">
          <a:xfrm>
            <a:off x="38664947" y="28632728"/>
            <a:ext cx="11201400" cy="1311275"/>
          </a:xfrm>
          <a:prstGeom prst="rect">
            <a:avLst/>
          </a:prstGeom>
          <a:solidFill>
            <a:schemeClr val="accent6">
              <a:lumMod val="75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solidFill>
                  <a:schemeClr val="bg1"/>
                </a:solidFill>
                <a:latin typeface="Calibri" panose="020F0502020204030204" pitchFamily="34" charset="0"/>
              </a:rPr>
              <a:t>REFERENCES</a:t>
            </a:r>
          </a:p>
        </p:txBody>
      </p:sp>
      <p:sp>
        <p:nvSpPr>
          <p:cNvPr id="23" name="Text Box 44"/>
          <p:cNvSpPr txBox="1">
            <a:spLocks noChangeArrowheads="1"/>
          </p:cNvSpPr>
          <p:nvPr/>
        </p:nvSpPr>
        <p:spPr bwMode="auto">
          <a:xfrm>
            <a:off x="1192796" y="29954002"/>
            <a:ext cx="13258800" cy="1311275"/>
          </a:xfrm>
          <a:prstGeom prst="rect">
            <a:avLst/>
          </a:prstGeom>
          <a:solidFill>
            <a:schemeClr val="accent6">
              <a:lumMod val="75000"/>
            </a:schemeClr>
          </a:solidFill>
          <a:ln>
            <a:noFill/>
          </a:ln>
        </p:spPr>
        <p:txBody>
          <a:bodyPr>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solidFill>
                  <a:schemeClr val="bg1"/>
                </a:solidFill>
                <a:latin typeface="Calibri" panose="020F0502020204030204" pitchFamily="34" charset="0"/>
              </a:rPr>
              <a:t>PROCEDURE</a:t>
            </a:r>
          </a:p>
        </p:txBody>
      </p:sp>
      <p:sp>
        <p:nvSpPr>
          <p:cNvPr id="24" name="Text Box 48"/>
          <p:cNvSpPr txBox="1">
            <a:spLocks noChangeArrowheads="1"/>
          </p:cNvSpPr>
          <p:nvPr/>
        </p:nvSpPr>
        <p:spPr bwMode="auto">
          <a:xfrm>
            <a:off x="16056428" y="7302816"/>
            <a:ext cx="33768136" cy="1323975"/>
          </a:xfrm>
          <a:prstGeom prst="rect">
            <a:avLst/>
          </a:prstGeom>
          <a:solidFill>
            <a:schemeClr val="accent6">
              <a:lumMod val="75000"/>
            </a:schemeClr>
          </a:solidFill>
          <a:ln>
            <a:noFill/>
          </a:ln>
        </p:spPr>
        <p:txBody>
          <a:bodyPr wrap="square">
            <a:spAutoFit/>
          </a:bodyPr>
          <a:lstStyle>
            <a:lvl1pPr defTabSz="4911725" eaLnBrk="0" hangingPunct="0">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defRPr sz="97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0" b="1" dirty="0">
                <a:solidFill>
                  <a:schemeClr val="bg1"/>
                </a:solidFill>
                <a:latin typeface="Calibri" panose="020F0502020204030204" pitchFamily="34" charset="0"/>
              </a:rPr>
              <a:t>MEASURES</a:t>
            </a:r>
          </a:p>
        </p:txBody>
      </p:sp>
      <p:sp>
        <p:nvSpPr>
          <p:cNvPr id="25" name="Text Box 51"/>
          <p:cNvSpPr txBox="1">
            <a:spLocks noChangeArrowheads="1"/>
          </p:cNvSpPr>
          <p:nvPr/>
        </p:nvSpPr>
        <p:spPr bwMode="auto">
          <a:xfrm>
            <a:off x="16078199" y="8918318"/>
            <a:ext cx="5531353"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1pPr>
            <a:lvl2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9pPr>
          </a:lstStyle>
          <a:p>
            <a:pPr marL="7938" indent="-7938"/>
            <a:r>
              <a:rPr lang="en-US" altLang="en-US" sz="3000" b="1" dirty="0">
                <a:solidFill>
                  <a:schemeClr val="accent6">
                    <a:lumMod val="50000"/>
                  </a:schemeClr>
                </a:solidFill>
                <a:latin typeface="Calibri" panose="020F0502020204030204" pitchFamily="34" charset="0"/>
                <a:cs typeface="Calibri" panose="020F0502020204030204" pitchFamily="34" charset="0"/>
              </a:rPr>
              <a:t>Tornado Experience </a:t>
            </a:r>
          </a:p>
          <a:p>
            <a:pPr marL="7938" indent="-7938"/>
            <a:r>
              <a:rPr lang="en-US" altLang="en-US" sz="2500" b="1" i="1" dirty="0">
                <a:latin typeface="Times New Roman" panose="02020603050405020304" pitchFamily="18" charset="0"/>
                <a:cs typeface="Times New Roman" panose="02020603050405020304" pitchFamily="18" charset="0"/>
              </a:rPr>
              <a:t>“</a:t>
            </a:r>
            <a:r>
              <a:rPr lang="en-US" sz="2500" i="1" dirty="0">
                <a:latin typeface="Times New Roman" panose="02020603050405020304" pitchFamily="18" charset="0"/>
                <a:cs typeface="Times New Roman" panose="02020603050405020304" pitchFamily="18" charset="0"/>
              </a:rPr>
              <a:t>Which of the following emergency situations have you personally experienced?” </a:t>
            </a:r>
          </a:p>
          <a:p>
            <a:pPr marL="0" lvl="1">
              <a:tabLst>
                <a:tab pos="1828800" algn="l"/>
                <a:tab pos="6858000" algn="l"/>
                <a:tab pos="7543800" algn="l"/>
              </a:tabLst>
            </a:pPr>
            <a:r>
              <a:rPr lang="en-US" altLang="en-US"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Tornado</a:t>
            </a:r>
          </a:p>
          <a:p>
            <a:pPr marL="0" lvl="1">
              <a:tabLst>
                <a:tab pos="1828800" algn="l"/>
                <a:tab pos="6858000" algn="l"/>
                <a:tab pos="7543800" algn="l"/>
              </a:tabLst>
            </a:pPr>
            <a:r>
              <a:rPr lang="en-US" altLang="en-US" sz="2500" dirty="0">
                <a:latin typeface="Times New Roman" panose="02020603050405020304" pitchFamily="18" charset="0"/>
                <a:cs typeface="Times New Roman" panose="02020603050405020304" pitchFamily="18" charset="0"/>
              </a:rPr>
              <a:t>• Items for 5 other disasters</a:t>
            </a:r>
          </a:p>
          <a:p>
            <a:pPr marL="0" lvl="1"/>
            <a:endParaRPr lang="en-US" altLang="en-US" sz="2500" dirty="0">
              <a:latin typeface="Times New Roman" panose="02020603050405020304" pitchFamily="18" charset="0"/>
              <a:cs typeface="Times New Roman" panose="02020603050405020304" pitchFamily="18" charset="0"/>
            </a:endParaRPr>
          </a:p>
          <a:p>
            <a:pPr marL="7938" indent="-7938" eaLnBrk="1" hangingPunct="1">
              <a:tabLst>
                <a:tab pos="3600450" algn="l"/>
              </a:tabLst>
            </a:pPr>
            <a:r>
              <a:rPr lang="en-US" altLang="en-US" sz="2500" i="1" dirty="0">
                <a:latin typeface="Times New Roman" panose="02020603050405020304" pitchFamily="18" charset="0"/>
                <a:cs typeface="Times New Roman" panose="02020603050405020304" pitchFamily="18" charset="0"/>
              </a:rPr>
              <a:t>“Approximately how many </a:t>
            </a:r>
            <a:r>
              <a:rPr lang="en-US" altLang="en-US" sz="2500" i="1" u="sng" dirty="0">
                <a:latin typeface="Times New Roman" panose="02020603050405020304" pitchFamily="18" charset="0"/>
                <a:cs typeface="Times New Roman" panose="02020603050405020304" pitchFamily="18" charset="0"/>
              </a:rPr>
              <a:t>tornadoes</a:t>
            </a:r>
            <a:r>
              <a:rPr lang="en-US" altLang="en-US" sz="2500" i="1" dirty="0">
                <a:latin typeface="Times New Roman" panose="02020603050405020304" pitchFamily="18" charset="0"/>
                <a:cs typeface="Times New Roman" panose="02020603050405020304" pitchFamily="18" charset="0"/>
              </a:rPr>
              <a:t> have you experienced in your lifetime?” </a:t>
            </a:r>
          </a:p>
          <a:p>
            <a:pPr marL="0" lvl="1" eaLnBrk="1" hangingPunct="1">
              <a:tabLst>
                <a:tab pos="1436688" algn="l"/>
                <a:tab pos="2514600" algn="l"/>
              </a:tabLst>
            </a:pPr>
            <a:r>
              <a:rPr lang="en-US" altLang="en-US" sz="2500" dirty="0">
                <a:latin typeface="Times New Roman" panose="02020603050405020304" pitchFamily="18" charset="0"/>
                <a:cs typeface="Times New Roman" panose="02020603050405020304" pitchFamily="18" charset="0"/>
              </a:rPr>
              <a:t>• 1</a:t>
            </a:r>
          </a:p>
          <a:p>
            <a:pPr marL="0" lvl="1" eaLnBrk="1" hangingPunct="1">
              <a:tabLst>
                <a:tab pos="1436688" algn="l"/>
                <a:tab pos="2514600" algn="l"/>
              </a:tabLst>
            </a:pPr>
            <a:r>
              <a:rPr lang="en-US" altLang="en-US" sz="2500" dirty="0">
                <a:latin typeface="Times New Roman" panose="02020603050405020304" pitchFamily="18" charset="0"/>
                <a:cs typeface="Times New Roman" panose="02020603050405020304" pitchFamily="18" charset="0"/>
              </a:rPr>
              <a:t>• 2</a:t>
            </a:r>
          </a:p>
          <a:p>
            <a:pPr marL="0" lvl="1" eaLnBrk="1" hangingPunct="1">
              <a:tabLst>
                <a:tab pos="1436688" algn="l"/>
                <a:tab pos="2514600" algn="l"/>
              </a:tabLst>
            </a:pPr>
            <a:r>
              <a:rPr lang="en-US" altLang="en-US" sz="2500" dirty="0">
                <a:latin typeface="Times New Roman" panose="02020603050405020304" pitchFamily="18" charset="0"/>
                <a:cs typeface="Times New Roman" panose="02020603050405020304" pitchFamily="18" charset="0"/>
              </a:rPr>
              <a:t>• 3 or more</a:t>
            </a:r>
          </a:p>
          <a:p>
            <a:pPr marL="342900" lvl="1" indent="-342900" eaLnBrk="1" hangingPunct="1">
              <a:buFont typeface="Arial" panose="020B0604020202020204" pitchFamily="34" charset="0"/>
              <a:buChar char="•"/>
              <a:tabLst>
                <a:tab pos="3600450" algn="l"/>
              </a:tabLst>
            </a:pPr>
            <a:endParaRPr lang="en-US" altLang="en-US" sz="2500" dirty="0">
              <a:latin typeface="Calibri" panose="020F0502020204030204" pitchFamily="34" charset="0"/>
              <a:cs typeface="Calibri" panose="020F0502020204030204" pitchFamily="34" charset="0"/>
            </a:endParaRPr>
          </a:p>
          <a:p>
            <a:pPr marL="7938" lvl="1" indent="-7938" eaLnBrk="1" hangingPunct="1">
              <a:tabLst>
                <a:tab pos="3600450" algn="l"/>
              </a:tabLst>
            </a:pPr>
            <a:r>
              <a:rPr lang="en-US" altLang="en-US" sz="2500" i="1" dirty="0">
                <a:latin typeface="Times New Roman" panose="02020603050405020304" pitchFamily="18" charset="0"/>
                <a:cs typeface="Times New Roman" panose="02020603050405020304" pitchFamily="18" charset="0"/>
              </a:rPr>
              <a:t>“Approximately how long has it been since the last </a:t>
            </a:r>
            <a:r>
              <a:rPr lang="en-US" altLang="en-US" sz="2500" i="1" u="sng" dirty="0">
                <a:latin typeface="Times New Roman" panose="02020603050405020304" pitchFamily="18" charset="0"/>
                <a:cs typeface="Times New Roman" panose="02020603050405020304" pitchFamily="18" charset="0"/>
              </a:rPr>
              <a:t>tornado</a:t>
            </a:r>
            <a:r>
              <a:rPr lang="en-US" altLang="en-US" sz="2500" i="1" dirty="0">
                <a:latin typeface="Times New Roman" panose="02020603050405020304" pitchFamily="18" charset="0"/>
                <a:cs typeface="Times New Roman" panose="02020603050405020304" pitchFamily="18" charset="0"/>
              </a:rPr>
              <a:t> you experienced?”</a:t>
            </a:r>
          </a:p>
          <a:p>
            <a:pPr marL="7938" lvl="2" indent="-7938" eaLnBrk="1" hangingPunct="1">
              <a:tabLst>
                <a:tab pos="3600450" algn="l"/>
              </a:tabLst>
            </a:pPr>
            <a:r>
              <a:rPr lang="en-US" altLang="en-US" sz="2500" dirty="0">
                <a:latin typeface="Times New Roman" panose="02020603050405020304" pitchFamily="18" charset="0"/>
                <a:cs typeface="Times New Roman" panose="02020603050405020304" pitchFamily="18" charset="0"/>
              </a:rPr>
              <a:t>• Less than a year</a:t>
            </a:r>
          </a:p>
          <a:p>
            <a:pPr marL="7938" lvl="2" indent="-7938" eaLnBrk="1" hangingPunct="1">
              <a:tabLst>
                <a:tab pos="3600450" algn="l"/>
              </a:tabLst>
            </a:pPr>
            <a:r>
              <a:rPr lang="en-US" altLang="en-US" sz="2500" dirty="0">
                <a:latin typeface="Times New Roman" panose="02020603050405020304" pitchFamily="18" charset="0"/>
                <a:cs typeface="Times New Roman" panose="02020603050405020304" pitchFamily="18" charset="0"/>
              </a:rPr>
              <a:t>• 1 to 2 years</a:t>
            </a:r>
          </a:p>
          <a:p>
            <a:pPr marL="7938" lvl="2" indent="-7938" eaLnBrk="1" hangingPunct="1">
              <a:tabLst>
                <a:tab pos="3600450" algn="l"/>
              </a:tabLst>
            </a:pPr>
            <a:r>
              <a:rPr lang="en-US" altLang="en-US" sz="2500" dirty="0">
                <a:latin typeface="Times New Roman" panose="02020603050405020304" pitchFamily="18" charset="0"/>
                <a:cs typeface="Times New Roman" panose="02020603050405020304" pitchFamily="18" charset="0"/>
              </a:rPr>
              <a:t>• 3 to 5 years</a:t>
            </a:r>
          </a:p>
          <a:p>
            <a:pPr marL="7938" lvl="2" indent="-7938" eaLnBrk="1" hangingPunct="1">
              <a:tabLst>
                <a:tab pos="3600450" algn="l"/>
              </a:tabLst>
            </a:pPr>
            <a:r>
              <a:rPr lang="en-US" altLang="en-US" sz="2500" dirty="0">
                <a:latin typeface="Times New Roman" panose="02020603050405020304" pitchFamily="18" charset="0"/>
                <a:cs typeface="Times New Roman" panose="02020603050405020304" pitchFamily="18" charset="0"/>
              </a:rPr>
              <a:t>• More than 5 years</a:t>
            </a:r>
            <a:endParaRPr lang="en-US" altLang="en-US" sz="2500" b="1" dirty="0">
              <a:solidFill>
                <a:schemeClr val="accent6">
                  <a:lumMod val="50000"/>
                </a:schemeClr>
              </a:solidFill>
              <a:latin typeface="Calibri" panose="020F0502020204030204" pitchFamily="34" charset="0"/>
              <a:cs typeface="Calibri" panose="020F0502020204030204" pitchFamily="34" charset="0"/>
            </a:endParaRPr>
          </a:p>
        </p:txBody>
      </p:sp>
      <p:pic>
        <p:nvPicPr>
          <p:cNvPr id="29" name="Picture 28"/>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209801" y="3731604"/>
            <a:ext cx="7696929" cy="1817061"/>
          </a:xfrm>
          <a:prstGeom prst="rect">
            <a:avLst/>
          </a:prstGeom>
        </p:spPr>
      </p:pic>
      <p:pic>
        <p:nvPicPr>
          <p:cNvPr id="30" name="Picture 29"/>
          <p:cNvPicPr>
            <a:picLocks noChangeAspect="1"/>
          </p:cNvPicPr>
          <p:nvPr/>
        </p:nvPicPr>
        <p:blipFill>
          <a:blip r:embed="rId5">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209800" y="1291314"/>
            <a:ext cx="7696930" cy="1864895"/>
          </a:xfrm>
          <a:prstGeom prst="rect">
            <a:avLst/>
          </a:prstGeom>
        </p:spPr>
      </p:pic>
      <p:sp>
        <p:nvSpPr>
          <p:cNvPr id="31" name="Text Box 23"/>
          <p:cNvSpPr txBox="1">
            <a:spLocks noChangeArrowheads="1"/>
          </p:cNvSpPr>
          <p:nvPr/>
        </p:nvSpPr>
        <p:spPr bwMode="auto">
          <a:xfrm>
            <a:off x="38623164" y="16910713"/>
            <a:ext cx="11201400" cy="1140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3000" dirty="0">
                <a:latin typeface="Times New Roman" panose="02020603050405020304" pitchFamily="18" charset="0"/>
                <a:cs typeface="Times New Roman" panose="02020603050405020304" pitchFamily="18" charset="0"/>
              </a:rPr>
              <a:t>Our study corroborates Park and Ai’s model (2006) of making meaning as a process for cultivating posttraumatic growth following a tornado. Tornado impact and posttraumatic growth are related in such a way as to suggest that even extreme trauma can lead to positive psychological outcomes. Specifically, the relationship between providing first aid and the growth of personal strength exemplifies one of the ways tornado impact can be transformed meaningfully. The relationships between injury or evacuation and intensive disaster preparedness behavior suggest that traumatic experiences may also lead to positive behavioral changes. Furthermore, the relationship between resilience and preparedness behaviors suggests there could be a link between positive emotional and behavioral responses to disaster experiences.</a:t>
            </a:r>
          </a:p>
          <a:p>
            <a:pPr eaLnBrk="1" hangingPunct="1">
              <a:spcBef>
                <a:spcPct val="50000"/>
              </a:spcBef>
            </a:pPr>
            <a:r>
              <a:rPr lang="en-US" sz="3000" dirty="0">
                <a:latin typeface="Times New Roman" panose="02020603050405020304" pitchFamily="18" charset="0"/>
                <a:cs typeface="Times New Roman" panose="02020603050405020304" pitchFamily="18" charset="0"/>
              </a:rPr>
              <a:t>Additionally, we conducted an exploratory path analysis to examine the  predictive of the different variables utilized in our student-based questionnaire. We calculated the following fit indices in order to examine model fit: </a:t>
            </a:r>
            <a:r>
              <a:rPr lang="en-US" sz="3000" i="1" dirty="0">
                <a:latin typeface="Times New Roman" panose="02020603050405020304" pitchFamily="18" charset="0"/>
                <a:cs typeface="Times New Roman" panose="02020603050405020304" pitchFamily="18" charset="0"/>
              </a:rPr>
              <a:t>X</a:t>
            </a:r>
            <a:r>
              <a:rPr lang="en-US" sz="3000" i="1" baseline="30000" dirty="0">
                <a:latin typeface="Times New Roman" panose="02020603050405020304" pitchFamily="18" charset="0"/>
                <a:cs typeface="Times New Roman" panose="02020603050405020304" pitchFamily="18" charset="0"/>
              </a:rPr>
              <a:t>2</a:t>
            </a:r>
            <a:r>
              <a:rPr lang="en-US" sz="3000" i="1" dirty="0">
                <a:latin typeface="Times New Roman" panose="02020603050405020304" pitchFamily="18" charset="0"/>
                <a:cs typeface="Times New Roman" panose="02020603050405020304" pitchFamily="18" charset="0"/>
              </a:rPr>
              <a:t>/df</a:t>
            </a:r>
            <a:r>
              <a:rPr lang="en-US" sz="3000" dirty="0">
                <a:latin typeface="Times New Roman" panose="02020603050405020304" pitchFamily="18" charset="0"/>
                <a:cs typeface="Times New Roman" panose="02020603050405020304" pitchFamily="18" charset="0"/>
              </a:rPr>
              <a:t> ratio, Root Mean Square Residual (RMSEA), Comparative Fit Index (CFI</a:t>
            </a:r>
            <a:r>
              <a:rPr lang="en-US" sz="3000">
                <a:latin typeface="Times New Roman" panose="02020603050405020304" pitchFamily="18" charset="0"/>
                <a:cs typeface="Times New Roman" panose="02020603050405020304" pitchFamily="18" charset="0"/>
              </a:rPr>
              <a:t>), and </a:t>
            </a:r>
            <a:r>
              <a:rPr lang="en-US" sz="3000" dirty="0">
                <a:latin typeface="Times New Roman" panose="02020603050405020304" pitchFamily="18" charset="0"/>
                <a:cs typeface="Times New Roman" panose="02020603050405020304" pitchFamily="18" charset="0"/>
              </a:rPr>
              <a:t>Standardized Root Mean Square Residual (SRMR). The model demonstrated good fit for CFI and SRMR and acceptable fit for RMSEA. Our model suggests that both meaning and tornado impact predict posttraumatic growth after a disaster, in this case a tornado. Additionally, meaning also predicts resilience. Resilience and tornado impact both predict disaster preparedness. This model allows researchers to determine how these variables are related in explaining responses to tornados. </a:t>
            </a:r>
          </a:p>
        </p:txBody>
      </p:sp>
      <p:sp>
        <p:nvSpPr>
          <p:cNvPr id="33" name="Text Box 51"/>
          <p:cNvSpPr txBox="1">
            <a:spLocks noChangeArrowheads="1"/>
          </p:cNvSpPr>
          <p:nvPr/>
        </p:nvSpPr>
        <p:spPr bwMode="auto">
          <a:xfrm>
            <a:off x="29915351" y="8934244"/>
            <a:ext cx="5517649" cy="794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1pPr>
            <a:lvl2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9pPr>
          </a:lstStyle>
          <a:p>
            <a:pPr eaLnBrk="1" hangingPunct="1">
              <a:tabLst>
                <a:tab pos="3600450" algn="l"/>
              </a:tabLst>
            </a:pPr>
            <a:r>
              <a:rPr lang="en-US" altLang="en-US" sz="3000" b="1" dirty="0">
                <a:solidFill>
                  <a:schemeClr val="accent6">
                    <a:lumMod val="50000"/>
                  </a:schemeClr>
                </a:solidFill>
                <a:latin typeface="Calibri" panose="020F0502020204030204" pitchFamily="34" charset="0"/>
                <a:cs typeface="Calibri" panose="020F0502020204030204" pitchFamily="34" charset="0"/>
              </a:rPr>
              <a:t>Abbreviated Impact of Events Scale (IES-6)</a:t>
            </a:r>
          </a:p>
          <a:p>
            <a:pPr eaLnBrk="1" hangingPunct="1">
              <a:tabLst>
                <a:tab pos="3600450" algn="l"/>
              </a:tabLst>
            </a:pP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sample</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 .93</a:t>
            </a:r>
          </a:p>
          <a:p>
            <a:pPr eaLnBrk="1" hangingPunct="1">
              <a:tabLst>
                <a:tab pos="3600450" algn="l"/>
              </a:tabLst>
            </a:pP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scale</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 .80 (</a:t>
            </a:r>
            <a:r>
              <a:rPr lang="en-US" altLang="en-US" sz="2500" dirty="0" err="1">
                <a:solidFill>
                  <a:schemeClr val="accent1">
                    <a:lumMod val="25000"/>
                  </a:schemeClr>
                </a:solidFill>
                <a:latin typeface="Times New Roman" panose="02020603050405020304" pitchFamily="18" charset="0"/>
                <a:cs typeface="Times New Roman" panose="02020603050405020304" pitchFamily="18" charset="0"/>
              </a:rPr>
              <a:t>Thoresen</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et al., 2010)</a:t>
            </a:r>
          </a:p>
          <a:p>
            <a:pPr eaLnBrk="1" hangingPunct="1">
              <a:tabLst>
                <a:tab pos="3600450" algn="l"/>
              </a:tabLst>
            </a:pPr>
            <a:endParaRPr lang="en-US" altLang="en-US" sz="2400" b="1" dirty="0">
              <a:solidFill>
                <a:schemeClr val="accent6">
                  <a:lumMod val="50000"/>
                </a:schemeClr>
              </a:solidFill>
              <a:latin typeface="Times New Roman" panose="02020603050405020304" pitchFamily="18" charset="0"/>
              <a:cs typeface="Times New Roman" panose="02020603050405020304" pitchFamily="18" charset="0"/>
            </a:endParaRPr>
          </a:p>
          <a:p>
            <a:pPr eaLnBrk="1" hangingPunct="1">
              <a:tabLst>
                <a:tab pos="3600450" algn="l"/>
              </a:tabLst>
            </a:pPr>
            <a:r>
              <a:rPr lang="en-US" altLang="en-US" sz="3000" b="1" dirty="0">
                <a:solidFill>
                  <a:schemeClr val="accent6">
                    <a:lumMod val="50000"/>
                  </a:schemeClr>
                </a:solidFill>
                <a:latin typeface="Calibri" panose="020F0502020204030204" pitchFamily="34" charset="0"/>
                <a:cs typeface="Calibri" panose="020F0502020204030204" pitchFamily="34" charset="0"/>
              </a:rPr>
              <a:t>Purpose In Life Test – Short Form (PIL-SF)</a:t>
            </a:r>
          </a:p>
          <a:p>
            <a:pPr eaLnBrk="1" hangingPunct="1">
              <a:tabLst>
                <a:tab pos="3600450" algn="l"/>
              </a:tabLst>
            </a:pP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sample</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 .82</a:t>
            </a:r>
          </a:p>
          <a:p>
            <a:pPr eaLnBrk="1" hangingPunct="1">
              <a:tabLst>
                <a:tab pos="3600450" algn="l"/>
              </a:tabLst>
            </a:pP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scale</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 .84 (Schulenberg et al., 2011)</a:t>
            </a:r>
          </a:p>
          <a:p>
            <a:pPr eaLnBrk="1" hangingPunct="1">
              <a:tabLst>
                <a:tab pos="3600450" algn="l"/>
              </a:tabLst>
            </a:pPr>
            <a:endParaRPr lang="en-US" altLang="en-US" sz="2400" b="1" dirty="0">
              <a:solidFill>
                <a:schemeClr val="accent6">
                  <a:lumMod val="50000"/>
                </a:schemeClr>
              </a:solidFill>
              <a:latin typeface="Times New Roman" panose="02020603050405020304" pitchFamily="18" charset="0"/>
              <a:cs typeface="Times New Roman" panose="02020603050405020304" pitchFamily="18" charset="0"/>
            </a:endParaRPr>
          </a:p>
          <a:p>
            <a:pPr eaLnBrk="1" hangingPunct="1">
              <a:tabLst>
                <a:tab pos="3600450" algn="l"/>
              </a:tabLst>
            </a:pPr>
            <a:r>
              <a:rPr lang="en-US" altLang="en-US" sz="3000" b="1" dirty="0">
                <a:solidFill>
                  <a:schemeClr val="accent6">
                    <a:lumMod val="50000"/>
                  </a:schemeClr>
                </a:solidFill>
                <a:latin typeface="Calibri" panose="020F0502020204030204" pitchFamily="34" charset="0"/>
                <a:cs typeface="Calibri" panose="020F0502020204030204" pitchFamily="34" charset="0"/>
              </a:rPr>
              <a:t>Posttraumatic Growth Inventory – Short Form (PTGI-SF)</a:t>
            </a:r>
          </a:p>
          <a:p>
            <a:pPr eaLnBrk="1" hangingPunct="1">
              <a:tabLst>
                <a:tab pos="3600450" algn="l"/>
              </a:tabLst>
            </a:pP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sample</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 .96</a:t>
            </a:r>
          </a:p>
          <a:p>
            <a:pPr eaLnBrk="1" hangingPunct="1">
              <a:tabLst>
                <a:tab pos="3600450" algn="l"/>
              </a:tabLst>
            </a:pP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scale</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 .87 (</a:t>
            </a:r>
            <a:r>
              <a:rPr lang="en-US" altLang="en-US" sz="2500" dirty="0" err="1">
                <a:solidFill>
                  <a:schemeClr val="accent1">
                    <a:lumMod val="25000"/>
                  </a:schemeClr>
                </a:solidFill>
                <a:latin typeface="Times New Roman" panose="02020603050405020304" pitchFamily="18" charset="0"/>
                <a:cs typeface="Times New Roman" panose="02020603050405020304" pitchFamily="18" charset="0"/>
              </a:rPr>
              <a:t>Cann</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et al., 2010)</a:t>
            </a:r>
          </a:p>
          <a:p>
            <a:pPr eaLnBrk="1" hangingPunct="1">
              <a:tabLst>
                <a:tab pos="3600450" algn="l"/>
              </a:tabLst>
            </a:pPr>
            <a:endParaRPr lang="en-US" altLang="en-US" sz="2400" b="1" dirty="0">
              <a:solidFill>
                <a:schemeClr val="accent6">
                  <a:lumMod val="50000"/>
                </a:schemeClr>
              </a:solidFill>
              <a:latin typeface="Times New Roman" panose="02020603050405020304" pitchFamily="18" charset="0"/>
              <a:cs typeface="Times New Roman" panose="02020603050405020304" pitchFamily="18" charset="0"/>
            </a:endParaRPr>
          </a:p>
          <a:p>
            <a:pPr eaLnBrk="1" hangingPunct="1">
              <a:tabLst>
                <a:tab pos="3600450" algn="l"/>
              </a:tabLst>
            </a:pPr>
            <a:r>
              <a:rPr lang="en-US" altLang="en-US" sz="3000" b="1" dirty="0">
                <a:solidFill>
                  <a:schemeClr val="accent6">
                    <a:lumMod val="50000"/>
                  </a:schemeClr>
                </a:solidFill>
                <a:latin typeface="Calibri" panose="020F0502020204030204" pitchFamily="34" charset="0"/>
                <a:cs typeface="Calibri" panose="020F0502020204030204" pitchFamily="34" charset="0"/>
              </a:rPr>
              <a:t>Brief Resilience Scale (BRS)</a:t>
            </a:r>
          </a:p>
          <a:p>
            <a:pPr eaLnBrk="1" hangingPunct="1">
              <a:tabLst>
                <a:tab pos="3600450" algn="l"/>
              </a:tabLst>
            </a:pP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sample</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 .89</a:t>
            </a:r>
          </a:p>
          <a:p>
            <a:pPr eaLnBrk="1" hangingPunct="1">
              <a:tabLst>
                <a:tab pos="3600450" algn="l"/>
              </a:tabLst>
            </a:pP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scale</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 .87 (Smith, et al., 2010)</a:t>
            </a:r>
          </a:p>
          <a:p>
            <a:pPr eaLnBrk="1" hangingPunct="1">
              <a:tabLst>
                <a:tab pos="3600450" algn="l"/>
              </a:tabLst>
            </a:pPr>
            <a:endParaRPr lang="en-US" altLang="en-US" sz="3000" b="1" dirty="0">
              <a:solidFill>
                <a:schemeClr val="accent6">
                  <a:lumMod val="50000"/>
                </a:schemeClr>
              </a:solidFill>
              <a:latin typeface="Calibri" panose="020F0502020204030204" pitchFamily="34" charset="0"/>
              <a:cs typeface="Calibri" panose="020F0502020204030204" pitchFamily="34" charset="0"/>
            </a:endParaRPr>
          </a:p>
        </p:txBody>
      </p:sp>
      <p:sp>
        <p:nvSpPr>
          <p:cNvPr id="5" name="Rectangle 4"/>
          <p:cNvSpPr/>
          <p:nvPr/>
        </p:nvSpPr>
        <p:spPr>
          <a:xfrm>
            <a:off x="21846156" y="8934244"/>
            <a:ext cx="7643244" cy="8248412"/>
          </a:xfrm>
          <a:prstGeom prst="rect">
            <a:avLst/>
          </a:prstGeom>
        </p:spPr>
        <p:txBody>
          <a:bodyPr wrap="square">
            <a:spAutoFit/>
          </a:bodyPr>
          <a:lstStyle/>
          <a:p>
            <a:pPr marL="7938" lvl="2" indent="-7938">
              <a:tabLst>
                <a:tab pos="3600450" algn="l"/>
              </a:tabLst>
            </a:pPr>
            <a:r>
              <a:rPr lang="en-US" altLang="en-US" sz="3000" b="1" dirty="0">
                <a:solidFill>
                  <a:schemeClr val="accent6">
                    <a:lumMod val="50000"/>
                  </a:schemeClr>
                </a:solidFill>
                <a:latin typeface="Calibri" panose="020F0502020204030204" pitchFamily="34" charset="0"/>
                <a:cs typeface="Calibri" panose="020F0502020204030204" pitchFamily="34" charset="0"/>
              </a:rPr>
              <a:t>Tornado Impact </a:t>
            </a:r>
          </a:p>
          <a:p>
            <a:pPr marL="7938" lvl="2" indent="-7938">
              <a:tabLst>
                <a:tab pos="3600450" algn="l"/>
              </a:tabLst>
            </a:pP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Sum Score </a:t>
            </a: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a:t>
            </a:r>
            <a:r>
              <a:rPr lang="en-US" altLang="en-US" sz="2600" baseline="-25000" dirty="0">
                <a:solidFill>
                  <a:schemeClr val="accent1">
                    <a:lumMod val="25000"/>
                  </a:schemeClr>
                </a:solidFill>
                <a:latin typeface="Times New Roman" panose="02020603050405020304" pitchFamily="18" charset="0"/>
                <a:cs typeface="Times New Roman" panose="02020603050405020304" pitchFamily="18" charset="0"/>
              </a:rPr>
              <a:t>ample</a:t>
            </a:r>
            <a:r>
              <a:rPr lang="en-US" altLang="en-US" sz="2600" dirty="0">
                <a:solidFill>
                  <a:schemeClr val="accent1">
                    <a:lumMod val="25000"/>
                  </a:schemeClr>
                </a:solidFill>
                <a:latin typeface="Times New Roman" panose="02020603050405020304" pitchFamily="18" charset="0"/>
                <a:cs typeface="Times New Roman" panose="02020603050405020304" pitchFamily="18" charset="0"/>
              </a:rPr>
              <a:t> = .661</a:t>
            </a:r>
          </a:p>
          <a:p>
            <a:pPr marL="7938" lvl="2" indent="-7938">
              <a:tabLst>
                <a:tab pos="3600450" algn="l"/>
              </a:tabLst>
            </a:pPr>
            <a:endParaRPr lang="en-US" altLang="en-US" sz="2600" dirty="0">
              <a:solidFill>
                <a:schemeClr val="accent1">
                  <a:lumMod val="25000"/>
                </a:schemeClr>
              </a:solidFill>
              <a:latin typeface="Times New Roman" panose="02020603050405020304" pitchFamily="18" charset="0"/>
              <a:cs typeface="Times New Roman" panose="02020603050405020304" pitchFamily="18" charset="0"/>
            </a:endParaRPr>
          </a:p>
          <a:p>
            <a:pPr marL="7938" lvl="2" indent="-7938" eaLnBrk="1" hangingPunct="1">
              <a:tabLst>
                <a:tab pos="3600450" algn="l"/>
              </a:tabLst>
            </a:pPr>
            <a:r>
              <a:rPr lang="en-US" altLang="en-US" sz="2500" i="1" dirty="0">
                <a:latin typeface="Times New Roman" panose="02020603050405020304" pitchFamily="18" charset="0"/>
                <a:cs typeface="Times New Roman" panose="02020603050405020304" pitchFamily="18" charset="0"/>
              </a:rPr>
              <a:t>With regard to the most recent tornado, which of the following did you experience as a result of this event? </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Saw others injured or killed</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Got injured yourself</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Felt a direct threat to your life</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Provided First Aid</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Lost a significant amount of material possessions</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Could not get in touch with other family members</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Were separated from members of your immediate family</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Could not get to a store for three or more days</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Lost electricity for three or more days</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Were forced to leave your community or neighborhood due to an evacuation order</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Had to leave home for three or more days</a:t>
            </a:r>
          </a:p>
          <a:p>
            <a:pPr marL="342900" lvl="2" indent="-3429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Had to leave work/school</a:t>
            </a:r>
          </a:p>
          <a:p>
            <a:pPr marL="0" lvl="2" eaLnBrk="1" hangingPunct="1">
              <a:tabLst>
                <a:tab pos="3600450" algn="l"/>
              </a:tabLst>
            </a:pPr>
            <a:endParaRPr lang="en-US" altLang="en-US" sz="2400" dirty="0">
              <a:latin typeface="Times New Roman" panose="02020603050405020304" pitchFamily="18" charset="0"/>
              <a:cs typeface="Times New Roman" panose="02020603050405020304" pitchFamily="18" charset="0"/>
            </a:endParaRPr>
          </a:p>
          <a:p>
            <a:pPr marL="0" lvl="2" eaLnBrk="1" hangingPunct="1">
              <a:tabLst>
                <a:tab pos="3600450" algn="l"/>
              </a:tabLst>
            </a:pPr>
            <a:endParaRPr lang="en-US" altLang="en-US"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192796" y="9132674"/>
            <a:ext cx="13360401" cy="15570416"/>
          </a:xfrm>
          <a:prstGeom prst="rect">
            <a:avLst/>
          </a:prstGeom>
        </p:spPr>
        <p:txBody>
          <a:bodyPr wrap="square">
            <a:spAutoFit/>
          </a:bodyPr>
          <a:lstStyle/>
          <a:p>
            <a:pPr marL="0" marR="0">
              <a:lnSpc>
                <a:spcPct val="107000"/>
              </a:lnSpc>
              <a:spcBef>
                <a:spcPts val="0"/>
              </a:spcBef>
              <a:spcAft>
                <a:spcPts val="0"/>
              </a:spcAft>
            </a:pPr>
            <a:r>
              <a:rPr lang="en-US" sz="3000" dirty="0">
                <a:latin typeface="Times New Roman" panose="02020603050405020304" pitchFamily="18" charset="0"/>
                <a:ea typeface="Calibri" panose="020F0502020204030204" pitchFamily="34" charset="0"/>
                <a:cs typeface="Times New Roman" panose="02020603050405020304" pitchFamily="18" charset="0"/>
              </a:rPr>
              <a:t>Posttraumatic growth refers to positive psychological changes individuals sometimes undergo following traumatic experiences. Research has suggested that a sense of meaning after a disaster-related traumatic experience can lead to posttraumatic growth (</a:t>
            </a:r>
            <a:r>
              <a:rPr lang="en-US" sz="3000" dirty="0" err="1">
                <a:latin typeface="Times New Roman" panose="02020603050405020304" pitchFamily="18" charset="0"/>
                <a:ea typeface="Calibri" panose="020F0502020204030204" pitchFamily="34" charset="0"/>
                <a:cs typeface="Times New Roman" panose="02020603050405020304" pitchFamily="18" charset="0"/>
              </a:rPr>
              <a:t>Dursun</a:t>
            </a:r>
            <a:r>
              <a:rPr lang="en-US" sz="3000" dirty="0">
                <a:latin typeface="Times New Roman" panose="02020603050405020304" pitchFamily="18" charset="0"/>
                <a:ea typeface="Calibri" panose="020F0502020204030204" pitchFamily="34" charset="0"/>
                <a:cs typeface="Times New Roman" panose="02020603050405020304" pitchFamily="18" charset="0"/>
              </a:rPr>
              <a:t>, Steger, </a:t>
            </a:r>
            <a:r>
              <a:rPr lang="en-US" sz="3000" dirty="0" err="1">
                <a:latin typeface="Times New Roman" panose="02020603050405020304" pitchFamily="18" charset="0"/>
                <a:ea typeface="Calibri" panose="020F0502020204030204" pitchFamily="34" charset="0"/>
                <a:cs typeface="Times New Roman" panose="02020603050405020304" pitchFamily="18" charset="0"/>
              </a:rPr>
              <a:t>Bentele</a:t>
            </a:r>
            <a:r>
              <a:rPr lang="en-US" sz="3000" dirty="0">
                <a:latin typeface="Times New Roman" panose="02020603050405020304" pitchFamily="18" charset="0"/>
                <a:ea typeface="Calibri" panose="020F0502020204030204" pitchFamily="34" charset="0"/>
                <a:cs typeface="Times New Roman" panose="02020603050405020304" pitchFamily="18" charset="0"/>
              </a:rPr>
              <a:t>, &amp; Schulenberg, 2016; Park &amp; Ai, 2006). </a:t>
            </a:r>
          </a:p>
          <a:p>
            <a:pPr marL="0" marR="0">
              <a:lnSpc>
                <a:spcPct val="107000"/>
              </a:lnSpc>
              <a:spcBef>
                <a:spcPts val="0"/>
              </a:spcBef>
              <a:spcAft>
                <a:spcPts val="0"/>
              </a:spcAft>
            </a:pP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000" dirty="0">
                <a:latin typeface="Times New Roman" panose="02020603050405020304" pitchFamily="18" charset="0"/>
                <a:ea typeface="Calibri" panose="020F0502020204030204" pitchFamily="34" charset="0"/>
                <a:cs typeface="Times New Roman" panose="02020603050405020304" pitchFamily="18" charset="0"/>
              </a:rPr>
              <a:t>Presence of meaning prior to the disaster and meaning-making after the disaster may be key factors in building resilience (Weathers, Aiena, Blackwell, &amp; Schulenberg, 2016). Research suggests that disaster experience, particularly high impact experience, is related to increases in proactive action to prepare for future disasters (Kohn et al., 2012; </a:t>
            </a:r>
            <a:r>
              <a:rPr lang="en-US" sz="3000" dirty="0" err="1">
                <a:latin typeface="Times New Roman" panose="02020603050405020304" pitchFamily="18" charset="0"/>
                <a:ea typeface="Calibri" panose="020F0502020204030204" pitchFamily="34" charset="0"/>
                <a:cs typeface="Times New Roman" panose="02020603050405020304" pitchFamily="18" charset="0"/>
              </a:rPr>
              <a:t>Wachinger</a:t>
            </a:r>
            <a:r>
              <a:rPr lang="en-US" sz="3000" dirty="0">
                <a:latin typeface="Times New Roman" panose="02020603050405020304" pitchFamily="18" charset="0"/>
                <a:ea typeface="Calibri" panose="020F0502020204030204" pitchFamily="34" charset="0"/>
                <a:cs typeface="Times New Roman" panose="02020603050405020304" pitchFamily="18" charset="0"/>
              </a:rPr>
              <a:t>, </a:t>
            </a:r>
            <a:r>
              <a:rPr lang="de-DE" sz="3000" dirty="0">
                <a:latin typeface="Times New Roman" panose="02020603050405020304" pitchFamily="18" charset="0"/>
                <a:ea typeface="Calibri" panose="020F0502020204030204" pitchFamily="34" charset="0"/>
                <a:cs typeface="Times New Roman" panose="02020603050405020304" pitchFamily="18" charset="0"/>
              </a:rPr>
              <a:t>Renn, Begg, &amp; Kuhlicke</a:t>
            </a:r>
            <a:r>
              <a:rPr lang="en-US" sz="3000" dirty="0">
                <a:latin typeface="Times New Roman" panose="02020603050405020304" pitchFamily="18" charset="0"/>
                <a:ea typeface="Calibri" panose="020F0502020204030204" pitchFamily="34" charset="0"/>
                <a:cs typeface="Times New Roman" panose="02020603050405020304" pitchFamily="18" charset="0"/>
              </a:rPr>
              <a:t>, 2012). However, it is unclear whether resilience and posttraumatic growth after a disaster are linked to proactive preparedness behaviors. </a:t>
            </a:r>
          </a:p>
          <a:p>
            <a:pPr marL="0" marR="0">
              <a:lnSpc>
                <a:spcPct val="107000"/>
              </a:lnSpc>
              <a:spcBef>
                <a:spcPts val="0"/>
              </a:spcBef>
              <a:spcAft>
                <a:spcPts val="0"/>
              </a:spcAft>
            </a:pP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000" dirty="0">
                <a:latin typeface="Times New Roman" panose="02020603050405020304" pitchFamily="18" charset="0"/>
                <a:ea typeface="Calibri" panose="020F0502020204030204" pitchFamily="34" charset="0"/>
                <a:cs typeface="Times New Roman" panose="02020603050405020304" pitchFamily="18" charset="0"/>
              </a:rPr>
              <a:t>Considering that tornadoes are one of the most frequently-occurring disasters in the United States (National Weather Service, 2016), there is a need to examine the positive internal factors (e.g., posttraumatic growth) and external factors (e.g., preparedness behaviors) that are associated with the experience of a tornado. Thus, the purpose of this study was to examine the relationship between tornado impact, resilience, meaning, posttraumatic growth, and preparedness behaviors of university students in a tornado-prone region.</a:t>
            </a:r>
          </a:p>
          <a:p>
            <a:pPr marL="0" marR="0">
              <a:lnSpc>
                <a:spcPct val="107000"/>
              </a:lnSpc>
              <a:spcBef>
                <a:spcPts val="0"/>
              </a:spcBef>
              <a:spcAft>
                <a:spcPts val="0"/>
              </a:spcAft>
            </a:pP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7938" indent="-7938" algn="ctr"/>
            <a:r>
              <a:rPr lang="en-US" altLang="en-US" sz="4000" b="1" dirty="0">
                <a:solidFill>
                  <a:schemeClr val="accent6">
                    <a:lumMod val="50000"/>
                  </a:schemeClr>
                </a:solidFill>
                <a:latin typeface="Calibri" panose="020F0502020204030204" pitchFamily="34" charset="0"/>
                <a:cs typeface="Calibri" panose="020F0502020204030204" pitchFamily="34" charset="0"/>
              </a:rPr>
              <a:t>HYPOTHESES</a:t>
            </a:r>
          </a:p>
          <a:p>
            <a:pPr marL="514350" indent="-514350">
              <a:lnSpc>
                <a:spcPct val="107000"/>
              </a:lnSpc>
              <a:spcBef>
                <a:spcPts val="0"/>
              </a:spcBef>
              <a:spcAft>
                <a:spcPts val="0"/>
              </a:spcAft>
              <a:buFont typeface="+mj-lt"/>
              <a:buAutoNum type="arabicPeriod"/>
            </a:pPr>
            <a:r>
              <a:rPr lang="en-US" sz="3000" dirty="0">
                <a:latin typeface="Times New Roman" panose="02020603050405020304" pitchFamily="18" charset="0"/>
                <a:cs typeface="Times New Roman" panose="02020603050405020304" pitchFamily="18" charset="0"/>
              </a:rPr>
              <a:t>Meaning in life would be related to both resilience and posttraumatic growth.</a:t>
            </a:r>
          </a:p>
          <a:p>
            <a:pPr marL="514350" indent="-514350">
              <a:lnSpc>
                <a:spcPct val="107000"/>
              </a:lnSpc>
              <a:spcBef>
                <a:spcPts val="0"/>
              </a:spcBef>
              <a:spcAft>
                <a:spcPts val="0"/>
              </a:spcAft>
              <a:buFont typeface="+mj-lt"/>
              <a:buAutoNum type="arabicPeriod"/>
            </a:pPr>
            <a:r>
              <a:rPr lang="en-US" sz="3000" dirty="0">
                <a:latin typeface="Times New Roman" panose="02020603050405020304" pitchFamily="18" charset="0"/>
                <a:cs typeface="Times New Roman" panose="02020603050405020304" pitchFamily="18" charset="0"/>
              </a:rPr>
              <a:t>Greater tornado impact would be related to posttraumatic growth.</a:t>
            </a:r>
          </a:p>
          <a:p>
            <a:pPr marL="514350" indent="-514350">
              <a:lnSpc>
                <a:spcPct val="107000"/>
              </a:lnSpc>
              <a:spcBef>
                <a:spcPts val="0"/>
              </a:spcBef>
              <a:spcAft>
                <a:spcPts val="0"/>
              </a:spcAft>
              <a:buFont typeface="+mj-lt"/>
              <a:buAutoNum type="arabicPeriod"/>
            </a:pPr>
            <a:r>
              <a:rPr lang="en-US" sz="3000" dirty="0">
                <a:latin typeface="Times New Roman" panose="02020603050405020304" pitchFamily="18" charset="0"/>
                <a:cs typeface="Times New Roman" panose="02020603050405020304" pitchFamily="18" charset="0"/>
              </a:rPr>
              <a:t>Specifically, individuals who provided first aid after a tornado would report greater degrees of posttraumatic growth.</a:t>
            </a:r>
          </a:p>
          <a:p>
            <a:pPr marL="514350" indent="-514350">
              <a:lnSpc>
                <a:spcPct val="107000"/>
              </a:lnSpc>
              <a:spcBef>
                <a:spcPts val="0"/>
              </a:spcBef>
              <a:spcAft>
                <a:spcPts val="0"/>
              </a:spcAft>
              <a:buFont typeface="+mj-lt"/>
              <a:buAutoNum type="arabicPeriod"/>
            </a:pPr>
            <a:r>
              <a:rPr lang="en-US" sz="3000" dirty="0">
                <a:latin typeface="Times New Roman" panose="02020603050405020304" pitchFamily="18" charset="0"/>
                <a:cs typeface="Times New Roman" panose="02020603050405020304" pitchFamily="18" charset="0"/>
              </a:rPr>
              <a:t>Both greater tornado impact and greater resilience would be related to disaster preparedness behavior. </a:t>
            </a:r>
          </a:p>
          <a:p>
            <a:pPr marL="514350" indent="-514350">
              <a:lnSpc>
                <a:spcPct val="107000"/>
              </a:lnSpc>
              <a:spcBef>
                <a:spcPts val="0"/>
              </a:spcBef>
              <a:spcAft>
                <a:spcPts val="0"/>
              </a:spcAft>
              <a:buFont typeface="+mj-lt"/>
              <a:buAutoNum type="arabicPeriod"/>
            </a:pPr>
            <a:r>
              <a:rPr lang="en-US" sz="3000" dirty="0">
                <a:latin typeface="Times New Roman" panose="02020603050405020304" pitchFamily="18" charset="0"/>
                <a:cs typeface="Times New Roman" panose="02020603050405020304" pitchFamily="18" charset="0"/>
              </a:rPr>
              <a:t>A path analysis will be conducted to examine the relationships of these variables together.</a:t>
            </a:r>
          </a:p>
          <a:p>
            <a:pPr marL="0" marR="0">
              <a:lnSpc>
                <a:spcPct val="107000"/>
              </a:lnSpc>
              <a:spcBef>
                <a:spcPts val="0"/>
              </a:spcBef>
              <a:spcAft>
                <a:spcPts val="0"/>
              </a:spcAft>
            </a:pPr>
            <a:endParaRPr lang="en-US" sz="3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Text Box 23"/>
          <p:cNvSpPr txBox="1">
            <a:spLocks noChangeArrowheads="1"/>
          </p:cNvSpPr>
          <p:nvPr/>
        </p:nvSpPr>
        <p:spPr bwMode="auto">
          <a:xfrm>
            <a:off x="38641421" y="32235602"/>
            <a:ext cx="11201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3000" dirty="0">
                <a:latin typeface="Times New Roman" panose="02020603050405020304" pitchFamily="18" charset="0"/>
                <a:cs typeface="Times New Roman" panose="02020603050405020304" pitchFamily="18" charset="0"/>
              </a:rPr>
              <a:t>We would like to thank the University of Mississippi Incident Response Team (IRT) for sponsoring this research.</a:t>
            </a:r>
            <a:endParaRPr lang="en-US" altLang="en-US" sz="3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33849778" y="21812065"/>
            <a:ext cx="2841171" cy="2400657"/>
          </a:xfrm>
          <a:prstGeom prst="rect">
            <a:avLst/>
          </a:prstGeom>
          <a:solidFill>
            <a:schemeClr val="bg1"/>
          </a:solidFill>
          <a:ln>
            <a:solidFill>
              <a:schemeClr val="tx1"/>
            </a:solidFill>
          </a:ln>
        </p:spPr>
        <p:txBody>
          <a:bodyPr wrap="square" rtlCol="0">
            <a:spAutoFit/>
          </a:bodyPr>
          <a:lstStyle/>
          <a:p>
            <a:pPr marL="7938" lvl="2" indent="-7938" eaLnBrk="1" hangingPunct="1">
              <a:tabLst>
                <a:tab pos="3600450" algn="l"/>
              </a:tabLst>
            </a:pPr>
            <a:r>
              <a:rPr lang="en-US" altLang="en-US" sz="3000" dirty="0">
                <a:latin typeface="Times New Roman" panose="02020603050405020304" pitchFamily="18" charset="0"/>
                <a:cs typeface="Times New Roman" panose="02020603050405020304" pitchFamily="18" charset="0"/>
              </a:rPr>
              <a:t>•</a:t>
            </a:r>
            <a:r>
              <a:rPr lang="en-US" altLang="en-US" sz="3000" i="1" dirty="0">
                <a:latin typeface="Times New Roman" panose="02020603050405020304" pitchFamily="18" charset="0"/>
                <a:cs typeface="Times New Roman" panose="02020603050405020304" pitchFamily="18" charset="0"/>
              </a:rPr>
              <a:t> df </a:t>
            </a:r>
            <a:r>
              <a:rPr lang="en-US" altLang="en-US" sz="3000" dirty="0">
                <a:latin typeface="Times New Roman" panose="02020603050405020304" pitchFamily="18" charset="0"/>
                <a:cs typeface="Times New Roman" panose="02020603050405020304" pitchFamily="18" charset="0"/>
              </a:rPr>
              <a:t>= 24</a:t>
            </a:r>
          </a:p>
          <a:p>
            <a:pPr marL="7938" lvl="2" indent="-7938" eaLnBrk="1" hangingPunct="1">
              <a:tabLst>
                <a:tab pos="3600450" algn="l"/>
              </a:tabLst>
            </a:pPr>
            <a:r>
              <a:rPr lang="en-US" altLang="en-US" sz="3000" dirty="0">
                <a:latin typeface="Times New Roman" panose="02020603050405020304" pitchFamily="18" charset="0"/>
                <a:cs typeface="Times New Roman" panose="02020603050405020304" pitchFamily="18" charset="0"/>
              </a:rPr>
              <a:t>• </a:t>
            </a:r>
            <a:r>
              <a:rPr lang="en-US" altLang="en-US" sz="3000" i="1" dirty="0">
                <a:latin typeface="Times New Roman" panose="02020603050405020304" pitchFamily="18" charset="0"/>
                <a:cs typeface="Times New Roman" panose="02020603050405020304" pitchFamily="18" charset="0"/>
              </a:rPr>
              <a:t>X</a:t>
            </a:r>
            <a:r>
              <a:rPr lang="en-US" altLang="en-US" sz="3000" i="1" baseline="30000"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 = 80.77</a:t>
            </a:r>
          </a:p>
          <a:p>
            <a:pPr marL="7938" lvl="2" indent="-7938">
              <a:tabLst>
                <a:tab pos="3600450" algn="l"/>
              </a:tabLst>
            </a:pPr>
            <a:r>
              <a:rPr lang="en-US" altLang="en-US" sz="3000" dirty="0">
                <a:latin typeface="Times New Roman" panose="02020603050405020304" pitchFamily="18" charset="0"/>
                <a:cs typeface="Times New Roman" panose="02020603050405020304" pitchFamily="18" charset="0"/>
              </a:rPr>
              <a:t>• CFI = .947</a:t>
            </a:r>
          </a:p>
          <a:p>
            <a:pPr marL="7938" lvl="2" indent="-7938">
              <a:tabLst>
                <a:tab pos="3600450" algn="l"/>
              </a:tabLst>
            </a:pPr>
            <a:r>
              <a:rPr lang="en-US" altLang="en-US" sz="3000" dirty="0">
                <a:latin typeface="Times New Roman" panose="02020603050405020304" pitchFamily="18" charset="0"/>
                <a:cs typeface="Times New Roman" panose="02020603050405020304" pitchFamily="18" charset="0"/>
              </a:rPr>
              <a:t>• SRMR = .053</a:t>
            </a:r>
          </a:p>
          <a:p>
            <a:pPr marL="7938" lvl="2" indent="-7938" eaLnBrk="1" hangingPunct="1">
              <a:tabLst>
                <a:tab pos="3600450" algn="l"/>
              </a:tabLst>
            </a:pPr>
            <a:r>
              <a:rPr lang="en-US" altLang="en-US" sz="3000" dirty="0">
                <a:latin typeface="Times New Roman" panose="02020603050405020304" pitchFamily="18" charset="0"/>
                <a:cs typeface="Times New Roman" panose="02020603050405020304" pitchFamily="18" charset="0"/>
              </a:rPr>
              <a:t>• RMSEA = .079</a:t>
            </a:r>
          </a:p>
        </p:txBody>
      </p:sp>
      <p:sp>
        <p:nvSpPr>
          <p:cNvPr id="2" name="TextBox 1"/>
          <p:cNvSpPr txBox="1"/>
          <p:nvPr/>
        </p:nvSpPr>
        <p:spPr>
          <a:xfrm>
            <a:off x="15852719" y="24694071"/>
            <a:ext cx="6531173" cy="1015663"/>
          </a:xfrm>
          <a:prstGeom prst="rect">
            <a:avLst/>
          </a:prstGeom>
          <a:noFill/>
        </p:spPr>
        <p:txBody>
          <a:bodyPr wrap="square" rtlCol="0">
            <a:spAutoFit/>
          </a:bodyPr>
          <a:lstStyle/>
          <a:p>
            <a:pPr marL="342900" lvl="2" indent="-342900" eaLnBrk="1" hangingPunct="1">
              <a:buFont typeface="Arial" panose="020B0604020202020204" pitchFamily="34" charset="0"/>
              <a:buChar char="•"/>
              <a:tabLst>
                <a:tab pos="3600450" algn="l"/>
              </a:tabLst>
            </a:pPr>
            <a:r>
              <a:rPr lang="en-US" altLang="en-US" sz="3000" dirty="0">
                <a:latin typeface="Times New Roman" panose="02020603050405020304" pitchFamily="18" charset="0"/>
                <a:cs typeface="Times New Roman" panose="02020603050405020304" pitchFamily="18" charset="0"/>
              </a:rPr>
              <a:t>All students taking part in the survey had experienced at least one tornado. </a:t>
            </a:r>
          </a:p>
        </p:txBody>
      </p:sp>
      <p:sp>
        <p:nvSpPr>
          <p:cNvPr id="32" name="Rectangle 31"/>
          <p:cNvSpPr/>
          <p:nvPr/>
        </p:nvSpPr>
        <p:spPr bwMode="auto">
          <a:xfrm>
            <a:off x="19307071" y="21626903"/>
            <a:ext cx="2704422" cy="1447800"/>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Meaning (PIL-SF)</a:t>
            </a:r>
          </a:p>
        </p:txBody>
      </p:sp>
      <p:sp>
        <p:nvSpPr>
          <p:cNvPr id="35" name="Rectangle 34"/>
          <p:cNvSpPr/>
          <p:nvPr/>
        </p:nvSpPr>
        <p:spPr bwMode="auto">
          <a:xfrm>
            <a:off x="30476398" y="20415570"/>
            <a:ext cx="2704422" cy="145582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Tornado Impact</a:t>
            </a:r>
          </a:p>
        </p:txBody>
      </p:sp>
      <p:sp>
        <p:nvSpPr>
          <p:cNvPr id="37" name="Rectangle 36"/>
          <p:cNvSpPr/>
          <p:nvPr/>
        </p:nvSpPr>
        <p:spPr bwMode="auto">
          <a:xfrm>
            <a:off x="21810902" y="19300006"/>
            <a:ext cx="2704422" cy="1447800"/>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Resilience</a:t>
            </a:r>
          </a:p>
          <a:p>
            <a:pPr marL="0" marR="0" indent="0" algn="ctr" defTabSz="4911725" rtl="0" eaLnBrk="1" fontAlgn="base" latinLnBrk="0" hangingPunct="1">
              <a:lnSpc>
                <a:spcPct val="100000"/>
              </a:lnSpc>
              <a:spcBef>
                <a:spcPct val="0"/>
              </a:spcBef>
              <a:spcAft>
                <a:spcPct val="0"/>
              </a:spcAft>
              <a:buClrTx/>
              <a:buSzTx/>
              <a:buFontTx/>
              <a:buNone/>
              <a:tabLst/>
            </a:pPr>
            <a:r>
              <a:rPr lang="en-US" sz="4000" dirty="0">
                <a:solidFill>
                  <a:schemeClr val="bg1"/>
                </a:solidFill>
                <a:latin typeface="Calibri" panose="020F0502020204030204" pitchFamily="34" charset="0"/>
                <a:cs typeface="Calibri" panose="020F0502020204030204" pitchFamily="34" charset="0"/>
              </a:rPr>
              <a:t>(BRS)</a:t>
            </a:r>
            <a:endParaRPr kumimoji="0" lang="en-US" sz="40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p:txBody>
      </p:sp>
      <p:sp>
        <p:nvSpPr>
          <p:cNvPr id="39" name="Rectangle 38"/>
          <p:cNvSpPr/>
          <p:nvPr/>
        </p:nvSpPr>
        <p:spPr bwMode="auto">
          <a:xfrm>
            <a:off x="25562176" y="18979161"/>
            <a:ext cx="3161622" cy="1463842"/>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Disaster Preparedness</a:t>
            </a:r>
          </a:p>
        </p:txBody>
      </p:sp>
      <p:cxnSp>
        <p:nvCxnSpPr>
          <p:cNvPr id="40" name="Straight Arrow Connector 39"/>
          <p:cNvCxnSpPr>
            <a:stCxn id="32" idx="3"/>
            <a:endCxn id="4" idx="2"/>
          </p:cNvCxnSpPr>
          <p:nvPr/>
        </p:nvCxnSpPr>
        <p:spPr bwMode="auto">
          <a:xfrm flipV="1">
            <a:off x="22011493" y="21679256"/>
            <a:ext cx="2900017" cy="671547"/>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1" name="Straight Arrow Connector 40"/>
          <p:cNvCxnSpPr>
            <a:stCxn id="32" idx="3"/>
            <a:endCxn id="37" idx="2"/>
          </p:cNvCxnSpPr>
          <p:nvPr/>
        </p:nvCxnSpPr>
        <p:spPr bwMode="auto">
          <a:xfrm flipV="1">
            <a:off x="22011493" y="20747806"/>
            <a:ext cx="1151620" cy="1602997"/>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2" name="Straight Arrow Connector 41"/>
          <p:cNvCxnSpPr>
            <a:stCxn id="35" idx="1"/>
            <a:endCxn id="39" idx="3"/>
          </p:cNvCxnSpPr>
          <p:nvPr/>
        </p:nvCxnSpPr>
        <p:spPr bwMode="auto">
          <a:xfrm flipH="1" flipV="1">
            <a:off x="28723798" y="19711082"/>
            <a:ext cx="1752600" cy="1432399"/>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3" name="Straight Arrow Connector 42"/>
          <p:cNvCxnSpPr>
            <a:stCxn id="35" idx="1"/>
            <a:endCxn id="4" idx="6"/>
          </p:cNvCxnSpPr>
          <p:nvPr/>
        </p:nvCxnSpPr>
        <p:spPr bwMode="auto">
          <a:xfrm flipH="1">
            <a:off x="29374465" y="21143481"/>
            <a:ext cx="1101933" cy="535775"/>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4" name="Straight Arrow Connector 43"/>
          <p:cNvCxnSpPr>
            <a:stCxn id="37" idx="3"/>
            <a:endCxn id="39" idx="1"/>
          </p:cNvCxnSpPr>
          <p:nvPr/>
        </p:nvCxnSpPr>
        <p:spPr bwMode="auto">
          <a:xfrm flipV="1">
            <a:off x="24515324" y="19711082"/>
            <a:ext cx="1046852" cy="312824"/>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5" name="Straight Arrow Connector 44"/>
          <p:cNvCxnSpPr>
            <a:endCxn id="54" idx="1"/>
          </p:cNvCxnSpPr>
          <p:nvPr/>
        </p:nvCxnSpPr>
        <p:spPr bwMode="auto">
          <a:xfrm>
            <a:off x="27130127" y="22591281"/>
            <a:ext cx="2122669" cy="902854"/>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Straight Arrow Connector 45"/>
          <p:cNvCxnSpPr>
            <a:endCxn id="53" idx="0"/>
          </p:cNvCxnSpPr>
          <p:nvPr/>
        </p:nvCxnSpPr>
        <p:spPr bwMode="auto">
          <a:xfrm>
            <a:off x="27130127" y="22591281"/>
            <a:ext cx="1399625" cy="93534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7" name="Straight Arrow Connector 46"/>
          <p:cNvCxnSpPr>
            <a:endCxn id="52" idx="0"/>
          </p:cNvCxnSpPr>
          <p:nvPr/>
        </p:nvCxnSpPr>
        <p:spPr bwMode="auto">
          <a:xfrm>
            <a:off x="27130127" y="22591281"/>
            <a:ext cx="12860" cy="93534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8" name="Straight Arrow Connector 47"/>
          <p:cNvCxnSpPr>
            <a:endCxn id="50" idx="0"/>
          </p:cNvCxnSpPr>
          <p:nvPr/>
        </p:nvCxnSpPr>
        <p:spPr bwMode="auto">
          <a:xfrm flipH="1">
            <a:off x="25679400" y="22591281"/>
            <a:ext cx="1450727" cy="927753"/>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9" name="Straight Arrow Connector 48"/>
          <p:cNvCxnSpPr>
            <a:endCxn id="51" idx="3"/>
          </p:cNvCxnSpPr>
          <p:nvPr/>
        </p:nvCxnSpPr>
        <p:spPr bwMode="auto">
          <a:xfrm flipH="1">
            <a:off x="24852480" y="22591281"/>
            <a:ext cx="2277647" cy="842227"/>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50" name="Rectangle 49"/>
          <p:cNvSpPr/>
          <p:nvPr/>
        </p:nvSpPr>
        <p:spPr bwMode="auto">
          <a:xfrm>
            <a:off x="25222200" y="23519034"/>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F2</a:t>
            </a:r>
          </a:p>
        </p:txBody>
      </p:sp>
      <p:sp>
        <p:nvSpPr>
          <p:cNvPr id="51" name="Rectangle 50"/>
          <p:cNvSpPr/>
          <p:nvPr/>
        </p:nvSpPr>
        <p:spPr bwMode="auto">
          <a:xfrm>
            <a:off x="23938080" y="22961729"/>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F1</a:t>
            </a:r>
          </a:p>
        </p:txBody>
      </p:sp>
      <p:sp>
        <p:nvSpPr>
          <p:cNvPr id="52" name="Rectangle 51"/>
          <p:cNvSpPr/>
          <p:nvPr/>
        </p:nvSpPr>
        <p:spPr bwMode="auto">
          <a:xfrm>
            <a:off x="26685787" y="23526622"/>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F3</a:t>
            </a:r>
          </a:p>
        </p:txBody>
      </p:sp>
      <p:sp>
        <p:nvSpPr>
          <p:cNvPr id="53" name="Rectangle 52"/>
          <p:cNvSpPr/>
          <p:nvPr/>
        </p:nvSpPr>
        <p:spPr bwMode="auto">
          <a:xfrm>
            <a:off x="28072552" y="23526622"/>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lang="en-US" sz="4000" dirty="0">
                <a:latin typeface="Calibri" panose="020F0502020204030204" pitchFamily="34" charset="0"/>
                <a:cs typeface="Calibri" panose="020F0502020204030204" pitchFamily="34" charset="0"/>
              </a:rPr>
              <a:t>F</a:t>
            </a:r>
            <a:r>
              <a:rPr kumimoji="0" 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a:t>
            </a:r>
          </a:p>
        </p:txBody>
      </p:sp>
      <p:sp>
        <p:nvSpPr>
          <p:cNvPr id="54" name="Rectangle 53"/>
          <p:cNvSpPr/>
          <p:nvPr/>
        </p:nvSpPr>
        <p:spPr bwMode="auto">
          <a:xfrm>
            <a:off x="29252796" y="23022356"/>
            <a:ext cx="914400" cy="943558"/>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911725" rtl="0" eaLnBrk="1" fontAlgn="base" latinLnBrk="0" hangingPunct="1">
              <a:lnSpc>
                <a:spcPct val="100000"/>
              </a:lnSpc>
              <a:spcBef>
                <a:spcPct val="0"/>
              </a:spcBef>
              <a:spcAft>
                <a:spcPct val="0"/>
              </a:spcAft>
              <a:buClrTx/>
              <a:buSzTx/>
              <a:buFontTx/>
              <a:buNone/>
              <a:tabLst/>
            </a:pPr>
            <a:r>
              <a:rPr lang="en-US" sz="4000" dirty="0">
                <a:latin typeface="Calibri" panose="020F0502020204030204" pitchFamily="34" charset="0"/>
                <a:cs typeface="Calibri" panose="020F0502020204030204" pitchFamily="34" charset="0"/>
              </a:rPr>
              <a:t>F</a:t>
            </a:r>
            <a:r>
              <a:rPr kumimoji="0" 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a:t>
            </a:r>
          </a:p>
        </p:txBody>
      </p:sp>
      <p:graphicFrame>
        <p:nvGraphicFramePr>
          <p:cNvPr id="55" name="Table 54"/>
          <p:cNvGraphicFramePr>
            <a:graphicFrameLocks noGrp="1"/>
          </p:cNvGraphicFramePr>
          <p:nvPr>
            <p:extLst>
              <p:ext uri="{D42A27DB-BD31-4B8C-83A1-F6EECF244321}">
                <p14:modId xmlns:p14="http://schemas.microsoft.com/office/powerpoint/2010/main" val="1496002428"/>
              </p:ext>
            </p:extLst>
          </p:nvPr>
        </p:nvGraphicFramePr>
        <p:xfrm>
          <a:off x="16078199" y="26509675"/>
          <a:ext cx="9914160" cy="2344070"/>
        </p:xfrm>
        <a:graphic>
          <a:graphicData uri="http://schemas.openxmlformats.org/drawingml/2006/table">
            <a:tbl>
              <a:tblPr firstRow="1" bandRow="1">
                <a:tableStyleId>{5C22544A-7EE6-4342-B048-85BDC9FD1C3A}</a:tableStyleId>
              </a:tblPr>
              <a:tblGrid>
                <a:gridCol w="4005237">
                  <a:extLst>
                    <a:ext uri="{9D8B030D-6E8A-4147-A177-3AD203B41FA5}">
                      <a16:colId xmlns:a16="http://schemas.microsoft.com/office/drawing/2014/main" val="1464392047"/>
                    </a:ext>
                  </a:extLst>
                </a:gridCol>
                <a:gridCol w="2395564">
                  <a:extLst>
                    <a:ext uri="{9D8B030D-6E8A-4147-A177-3AD203B41FA5}">
                      <a16:colId xmlns:a16="http://schemas.microsoft.com/office/drawing/2014/main" val="4272530736"/>
                    </a:ext>
                  </a:extLst>
                </a:gridCol>
                <a:gridCol w="3513359">
                  <a:extLst>
                    <a:ext uri="{9D8B030D-6E8A-4147-A177-3AD203B41FA5}">
                      <a16:colId xmlns:a16="http://schemas.microsoft.com/office/drawing/2014/main" val="701401785"/>
                    </a:ext>
                  </a:extLst>
                </a:gridCol>
              </a:tblGrid>
              <a:tr h="730075">
                <a:tc>
                  <a:txBody>
                    <a:bodyPr/>
                    <a:lstStyle/>
                    <a:p>
                      <a:endParaRPr lang="en-US" sz="2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600" dirty="0">
                          <a:solidFill>
                            <a:schemeClr val="tx1"/>
                          </a:solidFill>
                          <a:latin typeface="Times New Roman" panose="02020603050405020304" pitchFamily="18" charset="0"/>
                          <a:cs typeface="Times New Roman" panose="02020603050405020304" pitchFamily="18" charset="0"/>
                        </a:rPr>
                        <a:t>Resilience (BRS)</a:t>
                      </a:r>
                    </a:p>
                  </a:txBody>
                  <a:tcPr/>
                </a:tc>
                <a:tc>
                  <a:txBody>
                    <a:bodyPr/>
                    <a:lstStyle/>
                    <a:p>
                      <a:r>
                        <a:rPr lang="en-US" sz="2600" dirty="0">
                          <a:solidFill>
                            <a:schemeClr val="tx1"/>
                          </a:solidFill>
                          <a:latin typeface="Times New Roman" panose="02020603050405020304" pitchFamily="18" charset="0"/>
                          <a:cs typeface="Times New Roman" panose="02020603050405020304" pitchFamily="18" charset="0"/>
                        </a:rPr>
                        <a:t>Posttraumatic Growth (all 5 factors)</a:t>
                      </a:r>
                    </a:p>
                  </a:txBody>
                  <a:tcPr/>
                </a:tc>
                <a:extLst>
                  <a:ext uri="{0D108BD9-81ED-4DB2-BD59-A6C34878D82A}">
                    <a16:rowId xmlns:a16="http://schemas.microsoft.com/office/drawing/2014/main" val="2064180557"/>
                  </a:ext>
                </a:extLst>
              </a:tr>
              <a:tr h="730075">
                <a:tc>
                  <a:txBody>
                    <a:bodyPr/>
                    <a:lstStyle/>
                    <a:p>
                      <a:r>
                        <a:rPr lang="en-US" sz="2600" b="1" dirty="0">
                          <a:solidFill>
                            <a:schemeClr val="tx1"/>
                          </a:solidFill>
                          <a:latin typeface="Times New Roman" panose="02020603050405020304" pitchFamily="18" charset="0"/>
                          <a:cs typeface="Times New Roman" panose="02020603050405020304" pitchFamily="18" charset="0"/>
                        </a:rPr>
                        <a:t>Meaning</a:t>
                      </a:r>
                      <a:r>
                        <a:rPr lang="en-US" sz="2600" b="1" baseline="0" dirty="0">
                          <a:solidFill>
                            <a:schemeClr val="tx1"/>
                          </a:solidFill>
                          <a:latin typeface="Times New Roman" panose="02020603050405020304" pitchFamily="18" charset="0"/>
                          <a:cs typeface="Times New Roman" panose="02020603050405020304" pitchFamily="18" charset="0"/>
                        </a:rPr>
                        <a:t> (PIL-SF)</a:t>
                      </a:r>
                      <a:endParaRPr lang="en-US" sz="2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600" i="1" dirty="0">
                          <a:solidFill>
                            <a:schemeClr val="tx1"/>
                          </a:solidFill>
                          <a:latin typeface="Times New Roman" panose="02020603050405020304" pitchFamily="18" charset="0"/>
                          <a:cs typeface="Times New Roman" panose="02020603050405020304" pitchFamily="18" charset="0"/>
                        </a:rPr>
                        <a:t>r</a:t>
                      </a:r>
                      <a:r>
                        <a:rPr lang="en-US" sz="2600" i="1" baseline="0" dirty="0">
                          <a:solidFill>
                            <a:schemeClr val="tx1"/>
                          </a:solidFill>
                          <a:latin typeface="Times New Roman" panose="02020603050405020304" pitchFamily="18" charset="0"/>
                          <a:cs typeface="Times New Roman" panose="02020603050405020304" pitchFamily="18" charset="0"/>
                        </a:rPr>
                        <a:t> </a:t>
                      </a:r>
                      <a:r>
                        <a:rPr lang="en-US" sz="2600" i="0" baseline="0" dirty="0">
                          <a:solidFill>
                            <a:schemeClr val="tx1"/>
                          </a:solidFill>
                          <a:latin typeface="Times New Roman" panose="02020603050405020304" pitchFamily="18" charset="0"/>
                          <a:cs typeface="Times New Roman" panose="02020603050405020304" pitchFamily="18" charset="0"/>
                        </a:rPr>
                        <a:t>= .23</a:t>
                      </a:r>
                      <a:endParaRPr lang="en-US" sz="2600"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600" i="1" kern="1200" dirty="0" err="1">
                          <a:solidFill>
                            <a:schemeClr val="dk1"/>
                          </a:solidFill>
                          <a:effectLst/>
                          <a:latin typeface="Times New Roman" panose="02020603050405020304" pitchFamily="18" charset="0"/>
                          <a:ea typeface="+mn-ea"/>
                          <a:cs typeface="Times New Roman" panose="02020603050405020304" pitchFamily="18" charset="0"/>
                        </a:rPr>
                        <a:t>r</a:t>
                      </a:r>
                      <a:r>
                        <a:rPr lang="en-US" sz="2600" kern="1200" dirty="0" err="1">
                          <a:solidFill>
                            <a:schemeClr val="dk1"/>
                          </a:solidFill>
                          <a:effectLst/>
                          <a:latin typeface="Times New Roman" panose="02020603050405020304" pitchFamily="18" charset="0"/>
                          <a:ea typeface="+mn-ea"/>
                          <a:cs typeface="Times New Roman" panose="02020603050405020304" pitchFamily="18" charset="0"/>
                        </a:rPr>
                        <a:t>s</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 = .15-.19</a:t>
                      </a:r>
                      <a:endParaRPr lang="en-US" sz="2600" i="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2313608"/>
                  </a:ext>
                </a:extLst>
              </a:tr>
              <a:tr h="730075">
                <a:tc>
                  <a:txBody>
                    <a:bodyPr/>
                    <a:lstStyle/>
                    <a:p>
                      <a:r>
                        <a:rPr lang="en-US" sz="2600" b="1" dirty="0">
                          <a:solidFill>
                            <a:schemeClr val="tx1"/>
                          </a:solidFill>
                          <a:latin typeface="Times New Roman" panose="02020603050405020304" pitchFamily="18" charset="0"/>
                          <a:cs typeface="Times New Roman" panose="02020603050405020304" pitchFamily="18" charset="0"/>
                        </a:rPr>
                        <a:t>Tornado</a:t>
                      </a:r>
                      <a:r>
                        <a:rPr lang="en-US" sz="2600" b="1" baseline="0" dirty="0">
                          <a:solidFill>
                            <a:schemeClr val="tx1"/>
                          </a:solidFill>
                          <a:latin typeface="Times New Roman" panose="02020603050405020304" pitchFamily="18" charset="0"/>
                          <a:cs typeface="Times New Roman" panose="02020603050405020304" pitchFamily="18" charset="0"/>
                        </a:rPr>
                        <a:t> Impact (Sum)</a:t>
                      </a:r>
                      <a:endParaRPr lang="en-US" sz="2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600" i="1" dirty="0">
                          <a:solidFill>
                            <a:schemeClr val="tx1"/>
                          </a:solidFill>
                          <a:latin typeface="Times New Roman" panose="02020603050405020304" pitchFamily="18" charset="0"/>
                          <a:cs typeface="Times New Roman" panose="02020603050405020304" pitchFamily="18" charset="0"/>
                        </a:rPr>
                        <a:t>r </a:t>
                      </a:r>
                      <a:r>
                        <a:rPr lang="en-US" sz="2600" i="0" dirty="0">
                          <a:solidFill>
                            <a:schemeClr val="tx1"/>
                          </a:solidFill>
                          <a:latin typeface="Times New Roman" panose="02020603050405020304" pitchFamily="18" charset="0"/>
                          <a:cs typeface="Times New Roman" panose="02020603050405020304" pitchFamily="18" charset="0"/>
                        </a:rPr>
                        <a:t>= .22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kern="1200" dirty="0" err="1">
                          <a:solidFill>
                            <a:schemeClr val="dk1"/>
                          </a:solidFill>
                          <a:effectLst/>
                          <a:latin typeface="Times New Roman" panose="02020603050405020304" pitchFamily="18" charset="0"/>
                          <a:ea typeface="+mn-ea"/>
                          <a:cs typeface="Times New Roman" panose="02020603050405020304" pitchFamily="18" charset="0"/>
                        </a:rPr>
                        <a:t>r</a:t>
                      </a:r>
                      <a:r>
                        <a:rPr lang="en-US" sz="2600" kern="1200" dirty="0" err="1">
                          <a:solidFill>
                            <a:schemeClr val="dk1"/>
                          </a:solidFill>
                          <a:effectLst/>
                          <a:latin typeface="Times New Roman" panose="02020603050405020304" pitchFamily="18" charset="0"/>
                          <a:ea typeface="+mn-ea"/>
                          <a:cs typeface="Times New Roman" panose="02020603050405020304" pitchFamily="18" charset="0"/>
                        </a:rPr>
                        <a:t>s</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 = .22-.31</a:t>
                      </a:r>
                    </a:p>
                  </a:txBody>
                  <a:tcPr/>
                </a:tc>
                <a:extLst>
                  <a:ext uri="{0D108BD9-81ED-4DB2-BD59-A6C34878D82A}">
                    <a16:rowId xmlns:a16="http://schemas.microsoft.com/office/drawing/2014/main" val="3512056656"/>
                  </a:ext>
                </a:extLst>
              </a:tr>
            </a:tbl>
          </a:graphicData>
        </a:graphic>
      </p:graphicFrame>
      <p:sp>
        <p:nvSpPr>
          <p:cNvPr id="56" name="TextBox 55"/>
          <p:cNvSpPr txBox="1"/>
          <p:nvPr/>
        </p:nvSpPr>
        <p:spPr>
          <a:xfrm>
            <a:off x="15852719" y="25850033"/>
            <a:ext cx="6536843" cy="553998"/>
          </a:xfrm>
          <a:prstGeom prst="rect">
            <a:avLst/>
          </a:prstGeom>
          <a:noFill/>
        </p:spPr>
        <p:txBody>
          <a:bodyPr wrap="square" rtlCol="0">
            <a:spAutoFit/>
          </a:bodyPr>
          <a:lstStyle/>
          <a:p>
            <a:pPr marL="342900" lvl="2" indent="-342900" eaLnBrk="1" hangingPunct="1">
              <a:buFont typeface="Arial" panose="020B0604020202020204" pitchFamily="34" charset="0"/>
              <a:buChar char="•"/>
              <a:tabLst>
                <a:tab pos="3600450" algn="l"/>
              </a:tabLst>
            </a:pPr>
            <a:r>
              <a:rPr lang="en-US" altLang="en-US" sz="3000" dirty="0">
                <a:latin typeface="Times New Roman" panose="02020603050405020304" pitchFamily="18" charset="0"/>
                <a:cs typeface="Times New Roman" panose="02020603050405020304" pitchFamily="18" charset="0"/>
              </a:rPr>
              <a:t>Significant (</a:t>
            </a:r>
            <a:r>
              <a:rPr lang="en-US" altLang="en-US" sz="3000" i="1" dirty="0">
                <a:latin typeface="Times New Roman" panose="02020603050405020304" pitchFamily="18" charset="0"/>
                <a:cs typeface="Times New Roman" panose="02020603050405020304" pitchFamily="18" charset="0"/>
              </a:rPr>
              <a:t>p </a:t>
            </a:r>
            <a:r>
              <a:rPr lang="en-US" altLang="en-US" sz="3000" dirty="0">
                <a:latin typeface="Times New Roman" panose="02020603050405020304" pitchFamily="18" charset="0"/>
                <a:cs typeface="Times New Roman" panose="02020603050405020304" pitchFamily="18" charset="0"/>
              </a:rPr>
              <a:t>&lt; .05) </a:t>
            </a:r>
            <a:r>
              <a:rPr lang="en-US" altLang="en-US" sz="3000" i="1" dirty="0">
                <a:latin typeface="Times New Roman" panose="02020603050405020304" pitchFamily="18" charset="0"/>
                <a:cs typeface="Times New Roman" panose="02020603050405020304" pitchFamily="18" charset="0"/>
              </a:rPr>
              <a:t>scale</a:t>
            </a:r>
            <a:r>
              <a:rPr lang="en-US" altLang="en-US" sz="3000" dirty="0">
                <a:latin typeface="Times New Roman" panose="02020603050405020304" pitchFamily="18" charset="0"/>
                <a:cs typeface="Times New Roman" panose="02020603050405020304" pitchFamily="18" charset="0"/>
              </a:rPr>
              <a:t> correlations:</a:t>
            </a:r>
          </a:p>
        </p:txBody>
      </p:sp>
      <p:graphicFrame>
        <p:nvGraphicFramePr>
          <p:cNvPr id="7" name="Table 6"/>
          <p:cNvGraphicFramePr>
            <a:graphicFrameLocks noGrp="1"/>
          </p:cNvGraphicFramePr>
          <p:nvPr>
            <p:extLst>
              <p:ext uri="{D42A27DB-BD31-4B8C-83A1-F6EECF244321}">
                <p14:modId xmlns:p14="http://schemas.microsoft.com/office/powerpoint/2010/main" val="1317464032"/>
              </p:ext>
            </p:extLst>
          </p:nvPr>
        </p:nvGraphicFramePr>
        <p:xfrm>
          <a:off x="26489058" y="31017129"/>
          <a:ext cx="10861847" cy="2438400"/>
        </p:xfrm>
        <a:graphic>
          <a:graphicData uri="http://schemas.openxmlformats.org/drawingml/2006/table">
            <a:tbl>
              <a:tblPr firstRow="1" bandRow="1">
                <a:tableStyleId>{5C22544A-7EE6-4342-B048-85BDC9FD1C3A}</a:tableStyleId>
              </a:tblPr>
              <a:tblGrid>
                <a:gridCol w="7485495">
                  <a:extLst>
                    <a:ext uri="{9D8B030D-6E8A-4147-A177-3AD203B41FA5}">
                      <a16:colId xmlns:a16="http://schemas.microsoft.com/office/drawing/2014/main" val="3121942983"/>
                    </a:ext>
                  </a:extLst>
                </a:gridCol>
                <a:gridCol w="3376352">
                  <a:extLst>
                    <a:ext uri="{9D8B030D-6E8A-4147-A177-3AD203B41FA5}">
                      <a16:colId xmlns:a16="http://schemas.microsoft.com/office/drawing/2014/main" val="858153614"/>
                    </a:ext>
                  </a:extLst>
                </a:gridCol>
              </a:tblGrid>
              <a:tr h="370840">
                <a:tc>
                  <a:txBody>
                    <a:bodyPr/>
                    <a:lstStyle/>
                    <a:p>
                      <a:endParaRPr lang="en-US" sz="2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600" dirty="0">
                          <a:solidFill>
                            <a:schemeClr val="tx1"/>
                          </a:solidFill>
                          <a:latin typeface="Times New Roman" panose="02020603050405020304" pitchFamily="18" charset="0"/>
                          <a:cs typeface="Times New Roman" panose="02020603050405020304" pitchFamily="18" charset="0"/>
                        </a:rPr>
                        <a:t>Resilience</a:t>
                      </a:r>
                      <a:r>
                        <a:rPr lang="en-US" sz="2600" baseline="0" dirty="0">
                          <a:solidFill>
                            <a:schemeClr val="tx1"/>
                          </a:solidFill>
                          <a:latin typeface="Times New Roman" panose="02020603050405020304" pitchFamily="18" charset="0"/>
                          <a:cs typeface="Times New Roman" panose="02020603050405020304" pitchFamily="18" charset="0"/>
                        </a:rPr>
                        <a:t> (BRS)</a:t>
                      </a:r>
                      <a:endParaRPr lang="en-US" sz="2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5805923"/>
                  </a:ext>
                </a:extLst>
              </a:tr>
              <a:tr h="370840">
                <a:tc>
                  <a:txBody>
                    <a:bodyPr/>
                    <a:lstStyle/>
                    <a:p>
                      <a:r>
                        <a:rPr lang="en-US" sz="2600" dirty="0">
                          <a:latin typeface="Times New Roman" panose="02020603050405020304" pitchFamily="18" charset="0"/>
                          <a:cs typeface="Times New Roman" panose="02020603050405020304" pitchFamily="18" charset="0"/>
                        </a:rPr>
                        <a:t>Conducted First Aid/CPR</a:t>
                      </a:r>
                    </a:p>
                  </a:txBody>
                  <a:tcPr/>
                </a:tc>
                <a:tc>
                  <a:txBody>
                    <a:bodyPr/>
                    <a:lstStyle/>
                    <a:p>
                      <a:pPr algn="ct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.16</a:t>
                      </a:r>
                      <a:endParaRPr lang="en-US" sz="2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9966405"/>
                  </a:ext>
                </a:extLst>
              </a:tr>
              <a:tr h="370840">
                <a:tc>
                  <a:txBody>
                    <a:bodyPr/>
                    <a:lstStyle/>
                    <a:p>
                      <a:r>
                        <a:rPr lang="en-US" sz="2600" dirty="0">
                          <a:latin typeface="Times New Roman" panose="02020603050405020304" pitchFamily="18" charset="0"/>
                          <a:cs typeface="Times New Roman" panose="02020603050405020304" pitchFamily="18" charset="0"/>
                        </a:rPr>
                        <a:t>Knew</a:t>
                      </a:r>
                      <a:r>
                        <a:rPr lang="en-US" sz="2600" baseline="0" dirty="0">
                          <a:latin typeface="Times New Roman" panose="02020603050405020304" pitchFamily="18" charset="0"/>
                          <a:cs typeface="Times New Roman" panose="02020603050405020304" pitchFamily="18" charset="0"/>
                        </a:rPr>
                        <a:t> residential emergency meeting place</a:t>
                      </a:r>
                      <a:endParaRPr lang="en-US" sz="2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.14</a:t>
                      </a:r>
                      <a:endParaRPr lang="en-US" sz="2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5235653"/>
                  </a:ext>
                </a:extLst>
              </a:tr>
              <a:tr h="370840">
                <a:tc>
                  <a:txBody>
                    <a:bodyPr/>
                    <a:lstStyle/>
                    <a:p>
                      <a:r>
                        <a:rPr lang="en-US" sz="2600" dirty="0">
                          <a:latin typeface="Times New Roman" panose="02020603050405020304" pitchFamily="18" charset="0"/>
                          <a:cs typeface="Times New Roman" panose="02020603050405020304" pitchFamily="18" charset="0"/>
                        </a:rPr>
                        <a:t>Knew location/operation of fire extinguishers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.22</a:t>
                      </a:r>
                      <a:endParaRPr lang="en-US" sz="2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161071"/>
                  </a:ext>
                </a:extLst>
              </a:tr>
              <a:tr h="370840">
                <a:tc>
                  <a:txBody>
                    <a:bodyPr/>
                    <a:lstStyle/>
                    <a:p>
                      <a:r>
                        <a:rPr lang="en-US" sz="2600" dirty="0">
                          <a:latin typeface="Times New Roman" panose="02020603050405020304" pitchFamily="18" charset="0"/>
                          <a:cs typeface="Times New Roman" panose="02020603050405020304" pitchFamily="18" charset="0"/>
                        </a:rPr>
                        <a:t>Knew location/had tested smoke alarms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.14</a:t>
                      </a:r>
                      <a:endParaRPr lang="en-US" sz="2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1317669"/>
                  </a:ext>
                </a:extLst>
              </a:tr>
            </a:tbl>
          </a:graphicData>
        </a:graphic>
      </p:graphicFrame>
      <p:sp>
        <p:nvSpPr>
          <p:cNvPr id="57" name="TextBox 56"/>
          <p:cNvSpPr txBox="1"/>
          <p:nvPr/>
        </p:nvSpPr>
        <p:spPr>
          <a:xfrm>
            <a:off x="26457729" y="25876145"/>
            <a:ext cx="10966561" cy="553998"/>
          </a:xfrm>
          <a:prstGeom prst="rect">
            <a:avLst/>
          </a:prstGeom>
          <a:noFill/>
        </p:spPr>
        <p:txBody>
          <a:bodyPr wrap="square" rtlCol="0">
            <a:spAutoFit/>
          </a:bodyPr>
          <a:lstStyle/>
          <a:p>
            <a:pPr marL="342900" lvl="2" indent="-342900" eaLnBrk="1" hangingPunct="1">
              <a:buFont typeface="Arial" panose="020B0604020202020204" pitchFamily="34" charset="0"/>
              <a:buChar char="•"/>
              <a:tabLst>
                <a:tab pos="3600450" algn="l"/>
              </a:tabLst>
            </a:pPr>
            <a:r>
              <a:rPr lang="en-US" altLang="en-US" sz="3000" dirty="0">
                <a:latin typeface="Times New Roman" panose="02020603050405020304" pitchFamily="18" charset="0"/>
                <a:cs typeface="Times New Roman" panose="02020603050405020304" pitchFamily="18" charset="0"/>
              </a:rPr>
              <a:t>Significant (</a:t>
            </a:r>
            <a:r>
              <a:rPr lang="en-US" altLang="en-US" sz="3000" i="1" dirty="0">
                <a:latin typeface="Times New Roman" panose="02020603050405020304" pitchFamily="18" charset="0"/>
                <a:cs typeface="Times New Roman" panose="02020603050405020304" pitchFamily="18" charset="0"/>
              </a:rPr>
              <a:t>p </a:t>
            </a:r>
            <a:r>
              <a:rPr lang="en-US" altLang="en-US" sz="3000" dirty="0">
                <a:latin typeface="Times New Roman" panose="02020603050405020304" pitchFamily="18" charset="0"/>
                <a:cs typeface="Times New Roman" panose="02020603050405020304" pitchFamily="18" charset="0"/>
              </a:rPr>
              <a:t>&lt; .05) correlations with disaster preparedness </a:t>
            </a:r>
            <a:r>
              <a:rPr lang="en-US" altLang="en-US" sz="3000" i="1" dirty="0">
                <a:latin typeface="Times New Roman" panose="02020603050405020304" pitchFamily="18" charset="0"/>
                <a:cs typeface="Times New Roman" panose="02020603050405020304" pitchFamily="18" charset="0"/>
              </a:rPr>
              <a:t>items:</a:t>
            </a:r>
            <a:endParaRPr lang="en-US" altLang="en-US" sz="3000" dirty="0">
              <a:latin typeface="Times New Roman" panose="02020603050405020304" pitchFamily="18" charset="0"/>
              <a:cs typeface="Times New Roman" panose="02020603050405020304" pitchFamily="18" charset="0"/>
            </a:endParaRPr>
          </a:p>
        </p:txBody>
      </p:sp>
      <p:graphicFrame>
        <p:nvGraphicFramePr>
          <p:cNvPr id="70" name="Table 69"/>
          <p:cNvGraphicFramePr>
            <a:graphicFrameLocks noGrp="1"/>
          </p:cNvGraphicFramePr>
          <p:nvPr>
            <p:extLst>
              <p:ext uri="{D42A27DB-BD31-4B8C-83A1-F6EECF244321}">
                <p14:modId xmlns:p14="http://schemas.microsoft.com/office/powerpoint/2010/main" val="936144622"/>
              </p:ext>
            </p:extLst>
          </p:nvPr>
        </p:nvGraphicFramePr>
        <p:xfrm>
          <a:off x="26500682" y="26499830"/>
          <a:ext cx="10850224" cy="3322320"/>
        </p:xfrm>
        <a:graphic>
          <a:graphicData uri="http://schemas.openxmlformats.org/drawingml/2006/table">
            <a:tbl>
              <a:tblPr firstRow="1" bandRow="1">
                <a:tableStyleId>{5C22544A-7EE6-4342-B048-85BDC9FD1C3A}</a:tableStyleId>
              </a:tblPr>
              <a:tblGrid>
                <a:gridCol w="6147595">
                  <a:extLst>
                    <a:ext uri="{9D8B030D-6E8A-4147-A177-3AD203B41FA5}">
                      <a16:colId xmlns:a16="http://schemas.microsoft.com/office/drawing/2014/main" val="3121942983"/>
                    </a:ext>
                  </a:extLst>
                </a:gridCol>
                <a:gridCol w="1567543">
                  <a:extLst>
                    <a:ext uri="{9D8B030D-6E8A-4147-A177-3AD203B41FA5}">
                      <a16:colId xmlns:a16="http://schemas.microsoft.com/office/drawing/2014/main" val="858153614"/>
                    </a:ext>
                  </a:extLst>
                </a:gridCol>
                <a:gridCol w="1567543">
                  <a:extLst>
                    <a:ext uri="{9D8B030D-6E8A-4147-A177-3AD203B41FA5}">
                      <a16:colId xmlns:a16="http://schemas.microsoft.com/office/drawing/2014/main" val="4261385990"/>
                    </a:ext>
                  </a:extLst>
                </a:gridCol>
                <a:gridCol w="1567543">
                  <a:extLst>
                    <a:ext uri="{9D8B030D-6E8A-4147-A177-3AD203B41FA5}">
                      <a16:colId xmlns:a16="http://schemas.microsoft.com/office/drawing/2014/main" val="3517114873"/>
                    </a:ext>
                  </a:extLst>
                </a:gridCol>
              </a:tblGrid>
              <a:tr h="441960">
                <a:tc rowSpan="2">
                  <a:txBody>
                    <a:bodyPr/>
                    <a:lstStyle/>
                    <a:p>
                      <a:endParaRPr lang="en-US" sz="26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BE0E3"/>
                    </a:solidFill>
                  </a:tcPr>
                </a:tc>
                <a:tc gridSpan="3">
                  <a:txBody>
                    <a:bodyPr/>
                    <a:lstStyle/>
                    <a:p>
                      <a:pPr algn="ctr"/>
                      <a:r>
                        <a:rPr lang="en-US" sz="2600" dirty="0">
                          <a:solidFill>
                            <a:schemeClr val="tx1"/>
                          </a:solidFill>
                          <a:latin typeface="Times New Roman" panose="02020603050405020304" pitchFamily="18" charset="0"/>
                          <a:cs typeface="Times New Roman" panose="02020603050405020304" pitchFamily="18" charset="0"/>
                        </a:rPr>
                        <a:t>Tornado</a:t>
                      </a:r>
                      <a:r>
                        <a:rPr lang="en-US" sz="2600" baseline="0" dirty="0">
                          <a:solidFill>
                            <a:schemeClr val="tx1"/>
                          </a:solidFill>
                          <a:latin typeface="Times New Roman" panose="02020603050405020304" pitchFamily="18" charset="0"/>
                          <a:cs typeface="Times New Roman" panose="02020603050405020304" pitchFamily="18" charset="0"/>
                        </a:rPr>
                        <a:t> Impact</a:t>
                      </a:r>
                      <a:endParaRPr lang="en-US"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6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pPr algn="ctr"/>
                      <a:endParaRPr lang="en-US" sz="2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5805923"/>
                  </a:ext>
                </a:extLst>
              </a:tr>
              <a:tr h="441960">
                <a:tc vMerge="1">
                  <a:txBody>
                    <a:bodyPr/>
                    <a:lstStyle/>
                    <a:p>
                      <a:endParaRPr lang="en-US"/>
                    </a:p>
                  </a:txBody>
                  <a:tcPr/>
                </a:tc>
                <a:tc>
                  <a:txBody>
                    <a:bodyPr/>
                    <a:lstStyle/>
                    <a:p>
                      <a:pPr algn="l"/>
                      <a:r>
                        <a:rPr lang="en-US" sz="2600" b="1" dirty="0">
                          <a:solidFill>
                            <a:schemeClr val="tx1"/>
                          </a:solidFill>
                          <a:latin typeface="Times New Roman" panose="02020603050405020304" pitchFamily="18" charset="0"/>
                          <a:cs typeface="Times New Roman" panose="02020603050405020304" pitchFamily="18" charset="0"/>
                        </a:rPr>
                        <a:t>Sum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BE0E3"/>
                    </a:solidFill>
                  </a:tcPr>
                </a:tc>
                <a:tc>
                  <a:txBody>
                    <a:bodyPr/>
                    <a:lstStyle/>
                    <a:p>
                      <a:pPr algn="l"/>
                      <a:r>
                        <a:rPr lang="en-US" sz="2600" b="1" dirty="0">
                          <a:solidFill>
                            <a:schemeClr val="tx1"/>
                          </a:solidFill>
                          <a:latin typeface="Times New Roman" panose="02020603050405020304" pitchFamily="18" charset="0"/>
                          <a:cs typeface="Times New Roman" panose="02020603050405020304" pitchFamily="18" charset="0"/>
                        </a:rPr>
                        <a:t>Injured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BE0E3"/>
                    </a:solidFill>
                  </a:tcPr>
                </a:tc>
                <a:tc>
                  <a:txBody>
                    <a:bodyPr/>
                    <a:lstStyle/>
                    <a:p>
                      <a:pPr algn="l"/>
                      <a:r>
                        <a:rPr lang="en-US" sz="2600" b="1" dirty="0">
                          <a:solidFill>
                            <a:schemeClr val="tx1"/>
                          </a:solidFill>
                          <a:latin typeface="Times New Roman" panose="02020603050405020304" pitchFamily="18" charset="0"/>
                          <a:cs typeface="Times New Roman" panose="02020603050405020304" pitchFamily="18" charset="0"/>
                        </a:rPr>
                        <a:t>Forced</a:t>
                      </a:r>
                      <a:r>
                        <a:rPr lang="en-US" sz="2600" b="1" baseline="0" dirty="0">
                          <a:solidFill>
                            <a:schemeClr val="tx1"/>
                          </a:solidFill>
                          <a:latin typeface="Times New Roman" panose="02020603050405020304" pitchFamily="18" charset="0"/>
                          <a:cs typeface="Times New Roman" panose="02020603050405020304" pitchFamily="18" charset="0"/>
                        </a:rPr>
                        <a:t> to evacuate</a:t>
                      </a:r>
                      <a:endParaRPr lang="en-US" sz="26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BE0E3"/>
                    </a:solidFill>
                  </a:tcPr>
                </a:tc>
                <a:extLst>
                  <a:ext uri="{0D108BD9-81ED-4DB2-BD59-A6C34878D82A}">
                    <a16:rowId xmlns:a16="http://schemas.microsoft.com/office/drawing/2014/main" val="4294692992"/>
                  </a:ext>
                </a:extLst>
              </a:tr>
              <a:tr h="370840">
                <a:tc>
                  <a:txBody>
                    <a:bodyPr/>
                    <a:lstStyle/>
                    <a:p>
                      <a:r>
                        <a:rPr lang="en-US" sz="2600" dirty="0">
                          <a:latin typeface="Times New Roman" panose="02020603050405020304" pitchFamily="18" charset="0"/>
                          <a:cs typeface="Times New Roman" panose="02020603050405020304" pitchFamily="18" charset="0"/>
                        </a:rPr>
                        <a:t>Trained in Psychological First Aid</a:t>
                      </a:r>
                    </a:p>
                  </a:txBody>
                  <a:tcPr>
                    <a:lnT w="12700" cap="flat" cmpd="sng" algn="ctr">
                      <a:noFill/>
                      <a:prstDash val="solid"/>
                      <a:round/>
                      <a:headEnd type="none" w="med" len="med"/>
                      <a:tailEnd type="none" w="med" len="med"/>
                    </a:lnT>
                  </a:tcPr>
                </a:tc>
                <a:tc>
                  <a:txBody>
                    <a:bodyPr/>
                    <a:lstStyle/>
                    <a:p>
                      <a:pPr algn="ct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.14</a:t>
                      </a:r>
                      <a:endParaRPr lang="en-US" sz="2600" i="1"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tcPr>
                </a:tc>
                <a:tc>
                  <a:txBody>
                    <a:bodyPr/>
                    <a:lstStyle/>
                    <a:p>
                      <a:pPr algn="ctr"/>
                      <a:r>
                        <a:rPr lang="en-US" sz="2600" i="1" dirty="0">
                          <a:latin typeface="Times New Roman" panose="02020603050405020304" pitchFamily="18" charset="0"/>
                          <a:cs typeface="Times New Roman" panose="02020603050405020304" pitchFamily="18" charset="0"/>
                        </a:rPr>
                        <a:t>---</a:t>
                      </a:r>
                    </a:p>
                  </a:txBody>
                  <a:tcPr>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2739966405"/>
                  </a:ext>
                </a:extLst>
              </a:tr>
              <a:tr h="370840">
                <a:tc>
                  <a:txBody>
                    <a:bodyPr/>
                    <a:lstStyle/>
                    <a:p>
                      <a:r>
                        <a:rPr lang="en-US" sz="2600" dirty="0">
                          <a:latin typeface="Times New Roman" panose="02020603050405020304" pitchFamily="18" charset="0"/>
                          <a:cs typeface="Times New Roman" panose="02020603050405020304" pitchFamily="18" charset="0"/>
                        </a:rPr>
                        <a:t>Participated in interactive weather drill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.10</a:t>
                      </a:r>
                      <a:endParaRPr lang="en-US" sz="2600"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035235653"/>
                  </a:ext>
                </a:extLst>
              </a:tr>
              <a:tr h="370840">
                <a:tc>
                  <a:txBody>
                    <a:bodyPr/>
                    <a:lstStyle/>
                    <a:p>
                      <a:r>
                        <a:rPr lang="en-US" sz="2600" dirty="0">
                          <a:latin typeface="Times New Roman" panose="02020603050405020304" pitchFamily="18" charset="0"/>
                          <a:cs typeface="Times New Roman" panose="02020603050405020304" pitchFamily="18" charset="0"/>
                        </a:rPr>
                        <a:t>Knew residential</a:t>
                      </a:r>
                      <a:r>
                        <a:rPr lang="en-US" sz="2600" baseline="0" dirty="0">
                          <a:latin typeface="Times New Roman" panose="02020603050405020304" pitchFamily="18" charset="0"/>
                          <a:cs typeface="Times New Roman" panose="02020603050405020304" pitchFamily="18" charset="0"/>
                        </a:rPr>
                        <a:t> emergency meeting place</a:t>
                      </a:r>
                      <a:endParaRPr lang="en-US" sz="2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.12</a:t>
                      </a:r>
                      <a:endParaRPr lang="en-US" sz="2600"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795161071"/>
                  </a:ext>
                </a:extLst>
              </a:tr>
              <a:tr h="370840">
                <a:tc>
                  <a:txBody>
                    <a:bodyPr/>
                    <a:lstStyle/>
                    <a:p>
                      <a:r>
                        <a:rPr lang="en-US" sz="2600" dirty="0">
                          <a:latin typeface="Times New Roman" panose="02020603050405020304" pitchFamily="18" charset="0"/>
                          <a:cs typeface="Times New Roman" panose="02020603050405020304" pitchFamily="18" charset="0"/>
                        </a:rPr>
                        <a:t>Took Disaster Mental Health college course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.16</a:t>
                      </a:r>
                      <a:endParaRPr lang="en-US" sz="2600"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.38</a:t>
                      </a:r>
                      <a:endParaRPr lang="en-US" sz="2600"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dirty="0">
                          <a:latin typeface="Times New Roman" panose="02020603050405020304" pitchFamily="18" charset="0"/>
                          <a:cs typeface="Times New Roman" panose="02020603050405020304" pitchFamily="18" charset="0"/>
                        </a:rPr>
                        <a:t>r</a:t>
                      </a:r>
                      <a:r>
                        <a:rPr lang="en-US" sz="2600" i="1" baseline="0" dirty="0">
                          <a:latin typeface="Times New Roman" panose="02020603050405020304" pitchFamily="18" charset="0"/>
                          <a:cs typeface="Times New Roman" panose="02020603050405020304" pitchFamily="18" charset="0"/>
                        </a:rPr>
                        <a:t> </a:t>
                      </a:r>
                      <a:r>
                        <a:rPr lang="en-US" sz="2600" i="0" baseline="0" dirty="0">
                          <a:latin typeface="Times New Roman" panose="02020603050405020304" pitchFamily="18" charset="0"/>
                          <a:cs typeface="Times New Roman" panose="02020603050405020304" pitchFamily="18" charset="0"/>
                        </a:rPr>
                        <a:t>= .24</a:t>
                      </a:r>
                      <a:endParaRPr lang="en-US" sz="2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1317669"/>
                  </a:ext>
                </a:extLst>
              </a:tr>
            </a:tbl>
          </a:graphicData>
        </a:graphic>
      </p:graphicFrame>
      <p:sp>
        <p:nvSpPr>
          <p:cNvPr id="71" name="TextBox 70"/>
          <p:cNvSpPr txBox="1"/>
          <p:nvPr/>
        </p:nvSpPr>
        <p:spPr>
          <a:xfrm>
            <a:off x="15876782" y="29448613"/>
            <a:ext cx="9369481" cy="1015663"/>
          </a:xfrm>
          <a:prstGeom prst="rect">
            <a:avLst/>
          </a:prstGeom>
          <a:noFill/>
        </p:spPr>
        <p:txBody>
          <a:bodyPr wrap="square" rtlCol="0">
            <a:spAutoFit/>
          </a:bodyPr>
          <a:lstStyle/>
          <a:p>
            <a:pPr marL="457200" lvl="2"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Forms of tornado impact significantly (</a:t>
            </a:r>
            <a:r>
              <a:rPr lang="en-US" sz="3000" i="1" dirty="0">
                <a:latin typeface="Times New Roman" panose="02020603050405020304" pitchFamily="18" charset="0"/>
                <a:cs typeface="Times New Roman" panose="02020603050405020304" pitchFamily="18" charset="0"/>
              </a:rPr>
              <a:t>p </a:t>
            </a:r>
            <a:r>
              <a:rPr lang="en-US" sz="3000" dirty="0">
                <a:latin typeface="Times New Roman" panose="02020603050405020304" pitchFamily="18" charset="0"/>
                <a:cs typeface="Times New Roman" panose="02020603050405020304" pitchFamily="18" charset="0"/>
              </a:rPr>
              <a:t>&lt; .05) correlated with all five PTG factors:</a:t>
            </a:r>
          </a:p>
        </p:txBody>
      </p:sp>
      <p:graphicFrame>
        <p:nvGraphicFramePr>
          <p:cNvPr id="74" name="Table 73"/>
          <p:cNvGraphicFramePr>
            <a:graphicFrameLocks noGrp="1"/>
          </p:cNvGraphicFramePr>
          <p:nvPr>
            <p:extLst>
              <p:ext uri="{D42A27DB-BD31-4B8C-83A1-F6EECF244321}">
                <p14:modId xmlns:p14="http://schemas.microsoft.com/office/powerpoint/2010/main" val="574268320"/>
              </p:ext>
            </p:extLst>
          </p:nvPr>
        </p:nvGraphicFramePr>
        <p:xfrm>
          <a:off x="15993355" y="30470091"/>
          <a:ext cx="9999004" cy="2926080"/>
        </p:xfrm>
        <a:graphic>
          <a:graphicData uri="http://schemas.openxmlformats.org/drawingml/2006/table">
            <a:tbl>
              <a:tblPr firstRow="1" bandRow="1">
                <a:tableStyleId>{5C22544A-7EE6-4342-B048-85BDC9FD1C3A}</a:tableStyleId>
              </a:tblPr>
              <a:tblGrid>
                <a:gridCol w="6468388">
                  <a:extLst>
                    <a:ext uri="{9D8B030D-6E8A-4147-A177-3AD203B41FA5}">
                      <a16:colId xmlns:a16="http://schemas.microsoft.com/office/drawing/2014/main" val="3121942983"/>
                    </a:ext>
                  </a:extLst>
                </a:gridCol>
                <a:gridCol w="3530616">
                  <a:extLst>
                    <a:ext uri="{9D8B030D-6E8A-4147-A177-3AD203B41FA5}">
                      <a16:colId xmlns:a16="http://schemas.microsoft.com/office/drawing/2014/main" val="85815361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PTG (all 5 factors)</a:t>
                      </a:r>
                    </a:p>
                  </a:txBody>
                  <a:tcPr/>
                </a:tc>
                <a:extLst>
                  <a:ext uri="{0D108BD9-81ED-4DB2-BD59-A6C34878D82A}">
                    <a16:rowId xmlns:a16="http://schemas.microsoft.com/office/drawing/2014/main" val="4115805923"/>
                  </a:ext>
                </a:extLst>
              </a:tr>
              <a:tr h="370840">
                <a:tc>
                  <a:txBody>
                    <a:bodyPr/>
                    <a:lstStyle/>
                    <a:p>
                      <a:pPr marL="0" lvl="3" indent="0"/>
                      <a:r>
                        <a:rPr lang="en-US" sz="2600" kern="1200" dirty="0">
                          <a:solidFill>
                            <a:schemeClr val="dk1"/>
                          </a:solidFill>
                          <a:effectLst/>
                          <a:latin typeface="Times New Roman" panose="02020603050405020304" pitchFamily="18" charset="0"/>
                          <a:ea typeface="+mn-ea"/>
                          <a:cs typeface="Times New Roman" panose="02020603050405020304" pitchFamily="18" charset="0"/>
                        </a:rPr>
                        <a:t>Having seen others killed</a:t>
                      </a:r>
                    </a:p>
                  </a:txBody>
                  <a:tcPr/>
                </a:tc>
                <a:tc>
                  <a:txBody>
                    <a:bodyPr/>
                    <a:lstStyle/>
                    <a:p>
                      <a:pPr algn="ctr"/>
                      <a:r>
                        <a:rPr lang="en-US" sz="2600" i="1" kern="1200" dirty="0" err="1">
                          <a:solidFill>
                            <a:schemeClr val="dk1"/>
                          </a:solidFill>
                          <a:effectLst/>
                          <a:latin typeface="Times New Roman" panose="02020603050405020304" pitchFamily="18" charset="0"/>
                          <a:ea typeface="+mn-ea"/>
                          <a:cs typeface="Times New Roman" panose="02020603050405020304" pitchFamily="18" charset="0"/>
                        </a:rPr>
                        <a:t>r</a:t>
                      </a:r>
                      <a:r>
                        <a:rPr lang="en-US" sz="2600" kern="1200" dirty="0" err="1">
                          <a:solidFill>
                            <a:schemeClr val="dk1"/>
                          </a:solidFill>
                          <a:effectLst/>
                          <a:latin typeface="Times New Roman" panose="02020603050405020304" pitchFamily="18" charset="0"/>
                          <a:ea typeface="+mn-ea"/>
                          <a:cs typeface="Times New Roman" panose="02020603050405020304" pitchFamily="18" charset="0"/>
                        </a:rPr>
                        <a:t>s</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 = .20-.22</a:t>
                      </a:r>
                      <a:endParaRPr lang="en-US" sz="2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9966405"/>
                  </a:ext>
                </a:extLst>
              </a:tr>
              <a:tr h="370840">
                <a:tc>
                  <a:txBody>
                    <a:bodyPr/>
                    <a:lstStyle/>
                    <a:p>
                      <a:pPr marL="0" lvl="3" indent="0"/>
                      <a:r>
                        <a:rPr lang="en-US" sz="2600" kern="1200" dirty="0">
                          <a:solidFill>
                            <a:schemeClr val="dk1"/>
                          </a:solidFill>
                          <a:effectLst/>
                          <a:latin typeface="Times New Roman" panose="02020603050405020304" pitchFamily="18" charset="0"/>
                          <a:ea typeface="+mn-ea"/>
                          <a:cs typeface="Times New Roman" panose="02020603050405020304" pitchFamily="18" charset="0"/>
                        </a:rPr>
                        <a:t>Having felt  direct threat to one’s life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kern="1200" dirty="0" err="1">
                          <a:solidFill>
                            <a:schemeClr val="dk1"/>
                          </a:solidFill>
                          <a:effectLst/>
                          <a:latin typeface="Times New Roman" panose="02020603050405020304" pitchFamily="18" charset="0"/>
                          <a:ea typeface="+mn-ea"/>
                          <a:cs typeface="Times New Roman" panose="02020603050405020304" pitchFamily="18" charset="0"/>
                        </a:rPr>
                        <a:t>r</a:t>
                      </a:r>
                      <a:r>
                        <a:rPr lang="en-US" sz="2600" kern="1200" dirty="0" err="1">
                          <a:solidFill>
                            <a:schemeClr val="dk1"/>
                          </a:solidFill>
                          <a:effectLst/>
                          <a:latin typeface="Times New Roman" panose="02020603050405020304" pitchFamily="18" charset="0"/>
                          <a:ea typeface="+mn-ea"/>
                          <a:cs typeface="Times New Roman" panose="02020603050405020304" pitchFamily="18" charset="0"/>
                        </a:rPr>
                        <a:t>s</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 = .14-.22</a:t>
                      </a:r>
                      <a:endParaRPr lang="en-US" sz="2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5235653"/>
                  </a:ext>
                </a:extLst>
              </a:tr>
              <a:tr h="370840">
                <a:tc>
                  <a:txBody>
                    <a:bodyPr/>
                    <a:lstStyle/>
                    <a:p>
                      <a:pPr marL="0" lvl="3" indent="0"/>
                      <a:r>
                        <a:rPr lang="en-US" sz="2600" kern="1200" dirty="0">
                          <a:solidFill>
                            <a:schemeClr val="dk1"/>
                          </a:solidFill>
                          <a:effectLst/>
                          <a:latin typeface="Times New Roman" panose="02020603050405020304" pitchFamily="18" charset="0"/>
                          <a:ea typeface="+mn-ea"/>
                          <a:cs typeface="Times New Roman" panose="02020603050405020304" pitchFamily="18" charset="0"/>
                        </a:rPr>
                        <a:t>Having provided first aid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kern="1200" dirty="0" err="1">
                          <a:solidFill>
                            <a:schemeClr val="dk1"/>
                          </a:solidFill>
                          <a:effectLst/>
                          <a:latin typeface="Times New Roman" panose="02020603050405020304" pitchFamily="18" charset="0"/>
                          <a:ea typeface="+mn-ea"/>
                          <a:cs typeface="Times New Roman" panose="02020603050405020304" pitchFamily="18" charset="0"/>
                        </a:rPr>
                        <a:t>r</a:t>
                      </a:r>
                      <a:r>
                        <a:rPr lang="en-US" sz="2600" kern="1200" dirty="0" err="1">
                          <a:solidFill>
                            <a:schemeClr val="dk1"/>
                          </a:solidFill>
                          <a:effectLst/>
                          <a:latin typeface="Times New Roman" panose="02020603050405020304" pitchFamily="18" charset="0"/>
                          <a:ea typeface="+mn-ea"/>
                          <a:cs typeface="Times New Roman" panose="02020603050405020304" pitchFamily="18" charset="0"/>
                        </a:rPr>
                        <a:t>s</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 = .16-.27</a:t>
                      </a:r>
                      <a:endParaRPr lang="en-US" sz="2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161071"/>
                  </a:ext>
                </a:extLst>
              </a:tr>
              <a:tr h="320040">
                <a:tc>
                  <a:txBody>
                    <a:bodyPr/>
                    <a:lstStyle/>
                    <a:p>
                      <a:pPr marL="0" lvl="3" indent="0"/>
                      <a:r>
                        <a:rPr lang="en-US" sz="2600" kern="1200" dirty="0">
                          <a:solidFill>
                            <a:schemeClr val="dk1"/>
                          </a:solidFill>
                          <a:effectLst/>
                          <a:latin typeface="Times New Roman" panose="02020603050405020304" pitchFamily="18" charset="0"/>
                          <a:ea typeface="+mn-ea"/>
                          <a:cs typeface="Times New Roman" panose="02020603050405020304" pitchFamily="18" charset="0"/>
                        </a:rPr>
                        <a:t>Inability to get to a store for three or more days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kern="1200" dirty="0" err="1">
                          <a:solidFill>
                            <a:schemeClr val="dk1"/>
                          </a:solidFill>
                          <a:effectLst/>
                          <a:latin typeface="Times New Roman" panose="02020603050405020304" pitchFamily="18" charset="0"/>
                          <a:ea typeface="+mn-ea"/>
                          <a:cs typeface="Times New Roman" panose="02020603050405020304" pitchFamily="18" charset="0"/>
                        </a:rPr>
                        <a:t>r</a:t>
                      </a:r>
                      <a:r>
                        <a:rPr lang="en-US" sz="2600" kern="1200" dirty="0" err="1">
                          <a:solidFill>
                            <a:schemeClr val="dk1"/>
                          </a:solidFill>
                          <a:effectLst/>
                          <a:latin typeface="Times New Roman" panose="02020603050405020304" pitchFamily="18" charset="0"/>
                          <a:ea typeface="+mn-ea"/>
                          <a:cs typeface="Times New Roman" panose="02020603050405020304" pitchFamily="18" charset="0"/>
                        </a:rPr>
                        <a:t>s</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 = .10-.13 </a:t>
                      </a:r>
                      <a:endParaRPr lang="en-US" sz="2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1317669"/>
                  </a:ext>
                </a:extLst>
              </a:tr>
              <a:tr h="320040">
                <a:tc>
                  <a:txBody>
                    <a:bodyPr/>
                    <a:lstStyle/>
                    <a:p>
                      <a:pPr marL="63500" marR="0" lvl="3" indent="0" algn="l" defTabSz="914400" rtl="0" eaLnBrk="1" fontAlgn="auto" latinLnBrk="0" hangingPunct="1">
                        <a:lnSpc>
                          <a:spcPct val="100000"/>
                        </a:lnSpc>
                        <a:spcBef>
                          <a:spcPts val="0"/>
                        </a:spcBef>
                        <a:spcAft>
                          <a:spcPts val="0"/>
                        </a:spcAft>
                        <a:buClrTx/>
                        <a:buSzTx/>
                        <a:buFontTx/>
                        <a:buNone/>
                        <a:tabLst/>
                        <a:defRPr/>
                      </a:pPr>
                      <a:r>
                        <a:rPr lang="en-US" sz="2600" kern="1200" dirty="0">
                          <a:solidFill>
                            <a:schemeClr val="dk1"/>
                          </a:solidFill>
                          <a:effectLst/>
                          <a:latin typeface="Times New Roman" panose="02020603050405020304" pitchFamily="18" charset="0"/>
                          <a:ea typeface="+mn-ea"/>
                          <a:cs typeface="Times New Roman" panose="02020603050405020304" pitchFamily="18" charset="0"/>
                        </a:rPr>
                        <a:t>Loss of electricity for three or more days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i="1" kern="1200" dirty="0" err="1">
                          <a:solidFill>
                            <a:schemeClr val="dk1"/>
                          </a:solidFill>
                          <a:effectLst/>
                          <a:latin typeface="Times New Roman" panose="02020603050405020304" pitchFamily="18" charset="0"/>
                          <a:ea typeface="+mn-ea"/>
                          <a:cs typeface="Times New Roman" panose="02020603050405020304" pitchFamily="18" charset="0"/>
                        </a:rPr>
                        <a:t>r</a:t>
                      </a:r>
                      <a:r>
                        <a:rPr lang="en-US" sz="2600" kern="1200" dirty="0" err="1">
                          <a:solidFill>
                            <a:schemeClr val="dk1"/>
                          </a:solidFill>
                          <a:effectLst/>
                          <a:latin typeface="Times New Roman" panose="02020603050405020304" pitchFamily="18" charset="0"/>
                          <a:ea typeface="+mn-ea"/>
                          <a:cs typeface="Times New Roman" panose="02020603050405020304" pitchFamily="18" charset="0"/>
                        </a:rPr>
                        <a:t>s</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 = .17-.22</a:t>
                      </a:r>
                    </a:p>
                  </a:txBody>
                  <a:tcPr/>
                </a:tc>
                <a:extLst>
                  <a:ext uri="{0D108BD9-81ED-4DB2-BD59-A6C34878D82A}">
                    <a16:rowId xmlns:a16="http://schemas.microsoft.com/office/drawing/2014/main" val="2879541121"/>
                  </a:ext>
                </a:extLst>
              </a:tr>
            </a:tbl>
          </a:graphicData>
        </a:graphic>
      </p:graphicFrame>
      <p:pic>
        <p:nvPicPr>
          <p:cNvPr id="2072" name="Picture 2071"/>
          <p:cNvPicPr>
            <a:picLocks noChangeAspect="1"/>
          </p:cNvPicPr>
          <p:nvPr/>
        </p:nvPicPr>
        <p:blipFill rotWithShape="1">
          <a:blip r:embed="rId6">
            <a:extLst>
              <a:ext uri="{28A0092B-C50C-407E-A947-70E740481C1C}">
                <a14:useLocalDpi xmlns:a14="http://schemas.microsoft.com/office/drawing/2010/main" val="0"/>
              </a:ext>
            </a:extLst>
          </a:blip>
          <a:srcRect l="32874"/>
          <a:stretch/>
        </p:blipFill>
        <p:spPr>
          <a:xfrm>
            <a:off x="44442147" y="1177350"/>
            <a:ext cx="5400674" cy="4601030"/>
          </a:xfrm>
          <a:prstGeom prst="rect">
            <a:avLst/>
          </a:prstGeom>
        </p:spPr>
      </p:pic>
      <p:sp>
        <p:nvSpPr>
          <p:cNvPr id="88" name="TextBox 87"/>
          <p:cNvSpPr txBox="1"/>
          <p:nvPr/>
        </p:nvSpPr>
        <p:spPr>
          <a:xfrm>
            <a:off x="44442147" y="5942863"/>
            <a:ext cx="5382417" cy="400110"/>
          </a:xfrm>
          <a:prstGeom prst="rect">
            <a:avLst/>
          </a:prstGeom>
          <a:noFill/>
        </p:spPr>
        <p:txBody>
          <a:bodyPr wrap="square" rtlCol="0">
            <a:spAutoFit/>
          </a:bodyPr>
          <a:lstStyle/>
          <a:p>
            <a:pPr marL="0" lvl="2" eaLnBrk="1" hangingPunct="1">
              <a:tabLst>
                <a:tab pos="3600450" algn="l"/>
              </a:tabLst>
            </a:pPr>
            <a:r>
              <a:rPr lang="en-US" altLang="en-US" sz="2000" i="1" dirty="0">
                <a:latin typeface="Times New Roman" panose="02020603050405020304" pitchFamily="18" charset="0"/>
                <a:cs typeface="Times New Roman" panose="02020603050405020304" pitchFamily="18" charset="0"/>
              </a:rPr>
              <a:t>Tornado in Holly Springs Mississippi, Dec. 2015</a:t>
            </a:r>
          </a:p>
        </p:txBody>
      </p:sp>
      <p:sp>
        <p:nvSpPr>
          <p:cNvPr id="58" name="TextBox 57"/>
          <p:cNvSpPr txBox="1"/>
          <p:nvPr/>
        </p:nvSpPr>
        <p:spPr>
          <a:xfrm>
            <a:off x="26457728" y="30338175"/>
            <a:ext cx="10966561" cy="553998"/>
          </a:xfrm>
          <a:prstGeom prst="rect">
            <a:avLst/>
          </a:prstGeom>
          <a:noFill/>
        </p:spPr>
        <p:txBody>
          <a:bodyPr wrap="square" rtlCol="0">
            <a:spAutoFit/>
          </a:bodyPr>
          <a:lstStyle/>
          <a:p>
            <a:pPr marL="342900" lvl="2" indent="-342900" eaLnBrk="1" hangingPunct="1">
              <a:buFont typeface="Arial" panose="020B0604020202020204" pitchFamily="34" charset="0"/>
              <a:buChar char="•"/>
              <a:tabLst>
                <a:tab pos="3600450" algn="l"/>
              </a:tabLst>
            </a:pPr>
            <a:r>
              <a:rPr lang="en-US" altLang="en-US" sz="3000" dirty="0">
                <a:latin typeface="Times New Roman" panose="02020603050405020304" pitchFamily="18" charset="0"/>
                <a:cs typeface="Times New Roman" panose="02020603050405020304" pitchFamily="18" charset="0"/>
              </a:rPr>
              <a:t>Significant (</a:t>
            </a:r>
            <a:r>
              <a:rPr lang="en-US" altLang="en-US" sz="3000" i="1" dirty="0">
                <a:latin typeface="Times New Roman" panose="02020603050405020304" pitchFamily="18" charset="0"/>
                <a:cs typeface="Times New Roman" panose="02020603050405020304" pitchFamily="18" charset="0"/>
              </a:rPr>
              <a:t>p </a:t>
            </a:r>
            <a:r>
              <a:rPr lang="en-US" altLang="en-US" sz="3000" dirty="0">
                <a:latin typeface="Times New Roman" panose="02020603050405020304" pitchFamily="18" charset="0"/>
                <a:cs typeface="Times New Roman" panose="02020603050405020304" pitchFamily="18" charset="0"/>
              </a:rPr>
              <a:t>&lt; .05) correlations with disaster preparedness </a:t>
            </a:r>
            <a:r>
              <a:rPr lang="en-US" altLang="en-US" sz="3000" i="1" dirty="0">
                <a:latin typeface="Times New Roman" panose="02020603050405020304" pitchFamily="18" charset="0"/>
                <a:cs typeface="Times New Roman" panose="02020603050405020304" pitchFamily="18" charset="0"/>
              </a:rPr>
              <a:t>items:</a:t>
            </a:r>
            <a:endParaRPr lang="en-US" altLang="en-US" sz="3000" dirty="0">
              <a:latin typeface="Times New Roman" panose="02020603050405020304" pitchFamily="18" charset="0"/>
              <a:cs typeface="Times New Roman" panose="02020603050405020304" pitchFamily="18" charset="0"/>
            </a:endParaRPr>
          </a:p>
        </p:txBody>
      </p:sp>
      <p:sp>
        <p:nvSpPr>
          <p:cNvPr id="59" name="Text Box 23"/>
          <p:cNvSpPr txBox="1">
            <a:spLocks noChangeArrowheads="1"/>
          </p:cNvSpPr>
          <p:nvPr/>
        </p:nvSpPr>
        <p:spPr bwMode="auto">
          <a:xfrm>
            <a:off x="38623164" y="29992681"/>
            <a:ext cx="11201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1pPr>
            <a:lvl2pPr marL="742950" indent="-28575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37719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3771900" algn="l"/>
              </a:tabLst>
              <a:defRPr sz="97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3000" dirty="0">
                <a:latin typeface="Times New Roman" panose="02020603050405020304" pitchFamily="18" charset="0"/>
                <a:cs typeface="Times New Roman" panose="02020603050405020304" pitchFamily="18" charset="0"/>
              </a:rPr>
              <a:t>For a complete list of references, please refer to the handout.</a:t>
            </a:r>
            <a:endParaRPr lang="en-US" altLang="en-US" sz="3000" dirty="0">
              <a:latin typeface="Times New Roman" panose="02020603050405020304" pitchFamily="18" charset="0"/>
              <a:cs typeface="Times New Roman" panose="02020603050405020304" pitchFamily="18" charset="0"/>
            </a:endParaRPr>
          </a:p>
        </p:txBody>
      </p:sp>
      <p:sp>
        <p:nvSpPr>
          <p:cNvPr id="61" name="Text Box 51"/>
          <p:cNvSpPr txBox="1">
            <a:spLocks noChangeArrowheads="1"/>
          </p:cNvSpPr>
          <p:nvPr/>
        </p:nvSpPr>
        <p:spPr bwMode="auto">
          <a:xfrm>
            <a:off x="35985570" y="8934244"/>
            <a:ext cx="4095630"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1pPr>
            <a:lvl2pPr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2pPr>
            <a:lvl3pPr marL="11430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3pPr>
            <a:lvl4pPr marL="16002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4pPr>
            <a:lvl5pPr marL="2057400" indent="-228600" defTabSz="4911725" eaLnBrk="0" hangingPunct="0">
              <a:tabLst>
                <a:tab pos="6858000" algn="l"/>
                <a:tab pos="7543800" algn="l"/>
              </a:tabLst>
              <a:defRPr sz="9700">
                <a:solidFill>
                  <a:schemeClr val="tx1"/>
                </a:solidFill>
                <a:latin typeface="Arial" panose="020B0604020202020204" pitchFamily="34" charset="0"/>
                <a:cs typeface="Arial" panose="020B0604020202020204" pitchFamily="34" charset="0"/>
              </a:defRPr>
            </a:lvl5pPr>
            <a:lvl6pPr marL="25146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6pPr>
            <a:lvl7pPr marL="29718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7pPr>
            <a:lvl8pPr marL="34290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8pPr>
            <a:lvl9pPr marL="3886200" indent="-228600" defTabSz="4911725" eaLnBrk="0" fontAlgn="base" hangingPunct="0">
              <a:spcBef>
                <a:spcPct val="0"/>
              </a:spcBef>
              <a:spcAft>
                <a:spcPct val="0"/>
              </a:spcAft>
              <a:tabLst>
                <a:tab pos="6858000" algn="l"/>
                <a:tab pos="7543800" algn="l"/>
              </a:tabLst>
              <a:defRPr sz="9700">
                <a:solidFill>
                  <a:schemeClr val="tx1"/>
                </a:solidFill>
                <a:latin typeface="Arial" panose="020B0604020202020204" pitchFamily="34" charset="0"/>
                <a:cs typeface="Arial" panose="020B0604020202020204" pitchFamily="34" charset="0"/>
              </a:defRPr>
            </a:lvl9pPr>
          </a:lstStyle>
          <a:p>
            <a:pPr eaLnBrk="1" hangingPunct="1">
              <a:tabLst>
                <a:tab pos="3600450" algn="l"/>
              </a:tabLst>
            </a:pPr>
            <a:r>
              <a:rPr lang="en-US" altLang="en-US" sz="3000" b="1" dirty="0">
                <a:solidFill>
                  <a:schemeClr val="accent6">
                    <a:lumMod val="50000"/>
                  </a:schemeClr>
                </a:solidFill>
                <a:latin typeface="Calibri" panose="020F0502020204030204" pitchFamily="34" charset="0"/>
                <a:cs typeface="Calibri" panose="020F0502020204030204" pitchFamily="34" charset="0"/>
              </a:rPr>
              <a:t>Self-efficacy for Tornado Response</a:t>
            </a:r>
          </a:p>
          <a:p>
            <a:pPr eaLnBrk="1" hangingPunct="1">
              <a:tabLst>
                <a:tab pos="3600450" algn="l"/>
              </a:tabLst>
            </a:pPr>
            <a:endParaRPr lang="en-US" altLang="en-US" sz="3000" b="1" dirty="0">
              <a:solidFill>
                <a:schemeClr val="accent6">
                  <a:lumMod val="50000"/>
                </a:schemeClr>
              </a:solidFill>
              <a:latin typeface="Calibri" panose="020F0502020204030204" pitchFamily="34" charset="0"/>
              <a:cs typeface="Calibri" panose="020F0502020204030204" pitchFamily="34" charset="0"/>
            </a:endParaRPr>
          </a:p>
          <a:p>
            <a:r>
              <a:rPr lang="en-US" sz="2500" i="1" dirty="0">
                <a:latin typeface="Times New Roman" panose="02020603050405020304" pitchFamily="18" charset="0"/>
                <a:cs typeface="Times New Roman" panose="02020603050405020304" pitchFamily="18" charset="0"/>
              </a:rPr>
              <a:t>“How sure are you that you know what to do if the following situations [tornado listed] were to occur at Ole Miss?”</a:t>
            </a:r>
          </a:p>
          <a:p>
            <a:pPr marL="457200" indent="-457200">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7-point Likert-type response ranging from “I have no idea what to do” to “I have a very good idea what to do</a:t>
            </a:r>
            <a:r>
              <a:rPr lang="en-US" altLang="en-US" sz="2600" dirty="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40413223" y="8918318"/>
            <a:ext cx="9143388" cy="5955476"/>
          </a:xfrm>
          <a:prstGeom prst="rect">
            <a:avLst/>
          </a:prstGeom>
        </p:spPr>
        <p:txBody>
          <a:bodyPr wrap="square">
            <a:spAutoFit/>
          </a:bodyPr>
          <a:lstStyle/>
          <a:p>
            <a:pPr eaLnBrk="1" hangingPunct="1">
              <a:tabLst>
                <a:tab pos="3600450" algn="l"/>
              </a:tabLst>
            </a:pPr>
            <a:r>
              <a:rPr lang="en-US" altLang="en-US" sz="3000" b="1" dirty="0">
                <a:solidFill>
                  <a:schemeClr val="accent6">
                    <a:lumMod val="50000"/>
                  </a:schemeClr>
                </a:solidFill>
                <a:latin typeface="Calibri" panose="020F0502020204030204" pitchFamily="34" charset="0"/>
                <a:cs typeface="Calibri" panose="020F0502020204030204" pitchFamily="34" charset="0"/>
              </a:rPr>
              <a:t>Disaster Preparedness Behaviors </a:t>
            </a:r>
          </a:p>
          <a:p>
            <a:pPr eaLnBrk="1" hangingPunct="1">
              <a:tabLst>
                <a:tab pos="3600450" algn="l"/>
              </a:tabLst>
            </a:pP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Sum Score </a:t>
            </a:r>
            <a:r>
              <a:rPr lang="el-GR" altLang="en-US" sz="2500" dirty="0">
                <a:solidFill>
                  <a:schemeClr val="accent1">
                    <a:lumMod val="25000"/>
                  </a:schemeClr>
                </a:solidFill>
                <a:latin typeface="Times New Roman" panose="02020603050405020304" pitchFamily="18" charset="0"/>
                <a:cs typeface="Times New Roman" panose="02020603050405020304" pitchFamily="18" charset="0"/>
              </a:rPr>
              <a:t>α</a:t>
            </a:r>
            <a:r>
              <a:rPr lang="en-US" altLang="en-US" sz="2500" baseline="-25000" dirty="0">
                <a:solidFill>
                  <a:schemeClr val="accent1">
                    <a:lumMod val="25000"/>
                  </a:schemeClr>
                </a:solidFill>
                <a:latin typeface="Times New Roman" panose="02020603050405020304" pitchFamily="18" charset="0"/>
                <a:cs typeface="Times New Roman" panose="02020603050405020304" pitchFamily="18" charset="0"/>
              </a:rPr>
              <a:t>sample</a:t>
            </a:r>
            <a:r>
              <a:rPr lang="en-US" altLang="en-US" sz="2500" dirty="0">
                <a:solidFill>
                  <a:schemeClr val="accent1">
                    <a:lumMod val="25000"/>
                  </a:schemeClr>
                </a:solidFill>
                <a:latin typeface="Times New Roman" panose="02020603050405020304" pitchFamily="18" charset="0"/>
                <a:cs typeface="Times New Roman" panose="02020603050405020304" pitchFamily="18" charset="0"/>
              </a:rPr>
              <a:t> = .38</a:t>
            </a:r>
          </a:p>
          <a:p>
            <a:pPr>
              <a:tabLst>
                <a:tab pos="3600450" algn="l"/>
              </a:tabLst>
            </a:pPr>
            <a:endParaRPr lang="en-US" altLang="en-US" sz="2500" dirty="0">
              <a:solidFill>
                <a:srgbClr val="FF0000"/>
              </a:solidFill>
              <a:latin typeface="Times New Roman" panose="02020603050405020304" pitchFamily="18" charset="0"/>
              <a:cs typeface="Times New Roman" panose="02020603050405020304" pitchFamily="18" charset="0"/>
            </a:endParaRPr>
          </a:p>
          <a:p>
            <a:pPr eaLnBrk="1" hangingPunct="1">
              <a:tabLst>
                <a:tab pos="3600450" algn="l"/>
              </a:tabLst>
            </a:pPr>
            <a:r>
              <a:rPr lang="en-US" altLang="en-US" sz="2500" i="1" dirty="0">
                <a:latin typeface="Times New Roman" panose="02020603050405020304" pitchFamily="18" charset="0"/>
                <a:cs typeface="Times New Roman" panose="02020603050405020304" pitchFamily="18" charset="0"/>
              </a:rPr>
              <a:t>Which of the following emergency preparedness measures have you taken?</a:t>
            </a:r>
          </a:p>
          <a:p>
            <a:pPr marL="457200" indent="-4572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I am currently certified in First Aid/CPR training</a:t>
            </a:r>
          </a:p>
          <a:p>
            <a:pPr marL="457200" indent="-4572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I have taken Psychological First Aid (PFA)</a:t>
            </a:r>
          </a:p>
          <a:p>
            <a:pPr marL="457200" indent="-4572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I have participated in an interactive drill relating to weather in the last 6 months</a:t>
            </a:r>
          </a:p>
          <a:p>
            <a:pPr marL="457200" indent="-4572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I have an established emergency meeting place</a:t>
            </a:r>
          </a:p>
          <a:p>
            <a:pPr marL="457200" indent="-4572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I have taken PSY 417 (Disaster Mental Health)</a:t>
            </a:r>
          </a:p>
          <a:p>
            <a:pPr marL="457200" indent="-457200" eaLnBrk="1" hangingPunct="1">
              <a:buFont typeface="Arial" panose="020B0604020202020204" pitchFamily="34" charset="0"/>
              <a:buChar char="•"/>
              <a:tabLst>
                <a:tab pos="3600450" algn="l"/>
              </a:tabLst>
            </a:pPr>
            <a:r>
              <a:rPr lang="en-US" altLang="en-US" sz="2500" dirty="0">
                <a:latin typeface="Times New Roman" panose="02020603050405020304" pitchFamily="18" charset="0"/>
                <a:cs typeface="Times New Roman" panose="02020603050405020304" pitchFamily="18" charset="0"/>
              </a:rPr>
              <a:t>I have downloaded a smart phone app for use other than checking the daily weather (e.g. severe weather notifications, general emergency preparedness information, etc.)</a:t>
            </a:r>
          </a:p>
          <a:p>
            <a:pPr eaLnBrk="1" hangingPunct="1">
              <a:tabLst>
                <a:tab pos="3600450" algn="l"/>
              </a:tabLst>
            </a:pPr>
            <a:endParaRPr lang="en-US" altLang="en-US" sz="2600" dirty="0">
              <a:latin typeface="Times New Roman" panose="02020603050405020304" pitchFamily="18" charset="0"/>
              <a:cs typeface="Times New Roman" panose="02020603050405020304" pitchFamily="18" charset="0"/>
            </a:endParaRPr>
          </a:p>
        </p:txBody>
      </p:sp>
      <p:sp>
        <p:nvSpPr>
          <p:cNvPr id="4" name="Oval 3"/>
          <p:cNvSpPr/>
          <p:nvPr/>
        </p:nvSpPr>
        <p:spPr bwMode="auto">
          <a:xfrm>
            <a:off x="24911510" y="20809629"/>
            <a:ext cx="4462955" cy="17392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4911725"/>
            <a:r>
              <a:rPr lang="en-US" sz="4000" dirty="0">
                <a:latin typeface="Calibri" panose="020F0502020204030204" pitchFamily="34" charset="0"/>
                <a:cs typeface="Calibri" panose="020F0502020204030204" pitchFamily="34" charset="0"/>
              </a:rPr>
              <a:t>Posttraumatic</a:t>
            </a:r>
          </a:p>
          <a:p>
            <a:pPr algn="ctr" defTabSz="4911725"/>
            <a:r>
              <a:rPr lang="en-US" sz="4000" dirty="0">
                <a:latin typeface="Calibri" panose="020F0502020204030204" pitchFamily="34" charset="0"/>
                <a:cs typeface="Calibri" panose="020F0502020204030204" pitchFamily="34" charset="0"/>
              </a:rPr>
              <a:t>Growth</a:t>
            </a:r>
          </a:p>
          <a:p>
            <a:pPr marL="0" marR="0" indent="0" algn="l" defTabSz="4911725" rtl="0" eaLnBrk="1" fontAlgn="base" latinLnBrk="0" hangingPunct="1">
              <a:lnSpc>
                <a:spcPct val="100000"/>
              </a:lnSpc>
              <a:spcBef>
                <a:spcPct val="0"/>
              </a:spcBef>
              <a:spcAft>
                <a:spcPct val="0"/>
              </a:spcAft>
              <a:buClrTx/>
              <a:buSzTx/>
              <a:buFontTx/>
              <a:buNone/>
              <a:tabLst/>
            </a:pPr>
            <a:endParaRPr kumimoji="0" lang="en-US" sz="3500" b="0" i="0" u="none" strike="noStrike" cap="none" normalizeH="0" baseline="0" dirty="0">
              <a:ln>
                <a:noFill/>
              </a:ln>
              <a:solidFill>
                <a:schemeClr val="tx1"/>
              </a:solidFill>
              <a:effectLst/>
              <a:latin typeface="Arial" charset="0"/>
              <a:cs typeface="Arial" charset="0"/>
            </a:endParaRPr>
          </a:p>
        </p:txBody>
      </p:sp>
      <p:sp>
        <p:nvSpPr>
          <p:cNvPr id="64" name="TextBox 64"/>
          <p:cNvSpPr txBox="1"/>
          <p:nvPr/>
        </p:nvSpPr>
        <p:spPr>
          <a:xfrm>
            <a:off x="29343580" y="19781243"/>
            <a:ext cx="823616" cy="584775"/>
          </a:xfrm>
          <a:prstGeom prst="rect">
            <a:avLst/>
          </a:prstGeom>
          <a:noFill/>
        </p:spPr>
        <p:txBody>
          <a:bodyPr wrap="square" rtlCol="0">
            <a:spAutoFit/>
          </a:bodyPr>
          <a:lstStyle>
            <a:defPPr>
              <a:defRPr lang="en-US"/>
            </a:defPPr>
            <a:lvl1pPr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9pPr>
          </a:lstStyle>
          <a:p>
            <a:r>
              <a:rPr lang="en-US" sz="3200" dirty="0">
                <a:latin typeface="Times New Roman" panose="02020603050405020304" pitchFamily="18" charset="0"/>
                <a:cs typeface="Times New Roman" panose="02020603050405020304" pitchFamily="18" charset="0"/>
              </a:rPr>
              <a:t>.15</a:t>
            </a:r>
          </a:p>
        </p:txBody>
      </p:sp>
      <p:sp>
        <p:nvSpPr>
          <p:cNvPr id="65" name="TextBox 64"/>
          <p:cNvSpPr txBox="1"/>
          <p:nvPr/>
        </p:nvSpPr>
        <p:spPr>
          <a:xfrm>
            <a:off x="29641499" y="21342802"/>
            <a:ext cx="823616" cy="584775"/>
          </a:xfrm>
          <a:prstGeom prst="rect">
            <a:avLst/>
          </a:prstGeom>
          <a:noFill/>
        </p:spPr>
        <p:txBody>
          <a:bodyPr wrap="square" rtlCol="0">
            <a:spAutoFit/>
          </a:bodyPr>
          <a:lstStyle>
            <a:defPPr>
              <a:defRPr lang="en-US"/>
            </a:defPPr>
            <a:lvl1pPr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9pPr>
          </a:lstStyle>
          <a:p>
            <a:r>
              <a:rPr lang="en-US" sz="3200" dirty="0">
                <a:latin typeface="Times New Roman" panose="02020603050405020304" pitchFamily="18" charset="0"/>
                <a:cs typeface="Times New Roman" panose="02020603050405020304" pitchFamily="18" charset="0"/>
              </a:rPr>
              <a:t>.47</a:t>
            </a:r>
          </a:p>
        </p:txBody>
      </p:sp>
      <p:sp>
        <p:nvSpPr>
          <p:cNvPr id="66" name="TextBox 64"/>
          <p:cNvSpPr txBox="1"/>
          <p:nvPr/>
        </p:nvSpPr>
        <p:spPr>
          <a:xfrm>
            <a:off x="24632111" y="19335988"/>
            <a:ext cx="823616" cy="584775"/>
          </a:xfrm>
          <a:prstGeom prst="rect">
            <a:avLst/>
          </a:prstGeom>
          <a:noFill/>
        </p:spPr>
        <p:txBody>
          <a:bodyPr wrap="square" rtlCol="0">
            <a:spAutoFit/>
          </a:bodyPr>
          <a:lstStyle>
            <a:defPPr>
              <a:defRPr lang="en-US"/>
            </a:defPPr>
            <a:lvl1pPr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9pPr>
          </a:lstStyle>
          <a:p>
            <a:r>
              <a:rPr lang="en-US" sz="3200" dirty="0">
                <a:latin typeface="Times New Roman" panose="02020603050405020304" pitchFamily="18" charset="0"/>
                <a:cs typeface="Times New Roman" panose="02020603050405020304" pitchFamily="18" charset="0"/>
              </a:rPr>
              <a:t>.08</a:t>
            </a:r>
          </a:p>
        </p:txBody>
      </p:sp>
      <p:sp>
        <p:nvSpPr>
          <p:cNvPr id="67" name="TextBox 64"/>
          <p:cNvSpPr txBox="1"/>
          <p:nvPr/>
        </p:nvSpPr>
        <p:spPr>
          <a:xfrm>
            <a:off x="22041356" y="21024331"/>
            <a:ext cx="823616" cy="584775"/>
          </a:xfrm>
          <a:prstGeom prst="rect">
            <a:avLst/>
          </a:prstGeom>
          <a:noFill/>
        </p:spPr>
        <p:txBody>
          <a:bodyPr wrap="square" rtlCol="0">
            <a:spAutoFit/>
          </a:bodyPr>
          <a:lstStyle>
            <a:defPPr>
              <a:defRPr lang="en-US"/>
            </a:defPPr>
            <a:lvl1pPr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9pPr>
          </a:lstStyle>
          <a:p>
            <a:r>
              <a:rPr lang="en-US" sz="3200" dirty="0">
                <a:latin typeface="Times New Roman" panose="02020603050405020304" pitchFamily="18" charset="0"/>
                <a:cs typeface="Times New Roman" panose="02020603050405020304" pitchFamily="18" charset="0"/>
              </a:rPr>
              <a:t>.32</a:t>
            </a:r>
          </a:p>
        </p:txBody>
      </p:sp>
      <p:sp>
        <p:nvSpPr>
          <p:cNvPr id="68" name="TextBox 64"/>
          <p:cNvSpPr txBox="1"/>
          <p:nvPr/>
        </p:nvSpPr>
        <p:spPr>
          <a:xfrm>
            <a:off x="23326497" y="21927577"/>
            <a:ext cx="823616" cy="584775"/>
          </a:xfrm>
          <a:prstGeom prst="rect">
            <a:avLst/>
          </a:prstGeom>
          <a:noFill/>
        </p:spPr>
        <p:txBody>
          <a:bodyPr wrap="square" rtlCol="0">
            <a:spAutoFit/>
          </a:bodyPr>
          <a:lstStyle>
            <a:defPPr>
              <a:defRPr lang="en-US"/>
            </a:defPPr>
            <a:lvl1pPr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9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9700" kern="1200">
                <a:solidFill>
                  <a:schemeClr val="tx1"/>
                </a:solidFill>
                <a:latin typeface="Arial" panose="020B0604020202020204" pitchFamily="34" charset="0"/>
                <a:ea typeface="+mn-ea"/>
                <a:cs typeface="Arial" panose="020B0604020202020204" pitchFamily="34" charset="0"/>
              </a:defRPr>
            </a:lvl9pPr>
          </a:lstStyle>
          <a:p>
            <a:r>
              <a:rPr lang="en-US" sz="3200" dirty="0">
                <a:latin typeface="Times New Roman" panose="02020603050405020304" pitchFamily="18" charset="0"/>
                <a:cs typeface="Times New Roman" panose="02020603050405020304" pitchFamily="18" charset="0"/>
              </a:rPr>
              <a:t>.14</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11725" rtl="0" eaLnBrk="1" fontAlgn="base" latinLnBrk="0" hangingPunct="1">
          <a:lnSpc>
            <a:spcPct val="100000"/>
          </a:lnSpc>
          <a:spcBef>
            <a:spcPct val="0"/>
          </a:spcBef>
          <a:spcAft>
            <a:spcPct val="0"/>
          </a:spcAft>
          <a:buClrTx/>
          <a:buSzTx/>
          <a:buFontTx/>
          <a:buNone/>
          <a:tabLst/>
          <a:defRPr kumimoji="0" lang="en-US" sz="97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11725" rtl="0" eaLnBrk="1" fontAlgn="base" latinLnBrk="0" hangingPunct="1">
          <a:lnSpc>
            <a:spcPct val="100000"/>
          </a:lnSpc>
          <a:spcBef>
            <a:spcPct val="0"/>
          </a:spcBef>
          <a:spcAft>
            <a:spcPct val="0"/>
          </a:spcAft>
          <a:buClrTx/>
          <a:buSzTx/>
          <a:buFontTx/>
          <a:buNone/>
          <a:tabLst/>
          <a:defRPr kumimoji="0" lang="en-US" sz="97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1564</Words>
  <Application>Microsoft Office PowerPoint</Application>
  <PresentationFormat>Custom</PresentationFormat>
  <Paragraphs>169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cab243</dc:creator>
  <cp:lastModifiedBy>Marcela Weber</cp:lastModifiedBy>
  <cp:revision>74</cp:revision>
  <dcterms:created xsi:type="dcterms:W3CDTF">2013-07-08T14:21:18Z</dcterms:created>
  <dcterms:modified xsi:type="dcterms:W3CDTF">2017-07-05T15:31:48Z</dcterms:modified>
</cp:coreProperties>
</file>