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84048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nes, Jennifer A" initials="BJA" lastIdx="14" clrIdx="0">
    <p:extLst/>
  </p:cmAuthor>
  <p:cmAuthor id="2" name="Jeff Pavlaci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F25"/>
    <a:srgbClr val="4C0C1E"/>
    <a:srgbClr val="E6E3D2"/>
    <a:srgbClr val="FFFFFF"/>
    <a:srgbClr val="DCD8C2"/>
    <a:srgbClr val="501D1C"/>
    <a:srgbClr val="632523"/>
    <a:srgbClr val="3A1221"/>
    <a:srgbClr val="3E1424"/>
    <a:srgbClr val="471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340" autoAdjust="0"/>
  </p:normalViewPr>
  <p:slideViewPr>
    <p:cSldViewPr>
      <p:cViewPr>
        <p:scale>
          <a:sx n="31" d="100"/>
          <a:sy n="31" d="100"/>
        </p:scale>
        <p:origin x="8" y="-139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4DB647-0A8D-4524-98DE-AE3B9F6966AE}" type="datetimeFigureOut">
              <a:rPr lang="en-US" smtClean="0"/>
              <a:pPr/>
              <a:t>3/22/17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2FA8F-122D-472C-8E8F-F101747F4047}" type="slidenum">
              <a:rPr lang="en-US" smtClean="0"/>
              <a:pPr/>
              <a:t>‹#›</a:t>
            </a:fld>
            <a:endParaRPr lang="en-US"/>
          </a:p>
        </p:txBody>
      </p:sp>
    </p:spTree>
    <p:extLst>
      <p:ext uri="{BB962C8B-B14F-4D97-AF65-F5344CB8AC3E}">
        <p14:creationId xmlns:p14="http://schemas.microsoft.com/office/powerpoint/2010/main" val="84930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2FA8F-122D-472C-8E8F-F101747F4047}" type="slidenum">
              <a:rPr lang="en-US" smtClean="0"/>
              <a:pPr/>
              <a:t>1</a:t>
            </a:fld>
            <a:endParaRPr lang="en-US"/>
          </a:p>
        </p:txBody>
      </p:sp>
    </p:spTree>
    <p:extLst>
      <p:ext uri="{BB962C8B-B14F-4D97-AF65-F5344CB8AC3E}">
        <p14:creationId xmlns:p14="http://schemas.microsoft.com/office/powerpoint/2010/main" val="12726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7378700"/>
            <a:ext cx="64514733" cy="1572907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7378700"/>
            <a:ext cx="192708527" cy="1572907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2"/>
            <a:ext cx="43525440" cy="7627620"/>
          </a:xfrm>
        </p:spPr>
        <p:txBody>
          <a:bodyPr anchor="t"/>
          <a:lstStyle>
            <a:lvl1pPr algn="l">
              <a:defRPr sz="21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E6460-302B-4DB0-9AAD-A4A2652CC25C}" type="datetimeFigureOut">
              <a:rPr lang="en-US" smtClean="0"/>
              <a:pPr/>
              <a:t>3/22/17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4" y="43009820"/>
            <a:ext cx="128611627"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4" y="43009820"/>
            <a:ext cx="128611633" cy="12165965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E6460-302B-4DB0-9AAD-A4A2652CC25C}" type="datetimeFigureOut">
              <a:rPr lang="en-US" smtClean="0"/>
              <a:pPr/>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2"/>
            <a:ext cx="4608576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1" y="8596632"/>
            <a:ext cx="22625053"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4" name="Content Placeholder 3"/>
          <p:cNvSpPr>
            <a:spLocks noGrp="1"/>
          </p:cNvSpPr>
          <p:nvPr>
            <p:ph sz="half" idx="2"/>
          </p:nvPr>
        </p:nvSpPr>
        <p:spPr>
          <a:xfrm>
            <a:off x="2560321" y="12179300"/>
            <a:ext cx="22625053"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2"/>
            <a:ext cx="22633940" cy="358266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E6460-302B-4DB0-9AAD-A4A2652CC25C}" type="datetimeFigureOut">
              <a:rPr lang="en-US" smtClean="0"/>
              <a:pPr/>
              <a:t>3/22/17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E6460-302B-4DB0-9AAD-A4A2652CC25C}" type="datetimeFigureOut">
              <a:rPr lang="en-US" smtClean="0"/>
              <a:pPr/>
              <a:t>3/22/17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460-302B-4DB0-9AAD-A4A2652CC25C}" type="datetimeFigureOut">
              <a:rPr lang="en-US" smtClean="0"/>
              <a:pPr/>
              <a:t>3/22/17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3" cy="6507480"/>
          </a:xfrm>
        </p:spPr>
        <p:txBody>
          <a:bodyPr anchor="b"/>
          <a:lstStyle>
            <a:lvl1pPr algn="l">
              <a:defRPr sz="10500" b="1"/>
            </a:lvl1pPr>
          </a:lstStyle>
          <a:p>
            <a:r>
              <a:rPr lang="en-US" smtClean="0"/>
              <a:t>Click to edit Master title style</a:t>
            </a:r>
            <a:endParaRPr lang="en-US"/>
          </a:p>
        </p:txBody>
      </p:sp>
      <p:sp>
        <p:nvSpPr>
          <p:cNvPr id="3" name="Content Placeholder 2"/>
          <p:cNvSpPr>
            <a:spLocks noGrp="1"/>
          </p:cNvSpPr>
          <p:nvPr>
            <p:ph idx="1"/>
          </p:nvPr>
        </p:nvSpPr>
        <p:spPr>
          <a:xfrm>
            <a:off x="20020280" y="1529084"/>
            <a:ext cx="28625800" cy="3277743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8036564"/>
            <a:ext cx="16846553" cy="2626995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5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3/22/17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4"/>
            <a:ext cx="46085760" cy="25345392"/>
          </a:xfrm>
          <a:prstGeom prst="rect">
            <a:avLst/>
          </a:prstGeom>
        </p:spPr>
        <p:txBody>
          <a:bodyPr vert="horz" lIns="480709" tIns="240355" rIns="480709" bIns="240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2"/>
            <a:ext cx="11948160" cy="20447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5BBE6460-302B-4DB0-9AAD-A4A2652CC25C}" type="datetimeFigureOut">
              <a:rPr lang="en-US" smtClean="0"/>
              <a:pPr/>
              <a:t>3/22/17</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0F17D788-6C02-4D45-9B3D-D102477D4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6" name="Rectangle 15"/>
          <p:cNvSpPr/>
          <p:nvPr/>
        </p:nvSpPr>
        <p:spPr>
          <a:xfrm>
            <a:off x="44653200" y="2590800"/>
            <a:ext cx="5638800" cy="1447800"/>
          </a:xfrm>
          <a:prstGeom prst="rect">
            <a:avLst/>
          </a:prstGeom>
          <a:solidFill>
            <a:schemeClr val="bg1"/>
          </a:solidFill>
          <a:ln w="127000">
            <a:solidFill>
              <a:srgbClr val="4C0C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315200" y="609599"/>
            <a:ext cx="36880800" cy="4801314"/>
          </a:xfrm>
          <a:prstGeom prst="rect">
            <a:avLst/>
          </a:prstGeom>
          <a:solidFill>
            <a:schemeClr val="bg1"/>
          </a:solidFill>
          <a:ln w="190500">
            <a:solidFill>
              <a:srgbClr val="5D0F25"/>
            </a:solidFill>
          </a:ln>
        </p:spPr>
        <p:txBody>
          <a:bodyPr wrap="square" lIns="0" tIns="0" rIns="0" bIns="0" rtlCol="0">
            <a:spAutoFit/>
          </a:bodyPr>
          <a:lstStyle/>
          <a:p>
            <a:pPr algn="ctr"/>
            <a:endParaRPr lang="en-US" sz="3000" dirty="0">
              <a:latin typeface="Times New Roman" pitchFamily="18" charset="0"/>
              <a:cs typeface="Times New Roman" pitchFamily="18" charset="0"/>
            </a:endParaRPr>
          </a:p>
          <a:p>
            <a:pPr algn="ctr"/>
            <a:r>
              <a:rPr lang="en-US" sz="7200" b="1" dirty="0" smtClean="0">
                <a:latin typeface="Times New Roman" panose="02020603050405020304" pitchFamily="18" charset="0"/>
                <a:cs typeface="Times New Roman" panose="02020603050405020304" pitchFamily="18" charset="0"/>
              </a:rPr>
              <a:t>A Meta-Analysis of Expressive Writing on Quality of Life and Posttraumatic Growth</a:t>
            </a:r>
            <a:endParaRPr lang="en-US" sz="7200" dirty="0">
              <a:latin typeface="Times New Roman" panose="02020603050405020304" pitchFamily="18" charset="0"/>
              <a:cs typeface="Times New Roman" panose="02020603050405020304" pitchFamily="18" charset="0"/>
            </a:endParaRPr>
          </a:p>
          <a:p>
            <a:pPr algn="ctr"/>
            <a:r>
              <a:rPr lang="en-US" sz="6000" dirty="0" smtClean="0">
                <a:latin typeface="Times New Roman" pitchFamily="18" charset="0"/>
                <a:cs typeface="Times New Roman" pitchFamily="18" charset="0"/>
              </a:rPr>
              <a:t>Jeff Pavlacic, Nicholas Maxwell</a:t>
            </a:r>
          </a:p>
          <a:p>
            <a:pPr algn="ctr"/>
            <a:r>
              <a:rPr lang="en-US" sz="6000" dirty="0" smtClean="0">
                <a:latin typeface="Times New Roman" pitchFamily="18" charset="0"/>
                <a:cs typeface="Times New Roman" pitchFamily="18" charset="0"/>
              </a:rPr>
              <a:t>Faculty Advisor: Dr. Erin Buchanan</a:t>
            </a:r>
          </a:p>
          <a:p>
            <a:pPr algn="ctr"/>
            <a:r>
              <a:rPr lang="en-US" sz="6000" dirty="0" smtClean="0">
                <a:latin typeface="Times New Roman" pitchFamily="18" charset="0"/>
                <a:cs typeface="Times New Roman" pitchFamily="18" charset="0"/>
              </a:rPr>
              <a:t>Missouri State University</a:t>
            </a:r>
          </a:p>
          <a:p>
            <a:pPr algn="ctr"/>
            <a:endParaRPr lang="en-US" sz="3000" dirty="0">
              <a:latin typeface="Times New Roman" pitchFamily="18" charset="0"/>
              <a:cs typeface="Times New Roman" pitchFamily="18" charset="0"/>
            </a:endParaRPr>
          </a:p>
        </p:txBody>
      </p:sp>
      <p:sp>
        <p:nvSpPr>
          <p:cNvPr id="4" name="TextBox 3"/>
          <p:cNvSpPr txBox="1"/>
          <p:nvPr/>
        </p:nvSpPr>
        <p:spPr>
          <a:xfrm>
            <a:off x="838200" y="6934200"/>
            <a:ext cx="15773400" cy="9556462"/>
          </a:xfrm>
          <a:prstGeom prst="rect">
            <a:avLst/>
          </a:prstGeom>
          <a:solidFill>
            <a:schemeClr val="bg1"/>
          </a:solidFill>
          <a:ln w="190500">
            <a:solidFill>
              <a:srgbClr val="5D0F25"/>
            </a:solidFill>
          </a:ln>
        </p:spPr>
        <p:txBody>
          <a:bodyPr wrap="square" lIns="274320" tIns="274320" rIns="274320" rtlCol="0">
            <a:spAutoFit/>
          </a:bodyPr>
          <a:lstStyle/>
          <a:p>
            <a:pPr algn="ctr"/>
            <a:r>
              <a:rPr lang="en-US" sz="5000" b="1" dirty="0" smtClean="0">
                <a:latin typeface="Times New Roman" pitchFamily="18" charset="0"/>
                <a:cs typeface="Times New Roman" pitchFamily="18" charset="0"/>
              </a:rPr>
              <a:t>Abstract</a:t>
            </a:r>
          </a:p>
          <a:p>
            <a:pPr algn="ctr"/>
            <a:endParaRPr lang="en-US" sz="10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Pennebaker (1997) suggests that expressive writing can reduce psychological distress associated with a traumatic event. The goal of this particular meta-analysis was to analyze the effectiveness of expressive writing on Posttraumatic Growth (PTG) and Quality of Life (QOL). Articles for the analyses were collected using Psych Info and Google Scholar with specified search terms. Estimated effect sizes were calculated using traditional meta-analysis techniques via fixed and random-effects models in </a:t>
            </a:r>
            <a:r>
              <a:rPr lang="en-US" sz="3600" i="1" dirty="0" smtClean="0">
                <a:latin typeface="Times New Roman" panose="02020603050405020304" pitchFamily="18" charset="0"/>
                <a:cs typeface="Times New Roman" panose="02020603050405020304" pitchFamily="18" charset="0"/>
              </a:rPr>
              <a:t>R</a:t>
            </a:r>
            <a:r>
              <a:rPr lang="en-US" sz="3600" dirty="0" smtClean="0">
                <a:latin typeface="Times New Roman" panose="02020603050405020304" pitchFamily="18" charset="0"/>
                <a:cs typeface="Times New Roman" panose="02020603050405020304" pitchFamily="18" charset="0"/>
              </a:rPr>
              <a:t>. Heterogeneity and power of studies were also calculated. Results suggest a small but consistent overall effect size for the effect of expressive writing on both QOL and PTG as well as low power and high heterogeneity between studies. Additional research is necessary in order to discover the effectiveness of expressive writing on PTG and QOL, as the few studies found published were found to be underpowered to detect significant changes in outcomes from expressive writing. </a:t>
            </a: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449800" y="6934200"/>
            <a:ext cx="16078200" cy="12711172"/>
          </a:xfrm>
          <a:prstGeom prst="rect">
            <a:avLst/>
          </a:prstGeom>
          <a:solidFill>
            <a:schemeClr val="bg1"/>
          </a:solidFill>
          <a:ln w="190500">
            <a:solidFill>
              <a:srgbClr val="5D0F25"/>
            </a:solidFill>
          </a:ln>
        </p:spPr>
        <p:txBody>
          <a:bodyPr wrap="square" lIns="457200" tIns="182880" rIns="548640" bIns="182880" rtlCol="0">
            <a:spAutoFit/>
          </a:bodyPr>
          <a:lstStyle/>
          <a:p>
            <a:pPr algn="ctr"/>
            <a:r>
              <a:rPr lang="en-US" sz="5000" b="1" dirty="0" smtClean="0">
                <a:latin typeface="Times New Roman"/>
                <a:cs typeface="Times New Roman"/>
              </a:rPr>
              <a:t>Method</a:t>
            </a:r>
          </a:p>
          <a:p>
            <a:pPr marL="742950" lvl="0" indent="-742950"/>
            <a:r>
              <a:rPr lang="en-US" sz="3600" u="sng" dirty="0">
                <a:latin typeface="Times New Roman" pitchFamily="18" charset="0"/>
                <a:cs typeface="Times New Roman" pitchFamily="18" charset="0"/>
              </a:rPr>
              <a:t>Participants</a:t>
            </a:r>
          </a:p>
          <a:p>
            <a:pPr marL="571500" indent="-571500">
              <a:buFont typeface="Courier New" panose="02070309020205020404" pitchFamily="49" charset="0"/>
              <a:buChar char="o"/>
            </a:pPr>
            <a:r>
              <a:rPr lang="en-US" sz="3600" i="1" dirty="0" smtClean="0">
                <a:latin typeface="Times New Roman" pitchFamily="18" charset="0"/>
                <a:cs typeface="Times New Roman" pitchFamily="18" charset="0"/>
              </a:rPr>
              <a:t>Ns </a:t>
            </a:r>
            <a:r>
              <a:rPr lang="en-US" sz="3600" dirty="0" smtClean="0">
                <a:latin typeface="Times New Roman" pitchFamily="18" charset="0"/>
                <a:cs typeface="Times New Roman" pitchFamily="18" charset="0"/>
              </a:rPr>
              <a:t>in collected studies ranged from </a:t>
            </a:r>
            <a:r>
              <a:rPr lang="en-US" sz="3600" i="1" dirty="0" smtClean="0">
                <a:latin typeface="Times New Roman" pitchFamily="18" charset="0"/>
                <a:cs typeface="Times New Roman" pitchFamily="18" charset="0"/>
              </a:rPr>
              <a:t>n </a:t>
            </a:r>
            <a:r>
              <a:rPr lang="en-US" sz="3600" dirty="0" smtClean="0">
                <a:latin typeface="Times New Roman" pitchFamily="18" charset="0"/>
                <a:cs typeface="Times New Roman" pitchFamily="18" charset="0"/>
              </a:rPr>
              <a:t>= 9 to </a:t>
            </a:r>
            <a:r>
              <a:rPr lang="en-US" sz="3600" i="1" dirty="0" smtClean="0">
                <a:latin typeface="Times New Roman" pitchFamily="18" charset="0"/>
                <a:cs typeface="Times New Roman" pitchFamily="18" charset="0"/>
              </a:rPr>
              <a:t>n </a:t>
            </a:r>
            <a:r>
              <a:rPr lang="en-US" sz="3600" smtClean="0">
                <a:latin typeface="Times New Roman" pitchFamily="18" charset="0"/>
                <a:cs typeface="Times New Roman" pitchFamily="18" charset="0"/>
              </a:rPr>
              <a:t>= 139.</a:t>
            </a:r>
            <a:endParaRPr lang="en-US" sz="3600" dirty="0" smtClean="0">
              <a:latin typeface="Times New Roman" pitchFamily="18" charset="0"/>
              <a:cs typeface="Times New Roman" pitchFamily="18" charset="0"/>
            </a:endParaRPr>
          </a:p>
          <a:p>
            <a:pPr marL="571500" indent="-571500">
              <a:buFont typeface="Courier New" panose="02070309020205020404" pitchFamily="49" charset="0"/>
              <a:buChar char="o"/>
            </a:pPr>
            <a:r>
              <a:rPr lang="en-US" sz="3600" dirty="0" smtClean="0">
                <a:latin typeface="Times New Roman" pitchFamily="18" charset="0"/>
                <a:cs typeface="Times New Roman" pitchFamily="18" charset="0"/>
              </a:rPr>
              <a:t>Participants in collected studies journaled about a traumatic event that particular individual had experienced. These participants had different diagnoses.</a:t>
            </a:r>
            <a:endParaRPr lang="en-US" sz="3600" dirty="0">
              <a:latin typeface="Times New Roman" panose="02020603050405020304" pitchFamily="18" charset="0"/>
              <a:cs typeface="Times New Roman" panose="02020603050405020304" pitchFamily="18" charset="0"/>
            </a:endParaRPr>
          </a:p>
          <a:p>
            <a:pPr lvl="0"/>
            <a:r>
              <a:rPr lang="en-US" sz="3600" u="sng" dirty="0" smtClean="0">
                <a:latin typeface="Times New Roman" pitchFamily="18" charset="0"/>
                <a:cs typeface="Times New Roman" pitchFamily="18" charset="0"/>
              </a:rPr>
              <a:t>Data Collection </a:t>
            </a:r>
            <a:endParaRPr lang="en-US" sz="3600" u="sng" dirty="0">
              <a:latin typeface="Times New Roman" pitchFamily="18" charset="0"/>
              <a:cs typeface="Times New Roman" pitchFamily="18" charset="0"/>
            </a:endParaRPr>
          </a:p>
          <a:p>
            <a:pPr marL="571500" lvl="0" indent="-571500">
              <a:buFont typeface="Courier New" panose="02070309020205020404" pitchFamily="49" charset="0"/>
              <a:buChar char="o"/>
            </a:pPr>
            <a:r>
              <a:rPr lang="en-US" sz="3600" dirty="0" smtClean="0">
                <a:latin typeface="Times New Roman" pitchFamily="18" charset="0"/>
                <a:cs typeface="Times New Roman" pitchFamily="18" charset="0"/>
              </a:rPr>
              <a:t>Studies were collected through PsychINFO and Google Scholar using the following search terms: </a:t>
            </a:r>
            <a:r>
              <a:rPr lang="en-US" sz="3600" i="1" dirty="0" smtClean="0">
                <a:latin typeface="Times New Roman" pitchFamily="18" charset="0"/>
                <a:cs typeface="Times New Roman" pitchFamily="18" charset="0"/>
              </a:rPr>
              <a:t>Posttraumatic Growth Expressive Writing, Expressive Writing Posttraumatic Growth, PTG Expressive Writing, Expressive Writing PTG, Quality of Life Expressive Writing, Expressive Writing Quality of Life, QOL Expressive Writing, Expressive Writing QOL, Expressive Writing.</a:t>
            </a:r>
          </a:p>
          <a:p>
            <a:pPr marL="571500" lvl="0" indent="-571500">
              <a:buFont typeface="Courier New" panose="02070309020205020404" pitchFamily="49" charset="0"/>
              <a:buChar char="o"/>
            </a:pPr>
            <a:r>
              <a:rPr lang="en-US" sz="3600" dirty="0" smtClean="0">
                <a:latin typeface="Times New Roman" pitchFamily="18" charset="0"/>
                <a:cs typeface="Times New Roman" pitchFamily="18" charset="0"/>
              </a:rPr>
              <a:t>Change in PTG and QOL from pre to post-test was the dependent variable of interest.</a:t>
            </a:r>
          </a:p>
          <a:p>
            <a:pPr marL="571500" lvl="0" indent="-571500">
              <a:buFont typeface="Courier New" panose="02070309020205020404" pitchFamily="49" charset="0"/>
              <a:buChar char="o"/>
            </a:pPr>
            <a:r>
              <a:rPr lang="en-US" sz="3600" dirty="0" smtClean="0">
                <a:latin typeface="Times New Roman" pitchFamily="18" charset="0"/>
                <a:cs typeface="Times New Roman" pitchFamily="18" charset="0"/>
              </a:rPr>
              <a:t>Only participants assigned to the expressive writing (experimental) group were examined.</a:t>
            </a:r>
          </a:p>
          <a:p>
            <a:pPr marL="571500" lvl="0" indent="-571500">
              <a:buFont typeface="Courier New" panose="02070309020205020404" pitchFamily="49" charset="0"/>
              <a:buChar char="o"/>
            </a:pPr>
            <a:r>
              <a:rPr lang="en-US" sz="3600" dirty="0" smtClean="0">
                <a:latin typeface="Times New Roman" pitchFamily="18" charset="0"/>
                <a:cs typeface="Times New Roman" pitchFamily="18" charset="0"/>
              </a:rPr>
              <a:t>If participants received multiple assessments throughout the course of the study, then measurements were examined sequentially (time 1 to time 2, time 2 to time 3). </a:t>
            </a:r>
          </a:p>
          <a:p>
            <a:pPr marL="571500" lvl="0" indent="-571500">
              <a:buFont typeface="Courier New" panose="02070309020205020404" pitchFamily="49" charset="0"/>
              <a:buChar char="o"/>
            </a:pPr>
            <a:r>
              <a:rPr lang="en-US" sz="3600" dirty="0" smtClean="0">
                <a:latin typeface="Times New Roman" pitchFamily="18" charset="0"/>
                <a:cs typeface="Times New Roman" pitchFamily="18" charset="0"/>
              </a:rPr>
              <a:t>Cohen’s </a:t>
            </a:r>
            <a:r>
              <a:rPr lang="en-US" sz="3600" i="1" dirty="0" smtClean="0">
                <a:latin typeface="Times New Roman" pitchFamily="18" charset="0"/>
                <a:cs typeface="Times New Roman" pitchFamily="18" charset="0"/>
              </a:rPr>
              <a:t>d </a:t>
            </a:r>
            <a:r>
              <a:rPr lang="en-US" sz="3600" dirty="0" smtClean="0">
                <a:latin typeface="Times New Roman" pitchFamily="18" charset="0"/>
                <a:cs typeface="Times New Roman" pitchFamily="18" charset="0"/>
              </a:rPr>
              <a:t>effect sizes and confidence intervals were calculated in </a:t>
            </a:r>
            <a:r>
              <a:rPr lang="en-US" sz="3600" i="1" dirty="0" smtClean="0">
                <a:latin typeface="Times New Roman" pitchFamily="18" charset="0"/>
                <a:cs typeface="Times New Roman" pitchFamily="18" charset="0"/>
              </a:rPr>
              <a:t>R </a:t>
            </a:r>
            <a:r>
              <a:rPr lang="en-US" sz="3600" dirty="0" smtClean="0">
                <a:latin typeface="Times New Roman" pitchFamily="18" charset="0"/>
                <a:cs typeface="Times New Roman" pitchFamily="18" charset="0"/>
              </a:rPr>
              <a:t>using various packages.</a:t>
            </a:r>
          </a:p>
          <a:p>
            <a:pPr marL="571500" indent="-571500">
              <a:buFont typeface="Courier New" panose="02070309020205020404" pitchFamily="49" charset="0"/>
              <a:buChar char="o"/>
            </a:pPr>
            <a:endParaRPr lang="en-US" sz="3200" dirty="0">
              <a:latin typeface="Times New Roman" pitchFamily="18" charset="0"/>
              <a:cs typeface="Times New Roman" pitchFamily="18" charset="0"/>
            </a:endParaRPr>
          </a:p>
        </p:txBody>
      </p:sp>
      <p:sp>
        <p:nvSpPr>
          <p:cNvPr id="6" name="TextBox 5"/>
          <p:cNvSpPr txBox="1"/>
          <p:nvPr/>
        </p:nvSpPr>
        <p:spPr>
          <a:xfrm>
            <a:off x="34366200" y="6934199"/>
            <a:ext cx="15773400" cy="13176504"/>
          </a:xfrm>
          <a:prstGeom prst="rect">
            <a:avLst/>
          </a:prstGeom>
          <a:solidFill>
            <a:srgbClr val="FFFFFF"/>
          </a:solidFill>
          <a:ln w="190500">
            <a:solidFill>
              <a:srgbClr val="5D0F25"/>
            </a:solidFill>
          </a:ln>
        </p:spPr>
        <p:txBody>
          <a:bodyPr wrap="square" lIns="457200" tIns="182880" rIns="274320" bIns="182880" rtlCol="0">
            <a:spAutoFit/>
          </a:bodyPr>
          <a:lstStyle/>
          <a:p>
            <a:pPr algn="ctr"/>
            <a:r>
              <a:rPr lang="en-US" sz="5000" b="1" dirty="0" smtClean="0">
                <a:latin typeface="Times New Roman" pitchFamily="18" charset="0"/>
                <a:cs typeface="Times New Roman" pitchFamily="18" charset="0"/>
              </a:rPr>
              <a:t>Discussion</a:t>
            </a:r>
          </a:p>
          <a:p>
            <a:pPr algn="ctr"/>
            <a:endParaRPr lang="en-US" sz="1600" b="1" dirty="0">
              <a:latin typeface="Times New Roman" pitchFamily="18" charset="0"/>
              <a:cs typeface="Times New Roman" pitchFamily="18" charset="0"/>
            </a:endParaRPr>
          </a:p>
          <a:p>
            <a:pPr marL="571500" lvl="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A small, nonsignificant effect was found using meta-analytic techniques. </a:t>
            </a:r>
            <a:endParaRPr lang="en-US" sz="3600" dirty="0">
              <a:latin typeface="Times New Roman" panose="02020603050405020304" pitchFamily="18" charset="0"/>
              <a:cs typeface="Times New Roman" panose="02020603050405020304" pitchFamily="18" charset="0"/>
            </a:endParaRPr>
          </a:p>
          <a:p>
            <a:pPr marL="571500" lvl="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Due to the small number of studies available meeting our criterion, additional studies would be useful to assess whether or not an expressive writing intervention using Pennebaker’s paradigm is effective for PTG and QOL. </a:t>
            </a:r>
            <a:endParaRPr lang="en-US" sz="3600" dirty="0">
              <a:latin typeface="Times New Roman" panose="02020603050405020304" pitchFamily="18" charset="0"/>
              <a:cs typeface="Times New Roman" panose="02020603050405020304" pitchFamily="18" charset="0"/>
            </a:endParaRPr>
          </a:p>
          <a:p>
            <a:pPr marL="571500" lvl="0" indent="-57150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571500" lvl="0" indent="-571500"/>
            <a:r>
              <a:rPr lang="en-US" sz="3600" u="sng" dirty="0">
                <a:latin typeface="Times New Roman" panose="02020603050405020304" pitchFamily="18" charset="0"/>
                <a:cs typeface="Times New Roman" panose="02020603050405020304" pitchFamily="18" charset="0"/>
              </a:rPr>
              <a:t>Limitations:</a:t>
            </a:r>
          </a:p>
          <a:p>
            <a:pPr marL="571500" lvl="0" indent="-571500"/>
            <a:endParaRPr lang="en-US" sz="1100" u="sng" dirty="0">
              <a:latin typeface="Times New Roman" panose="02020603050405020304" pitchFamily="18" charset="0"/>
              <a:cs typeface="Times New Roman" panose="02020603050405020304" pitchFamily="18" charset="0"/>
            </a:endParaRPr>
          </a:p>
          <a:p>
            <a:pPr marL="571500" lvl="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When power was calculated based on a population estimate of effect size, all studies were severely underpowered to detect differences in groups. </a:t>
            </a:r>
          </a:p>
          <a:p>
            <a:pPr marL="571500" lvl="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This could be attributed to a limited number of qualified participants, attrition, or misconceptions regarding power and sample size planning (Bakker, Hartgerink, Wicherts, &amp; van der Maas, 2016). </a:t>
            </a:r>
          </a:p>
          <a:p>
            <a:pPr marL="571500" lvl="0" indent="-571500"/>
            <a:endParaRPr lang="en-US" sz="1200" dirty="0">
              <a:latin typeface="Times New Roman" panose="02020603050405020304" pitchFamily="18" charset="0"/>
              <a:cs typeface="Times New Roman" panose="02020603050405020304" pitchFamily="18" charset="0"/>
            </a:endParaRPr>
          </a:p>
          <a:p>
            <a:pPr marL="571500" lvl="0" indent="-571500"/>
            <a:r>
              <a:rPr lang="en-US" sz="3600" u="sng" dirty="0">
                <a:latin typeface="Times New Roman" panose="02020603050405020304" pitchFamily="18" charset="0"/>
                <a:cs typeface="Times New Roman" panose="02020603050405020304" pitchFamily="18" charset="0"/>
              </a:rPr>
              <a:t>Future Directions:</a:t>
            </a:r>
          </a:p>
          <a:p>
            <a:pPr marL="571500" lvl="0" indent="-571500"/>
            <a:endParaRPr lang="en-US" sz="1100" u="sng" dirty="0">
              <a:latin typeface="Times New Roman" panose="02020603050405020304" pitchFamily="18" charset="0"/>
              <a:cs typeface="Times New Roman" panose="02020603050405020304" pitchFamily="18" charset="0"/>
            </a:endParaRPr>
          </a:p>
          <a:p>
            <a:pPr marL="571500" lvl="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Moving forward, researchers should carefully consider power. Furthermore, we encourage reporting power analyses of studies for a better understanding of replication and reproducibility (Button et al., 2013). </a:t>
            </a: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Additionally, few studies met the criterion of utilizing an expressive writing intervention to determine effectiveness on both PTG and QOL. Additional studies need to be conducted with enough power to detect effects between groups in order to determine the effectiveness/efficacy of expressive writing on these outcome variables. </a:t>
            </a:r>
          </a:p>
          <a:p>
            <a:pPr lvl="0"/>
            <a:endParaRPr lang="en-US" sz="3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18013949"/>
            <a:ext cx="15773400" cy="15952907"/>
          </a:xfrm>
          <a:prstGeom prst="rect">
            <a:avLst/>
          </a:prstGeom>
          <a:solidFill>
            <a:schemeClr val="bg1"/>
          </a:solidFill>
          <a:ln w="190500">
            <a:solidFill>
              <a:srgbClr val="5D0F25"/>
            </a:solidFill>
          </a:ln>
        </p:spPr>
        <p:txBody>
          <a:bodyPr wrap="square" lIns="274320" tIns="182880" rIns="274320" bIns="182880" rtlCol="0">
            <a:noAutofit/>
          </a:bodyPr>
          <a:lstStyle/>
          <a:p>
            <a:pPr algn="ctr"/>
            <a:r>
              <a:rPr lang="en-US" sz="5000" b="1" dirty="0" smtClean="0">
                <a:latin typeface="Times New Roman" panose="02020603050405020304" pitchFamily="18" charset="0"/>
                <a:cs typeface="Times New Roman" pitchFamily="18" charset="0"/>
              </a:rPr>
              <a:t>Introduction</a:t>
            </a:r>
          </a:p>
          <a:p>
            <a:pPr marL="571500" indent="-571500">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600" b="1" dirty="0" smtClean="0">
                <a:latin typeface="Times New Roman" panose="02020603050405020304" pitchFamily="18" charset="0"/>
                <a:cs typeface="Times New Roman" panose="02020603050405020304" pitchFamily="18" charset="0"/>
              </a:rPr>
              <a:t>Inhibitory theory </a:t>
            </a:r>
            <a:r>
              <a:rPr lang="en-US" sz="3600" dirty="0" smtClean="0">
                <a:latin typeface="Times New Roman" panose="02020603050405020304" pitchFamily="18" charset="0"/>
                <a:cs typeface="Times New Roman" panose="02020603050405020304" pitchFamily="18" charset="0"/>
              </a:rPr>
              <a:t>discusses how repressing negative emotions can be detrimental to both physical and psychological health (Pennebaker, 1989; Pennebaker &amp; Beall, 1986). </a:t>
            </a: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Psychological dysfunction can have detrimental effects on life quality, including everyday habits such as low activity level and inability to progress after a traumatic event. </a:t>
            </a: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Therefore, it is imperative to identify ways to effectively express emotion. One of these ways is expressive writing. </a:t>
            </a: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PTG is identified as a positive experience after a traumatic event (Yilmaz &amp; Zara, 2016). </a:t>
            </a: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QOL is measured by examining an individual’s attitude towards their situation (Costanza et al., 2007). </a:t>
            </a: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Different studies have found contradictory results for the effectiveness/efficacy of expressive writing (Lancaster, Klein, &amp; Heifner, 2015).  Thus, it is important to understand the effectiveness of expressive writing interventions for traumatic events on different outcome variables (PTG and QOL).</a:t>
            </a: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rPr>
              <a:t>Purpose of Study</a:t>
            </a: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The purpose of this study is to conduct a meta-analysis examining the effectiveness of expressive writing on both QOL and PTG and to determine the power of selected studies. </a:t>
            </a:r>
          </a:p>
          <a:p>
            <a:pPr marL="571500" indent="-571500">
              <a:buFont typeface="Courier New" panose="02070309020205020404" pitchFamily="49" charset="0"/>
              <a:buChar char="o"/>
            </a:pPr>
            <a:r>
              <a:rPr lang="en-US" sz="3600" dirty="0" smtClean="0">
                <a:latin typeface="Times New Roman" panose="02020603050405020304" pitchFamily="18" charset="0"/>
                <a:cs typeface="Times New Roman" panose="02020603050405020304" pitchFamily="18" charset="0"/>
              </a:rPr>
              <a:t>An additional purpose of this study is to shed light on the research necessary to examine the effectiveness of expressive writing on specific positive outcome variables. </a:t>
            </a:r>
            <a:endParaRPr lang="en-US" sz="1200" dirty="0" smtClean="0">
              <a:latin typeface="Times New Roman" panose="02020603050405020304" pitchFamily="18" charset="0"/>
              <a:cs typeface="Times New Roman" panose="02020603050405020304" pitchFamily="18" charset="0"/>
            </a:endParaRPr>
          </a:p>
          <a:p>
            <a:r>
              <a:rPr lang="en-US" sz="3600" u="sng" dirty="0" smtClean="0">
                <a:latin typeface="Times New Roman" panose="02020603050405020304" pitchFamily="18" charset="0"/>
                <a:cs typeface="Times New Roman" panose="02020603050405020304" pitchFamily="18" charset="0"/>
              </a:rPr>
              <a:t>Hypothesis</a:t>
            </a: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r>
              <a:rPr lang="en-US" sz="3600" dirty="0" smtClean="0">
                <a:latin typeface="Times New Roman"/>
                <a:cs typeface="Times New Roman"/>
              </a:rPr>
              <a:t>Expressive writing on both QOL and PTG will produce a small effect size. </a:t>
            </a:r>
            <a:endParaRPr lang="en-US" sz="3600" dirty="0">
              <a:latin typeface="Times New Roman"/>
              <a:cs typeface="Times New Roman"/>
            </a:endParaRPr>
          </a:p>
          <a:p>
            <a:pPr marL="571500" indent="-571500">
              <a:buFont typeface="Courier New" panose="02070309020205020404" pitchFamily="49" charset="0"/>
              <a:buChar char="o"/>
            </a:pPr>
            <a:endParaRPr lang="en-US" sz="3600" dirty="0" smtClean="0">
              <a:latin typeface="Times New Roman"/>
              <a:cs typeface="Times New Roman"/>
            </a:endParaRPr>
          </a:p>
          <a:p>
            <a:pPr marL="571500" indent="-571500">
              <a:buFont typeface="Courier New" panose="02070309020205020404" pitchFamily="49" charset="0"/>
              <a:buChar char="o"/>
            </a:pPr>
            <a:endParaRPr lang="en-US" sz="3600" dirty="0">
              <a:latin typeface="Times New Roman"/>
              <a:cs typeface="Times New Roman"/>
            </a:endParaRPr>
          </a:p>
        </p:txBody>
      </p:sp>
      <p:sp>
        <p:nvSpPr>
          <p:cNvPr id="8" name="TextBox 7"/>
          <p:cNvSpPr txBox="1"/>
          <p:nvPr/>
        </p:nvSpPr>
        <p:spPr>
          <a:xfrm>
            <a:off x="17449800" y="21168659"/>
            <a:ext cx="16078200" cy="15758160"/>
          </a:xfrm>
          <a:prstGeom prst="rect">
            <a:avLst/>
          </a:prstGeom>
          <a:solidFill>
            <a:schemeClr val="bg1"/>
          </a:solidFill>
          <a:ln w="190500">
            <a:solidFill>
              <a:srgbClr val="5D0F25"/>
            </a:solidFill>
          </a:ln>
        </p:spPr>
        <p:txBody>
          <a:bodyPr wrap="square" lIns="274320" tIns="182880" rIns="274320" bIns="182880" rtlCol="0">
            <a:spAutoFit/>
          </a:bodyPr>
          <a:lstStyle/>
          <a:p>
            <a:pPr algn="ctr"/>
            <a:r>
              <a:rPr lang="en-US" sz="5000" b="1" dirty="0" smtClean="0">
                <a:latin typeface="Times New Roman" panose="02020603050405020304" pitchFamily="18" charset="0"/>
                <a:cs typeface="Times New Roman" pitchFamily="18" charset="0"/>
              </a:rPr>
              <a:t>Results</a:t>
            </a:r>
          </a:p>
          <a:p>
            <a:pPr algn="ctr"/>
            <a:endParaRPr lang="en-US" sz="1400" b="1" dirty="0" smtClean="0">
              <a:latin typeface="Times New Roman" pitchFamily="18" charset="0"/>
              <a:cs typeface="Times New Roman" pitchFamily="18" charset="0"/>
            </a:endParaRPr>
          </a:p>
          <a:p>
            <a:pPr marL="571500" lvl="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dirty="0" smtClean="0">
              <a:latin typeface="Times New Roman" panose="02020603050405020304" pitchFamily="18" charset="0"/>
              <a:cs typeface="Times New Roman" panose="02020603050405020304" pitchFamily="18" charset="0"/>
            </a:endParaRPr>
          </a:p>
          <a:p>
            <a:pPr marL="571500" indent="-571500">
              <a:buFont typeface="Courier New" panose="02070309020205020404" pitchFamily="49" charset="0"/>
              <a:buChar char="o"/>
            </a:pPr>
            <a:endParaRPr lang="en-US" sz="3600" b="1" dirty="0" smtClean="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smtClean="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smtClean="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a:latin typeface="Times New Roman" pitchFamily="18" charset="0"/>
              <a:cs typeface="Times New Roman" pitchFamily="18" charset="0"/>
            </a:endParaRPr>
          </a:p>
          <a:p>
            <a:pPr marL="571500" indent="-571500">
              <a:buFont typeface="Courier New" panose="02070309020205020404" pitchFamily="49" charset="0"/>
              <a:buChar char="o"/>
            </a:pPr>
            <a:endParaRPr lang="en-US" sz="3600" b="1" dirty="0">
              <a:latin typeface="Times New Roman" pitchFamily="18" charset="0"/>
              <a:cs typeface="Times New Roman" pitchFamily="18" charset="0"/>
            </a:endParaRPr>
          </a:p>
          <a:p>
            <a:pPr marL="571500" indent="-571500">
              <a:buFont typeface="Courier New" panose="02070309020205020404" pitchFamily="49" charset="0"/>
              <a:buChar char="o"/>
            </a:pPr>
            <a:r>
              <a:rPr lang="en-US" sz="3600" dirty="0" smtClean="0">
                <a:latin typeface="Times New Roman" pitchFamily="18" charset="0"/>
                <a:cs typeface="Times New Roman" pitchFamily="18" charset="0"/>
              </a:rPr>
              <a:t>Removal of outlier (Possemato et al.) eliminated the heterogeneity effect, </a:t>
            </a:r>
            <a:r>
              <a:rPr lang="en-US" sz="3600" i="1" dirty="0" smtClean="0">
                <a:latin typeface="Times New Roman" pitchFamily="18" charset="0"/>
                <a:cs typeface="Times New Roman" pitchFamily="18" charset="0"/>
              </a:rPr>
              <a:t>Q</a:t>
            </a:r>
            <a:r>
              <a:rPr lang="en-US" sz="3600" dirty="0" smtClean="0">
                <a:latin typeface="Times New Roman" pitchFamily="18" charset="0"/>
                <a:cs typeface="Times New Roman" pitchFamily="18" charset="0"/>
              </a:rPr>
              <a:t>(15) = 17.13, </a:t>
            </a:r>
            <a:r>
              <a:rPr lang="en-US" sz="3600" i="1" dirty="0" smtClean="0">
                <a:latin typeface="Times New Roman" pitchFamily="18" charset="0"/>
                <a:cs typeface="Times New Roman" pitchFamily="18" charset="0"/>
              </a:rPr>
              <a:t>p </a:t>
            </a:r>
            <a:r>
              <a:rPr lang="en-US" sz="3600" dirty="0" smtClean="0">
                <a:latin typeface="Times New Roman" pitchFamily="18" charset="0"/>
                <a:cs typeface="Times New Roman" pitchFamily="18" charset="0"/>
              </a:rPr>
              <a:t>= .31, </a:t>
            </a:r>
            <a:r>
              <a:rPr lang="en-US" sz="3600" i="1" dirty="0" smtClean="0">
                <a:latin typeface="Times New Roman" pitchFamily="18" charset="0"/>
                <a:cs typeface="Times New Roman" pitchFamily="18" charset="0"/>
              </a:rPr>
              <a:t>I</a:t>
            </a:r>
            <a:r>
              <a:rPr lang="en-US" sz="3600" baseline="30000" dirty="0" smtClean="0">
                <a:latin typeface="Times New Roman" pitchFamily="18" charset="0"/>
                <a:cs typeface="Times New Roman" pitchFamily="18" charset="0"/>
              </a:rPr>
              <a:t>2</a:t>
            </a:r>
            <a:r>
              <a:rPr lang="en-US" sz="3600" dirty="0" smtClean="0">
                <a:latin typeface="Times New Roman" pitchFamily="18" charset="0"/>
                <a:cs typeface="Times New Roman" pitchFamily="18" charset="0"/>
              </a:rPr>
              <a:t> = 0.0%, 95%CI [0.0%; 25.2%]. </a:t>
            </a:r>
          </a:p>
          <a:p>
            <a:pPr marL="571500" indent="-571500">
              <a:buFont typeface="Courier New" panose="02070309020205020404" pitchFamily="49" charset="0"/>
              <a:buChar char="o"/>
            </a:pPr>
            <a:r>
              <a:rPr lang="en-US" sz="3600" dirty="0">
                <a:latin typeface="Times New Roman" pitchFamily="18" charset="0"/>
                <a:cs typeface="Times New Roman" pitchFamily="18" charset="0"/>
              </a:rPr>
              <a:t>A</a:t>
            </a:r>
            <a:r>
              <a:rPr lang="en-US" sz="3600" dirty="0" smtClean="0">
                <a:latin typeface="Times New Roman" pitchFamily="18" charset="0"/>
                <a:cs typeface="Times New Roman" pitchFamily="18" charset="0"/>
              </a:rPr>
              <a:t>verage power for individual study calculations was </a:t>
            </a:r>
            <a:r>
              <a:rPr lang="en-US" sz="3600" i="1" dirty="0" smtClean="0">
                <a:latin typeface="Times New Roman" pitchFamily="18" charset="0"/>
                <a:cs typeface="Times New Roman" pitchFamily="18" charset="0"/>
              </a:rPr>
              <a:t>M </a:t>
            </a:r>
            <a:r>
              <a:rPr lang="en-US" sz="3600" dirty="0" smtClean="0">
                <a:latin typeface="Times New Roman" pitchFamily="18" charset="0"/>
                <a:cs typeface="Times New Roman" pitchFamily="18" charset="0"/>
              </a:rPr>
              <a:t>= .26 (</a:t>
            </a:r>
            <a:r>
              <a:rPr lang="en-US" sz="3600" i="1" dirty="0" smtClean="0">
                <a:latin typeface="Times New Roman" pitchFamily="18" charset="0"/>
                <a:cs typeface="Times New Roman" pitchFamily="18" charset="0"/>
              </a:rPr>
              <a:t>SD </a:t>
            </a:r>
            <a:r>
              <a:rPr lang="en-US" sz="3600" dirty="0" smtClean="0">
                <a:latin typeface="Times New Roman" pitchFamily="18" charset="0"/>
                <a:cs typeface="Times New Roman" pitchFamily="18" charset="0"/>
              </a:rPr>
              <a:t>= .29), and the average power for overall effect calculations, </a:t>
            </a:r>
            <a:r>
              <a:rPr lang="en-US" sz="3600" i="1" dirty="0" smtClean="0">
                <a:latin typeface="Times New Roman" pitchFamily="18" charset="0"/>
                <a:cs typeface="Times New Roman" pitchFamily="18" charset="0"/>
              </a:rPr>
              <a:t>d </a:t>
            </a:r>
            <a:r>
              <a:rPr lang="en-US" sz="3600" dirty="0" smtClean="0">
                <a:latin typeface="Times New Roman" pitchFamily="18" charset="0"/>
                <a:cs typeface="Times New Roman" pitchFamily="18" charset="0"/>
              </a:rPr>
              <a:t>= .13, was </a:t>
            </a:r>
            <a:r>
              <a:rPr lang="en-US" sz="3600" i="1" dirty="0" smtClean="0">
                <a:latin typeface="Times New Roman" pitchFamily="18" charset="0"/>
                <a:cs typeface="Times New Roman" pitchFamily="18" charset="0"/>
              </a:rPr>
              <a:t>M </a:t>
            </a:r>
            <a:r>
              <a:rPr lang="en-US" sz="3600" dirty="0" smtClean="0">
                <a:latin typeface="Times New Roman" pitchFamily="18" charset="0"/>
                <a:cs typeface="Times New Roman" pitchFamily="18" charset="0"/>
              </a:rPr>
              <a:t>= .12 (</a:t>
            </a:r>
            <a:r>
              <a:rPr lang="en-US" sz="3600" i="1" dirty="0" smtClean="0">
                <a:latin typeface="Times New Roman" pitchFamily="18" charset="0"/>
                <a:cs typeface="Times New Roman" pitchFamily="18" charset="0"/>
              </a:rPr>
              <a:t>SD </a:t>
            </a:r>
            <a:r>
              <a:rPr lang="en-US" sz="3600" dirty="0" smtClean="0">
                <a:latin typeface="Times New Roman" pitchFamily="18" charset="0"/>
                <a:cs typeface="Times New Roman" pitchFamily="18" charset="0"/>
              </a:rPr>
              <a:t>= .06). Only two individual studies showed an appropriate level of power to detect their effects.</a:t>
            </a:r>
            <a:endParaRPr lang="en-US" sz="3600" dirty="0">
              <a:latin typeface="Times New Roman" pitchFamily="18" charset="0"/>
              <a:cs typeface="Times New Roman" pitchFamily="18" charset="0"/>
            </a:endParaRPr>
          </a:p>
        </p:txBody>
      </p:sp>
      <p:sp>
        <p:nvSpPr>
          <p:cNvPr id="9" name="TextBox 8"/>
          <p:cNvSpPr txBox="1"/>
          <p:nvPr/>
        </p:nvSpPr>
        <p:spPr>
          <a:xfrm>
            <a:off x="34366200" y="21567592"/>
            <a:ext cx="15773400" cy="12399264"/>
          </a:xfrm>
          <a:prstGeom prst="rect">
            <a:avLst/>
          </a:prstGeom>
          <a:solidFill>
            <a:schemeClr val="bg1"/>
          </a:solidFill>
          <a:ln w="190500">
            <a:solidFill>
              <a:srgbClr val="5D0F25"/>
            </a:solidFill>
          </a:ln>
        </p:spPr>
        <p:txBody>
          <a:bodyPr wrap="square" lIns="274320" tIns="182880" rIns="274320" bIns="182880" rtlCol="0">
            <a:spAutoFit/>
          </a:bodyPr>
          <a:lstStyle/>
          <a:p>
            <a:pPr algn="ctr"/>
            <a:r>
              <a:rPr lang="en-US" sz="5000" b="1" dirty="0" smtClean="0">
                <a:latin typeface="Times New Roman" panose="02020603050405020304" pitchFamily="18" charset="0"/>
                <a:cs typeface="Times New Roman" pitchFamily="18" charset="0"/>
              </a:rPr>
              <a:t>References</a:t>
            </a:r>
          </a:p>
          <a:p>
            <a:pPr algn="ctr"/>
            <a:endParaRPr lang="en-US" sz="1200" b="1" dirty="0">
              <a:latin typeface="Times New Roman" pitchFamily="18" charset="0"/>
              <a:cs typeface="Times New Roman" pitchFamily="18" charset="0"/>
            </a:endParaRPr>
          </a:p>
          <a:p>
            <a:endParaRPr lang="en-US" sz="2600" dirty="0" smtClean="0">
              <a:latin typeface="Times New Roman"/>
              <a:cs typeface="Times New Roman"/>
            </a:endParaRPr>
          </a:p>
          <a:p>
            <a:r>
              <a:rPr lang="en-US" sz="2800" dirty="0">
                <a:latin typeface="Times New Roman" charset="0"/>
                <a:ea typeface="Times New Roman" charset="0"/>
                <a:cs typeface="Times New Roman" charset="0"/>
              </a:rPr>
              <a:t>Bakker, M., </a:t>
            </a:r>
            <a:r>
              <a:rPr lang="en-US" sz="2800" dirty="0" err="1">
                <a:latin typeface="Times New Roman" charset="0"/>
                <a:ea typeface="Times New Roman" charset="0"/>
                <a:cs typeface="Times New Roman" charset="0"/>
              </a:rPr>
              <a:t>Hartgerink</a:t>
            </a:r>
            <a:r>
              <a:rPr lang="en-US" sz="2800" dirty="0">
                <a:latin typeface="Times New Roman" charset="0"/>
                <a:ea typeface="Times New Roman" charset="0"/>
                <a:cs typeface="Times New Roman" charset="0"/>
              </a:rPr>
              <a:t>, C. H. J., </a:t>
            </a:r>
            <a:r>
              <a:rPr lang="en-US" sz="2800" dirty="0" err="1">
                <a:latin typeface="Times New Roman" charset="0"/>
                <a:ea typeface="Times New Roman" charset="0"/>
                <a:cs typeface="Times New Roman" charset="0"/>
              </a:rPr>
              <a:t>Wicherts</a:t>
            </a:r>
            <a:r>
              <a:rPr lang="en-US" sz="2800" dirty="0">
                <a:latin typeface="Times New Roman" charset="0"/>
                <a:ea typeface="Times New Roman" charset="0"/>
                <a:cs typeface="Times New Roman" charset="0"/>
              </a:rPr>
              <a:t>, J. M., &amp; van der Maas, H. L. J. (2016). Researchers’ intuitions </a:t>
            </a:r>
          </a:p>
          <a:p>
            <a:r>
              <a:rPr lang="en-US" sz="2800" dirty="0">
                <a:latin typeface="Times New Roman" charset="0"/>
                <a:ea typeface="Times New Roman" charset="0"/>
                <a:cs typeface="Times New Roman" charset="0"/>
              </a:rPr>
              <a:t>      about power in psychological research. </a:t>
            </a:r>
            <a:r>
              <a:rPr lang="en-US" sz="2800" i="1" dirty="0">
                <a:latin typeface="Times New Roman" charset="0"/>
                <a:ea typeface="Times New Roman" charset="0"/>
                <a:cs typeface="Times New Roman" charset="0"/>
              </a:rPr>
              <a:t>Psychological Science</a:t>
            </a:r>
            <a:r>
              <a:rPr lang="en-US" sz="2800" dirty="0">
                <a:latin typeface="Times New Roman" charset="0"/>
                <a:ea typeface="Times New Roman" charset="0"/>
                <a:cs typeface="Times New Roman" charset="0"/>
              </a:rPr>
              <a:t>, 27(8), 1069–1077. </a:t>
            </a:r>
          </a:p>
          <a:p>
            <a:r>
              <a:rPr lang="en-US" sz="2800" dirty="0">
                <a:latin typeface="Times New Roman" charset="0"/>
                <a:ea typeface="Times New Roman" charset="0"/>
                <a:cs typeface="Times New Roman" charset="0"/>
              </a:rPr>
              <a:t>      https://</a:t>
            </a:r>
            <a:r>
              <a:rPr lang="en-US" sz="2800" dirty="0" err="1">
                <a:latin typeface="Times New Roman" charset="0"/>
                <a:ea typeface="Times New Roman" charset="0"/>
                <a:cs typeface="Times New Roman" charset="0"/>
              </a:rPr>
              <a:t>doi.org</a:t>
            </a:r>
            <a:r>
              <a:rPr lang="en-US" sz="2800" dirty="0">
                <a:latin typeface="Times New Roman" charset="0"/>
                <a:ea typeface="Times New Roman" charset="0"/>
                <a:cs typeface="Times New Roman" charset="0"/>
              </a:rPr>
              <a:t>/10.1177/0956797616647519 </a:t>
            </a:r>
            <a:endParaRPr lang="en-US" sz="2800" dirty="0" smtClean="0">
              <a:latin typeface="Times New Roman" charset="0"/>
              <a:ea typeface="Times New Roman" charset="0"/>
              <a:cs typeface="Times New Roman" charset="0"/>
            </a:endParaRPr>
          </a:p>
          <a:p>
            <a:r>
              <a:rPr lang="en-US" sz="2800" dirty="0">
                <a:latin typeface="Times New Roman" charset="0"/>
                <a:ea typeface="Times New Roman" charset="0"/>
                <a:cs typeface="Times New Roman" charset="0"/>
              </a:rPr>
              <a:t>Button, K. S., Ioannidis, J. P. A., </a:t>
            </a:r>
            <a:r>
              <a:rPr lang="en-US" sz="2800" dirty="0" err="1">
                <a:latin typeface="Times New Roman" charset="0"/>
                <a:ea typeface="Times New Roman" charset="0"/>
                <a:cs typeface="Times New Roman" charset="0"/>
              </a:rPr>
              <a:t>Mokrysz</a:t>
            </a:r>
            <a:r>
              <a:rPr lang="en-US" sz="2800" dirty="0">
                <a:latin typeface="Times New Roman" charset="0"/>
                <a:ea typeface="Times New Roman" charset="0"/>
                <a:cs typeface="Times New Roman" charset="0"/>
              </a:rPr>
              <a:t>, C., </a:t>
            </a:r>
            <a:r>
              <a:rPr lang="en-US" sz="2800" dirty="0" err="1">
                <a:latin typeface="Times New Roman" charset="0"/>
                <a:ea typeface="Times New Roman" charset="0"/>
                <a:cs typeface="Times New Roman" charset="0"/>
              </a:rPr>
              <a:t>Nosek</a:t>
            </a:r>
            <a:r>
              <a:rPr lang="en-US" sz="2800" dirty="0">
                <a:latin typeface="Times New Roman" charset="0"/>
                <a:ea typeface="Times New Roman" charset="0"/>
                <a:cs typeface="Times New Roman" charset="0"/>
              </a:rPr>
              <a:t>, B. A., Flint, J., Robinson, E. S. J., &amp; </a:t>
            </a:r>
            <a:r>
              <a:rPr lang="en-US" sz="2800" dirty="0" err="1">
                <a:latin typeface="Times New Roman" charset="0"/>
                <a:ea typeface="Times New Roman" charset="0"/>
                <a:cs typeface="Times New Roman" charset="0"/>
              </a:rPr>
              <a:t>Munafò</a:t>
            </a:r>
            <a:r>
              <a:rPr lang="en-US" sz="2800" dirty="0">
                <a:latin typeface="Times New Roman" charset="0"/>
                <a:ea typeface="Times New Roman" charset="0"/>
                <a:cs typeface="Times New Roman" charset="0"/>
              </a:rPr>
              <a:t>, M. R. </a:t>
            </a:r>
          </a:p>
          <a:p>
            <a:r>
              <a:rPr lang="en-US" sz="2800" dirty="0">
                <a:latin typeface="Times New Roman" charset="0"/>
                <a:ea typeface="Times New Roman" charset="0"/>
                <a:cs typeface="Times New Roman" charset="0"/>
              </a:rPr>
              <a:t>      (2013). Power failure: why small sample size undermines the reliability of neuroscience. </a:t>
            </a:r>
            <a:r>
              <a:rPr lang="en-US" sz="2800" i="1" dirty="0">
                <a:latin typeface="Times New Roman" charset="0"/>
                <a:ea typeface="Times New Roman" charset="0"/>
                <a:cs typeface="Times New Roman" charset="0"/>
              </a:rPr>
              <a:t>Nature </a:t>
            </a:r>
          </a:p>
          <a:p>
            <a:r>
              <a:rPr lang="en-US" sz="2800" i="1" dirty="0">
                <a:latin typeface="Times New Roman" charset="0"/>
                <a:ea typeface="Times New Roman" charset="0"/>
                <a:cs typeface="Times New Roman" charset="0"/>
              </a:rPr>
              <a:t>      Reviews Neuroscience</a:t>
            </a:r>
            <a:r>
              <a:rPr lang="en-US" sz="2800" dirty="0">
                <a:latin typeface="Times New Roman" charset="0"/>
                <a:ea typeface="Times New Roman" charset="0"/>
                <a:cs typeface="Times New Roman" charset="0"/>
              </a:rPr>
              <a:t>, 14(5), 365–376. https://</a:t>
            </a:r>
            <a:r>
              <a:rPr lang="en-US" sz="2800" dirty="0" err="1">
                <a:latin typeface="Times New Roman" charset="0"/>
                <a:ea typeface="Times New Roman" charset="0"/>
                <a:cs typeface="Times New Roman" charset="0"/>
              </a:rPr>
              <a:t>doi.org</a:t>
            </a:r>
            <a:r>
              <a:rPr lang="en-US" sz="2800" dirty="0">
                <a:latin typeface="Times New Roman" charset="0"/>
                <a:ea typeface="Times New Roman" charset="0"/>
                <a:cs typeface="Times New Roman" charset="0"/>
              </a:rPr>
              <a:t>/10.1038/nrn3475 </a:t>
            </a:r>
          </a:p>
          <a:p>
            <a:r>
              <a:rPr lang="en-US" sz="2800" dirty="0" err="1">
                <a:latin typeface="Times New Roman" charset="0"/>
                <a:ea typeface="Times New Roman" charset="0"/>
                <a:cs typeface="Times New Roman" charset="0"/>
              </a:rPr>
              <a:t>Costanza</a:t>
            </a:r>
            <a:r>
              <a:rPr lang="en-US" sz="2800" dirty="0">
                <a:latin typeface="Times New Roman" charset="0"/>
                <a:ea typeface="Times New Roman" charset="0"/>
                <a:cs typeface="Times New Roman" charset="0"/>
              </a:rPr>
              <a:t>, R., Fisher, B., Ali, S., Beer, C., Bond, L., </a:t>
            </a:r>
            <a:r>
              <a:rPr lang="en-US" sz="2800" dirty="0" err="1">
                <a:latin typeface="Times New Roman" charset="0"/>
                <a:ea typeface="Times New Roman" charset="0"/>
                <a:cs typeface="Times New Roman" charset="0"/>
              </a:rPr>
              <a:t>Boumans</a:t>
            </a:r>
            <a:r>
              <a:rPr lang="en-US" sz="2800" dirty="0">
                <a:latin typeface="Times New Roman" charset="0"/>
                <a:ea typeface="Times New Roman" charset="0"/>
                <a:cs typeface="Times New Roman" charset="0"/>
              </a:rPr>
              <a:t>, R., … </a:t>
            </a:r>
            <a:r>
              <a:rPr lang="en-US" sz="2800" dirty="0" err="1">
                <a:latin typeface="Times New Roman" charset="0"/>
                <a:ea typeface="Times New Roman" charset="0"/>
                <a:cs typeface="Times New Roman" charset="0"/>
              </a:rPr>
              <a:t>Snapp</a:t>
            </a:r>
            <a:r>
              <a:rPr lang="en-US" sz="2800" dirty="0">
                <a:latin typeface="Times New Roman" charset="0"/>
                <a:ea typeface="Times New Roman" charset="0"/>
                <a:cs typeface="Times New Roman" charset="0"/>
              </a:rPr>
              <a:t>, R. (2007). Quality of life: An </a:t>
            </a:r>
          </a:p>
          <a:p>
            <a:r>
              <a:rPr lang="en-US" sz="2800" dirty="0">
                <a:latin typeface="Times New Roman" charset="0"/>
                <a:ea typeface="Times New Roman" charset="0"/>
                <a:cs typeface="Times New Roman" charset="0"/>
              </a:rPr>
              <a:t>      approach integrating opportunities, human needs, and subjective well-being. </a:t>
            </a:r>
            <a:r>
              <a:rPr lang="en-US" sz="2800" i="1" dirty="0">
                <a:latin typeface="Times New Roman" charset="0"/>
                <a:ea typeface="Times New Roman" charset="0"/>
                <a:cs typeface="Times New Roman" charset="0"/>
              </a:rPr>
              <a:t>Ecological Economics</a:t>
            </a:r>
            <a:r>
              <a:rPr lang="en-US" sz="2800" dirty="0">
                <a:latin typeface="Times New Roman" charset="0"/>
                <a:ea typeface="Times New Roman" charset="0"/>
                <a:cs typeface="Times New Roman" charset="0"/>
              </a:rPr>
              <a:t>, </a:t>
            </a:r>
          </a:p>
          <a:p>
            <a:r>
              <a:rPr lang="en-US" sz="2800" dirty="0">
                <a:latin typeface="Times New Roman" charset="0"/>
                <a:ea typeface="Times New Roman" charset="0"/>
                <a:cs typeface="Times New Roman" charset="0"/>
              </a:rPr>
              <a:t>      61(2–3), 267–276.   https://</a:t>
            </a:r>
            <a:r>
              <a:rPr lang="en-US" sz="2800" dirty="0" err="1">
                <a:latin typeface="Times New Roman" charset="0"/>
                <a:ea typeface="Times New Roman" charset="0"/>
                <a:cs typeface="Times New Roman" charset="0"/>
              </a:rPr>
              <a:t>doi.org</a:t>
            </a:r>
            <a:r>
              <a:rPr lang="en-US" sz="2800" dirty="0">
                <a:latin typeface="Times New Roman" charset="0"/>
                <a:ea typeface="Times New Roman" charset="0"/>
                <a:cs typeface="Times New Roman" charset="0"/>
              </a:rPr>
              <a:t>/10.1016/j.ecolecon.2006.02.023 </a:t>
            </a:r>
          </a:p>
          <a:p>
            <a:r>
              <a:rPr lang="en-US" sz="2800" dirty="0">
                <a:latin typeface="Times New Roman" charset="0"/>
                <a:ea typeface="Times New Roman" charset="0"/>
                <a:cs typeface="Times New Roman" charset="0"/>
              </a:rPr>
              <a:t>Lancaster, S. L., Klein, K. P., &amp; </a:t>
            </a:r>
            <a:r>
              <a:rPr lang="en-US" sz="2800" dirty="0" err="1">
                <a:latin typeface="Times New Roman" charset="0"/>
                <a:ea typeface="Times New Roman" charset="0"/>
                <a:cs typeface="Times New Roman" charset="0"/>
              </a:rPr>
              <a:t>Heifner</a:t>
            </a:r>
            <a:r>
              <a:rPr lang="en-US" sz="2800" dirty="0">
                <a:latin typeface="Times New Roman" charset="0"/>
                <a:ea typeface="Times New Roman" charset="0"/>
                <a:cs typeface="Times New Roman" charset="0"/>
              </a:rPr>
              <a:t>, A. (2015). The validity of self-reported growth after expressive </a:t>
            </a:r>
          </a:p>
          <a:p>
            <a:r>
              <a:rPr lang="en-US" sz="2800" dirty="0">
                <a:latin typeface="Times New Roman" charset="0"/>
                <a:ea typeface="Times New Roman" charset="0"/>
                <a:cs typeface="Times New Roman" charset="0"/>
              </a:rPr>
              <a:t>      writing. </a:t>
            </a:r>
            <a:r>
              <a:rPr lang="en-US" sz="2800" i="1" dirty="0">
                <a:latin typeface="Times New Roman" charset="0"/>
                <a:ea typeface="Times New Roman" charset="0"/>
                <a:cs typeface="Times New Roman" charset="0"/>
              </a:rPr>
              <a:t>Traumatology</a:t>
            </a:r>
            <a:r>
              <a:rPr lang="en-US" sz="2800" dirty="0">
                <a:latin typeface="Times New Roman" charset="0"/>
                <a:ea typeface="Times New Roman" charset="0"/>
                <a:cs typeface="Times New Roman" charset="0"/>
              </a:rPr>
              <a:t>, 21(4), 293–298. https://</a:t>
            </a:r>
            <a:r>
              <a:rPr lang="en-US" sz="2800" dirty="0" err="1">
                <a:latin typeface="Times New Roman" charset="0"/>
                <a:ea typeface="Times New Roman" charset="0"/>
                <a:cs typeface="Times New Roman" charset="0"/>
              </a:rPr>
              <a:t>doi.org</a:t>
            </a:r>
            <a:r>
              <a:rPr lang="en-US" sz="2800" dirty="0">
                <a:latin typeface="Times New Roman" charset="0"/>
                <a:ea typeface="Times New Roman" charset="0"/>
                <a:cs typeface="Times New Roman" charset="0"/>
              </a:rPr>
              <a:t>/10.1037/trm0000052 </a:t>
            </a:r>
          </a:p>
          <a:p>
            <a:r>
              <a:rPr lang="en-US" sz="2800" dirty="0" err="1" smtClean="0">
                <a:latin typeface="Times New Roman" charset="0"/>
                <a:ea typeface="Times New Roman" charset="0"/>
                <a:cs typeface="Times New Roman" charset="0"/>
              </a:rPr>
              <a:t>Pennebaker</a:t>
            </a:r>
            <a:r>
              <a:rPr lang="en-US" sz="2800" dirty="0">
                <a:latin typeface="Times New Roman" charset="0"/>
                <a:ea typeface="Times New Roman" charset="0"/>
                <a:cs typeface="Times New Roman" charset="0"/>
              </a:rPr>
              <a:t>, J. W. (1997). Writing about emotional experiences as a therapeutic process. </a:t>
            </a:r>
            <a:r>
              <a:rPr lang="en-US" sz="2800" i="1" dirty="0">
                <a:latin typeface="Times New Roman" charset="0"/>
                <a:ea typeface="Times New Roman" charset="0"/>
                <a:cs typeface="Times New Roman" charset="0"/>
              </a:rPr>
              <a:t>Psychological   </a:t>
            </a:r>
          </a:p>
          <a:p>
            <a:r>
              <a:rPr lang="en-US" sz="2800" i="1" dirty="0">
                <a:latin typeface="Times New Roman" charset="0"/>
                <a:ea typeface="Times New Roman" charset="0"/>
                <a:cs typeface="Times New Roman" charset="0"/>
              </a:rPr>
              <a:t>      Science,</a:t>
            </a:r>
            <a:r>
              <a:rPr lang="en-US" sz="2800" dirty="0">
                <a:latin typeface="Times New Roman" charset="0"/>
                <a:ea typeface="Times New Roman" charset="0"/>
                <a:cs typeface="Times New Roman" charset="0"/>
              </a:rPr>
              <a:t> 8(3), 162–166. https://doi.org/10.1111/j.1467-9280.1997.tb00403.x </a:t>
            </a:r>
          </a:p>
          <a:p>
            <a:r>
              <a:rPr lang="en-US" sz="2800" dirty="0">
                <a:latin typeface="Times New Roman" charset="0"/>
                <a:ea typeface="Times New Roman" charset="0"/>
                <a:cs typeface="Times New Roman" charset="0"/>
              </a:rPr>
              <a:t>Pennebaker, J. W. (1989). Confession, inhibition, and disease. In </a:t>
            </a:r>
            <a:r>
              <a:rPr lang="en-US" sz="2800" i="1" dirty="0">
                <a:latin typeface="Times New Roman" charset="0"/>
                <a:ea typeface="Times New Roman" charset="0"/>
                <a:cs typeface="Times New Roman" charset="0"/>
              </a:rPr>
              <a:t>Advances in Experimental Social </a:t>
            </a:r>
            <a:r>
              <a:rPr lang="en-US" sz="2800" i="1" dirty="0" smtClean="0">
                <a:latin typeface="Times New Roman" charset="0"/>
                <a:ea typeface="Times New Roman" charset="0"/>
                <a:cs typeface="Times New Roman" charset="0"/>
              </a:rPr>
              <a:t> </a:t>
            </a:r>
          </a:p>
          <a:p>
            <a:r>
              <a:rPr lang="en-US" sz="2800" i="1" dirty="0" smtClean="0">
                <a:latin typeface="Times New Roman" charset="0"/>
                <a:ea typeface="Times New Roman" charset="0"/>
                <a:cs typeface="Times New Roman" charset="0"/>
              </a:rPr>
              <a:t>      Psychology</a:t>
            </a:r>
            <a:r>
              <a:rPr lang="en-US" sz="2800" dirty="0" smtClean="0">
                <a:latin typeface="Times New Roman" charset="0"/>
                <a:ea typeface="Times New Roman" charset="0"/>
                <a:cs typeface="Times New Roman" charset="0"/>
              </a:rPr>
              <a:t> </a:t>
            </a:r>
            <a:r>
              <a:rPr lang="en-US" sz="2800" dirty="0">
                <a:latin typeface="Times New Roman" charset="0"/>
                <a:ea typeface="Times New Roman" charset="0"/>
                <a:cs typeface="Times New Roman" charset="0"/>
              </a:rPr>
              <a:t>(Vol. 22, </a:t>
            </a:r>
            <a:r>
              <a:rPr lang="en-US" sz="2800" dirty="0" smtClean="0">
                <a:latin typeface="Times New Roman" charset="0"/>
                <a:ea typeface="Times New Roman" charset="0"/>
                <a:cs typeface="Times New Roman" charset="0"/>
              </a:rPr>
              <a:t>pp.. 211–244</a:t>
            </a:r>
            <a:r>
              <a:rPr lang="en-US" sz="2800" dirty="0">
                <a:latin typeface="Times New Roman" charset="0"/>
                <a:ea typeface="Times New Roman" charset="0"/>
                <a:cs typeface="Times New Roman" charset="0"/>
              </a:rPr>
              <a:t>). Elsevier. https://doi.org/10.1016/S0065-2601(08)60309-3 </a:t>
            </a:r>
          </a:p>
          <a:p>
            <a:r>
              <a:rPr lang="en-US" sz="2800" dirty="0">
                <a:latin typeface="Times New Roman" charset="0"/>
                <a:ea typeface="Times New Roman" charset="0"/>
                <a:cs typeface="Times New Roman" charset="0"/>
              </a:rPr>
              <a:t>Pennebaker, J. W., &amp; Beall, S. K. (1986). Confronting a traumatic event: Toward an understanding of </a:t>
            </a:r>
            <a:endParaRPr lang="en-US" sz="2800" dirty="0" smtClean="0">
              <a:latin typeface="Times New Roman" charset="0"/>
              <a:ea typeface="Times New Roman" charset="0"/>
              <a:cs typeface="Times New Roman" charset="0"/>
            </a:endParaRPr>
          </a:p>
          <a:p>
            <a:r>
              <a:rPr lang="en-US" sz="2800" dirty="0" smtClean="0">
                <a:latin typeface="Times New Roman" charset="0"/>
                <a:ea typeface="Times New Roman" charset="0"/>
                <a:cs typeface="Times New Roman" charset="0"/>
              </a:rPr>
              <a:t>      inhibition </a:t>
            </a:r>
            <a:r>
              <a:rPr lang="en-US" sz="2800" dirty="0">
                <a:latin typeface="Times New Roman" charset="0"/>
                <a:ea typeface="Times New Roman" charset="0"/>
                <a:cs typeface="Times New Roman" charset="0"/>
              </a:rPr>
              <a:t>and </a:t>
            </a:r>
            <a:r>
              <a:rPr lang="en-US" sz="2800" dirty="0" smtClean="0">
                <a:latin typeface="Times New Roman" charset="0"/>
                <a:ea typeface="Times New Roman" charset="0"/>
                <a:cs typeface="Times New Roman" charset="0"/>
              </a:rPr>
              <a:t>disease.. </a:t>
            </a:r>
            <a:r>
              <a:rPr lang="en-US" sz="2800" i="1" dirty="0" smtClean="0">
                <a:latin typeface="Times New Roman" charset="0"/>
                <a:ea typeface="Times New Roman" charset="0"/>
                <a:cs typeface="Times New Roman" charset="0"/>
              </a:rPr>
              <a:t>Journal </a:t>
            </a:r>
            <a:r>
              <a:rPr lang="en-US" sz="2800" i="1" dirty="0">
                <a:latin typeface="Times New Roman" charset="0"/>
                <a:ea typeface="Times New Roman" charset="0"/>
                <a:cs typeface="Times New Roman" charset="0"/>
              </a:rPr>
              <a:t>of Abnormal Psychology,</a:t>
            </a:r>
            <a:r>
              <a:rPr lang="en-US" sz="2800" dirty="0">
                <a:latin typeface="Times New Roman" charset="0"/>
                <a:ea typeface="Times New Roman" charset="0"/>
                <a:cs typeface="Times New Roman" charset="0"/>
              </a:rPr>
              <a:t> 95(3), 274–281. </a:t>
            </a:r>
            <a:r>
              <a:rPr lang="en-US" sz="2800" dirty="0" smtClean="0">
                <a:latin typeface="Times New Roman" charset="0"/>
                <a:ea typeface="Times New Roman" charset="0"/>
                <a:cs typeface="Times New Roman" charset="0"/>
              </a:rPr>
              <a:t> </a:t>
            </a:r>
          </a:p>
          <a:p>
            <a:r>
              <a:rPr lang="en-US" sz="2800" dirty="0" smtClean="0">
                <a:latin typeface="Times New Roman" charset="0"/>
                <a:ea typeface="Times New Roman" charset="0"/>
                <a:cs typeface="Times New Roman" charset="0"/>
              </a:rPr>
              <a:t>      https</a:t>
            </a:r>
            <a:r>
              <a:rPr lang="en-US" sz="2800" dirty="0">
                <a:latin typeface="Times New Roman" charset="0"/>
                <a:ea typeface="Times New Roman" charset="0"/>
                <a:cs typeface="Times New Roman" charset="0"/>
              </a:rPr>
              <a:t>://doi.org/10.1037//0021-843X.95.3.274 </a:t>
            </a:r>
          </a:p>
          <a:p>
            <a:r>
              <a:rPr lang="en-US" sz="2800" dirty="0">
                <a:latin typeface="Times New Roman" charset="0"/>
                <a:ea typeface="Times New Roman" charset="0"/>
                <a:cs typeface="Times New Roman" charset="0"/>
              </a:rPr>
              <a:t>Yilmaz, M., &amp; Zara, A. (2016). Traumatic loss and posttraumatic growth: the effect of traumatic loss </a:t>
            </a:r>
            <a:endParaRPr lang="en-US" sz="2800" dirty="0" smtClean="0">
              <a:latin typeface="Times New Roman" charset="0"/>
              <a:ea typeface="Times New Roman" charset="0"/>
              <a:cs typeface="Times New Roman" charset="0"/>
            </a:endParaRPr>
          </a:p>
          <a:p>
            <a:r>
              <a:rPr lang="en-US" sz="2800" dirty="0" smtClean="0">
                <a:latin typeface="Times New Roman" charset="0"/>
                <a:ea typeface="Times New Roman" charset="0"/>
                <a:cs typeface="Times New Roman" charset="0"/>
              </a:rPr>
              <a:t>      related </a:t>
            </a:r>
            <a:r>
              <a:rPr lang="en-US" sz="2800" dirty="0">
                <a:latin typeface="Times New Roman" charset="0"/>
                <a:ea typeface="Times New Roman" charset="0"/>
                <a:cs typeface="Times New Roman" charset="0"/>
              </a:rPr>
              <a:t>factors on </a:t>
            </a:r>
            <a:r>
              <a:rPr lang="en-US" sz="2800" dirty="0" smtClean="0">
                <a:latin typeface="Times New Roman" charset="0"/>
                <a:ea typeface="Times New Roman" charset="0"/>
                <a:cs typeface="Times New Roman" charset="0"/>
              </a:rPr>
              <a:t>posttraumatic </a:t>
            </a:r>
            <a:r>
              <a:rPr lang="en-US" sz="2800" dirty="0">
                <a:latin typeface="Times New Roman" charset="0"/>
                <a:ea typeface="Times New Roman" charset="0"/>
                <a:cs typeface="Times New Roman" charset="0"/>
              </a:rPr>
              <a:t>growth. </a:t>
            </a:r>
            <a:r>
              <a:rPr lang="en-US" sz="2800" i="1" dirty="0">
                <a:latin typeface="Times New Roman" charset="0"/>
                <a:ea typeface="Times New Roman" charset="0"/>
                <a:cs typeface="Times New Roman" charset="0"/>
              </a:rPr>
              <a:t>Anatolian Journal of </a:t>
            </a:r>
            <a:r>
              <a:rPr lang="en-US" sz="2800" dirty="0" smtClean="0">
                <a:latin typeface="Times New Roman" charset="0"/>
                <a:ea typeface="Times New Roman" charset="0"/>
                <a:cs typeface="Times New Roman" charset="0"/>
              </a:rPr>
              <a:t>Psychiatry,17(1</a:t>
            </a:r>
            <a:r>
              <a:rPr lang="en-US" sz="2800" dirty="0">
                <a:latin typeface="Times New Roman" charset="0"/>
                <a:ea typeface="Times New Roman" charset="0"/>
                <a:cs typeface="Times New Roman" charset="0"/>
              </a:rPr>
              <a:t>), 5–11. </a:t>
            </a:r>
            <a:endParaRPr lang="en-US" sz="2800" dirty="0" smtClean="0">
              <a:latin typeface="Times New Roman" charset="0"/>
              <a:ea typeface="Times New Roman" charset="0"/>
              <a:cs typeface="Times New Roman" charset="0"/>
            </a:endParaRPr>
          </a:p>
          <a:p>
            <a:r>
              <a:rPr lang="en-US" sz="2800" dirty="0" smtClean="0">
                <a:latin typeface="Times New Roman" charset="0"/>
                <a:ea typeface="Times New Roman" charset="0"/>
                <a:cs typeface="Times New Roman" charset="0"/>
              </a:rPr>
              <a:t>      https://doi.org/10.5455/apd.188311</a:t>
            </a:r>
          </a:p>
          <a:p>
            <a:endParaRPr lang="en-US" sz="2800" dirty="0" smtClean="0">
              <a:latin typeface="Times New Roman" charset="0"/>
              <a:ea typeface="Times New Roman" charset="0"/>
              <a:cs typeface="Times New Roman" charset="0"/>
            </a:endParaRPr>
          </a:p>
          <a:p>
            <a:endParaRPr lang="en-US" sz="2800" dirty="0" smtClean="0">
              <a:latin typeface="Times New Roman" charset="0"/>
              <a:ea typeface="Times New Roman" charset="0"/>
              <a:cs typeface="Times New Roman" charset="0"/>
            </a:endParaRPr>
          </a:p>
          <a:p>
            <a:endParaRPr lang="en-US" sz="2800" dirty="0">
              <a:latin typeface="Times New Roman" charset="0"/>
              <a:ea typeface="Times New Roman" charset="0"/>
              <a:cs typeface="Times New Roman" charset="0"/>
            </a:endParaRPr>
          </a:p>
          <a:p>
            <a:endParaRPr lang="en-US" sz="2600" dirty="0" smtClean="0">
              <a:latin typeface="Times New Roman"/>
              <a:cs typeface="Times New Roman"/>
            </a:endParaRPr>
          </a:p>
        </p:txBody>
      </p:sp>
      <p:pic>
        <p:nvPicPr>
          <p:cNvPr id="10" name="Picture 8" descr="MSU Logo.gif"/>
          <p:cNvPicPr>
            <a:picLocks noChangeAspect="1"/>
          </p:cNvPicPr>
          <p:nvPr/>
        </p:nvPicPr>
        <p:blipFill>
          <a:blip r:embed="rId3" cstate="print"/>
          <a:srcRect/>
          <a:stretch>
            <a:fillRect/>
          </a:stretch>
        </p:blipFill>
        <p:spPr bwMode="auto">
          <a:xfrm>
            <a:off x="1066800" y="2819400"/>
            <a:ext cx="5687484" cy="1219200"/>
          </a:xfrm>
          <a:prstGeom prst="rect">
            <a:avLst/>
          </a:prstGeom>
          <a:noFill/>
          <a:ln w="127000">
            <a:solidFill>
              <a:srgbClr val="4C0C1E"/>
            </a:solidFill>
            <a:miter lim="800000"/>
            <a:headEnd/>
            <a:tailEnd/>
          </a:ln>
        </p:spPr>
      </p:pic>
      <p:sp>
        <p:nvSpPr>
          <p:cNvPr id="14" name="Text Box 343"/>
          <p:cNvSpPr txBox="1">
            <a:spLocks noChangeArrowheads="1"/>
          </p:cNvSpPr>
          <p:nvPr/>
        </p:nvSpPr>
        <p:spPr bwMode="auto">
          <a:xfrm>
            <a:off x="45242141" y="2438400"/>
            <a:ext cx="1468459" cy="1428083"/>
          </a:xfrm>
          <a:prstGeom prst="rect">
            <a:avLst/>
          </a:prstGeom>
          <a:noFill/>
          <a:ln w="9525">
            <a:noFill/>
            <a:miter lim="800000"/>
            <a:headEnd/>
            <a:tailEnd/>
          </a:ln>
        </p:spPr>
        <p:txBody>
          <a:bodyPr wrap="square">
            <a:spAutoFit/>
          </a:bodyPr>
          <a:lstStyle/>
          <a:p>
            <a:pPr algn="ctr">
              <a:spcBef>
                <a:spcPct val="50000"/>
              </a:spcBef>
            </a:pPr>
            <a:r>
              <a:rPr lang="en-US" sz="11000" b="1" dirty="0">
                <a:solidFill>
                  <a:srgbClr val="5C001F"/>
                </a:solidFill>
                <a:latin typeface="Symbol" pitchFamily="18" charset="2"/>
              </a:rPr>
              <a:t></a:t>
            </a:r>
            <a:endParaRPr lang="en-US" sz="11000" dirty="0">
              <a:latin typeface="Times New Roman" pitchFamily="18" charset="0"/>
            </a:endParaRPr>
          </a:p>
        </p:txBody>
      </p:sp>
      <p:sp>
        <p:nvSpPr>
          <p:cNvPr id="15" name="Text Box 341"/>
          <p:cNvSpPr txBox="1">
            <a:spLocks noChangeArrowheads="1"/>
          </p:cNvSpPr>
          <p:nvPr/>
        </p:nvSpPr>
        <p:spPr bwMode="auto">
          <a:xfrm>
            <a:off x="45415200" y="2667000"/>
            <a:ext cx="5791200" cy="1291050"/>
          </a:xfrm>
          <a:prstGeom prst="rect">
            <a:avLst/>
          </a:prstGeom>
          <a:noFill/>
          <a:ln w="9525">
            <a:noFill/>
            <a:miter lim="800000"/>
            <a:headEnd/>
            <a:tailEnd/>
          </a:ln>
        </p:spPr>
        <p:txBody>
          <a:bodyPr wrap="square" lIns="59365" tIns="29682" rIns="59365" bIns="29682">
            <a:spAutoFit/>
          </a:bodyPr>
          <a:lstStyle/>
          <a:p>
            <a:pPr algn="ctr" eaLnBrk="0" hangingPunct="0"/>
            <a:r>
              <a:rPr lang="en-US" sz="4000" b="1" dirty="0">
                <a:latin typeface="Times New Roman" pitchFamily="18" charset="0"/>
                <a:ea typeface="ＭＳ Ｐゴシック" charset="-128"/>
              </a:rPr>
              <a:t>Department</a:t>
            </a:r>
          </a:p>
          <a:p>
            <a:pPr algn="ctr" eaLnBrk="0" hangingPunct="0"/>
            <a:r>
              <a:rPr lang="en-US" sz="4000" b="1" dirty="0">
                <a:latin typeface="Times New Roman" pitchFamily="18" charset="0"/>
                <a:ea typeface="ＭＳ Ｐゴシック" charset="-128"/>
              </a:rPr>
              <a:t> of Psychology</a:t>
            </a:r>
            <a:endParaRPr lang="en-US" sz="4000" dirty="0">
              <a:ea typeface="ＭＳ Ｐゴシック" charset="-128"/>
            </a:endParaRPr>
          </a:p>
        </p:txBody>
      </p:sp>
      <p:sp>
        <p:nvSpPr>
          <p:cNvPr id="18" name="TextBox 17"/>
          <p:cNvSpPr txBox="1"/>
          <p:nvPr/>
        </p:nvSpPr>
        <p:spPr>
          <a:xfrm>
            <a:off x="34290000" y="37338000"/>
            <a:ext cx="15659100" cy="646331"/>
          </a:xfrm>
          <a:prstGeom prst="rect">
            <a:avLst/>
          </a:prstGeom>
          <a:solidFill>
            <a:schemeClr val="bg1"/>
          </a:solidFill>
        </p:spPr>
        <p:txBody>
          <a:bodyPr wrap="square" rtlCol="0">
            <a:spAutoFit/>
          </a:bodyPr>
          <a:lstStyle/>
          <a:p>
            <a:pPr algn="ctr"/>
            <a:r>
              <a:rPr lang="en-US" sz="3600" dirty="0" smtClean="0">
                <a:latin typeface="Times New Roman" pitchFamily="18" charset="0"/>
                <a:cs typeface="Times New Roman" pitchFamily="18" charset="0"/>
              </a:rPr>
              <a:t>For more information, contact Jeff Pavlacic at Pavlacic16@live.missouristate.edu</a:t>
            </a:r>
            <a:endParaRPr lang="en-US" sz="3600" dirty="0">
              <a:latin typeface="Times New Roman" pitchFamily="18" charset="0"/>
              <a:cs typeface="Times New Roman"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0800" y="22174201"/>
            <a:ext cx="14935200" cy="10439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2446</TotalTime>
  <Words>1268</Words>
  <Application>Microsoft Macintosh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Courier New</vt:lpstr>
      <vt:lpstr>ＭＳ Ｐゴシック</vt:lpstr>
      <vt:lpstr>Symbol</vt:lpstr>
      <vt:lpstr>Times New Roman</vt:lpstr>
      <vt:lpstr>Office Theme</vt:lpstr>
      <vt:lpstr>PowerPoint Presentation</vt:lpstr>
    </vt:vector>
  </TitlesOfParts>
  <Company>Missouri State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csl311</dc:creator>
  <cp:lastModifiedBy>Buchanan, Erin M</cp:lastModifiedBy>
  <cp:revision>176</cp:revision>
  <cp:lastPrinted>2016-03-27T02:55:35Z</cp:lastPrinted>
  <dcterms:created xsi:type="dcterms:W3CDTF">2008-03-06T17:43:17Z</dcterms:created>
  <dcterms:modified xsi:type="dcterms:W3CDTF">2017-03-22T17:48:40Z</dcterms:modified>
</cp:coreProperties>
</file>