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4" r:id="rId1"/>
  </p:sldMasterIdLst>
  <p:notesMasterIdLst>
    <p:notesMasterId r:id="rId3"/>
  </p:notesMasterIdLst>
  <p:sldIdLst>
    <p:sldId id="256" r:id="rId2"/>
  </p:sldIdLst>
  <p:sldSz cx="51206400" cy="38404800"/>
  <p:notesSz cx="9028113" cy="6858000"/>
  <p:defaultTextStyle>
    <a:defPPr>
      <a:defRPr lang="en-GB"/>
    </a:defPPr>
    <a:lvl1pPr algn="l" defTabSz="523875" rtl="0" eaLnBrk="0" fontAlgn="base" hangingPunct="0">
      <a:spcBef>
        <a:spcPct val="0"/>
      </a:spcBef>
      <a:spcAft>
        <a:spcPct val="0"/>
      </a:spcAft>
      <a:defRPr sz="2800" kern="1200">
        <a:solidFill>
          <a:schemeClr val="bg1"/>
        </a:solidFill>
        <a:latin typeface="Arial" panose="020B0604020202020204" pitchFamily="34" charset="0"/>
        <a:ea typeface="MS PGothic" panose="020B0600070205080204" pitchFamily="34" charset="-128"/>
        <a:cs typeface="+mn-cs"/>
      </a:defRPr>
    </a:lvl1pPr>
    <a:lvl2pPr marL="862013" indent="-328613" algn="l" defTabSz="523875" rtl="0" eaLnBrk="0" fontAlgn="base" hangingPunct="0">
      <a:spcBef>
        <a:spcPct val="0"/>
      </a:spcBef>
      <a:spcAft>
        <a:spcPct val="0"/>
      </a:spcAft>
      <a:defRPr sz="2800" kern="1200">
        <a:solidFill>
          <a:schemeClr val="bg1"/>
        </a:solidFill>
        <a:latin typeface="Arial" panose="020B0604020202020204" pitchFamily="34" charset="0"/>
        <a:ea typeface="MS PGothic" panose="020B0600070205080204" pitchFamily="34" charset="-128"/>
        <a:cs typeface="+mn-cs"/>
      </a:defRPr>
    </a:lvl2pPr>
    <a:lvl3pPr marL="1323975" indent="-257175" algn="l" defTabSz="523875" rtl="0" eaLnBrk="0" fontAlgn="base" hangingPunct="0">
      <a:spcBef>
        <a:spcPct val="0"/>
      </a:spcBef>
      <a:spcAft>
        <a:spcPct val="0"/>
      </a:spcAft>
      <a:defRPr sz="2800" kern="1200">
        <a:solidFill>
          <a:schemeClr val="bg1"/>
        </a:solidFill>
        <a:latin typeface="Arial" panose="020B0604020202020204" pitchFamily="34" charset="0"/>
        <a:ea typeface="MS PGothic" panose="020B0600070205080204" pitchFamily="34" charset="-128"/>
        <a:cs typeface="+mn-cs"/>
      </a:defRPr>
    </a:lvl3pPr>
    <a:lvl4pPr marL="1857375" indent="-257175" algn="l" defTabSz="523875" rtl="0" eaLnBrk="0" fontAlgn="base" hangingPunct="0">
      <a:spcBef>
        <a:spcPct val="0"/>
      </a:spcBef>
      <a:spcAft>
        <a:spcPct val="0"/>
      </a:spcAft>
      <a:defRPr sz="2800" kern="1200">
        <a:solidFill>
          <a:schemeClr val="bg1"/>
        </a:solidFill>
        <a:latin typeface="Arial" panose="020B0604020202020204" pitchFamily="34" charset="0"/>
        <a:ea typeface="MS PGothic" panose="020B0600070205080204" pitchFamily="34" charset="-128"/>
        <a:cs typeface="+mn-cs"/>
      </a:defRPr>
    </a:lvl4pPr>
    <a:lvl5pPr marL="2390775" indent="-257175" algn="l" defTabSz="523875" rtl="0" eaLnBrk="0" fontAlgn="base" hangingPunct="0">
      <a:spcBef>
        <a:spcPct val="0"/>
      </a:spcBef>
      <a:spcAft>
        <a:spcPct val="0"/>
      </a:spcAft>
      <a:defRPr sz="28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8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8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8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8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520">
          <p15:clr>
            <a:srgbClr val="A4A3A4"/>
          </p15:clr>
        </p15:guide>
        <p15:guide id="2" pos="319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602322"/>
    <a:srgbClr val="21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0" d="100"/>
          <a:sy n="20" d="100"/>
        </p:scale>
        <p:origin x="1434" y="126"/>
      </p:cViewPr>
      <p:guideLst>
        <p:guide orient="horz" pos="2520"/>
        <p:guide pos="31987"/>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9028113" cy="6858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Arial" panose="020B0604020202020204" pitchFamily="34" charset="0"/>
                <a:ea typeface="MS PGothic" panose="020B0600070205080204" pitchFamily="34" charset="-128"/>
              </a:defRPr>
            </a:lvl1pPr>
            <a:lvl2pPr marL="742950" indent="-285750">
              <a:defRPr sz="2800">
                <a:solidFill>
                  <a:schemeClr val="bg1"/>
                </a:solidFill>
                <a:latin typeface="Arial" panose="020B0604020202020204" pitchFamily="34" charset="0"/>
                <a:ea typeface="MS PGothic" panose="020B0600070205080204" pitchFamily="34" charset="-128"/>
              </a:defRPr>
            </a:lvl2pPr>
            <a:lvl3pPr marL="1143000" indent="-228600">
              <a:defRPr sz="2800">
                <a:solidFill>
                  <a:schemeClr val="bg1"/>
                </a:solidFill>
                <a:latin typeface="Arial" panose="020B0604020202020204" pitchFamily="34" charset="0"/>
                <a:ea typeface="MS PGothic" panose="020B0600070205080204" pitchFamily="34" charset="-128"/>
              </a:defRPr>
            </a:lvl3pPr>
            <a:lvl4pPr marL="1600200" indent="-228600">
              <a:defRPr sz="2800">
                <a:solidFill>
                  <a:schemeClr val="bg1"/>
                </a:solidFill>
                <a:latin typeface="Arial" panose="020B0604020202020204" pitchFamily="34" charset="0"/>
                <a:ea typeface="MS PGothic" panose="020B0600070205080204" pitchFamily="34" charset="-128"/>
              </a:defRPr>
            </a:lvl4pPr>
            <a:lvl5pPr marL="2057400" indent="-228600">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SzPct val="100000"/>
              <a:buFont typeface="Times New Roman" panose="02020603050405020304" pitchFamily="18" charset="0"/>
              <a:buNone/>
            </a:pPr>
            <a:endParaRPr lang="en-US" altLang="en-US" sz="500"/>
          </a:p>
        </p:txBody>
      </p:sp>
      <p:sp>
        <p:nvSpPr>
          <p:cNvPr id="13315" name="Text Box 2"/>
          <p:cNvSpPr txBox="1">
            <a:spLocks noChangeArrowheads="1"/>
          </p:cNvSpPr>
          <p:nvPr/>
        </p:nvSpPr>
        <p:spPr bwMode="auto">
          <a:xfrm>
            <a:off x="0" y="0"/>
            <a:ext cx="3887788" cy="339725"/>
          </a:xfrm>
          <a:prstGeom prst="rect">
            <a:avLst/>
          </a:prstGeom>
          <a:noFill/>
          <a:ln>
            <a:noFill/>
          </a:ln>
          <a:extLst/>
        </p:spPr>
        <p:txBody>
          <a:bodyPr wrap="none" anchor="ctr"/>
          <a:lstStyle>
            <a:lvl1pPr>
              <a:defRPr sz="2800">
                <a:solidFill>
                  <a:schemeClr val="bg1"/>
                </a:solidFill>
                <a:latin typeface="Arial" panose="020B0604020202020204" pitchFamily="34" charset="0"/>
                <a:ea typeface="MS PGothic" panose="020B0600070205080204" pitchFamily="34" charset="-128"/>
              </a:defRPr>
            </a:lvl1pPr>
            <a:lvl2pPr marL="742950" indent="-285750">
              <a:defRPr sz="2800">
                <a:solidFill>
                  <a:schemeClr val="bg1"/>
                </a:solidFill>
                <a:latin typeface="Arial" panose="020B0604020202020204" pitchFamily="34" charset="0"/>
                <a:ea typeface="MS PGothic" panose="020B0600070205080204" pitchFamily="34" charset="-128"/>
              </a:defRPr>
            </a:lvl2pPr>
            <a:lvl3pPr marL="1143000" indent="-228600">
              <a:defRPr sz="2800">
                <a:solidFill>
                  <a:schemeClr val="bg1"/>
                </a:solidFill>
                <a:latin typeface="Arial" panose="020B0604020202020204" pitchFamily="34" charset="0"/>
                <a:ea typeface="MS PGothic" panose="020B0600070205080204" pitchFamily="34" charset="-128"/>
              </a:defRPr>
            </a:lvl3pPr>
            <a:lvl4pPr marL="1600200" indent="-228600">
              <a:defRPr sz="2800">
                <a:solidFill>
                  <a:schemeClr val="bg1"/>
                </a:solidFill>
                <a:latin typeface="Arial" panose="020B0604020202020204" pitchFamily="34" charset="0"/>
                <a:ea typeface="MS PGothic" panose="020B0600070205080204" pitchFamily="34" charset="-128"/>
              </a:defRPr>
            </a:lvl4pPr>
            <a:lvl5pPr marL="2057400" indent="-228600">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SzPct val="100000"/>
              <a:buFont typeface="Times New Roman" panose="02020603050405020304" pitchFamily="18" charset="0"/>
              <a:buNone/>
            </a:pPr>
            <a:endParaRPr lang="en-US" altLang="en-US" sz="500"/>
          </a:p>
        </p:txBody>
      </p:sp>
      <p:sp>
        <p:nvSpPr>
          <p:cNvPr id="13316" name="Text Box 3"/>
          <p:cNvSpPr txBox="1">
            <a:spLocks noChangeArrowheads="1"/>
          </p:cNvSpPr>
          <p:nvPr/>
        </p:nvSpPr>
        <p:spPr bwMode="auto">
          <a:xfrm>
            <a:off x="5083175" y="0"/>
            <a:ext cx="3984625" cy="339725"/>
          </a:xfrm>
          <a:prstGeom prst="rect">
            <a:avLst/>
          </a:prstGeom>
          <a:noFill/>
          <a:ln>
            <a:noFill/>
          </a:ln>
          <a:extLst/>
        </p:spPr>
        <p:txBody>
          <a:bodyPr wrap="none" anchor="ctr"/>
          <a:lstStyle>
            <a:lvl1pPr>
              <a:defRPr sz="2800">
                <a:solidFill>
                  <a:schemeClr val="bg1"/>
                </a:solidFill>
                <a:latin typeface="Arial" panose="020B0604020202020204" pitchFamily="34" charset="0"/>
                <a:ea typeface="MS PGothic" panose="020B0600070205080204" pitchFamily="34" charset="-128"/>
              </a:defRPr>
            </a:lvl1pPr>
            <a:lvl2pPr marL="742950" indent="-285750">
              <a:defRPr sz="2800">
                <a:solidFill>
                  <a:schemeClr val="bg1"/>
                </a:solidFill>
                <a:latin typeface="Arial" panose="020B0604020202020204" pitchFamily="34" charset="0"/>
                <a:ea typeface="MS PGothic" panose="020B0600070205080204" pitchFamily="34" charset="-128"/>
              </a:defRPr>
            </a:lvl2pPr>
            <a:lvl3pPr marL="1143000" indent="-228600">
              <a:defRPr sz="2800">
                <a:solidFill>
                  <a:schemeClr val="bg1"/>
                </a:solidFill>
                <a:latin typeface="Arial" panose="020B0604020202020204" pitchFamily="34" charset="0"/>
                <a:ea typeface="MS PGothic" panose="020B0600070205080204" pitchFamily="34" charset="-128"/>
              </a:defRPr>
            </a:lvl3pPr>
            <a:lvl4pPr marL="1600200" indent="-228600">
              <a:defRPr sz="2800">
                <a:solidFill>
                  <a:schemeClr val="bg1"/>
                </a:solidFill>
                <a:latin typeface="Arial" panose="020B0604020202020204" pitchFamily="34" charset="0"/>
                <a:ea typeface="MS PGothic" panose="020B0600070205080204" pitchFamily="34" charset="-128"/>
              </a:defRPr>
            </a:lvl4pPr>
            <a:lvl5pPr marL="2057400" indent="-228600">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SzPct val="100000"/>
              <a:buFont typeface="Times New Roman" panose="02020603050405020304" pitchFamily="18" charset="0"/>
              <a:buNone/>
            </a:pPr>
            <a:endParaRPr lang="en-US" altLang="en-US" sz="500"/>
          </a:p>
        </p:txBody>
      </p:sp>
      <p:sp>
        <p:nvSpPr>
          <p:cNvPr id="13317" name="Rectangle 4"/>
          <p:cNvSpPr>
            <a:spLocks noGrp="1" noRot="1" noChangeAspect="1" noChangeArrowheads="1"/>
          </p:cNvSpPr>
          <p:nvPr>
            <p:ph type="sldImg"/>
          </p:nvPr>
        </p:nvSpPr>
        <p:spPr bwMode="auto">
          <a:xfrm>
            <a:off x="-19108738" y="-15946438"/>
            <a:ext cx="47282101" cy="3546316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 name="Rectangle 5"/>
          <p:cNvSpPr>
            <a:spLocks noGrp="1" noChangeArrowheads="1"/>
          </p:cNvSpPr>
          <p:nvPr>
            <p:ph type="body"/>
          </p:nvPr>
        </p:nvSpPr>
        <p:spPr bwMode="auto">
          <a:xfrm>
            <a:off x="1195388" y="3230563"/>
            <a:ext cx="6675437" cy="3116262"/>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endParaRPr lang="en-US" altLang="en-US" noProof="0" smtClean="0"/>
          </a:p>
        </p:txBody>
      </p:sp>
      <p:sp>
        <p:nvSpPr>
          <p:cNvPr id="13319" name="Text Box 6"/>
          <p:cNvSpPr txBox="1">
            <a:spLocks noChangeArrowheads="1"/>
          </p:cNvSpPr>
          <p:nvPr/>
        </p:nvSpPr>
        <p:spPr bwMode="auto">
          <a:xfrm>
            <a:off x="0" y="6518275"/>
            <a:ext cx="3887788" cy="339725"/>
          </a:xfrm>
          <a:prstGeom prst="rect">
            <a:avLst/>
          </a:prstGeom>
          <a:noFill/>
          <a:ln>
            <a:noFill/>
          </a:ln>
          <a:extLst/>
        </p:spPr>
        <p:txBody>
          <a:bodyPr wrap="none" anchor="ctr"/>
          <a:lstStyle>
            <a:lvl1pPr>
              <a:defRPr sz="2800">
                <a:solidFill>
                  <a:schemeClr val="bg1"/>
                </a:solidFill>
                <a:latin typeface="Arial" panose="020B0604020202020204" pitchFamily="34" charset="0"/>
                <a:ea typeface="MS PGothic" panose="020B0600070205080204" pitchFamily="34" charset="-128"/>
              </a:defRPr>
            </a:lvl1pPr>
            <a:lvl2pPr marL="742950" indent="-285750">
              <a:defRPr sz="2800">
                <a:solidFill>
                  <a:schemeClr val="bg1"/>
                </a:solidFill>
                <a:latin typeface="Arial" panose="020B0604020202020204" pitchFamily="34" charset="0"/>
                <a:ea typeface="MS PGothic" panose="020B0600070205080204" pitchFamily="34" charset="-128"/>
              </a:defRPr>
            </a:lvl2pPr>
            <a:lvl3pPr marL="1143000" indent="-228600">
              <a:defRPr sz="2800">
                <a:solidFill>
                  <a:schemeClr val="bg1"/>
                </a:solidFill>
                <a:latin typeface="Arial" panose="020B0604020202020204" pitchFamily="34" charset="0"/>
                <a:ea typeface="MS PGothic" panose="020B0600070205080204" pitchFamily="34" charset="-128"/>
              </a:defRPr>
            </a:lvl3pPr>
            <a:lvl4pPr marL="1600200" indent="-228600">
              <a:defRPr sz="2800">
                <a:solidFill>
                  <a:schemeClr val="bg1"/>
                </a:solidFill>
                <a:latin typeface="Arial" panose="020B0604020202020204" pitchFamily="34" charset="0"/>
                <a:ea typeface="MS PGothic" panose="020B0600070205080204" pitchFamily="34" charset="-128"/>
              </a:defRPr>
            </a:lvl4pPr>
            <a:lvl5pPr marL="2057400" indent="-228600">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SzPct val="100000"/>
              <a:buFont typeface="Times New Roman" panose="02020603050405020304" pitchFamily="18" charset="0"/>
              <a:buNone/>
            </a:pPr>
            <a:endParaRPr lang="en-US" altLang="en-US" sz="500"/>
          </a:p>
        </p:txBody>
      </p:sp>
      <p:sp>
        <p:nvSpPr>
          <p:cNvPr id="2055" name="Rectangle 7"/>
          <p:cNvSpPr>
            <a:spLocks noGrp="1" noChangeArrowheads="1"/>
          </p:cNvSpPr>
          <p:nvPr>
            <p:ph type="sldNum"/>
          </p:nvPr>
        </p:nvSpPr>
        <p:spPr bwMode="auto">
          <a:xfrm>
            <a:off x="5083175" y="6518275"/>
            <a:ext cx="3983038" cy="338138"/>
          </a:xfrm>
          <a:prstGeom prst="rect">
            <a:avLst/>
          </a:prstGeom>
          <a:noFill/>
          <a:ln w="9525">
            <a:noFill/>
            <a:round/>
            <a:headEnd/>
            <a:tailEnd/>
          </a:ln>
          <a:effectLst/>
        </p:spPr>
        <p:txBody>
          <a:bodyPr vert="horz" wrap="square" lIns="90000" tIns="45000" rIns="90000" bIns="45000" numCol="1" anchor="b" anchorCtr="0" compatLnSpc="1">
            <a:prstTxWarp prst="textNoShape">
              <a:avLst/>
            </a:prstTxWarp>
          </a:bodyPr>
          <a:lstStyle>
            <a:lvl1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1">
                <a:solidFill>
                  <a:srgbClr val="000000"/>
                </a:solidFill>
              </a:defRPr>
            </a:lvl1pPr>
          </a:lstStyle>
          <a:p>
            <a:fld id="{7529DD12-CB98-4CD9-B479-CF43FE5E8A97}" type="slidenum">
              <a:rPr lang="en-US" altLang="en-US"/>
              <a:pPr/>
              <a:t>‹#›</a:t>
            </a:fld>
            <a:endParaRPr lang="en-US" altLang="en-US"/>
          </a:p>
        </p:txBody>
      </p:sp>
    </p:spTree>
    <p:extLst>
      <p:ext uri="{BB962C8B-B14F-4D97-AF65-F5344CB8AC3E}">
        <p14:creationId xmlns:p14="http://schemas.microsoft.com/office/powerpoint/2010/main" val="3708041816"/>
      </p:ext>
    </p:extLst>
  </p:cSld>
  <p:clrMap bg1="lt1" tx1="dk1" bg2="lt2" tx2="dk2" accent1="accent1" accent2="accent2" accent3="accent3" accent4="accent4" accent5="accent5" accent6="accent6" hlink="hlink" folHlink="folHlink"/>
  <p:notesStyle>
    <a:lvl1pPr algn="l" defTabSz="523875" rtl="0" eaLnBrk="0" fontAlgn="base" hangingPunct="0">
      <a:spcBef>
        <a:spcPct val="30000"/>
      </a:spcBef>
      <a:spcAft>
        <a:spcPct val="0"/>
      </a:spcAft>
      <a:buClr>
        <a:srgbClr val="000000"/>
      </a:buClr>
      <a:buSzPct val="100000"/>
      <a:buFont typeface="Times New Roman" panose="02020603050405020304" pitchFamily="18" charset="0"/>
      <a:defRPr sz="1100" kern="1200">
        <a:solidFill>
          <a:srgbClr val="000000"/>
        </a:solidFill>
        <a:latin typeface="Times New Roman" charset="0"/>
        <a:ea typeface="MS PGothic" panose="020B0600070205080204" pitchFamily="34" charset="-128"/>
        <a:cs typeface="MS PGothic" panose="020B0600070205080204" pitchFamily="34" charset="-128"/>
      </a:defRPr>
    </a:lvl1pPr>
    <a:lvl2pPr marL="742950" indent="-285750" algn="l" defTabSz="523875" rtl="0" eaLnBrk="0" fontAlgn="base" hangingPunct="0">
      <a:spcBef>
        <a:spcPct val="30000"/>
      </a:spcBef>
      <a:spcAft>
        <a:spcPct val="0"/>
      </a:spcAft>
      <a:buClr>
        <a:srgbClr val="000000"/>
      </a:buClr>
      <a:buSzPct val="100000"/>
      <a:buFont typeface="Times New Roman" panose="02020603050405020304" pitchFamily="18" charset="0"/>
      <a:defRPr sz="1100" kern="1200">
        <a:solidFill>
          <a:srgbClr val="000000"/>
        </a:solidFill>
        <a:latin typeface="Times New Roman" charset="0"/>
        <a:ea typeface="MS PGothic" panose="020B0600070205080204" pitchFamily="34" charset="-128"/>
        <a:cs typeface="+mn-cs"/>
      </a:defRPr>
    </a:lvl2pPr>
    <a:lvl3pPr marL="1143000" indent="-228600" algn="l" defTabSz="523875" rtl="0" eaLnBrk="0" fontAlgn="base" hangingPunct="0">
      <a:spcBef>
        <a:spcPct val="30000"/>
      </a:spcBef>
      <a:spcAft>
        <a:spcPct val="0"/>
      </a:spcAft>
      <a:buClr>
        <a:srgbClr val="000000"/>
      </a:buClr>
      <a:buSzPct val="100000"/>
      <a:buFont typeface="Times New Roman" panose="02020603050405020304" pitchFamily="18" charset="0"/>
      <a:defRPr sz="1100" kern="1200">
        <a:solidFill>
          <a:srgbClr val="000000"/>
        </a:solidFill>
        <a:latin typeface="Times New Roman" charset="0"/>
        <a:ea typeface="MS PGothic" panose="020B0600070205080204" pitchFamily="34" charset="-128"/>
        <a:cs typeface="+mn-cs"/>
      </a:defRPr>
    </a:lvl3pPr>
    <a:lvl4pPr marL="1600200" indent="-228600" algn="l" defTabSz="523875" rtl="0" eaLnBrk="0" fontAlgn="base" hangingPunct="0">
      <a:spcBef>
        <a:spcPct val="30000"/>
      </a:spcBef>
      <a:spcAft>
        <a:spcPct val="0"/>
      </a:spcAft>
      <a:buClr>
        <a:srgbClr val="000000"/>
      </a:buClr>
      <a:buSzPct val="100000"/>
      <a:buFont typeface="Times New Roman" panose="02020603050405020304" pitchFamily="18" charset="0"/>
      <a:defRPr sz="1100" kern="1200">
        <a:solidFill>
          <a:srgbClr val="000000"/>
        </a:solidFill>
        <a:latin typeface="Times New Roman" charset="0"/>
        <a:ea typeface="MS PGothic" panose="020B0600070205080204" pitchFamily="34" charset="-128"/>
        <a:cs typeface="+mn-cs"/>
      </a:defRPr>
    </a:lvl4pPr>
    <a:lvl5pPr marL="2057400" indent="-228600" algn="l" defTabSz="523875" rtl="0" eaLnBrk="0" fontAlgn="base" hangingPunct="0">
      <a:spcBef>
        <a:spcPct val="30000"/>
      </a:spcBef>
      <a:spcAft>
        <a:spcPct val="0"/>
      </a:spcAft>
      <a:buClr>
        <a:srgbClr val="000000"/>
      </a:buClr>
      <a:buSzPct val="100000"/>
      <a:buFont typeface="Times New Roman" panose="02020603050405020304" pitchFamily="18" charset="0"/>
      <a:defRPr sz="1100" kern="1200">
        <a:solidFill>
          <a:srgbClr val="000000"/>
        </a:solidFill>
        <a:latin typeface="Times New Roman" charset="0"/>
        <a:ea typeface="MS PGothic" panose="020B0600070205080204" pitchFamily="34" charset="-128"/>
        <a:cs typeface="+mn-cs"/>
      </a:defRPr>
    </a:lvl5pPr>
    <a:lvl6pPr marL="2666574" algn="l" defTabSz="533316" rtl="0" eaLnBrk="1" latinLnBrk="0" hangingPunct="1">
      <a:defRPr sz="1100" kern="1200">
        <a:solidFill>
          <a:schemeClr val="tx1"/>
        </a:solidFill>
        <a:latin typeface="+mn-lt"/>
        <a:ea typeface="+mn-ea"/>
        <a:cs typeface="+mn-cs"/>
      </a:defRPr>
    </a:lvl6pPr>
    <a:lvl7pPr marL="3199890" algn="l" defTabSz="533316" rtl="0" eaLnBrk="1" latinLnBrk="0" hangingPunct="1">
      <a:defRPr sz="1100" kern="1200">
        <a:solidFill>
          <a:schemeClr val="tx1"/>
        </a:solidFill>
        <a:latin typeface="+mn-lt"/>
        <a:ea typeface="+mn-ea"/>
        <a:cs typeface="+mn-cs"/>
      </a:defRPr>
    </a:lvl7pPr>
    <a:lvl8pPr marL="3733201" algn="l" defTabSz="533316" rtl="0" eaLnBrk="1" latinLnBrk="0" hangingPunct="1">
      <a:defRPr sz="1100" kern="1200">
        <a:solidFill>
          <a:schemeClr val="tx1"/>
        </a:solidFill>
        <a:latin typeface="+mn-lt"/>
        <a:ea typeface="+mn-ea"/>
        <a:cs typeface="+mn-cs"/>
      </a:defRPr>
    </a:lvl8pPr>
    <a:lvl9pPr marL="4266517" algn="l" defTabSz="53331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5pPr>
            <a:lvl6pPr marL="25146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6pPr>
            <a:lvl7pPr marL="29718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7pPr>
            <a:lvl8pPr marL="34290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8pPr>
            <a:lvl9pPr marL="38862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9pPr>
          </a:lstStyle>
          <a:p>
            <a:pPr>
              <a:spcBef>
                <a:spcPct val="0"/>
              </a:spcBef>
              <a:buClrTx/>
              <a:buFontTx/>
              <a:buNone/>
            </a:pPr>
            <a:fld id="{08060B77-462A-4FC0-907A-C1A66F0FD72A}" type="slidenum">
              <a:rPr lang="en-US" altLang="en-US" sz="1200">
                <a:latin typeface="Arial" panose="020B0604020202020204" pitchFamily="34" charset="0"/>
              </a:rPr>
              <a:pPr>
                <a:spcBef>
                  <a:spcPct val="0"/>
                </a:spcBef>
                <a:buClrTx/>
                <a:buFontTx/>
                <a:buNone/>
              </a:pPr>
              <a:t>1</a:t>
            </a:fld>
            <a:endParaRPr lang="en-US" altLang="en-US" sz="1200">
              <a:latin typeface="Arial" panose="020B0604020202020204" pitchFamily="34" charset="0"/>
            </a:endParaRPr>
          </a:p>
        </p:txBody>
      </p:sp>
      <p:sp>
        <p:nvSpPr>
          <p:cNvPr id="15363" name="Text Box 1"/>
          <p:cNvSpPr txBox="1">
            <a:spLocks noChangeArrowheads="1"/>
          </p:cNvSpPr>
          <p:nvPr/>
        </p:nvSpPr>
        <p:spPr bwMode="auto">
          <a:xfrm>
            <a:off x="5083175" y="6518275"/>
            <a:ext cx="3984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5pPr>
            <a:lvl6pPr marL="25146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6pPr>
            <a:lvl7pPr marL="29718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7pPr>
            <a:lvl8pPr marL="34290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8pPr>
            <a:lvl9pPr marL="3886200" indent="-228600" defTabSz="523875"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a:solidFill>
                  <a:srgbClr val="000000"/>
                </a:solidFill>
                <a:latin typeface="Times New Roman" panose="02020603050405020304" pitchFamily="18" charset="0"/>
                <a:ea typeface="MS PGothic" panose="020B0600070205080204" pitchFamily="34" charset="-128"/>
              </a:defRPr>
            </a:lvl9pPr>
          </a:lstStyle>
          <a:p>
            <a:pPr algn="r">
              <a:spcBef>
                <a:spcPct val="0"/>
              </a:spcBef>
              <a:buClrTx/>
              <a:buFontTx/>
              <a:buNone/>
            </a:pPr>
            <a:fld id="{811A3BA3-2F76-4AD5-B20E-A13A73FAB362}" type="slidenum">
              <a:rPr lang="en-US" altLang="en-US" sz="1200" b="1">
                <a:latin typeface="Arial" panose="020B0604020202020204" pitchFamily="34" charset="0"/>
              </a:rPr>
              <a:pPr algn="r">
                <a:spcBef>
                  <a:spcPct val="0"/>
                </a:spcBef>
                <a:buClrTx/>
                <a:buFontTx/>
                <a:buNone/>
              </a:pPr>
              <a:t>1</a:t>
            </a:fld>
            <a:endParaRPr lang="en-US" altLang="en-US" sz="1200" b="1">
              <a:latin typeface="Arial" panose="020B0604020202020204" pitchFamily="34" charset="0"/>
            </a:endParaRPr>
          </a:p>
        </p:txBody>
      </p:sp>
      <p:sp>
        <p:nvSpPr>
          <p:cNvPr id="15364" name="Text Box 2"/>
          <p:cNvSpPr>
            <a:spLocks noGrp="1" noRot="1" noChangeAspect="1" noChangeArrowheads="1" noTextEdit="1"/>
          </p:cNvSpPr>
          <p:nvPr>
            <p:ph type="sldImg"/>
          </p:nvPr>
        </p:nvSpPr>
        <p:spPr>
          <a:xfrm>
            <a:off x="2832100" y="509588"/>
            <a:ext cx="3402013" cy="2551112"/>
          </a:xfrm>
          <a:solidFill>
            <a:srgbClr val="FFFFFF"/>
          </a:solidFill>
          <a:ln/>
        </p:spPr>
      </p:sp>
      <p:sp>
        <p:nvSpPr>
          <p:cNvPr id="15365" name="Text Box 3"/>
          <p:cNvSpPr>
            <a:spLocks noGrp="1" noChangeArrowheads="1"/>
          </p:cNvSpPr>
          <p:nvPr>
            <p:ph type="body" idx="1"/>
          </p:nvPr>
        </p:nvSpPr>
        <p:spPr>
          <a:xfrm>
            <a:off x="1195388" y="3230563"/>
            <a:ext cx="6677025" cy="311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6631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3EC41E1-75B4-4792-9F30-D967CFC83BB9}" type="datetime1">
              <a:rPr lang="en-US" altLang="en-US"/>
              <a:pPr/>
              <a:t>4/1/2016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E48DB8B-5BE7-49B5-AD4B-14F92EA1EA9D}" type="slidenum">
              <a:rPr lang="en-US" altLang="en-US"/>
              <a:pPr/>
              <a:t>‹#›</a:t>
            </a:fld>
            <a:endParaRPr lang="en-US" altLang="en-US"/>
          </a:p>
        </p:txBody>
      </p:sp>
    </p:spTree>
    <p:extLst>
      <p:ext uri="{BB962C8B-B14F-4D97-AF65-F5344CB8AC3E}">
        <p14:creationId xmlns:p14="http://schemas.microsoft.com/office/powerpoint/2010/main" val="16312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EEDA449-B456-4467-B0D1-45C8E6462A8F}" type="datetime1">
              <a:rPr lang="en-US" altLang="en-US"/>
              <a:pPr/>
              <a:t>4/1/2016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168F9BE-6D22-4A97-835F-116820223191}" type="slidenum">
              <a:rPr lang="en-US" altLang="en-US"/>
              <a:pPr/>
              <a:t>‹#›</a:t>
            </a:fld>
            <a:endParaRPr lang="en-US" altLang="en-US"/>
          </a:p>
        </p:txBody>
      </p:sp>
    </p:spTree>
    <p:extLst>
      <p:ext uri="{BB962C8B-B14F-4D97-AF65-F5344CB8AC3E}">
        <p14:creationId xmlns:p14="http://schemas.microsoft.com/office/powerpoint/2010/main" val="417055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8FC66D-B878-44AA-90F8-BE2DB6E551B4}" type="datetime1">
              <a:rPr lang="en-US" altLang="en-US"/>
              <a:pPr/>
              <a:t>4/1/2016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FFA40A7-4A7C-49F0-98ED-E68691EE7375}" type="slidenum">
              <a:rPr lang="en-US" altLang="en-US"/>
              <a:pPr/>
              <a:t>‹#›</a:t>
            </a:fld>
            <a:endParaRPr lang="en-US" altLang="en-US"/>
          </a:p>
        </p:txBody>
      </p:sp>
    </p:spTree>
    <p:extLst>
      <p:ext uri="{BB962C8B-B14F-4D97-AF65-F5344CB8AC3E}">
        <p14:creationId xmlns:p14="http://schemas.microsoft.com/office/powerpoint/2010/main" val="101310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68E051D-A95A-43BE-B8F2-1EF1CBA9CB18}" type="datetime1">
              <a:rPr lang="en-US" altLang="en-US"/>
              <a:pPr/>
              <a:t>4/1/2016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9D2E219-F51A-4B85-AE95-2DE13BF88DDE}" type="slidenum">
              <a:rPr lang="en-US" altLang="en-US"/>
              <a:pPr/>
              <a:t>‹#›</a:t>
            </a:fld>
            <a:endParaRPr lang="en-US" altLang="en-US"/>
          </a:p>
        </p:txBody>
      </p:sp>
    </p:spTree>
    <p:extLst>
      <p:ext uri="{BB962C8B-B14F-4D97-AF65-F5344CB8AC3E}">
        <p14:creationId xmlns:p14="http://schemas.microsoft.com/office/powerpoint/2010/main" val="98223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F3DD798-EB1D-4EDE-9521-EDC298E74B56}" type="datetime1">
              <a:rPr lang="en-US" altLang="en-US"/>
              <a:pPr/>
              <a:t>4/1/2016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67EBA5D-2C53-48E9-8AA8-05EA411EEB33}" type="slidenum">
              <a:rPr lang="en-US" altLang="en-US"/>
              <a:pPr/>
              <a:t>‹#›</a:t>
            </a:fld>
            <a:endParaRPr lang="en-US" altLang="en-US"/>
          </a:p>
        </p:txBody>
      </p:sp>
    </p:spTree>
    <p:extLst>
      <p:ext uri="{BB962C8B-B14F-4D97-AF65-F5344CB8AC3E}">
        <p14:creationId xmlns:p14="http://schemas.microsoft.com/office/powerpoint/2010/main" val="195628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C8599BC-03AE-445F-9C78-B6613B9D41B3}" type="datetime1">
              <a:rPr lang="en-US" altLang="en-US"/>
              <a:pPr/>
              <a:t>4/1/2016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10C735B5-B956-4EC2-94CA-91A5F0C7A06E}" type="slidenum">
              <a:rPr lang="en-US" altLang="en-US"/>
              <a:pPr/>
              <a:t>‹#›</a:t>
            </a:fld>
            <a:endParaRPr lang="en-US" altLang="en-US"/>
          </a:p>
        </p:txBody>
      </p:sp>
    </p:spTree>
    <p:extLst>
      <p:ext uri="{BB962C8B-B14F-4D97-AF65-F5344CB8AC3E}">
        <p14:creationId xmlns:p14="http://schemas.microsoft.com/office/powerpoint/2010/main" val="288059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9342EA84-5506-4E6A-8519-65052D11B222}" type="datetime1">
              <a:rPr lang="en-US" altLang="en-US"/>
              <a:pPr/>
              <a:t>4/1/2016</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DC176D38-34CA-4258-84B3-9D574A25107F}" type="slidenum">
              <a:rPr lang="en-US" altLang="en-US"/>
              <a:pPr/>
              <a:t>‹#›</a:t>
            </a:fld>
            <a:endParaRPr lang="en-US" altLang="en-US"/>
          </a:p>
        </p:txBody>
      </p:sp>
    </p:spTree>
    <p:extLst>
      <p:ext uri="{BB962C8B-B14F-4D97-AF65-F5344CB8AC3E}">
        <p14:creationId xmlns:p14="http://schemas.microsoft.com/office/powerpoint/2010/main" val="305216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C1033A6-150A-4778-B351-00ABD9761F42}" type="datetime1">
              <a:rPr lang="en-US" altLang="en-US"/>
              <a:pPr/>
              <a:t>4/1/2016</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13AEAEA2-D06F-43E1-998E-A58577BA2C4D}" type="slidenum">
              <a:rPr lang="en-US" altLang="en-US"/>
              <a:pPr/>
              <a:t>‹#›</a:t>
            </a:fld>
            <a:endParaRPr lang="en-US" altLang="en-US"/>
          </a:p>
        </p:txBody>
      </p:sp>
    </p:spTree>
    <p:extLst>
      <p:ext uri="{BB962C8B-B14F-4D97-AF65-F5344CB8AC3E}">
        <p14:creationId xmlns:p14="http://schemas.microsoft.com/office/powerpoint/2010/main" val="126328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1E7F67D-4951-452F-8C0A-5B0470B2ECB7}" type="datetime1">
              <a:rPr lang="en-US" altLang="en-US"/>
              <a:pPr/>
              <a:t>4/1/2016</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D520C4EC-A418-4AD3-972E-015D510E9C72}" type="slidenum">
              <a:rPr lang="en-US" altLang="en-US"/>
              <a:pPr/>
              <a:t>‹#›</a:t>
            </a:fld>
            <a:endParaRPr lang="en-US" altLang="en-US"/>
          </a:p>
        </p:txBody>
      </p:sp>
    </p:spTree>
    <p:extLst>
      <p:ext uri="{BB962C8B-B14F-4D97-AF65-F5344CB8AC3E}">
        <p14:creationId xmlns:p14="http://schemas.microsoft.com/office/powerpoint/2010/main" val="197118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012EDD0-2D95-43F6-8B72-81E25118F176}" type="datetime1">
              <a:rPr lang="en-US" altLang="en-US"/>
              <a:pPr/>
              <a:t>4/1/2016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5AC510E5-F269-4932-B7C6-1D1F9E773F02}" type="slidenum">
              <a:rPr lang="en-US" altLang="en-US"/>
              <a:pPr/>
              <a:t>‹#›</a:t>
            </a:fld>
            <a:endParaRPr lang="en-US" altLang="en-US"/>
          </a:p>
        </p:txBody>
      </p:sp>
    </p:spTree>
    <p:extLst>
      <p:ext uri="{BB962C8B-B14F-4D97-AF65-F5344CB8AC3E}">
        <p14:creationId xmlns:p14="http://schemas.microsoft.com/office/powerpoint/2010/main" val="309512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rtlCol="0">
            <a:normAutofit/>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pPr lvl="0"/>
            <a:endParaRPr lang="en-US" noProof="0"/>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62BCCF5-C903-4A12-A065-58FE9D620EC7}" type="datetime1">
              <a:rPr lang="en-US" altLang="en-US"/>
              <a:pPr/>
              <a:t>4/1/2016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ED53D9CF-8E81-4127-9B19-92D5001DFE5A}" type="slidenum">
              <a:rPr lang="en-US" altLang="en-US"/>
              <a:pPr/>
              <a:t>‹#›</a:t>
            </a:fld>
            <a:endParaRPr lang="en-US" altLang="en-US"/>
          </a:p>
        </p:txBody>
      </p:sp>
    </p:spTree>
    <p:extLst>
      <p:ext uri="{BB962C8B-B14F-4D97-AF65-F5344CB8AC3E}">
        <p14:creationId xmlns:p14="http://schemas.microsoft.com/office/powerpoint/2010/main" val="79943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60638" y="1538288"/>
            <a:ext cx="4608512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2064" tIns="256032" rIns="512064" bIns="256032"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2560638" y="8961438"/>
            <a:ext cx="46085125" cy="2534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2064" tIns="256032" rIns="512064" bIns="25603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2560638" y="35594925"/>
            <a:ext cx="11947525" cy="2044700"/>
          </a:xfrm>
          <a:prstGeom prst="rect">
            <a:avLst/>
          </a:prstGeom>
        </p:spPr>
        <p:txBody>
          <a:bodyPr vert="horz" wrap="square" lIns="512064" tIns="256032" rIns="512064" bIns="256032" numCol="1" anchor="ctr" anchorCtr="0" compatLnSpc="1">
            <a:prstTxWarp prst="textNoShape">
              <a:avLst/>
            </a:prstTxWarp>
          </a:bodyPr>
          <a:lstStyle>
            <a:lvl1pPr>
              <a:buClr>
                <a:srgbClr val="000000"/>
              </a:buClr>
              <a:buSzPct val="100000"/>
              <a:buFont typeface="Times New Roman" panose="02020603050405020304" pitchFamily="18" charset="0"/>
              <a:buNone/>
              <a:defRPr sz="6700">
                <a:solidFill>
                  <a:srgbClr val="898989"/>
                </a:solidFill>
              </a:defRPr>
            </a:lvl1pPr>
          </a:lstStyle>
          <a:p>
            <a:fld id="{FA9D40F7-5AAE-4F47-81D4-5C068728E939}" type="datetime1">
              <a:rPr lang="en-US" altLang="en-US"/>
              <a:pPr/>
              <a:t>4/1/2016</a:t>
            </a:fld>
            <a:endParaRPr lang="en-US" altLang="en-US"/>
          </a:p>
        </p:txBody>
      </p:sp>
      <p:sp>
        <p:nvSpPr>
          <p:cNvPr id="5" name="Footer Placeholder 4"/>
          <p:cNvSpPr>
            <a:spLocks noGrp="1"/>
          </p:cNvSpPr>
          <p:nvPr>
            <p:ph type="ftr" sz="quarter" idx="3"/>
          </p:nvPr>
        </p:nvSpPr>
        <p:spPr>
          <a:xfrm>
            <a:off x="17495838" y="35594925"/>
            <a:ext cx="16214725" cy="2044700"/>
          </a:xfrm>
          <a:prstGeom prst="rect">
            <a:avLst/>
          </a:prstGeom>
        </p:spPr>
        <p:txBody>
          <a:bodyPr vert="horz" wrap="square" lIns="512064" tIns="256032" rIns="512064" bIns="256032" numCol="1" anchor="ctr" anchorCtr="0" compatLnSpc="1">
            <a:prstTxWarp prst="textNoShape">
              <a:avLst/>
            </a:prstTxWarp>
          </a:bodyPr>
          <a:lstStyle>
            <a:lvl1pPr algn="ctr">
              <a:buClr>
                <a:srgbClr val="000000"/>
              </a:buClr>
              <a:buSzPct val="100000"/>
              <a:buFont typeface="Times New Roman" panose="02020603050405020304" pitchFamily="18" charset="0"/>
              <a:buNone/>
              <a:defRPr sz="6700">
                <a:solidFill>
                  <a:srgbClr val="898989"/>
                </a:solidFill>
              </a:defRPr>
            </a:lvl1pPr>
          </a:lstStyle>
          <a:p>
            <a:endParaRPr lang="en-US" altLang="en-US"/>
          </a:p>
        </p:txBody>
      </p:sp>
      <p:sp>
        <p:nvSpPr>
          <p:cNvPr id="6" name="Slide Number Placeholder 5"/>
          <p:cNvSpPr>
            <a:spLocks noGrp="1"/>
          </p:cNvSpPr>
          <p:nvPr>
            <p:ph type="sldNum" sz="quarter" idx="4"/>
          </p:nvPr>
        </p:nvSpPr>
        <p:spPr>
          <a:xfrm>
            <a:off x="36698238" y="35594925"/>
            <a:ext cx="11947525" cy="2044700"/>
          </a:xfrm>
          <a:prstGeom prst="rect">
            <a:avLst/>
          </a:prstGeom>
        </p:spPr>
        <p:txBody>
          <a:bodyPr vert="horz" wrap="square" lIns="512064" tIns="256032" rIns="512064" bIns="256032" numCol="1" anchor="ctr" anchorCtr="0" compatLnSpc="1">
            <a:prstTxWarp prst="textNoShape">
              <a:avLst/>
            </a:prstTxWarp>
          </a:bodyPr>
          <a:lstStyle>
            <a:lvl1pPr algn="r">
              <a:buClr>
                <a:srgbClr val="000000"/>
              </a:buClr>
              <a:buSzPct val="100000"/>
              <a:buFont typeface="Times New Roman" panose="02020603050405020304" pitchFamily="18" charset="0"/>
              <a:buNone/>
              <a:defRPr sz="6700">
                <a:solidFill>
                  <a:srgbClr val="898989"/>
                </a:solidFill>
              </a:defRPr>
            </a:lvl1pPr>
          </a:lstStyle>
          <a:p>
            <a:fld id="{A8CB8B54-1F05-48A5-ACB2-D6109E807D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ctr" defTabSz="2559050" rtl="0" eaLnBrk="0" fontAlgn="base" hangingPunct="0">
        <a:spcBef>
          <a:spcPct val="0"/>
        </a:spcBef>
        <a:spcAft>
          <a:spcPct val="0"/>
        </a:spcAft>
        <a:defRPr sz="24600" kern="1200">
          <a:solidFill>
            <a:schemeClr val="tx1"/>
          </a:solidFill>
          <a:latin typeface="+mj-lt"/>
          <a:ea typeface="MS PGothic" panose="020B0600070205080204" pitchFamily="34" charset="-128"/>
          <a:cs typeface="MS PGothic" panose="020B0600070205080204" pitchFamily="34" charset="-128"/>
        </a:defRPr>
      </a:lvl1pPr>
      <a:lvl2pPr algn="ctr" defTabSz="2559050" rtl="0" eaLnBrk="0" fontAlgn="base" hangingPunct="0">
        <a:spcBef>
          <a:spcPct val="0"/>
        </a:spcBef>
        <a:spcAft>
          <a:spcPct val="0"/>
        </a:spcAft>
        <a:defRPr sz="24600">
          <a:solidFill>
            <a:schemeClr val="tx1"/>
          </a:solidFill>
          <a:latin typeface="Calibri" charset="0"/>
          <a:ea typeface="MS PGothic" panose="020B0600070205080204" pitchFamily="34" charset="-128"/>
          <a:cs typeface="MS PGothic" panose="020B0600070205080204" pitchFamily="34" charset="-128"/>
        </a:defRPr>
      </a:lvl2pPr>
      <a:lvl3pPr algn="ctr" defTabSz="2559050" rtl="0" eaLnBrk="0" fontAlgn="base" hangingPunct="0">
        <a:spcBef>
          <a:spcPct val="0"/>
        </a:spcBef>
        <a:spcAft>
          <a:spcPct val="0"/>
        </a:spcAft>
        <a:defRPr sz="24600">
          <a:solidFill>
            <a:schemeClr val="tx1"/>
          </a:solidFill>
          <a:latin typeface="Calibri" charset="0"/>
          <a:ea typeface="MS PGothic" panose="020B0600070205080204" pitchFamily="34" charset="-128"/>
          <a:cs typeface="MS PGothic" panose="020B0600070205080204" pitchFamily="34" charset="-128"/>
        </a:defRPr>
      </a:lvl3pPr>
      <a:lvl4pPr algn="ctr" defTabSz="2559050" rtl="0" eaLnBrk="0" fontAlgn="base" hangingPunct="0">
        <a:spcBef>
          <a:spcPct val="0"/>
        </a:spcBef>
        <a:spcAft>
          <a:spcPct val="0"/>
        </a:spcAft>
        <a:defRPr sz="24600">
          <a:solidFill>
            <a:schemeClr val="tx1"/>
          </a:solidFill>
          <a:latin typeface="Calibri" charset="0"/>
          <a:ea typeface="MS PGothic" panose="020B0600070205080204" pitchFamily="34" charset="-128"/>
          <a:cs typeface="MS PGothic" panose="020B0600070205080204" pitchFamily="34" charset="-128"/>
        </a:defRPr>
      </a:lvl4pPr>
      <a:lvl5pPr algn="ctr" defTabSz="2559050" rtl="0" eaLnBrk="0" fontAlgn="base" hangingPunct="0">
        <a:spcBef>
          <a:spcPct val="0"/>
        </a:spcBef>
        <a:spcAft>
          <a:spcPct val="0"/>
        </a:spcAft>
        <a:defRPr sz="24600">
          <a:solidFill>
            <a:schemeClr val="tx1"/>
          </a:solidFill>
          <a:latin typeface="Calibri" charset="0"/>
          <a:ea typeface="MS PGothic" panose="020B0600070205080204" pitchFamily="34" charset="-128"/>
          <a:cs typeface="MS PGothic" panose="020B0600070205080204" pitchFamily="34" charset="-128"/>
        </a:defRPr>
      </a:lvl5pPr>
      <a:lvl6pPr marL="2560320" algn="ctr" defTabSz="2560320" rtl="0" fontAlgn="base">
        <a:spcBef>
          <a:spcPct val="0"/>
        </a:spcBef>
        <a:spcAft>
          <a:spcPct val="0"/>
        </a:spcAft>
        <a:defRPr sz="24600">
          <a:solidFill>
            <a:schemeClr val="tx1"/>
          </a:solidFill>
          <a:latin typeface="Calibri" charset="0"/>
          <a:ea typeface="ＭＳ Ｐゴシック" charset="0"/>
        </a:defRPr>
      </a:lvl6pPr>
      <a:lvl7pPr marL="5120640" algn="ctr" defTabSz="2560320" rtl="0" fontAlgn="base">
        <a:spcBef>
          <a:spcPct val="0"/>
        </a:spcBef>
        <a:spcAft>
          <a:spcPct val="0"/>
        </a:spcAft>
        <a:defRPr sz="24600">
          <a:solidFill>
            <a:schemeClr val="tx1"/>
          </a:solidFill>
          <a:latin typeface="Calibri" charset="0"/>
          <a:ea typeface="ＭＳ Ｐゴシック" charset="0"/>
        </a:defRPr>
      </a:lvl7pPr>
      <a:lvl8pPr marL="7680960" algn="ctr" defTabSz="2560320" rtl="0" fontAlgn="base">
        <a:spcBef>
          <a:spcPct val="0"/>
        </a:spcBef>
        <a:spcAft>
          <a:spcPct val="0"/>
        </a:spcAft>
        <a:defRPr sz="24600">
          <a:solidFill>
            <a:schemeClr val="tx1"/>
          </a:solidFill>
          <a:latin typeface="Calibri" charset="0"/>
          <a:ea typeface="ＭＳ Ｐゴシック" charset="0"/>
        </a:defRPr>
      </a:lvl8pPr>
      <a:lvl9pPr marL="10241280" algn="ctr" defTabSz="2560320" rtl="0" fontAlgn="base">
        <a:spcBef>
          <a:spcPct val="0"/>
        </a:spcBef>
        <a:spcAft>
          <a:spcPct val="0"/>
        </a:spcAft>
        <a:defRPr sz="24600">
          <a:solidFill>
            <a:schemeClr val="tx1"/>
          </a:solidFill>
          <a:latin typeface="Calibri" charset="0"/>
          <a:ea typeface="ＭＳ Ｐゴシック" charset="0"/>
        </a:defRPr>
      </a:lvl9pPr>
    </p:titleStyle>
    <p:bodyStyle>
      <a:lvl1pPr marL="1919288" indent="-1919288" algn="l" defTabSz="2559050" rtl="0" eaLnBrk="0" fontAlgn="base" hangingPunct="0">
        <a:spcBef>
          <a:spcPct val="20000"/>
        </a:spcBef>
        <a:spcAft>
          <a:spcPct val="0"/>
        </a:spcAft>
        <a:buFont typeface="Arial" panose="020B0604020202020204" pitchFamily="34" charset="0"/>
        <a:buChar char="•"/>
        <a:defRPr sz="17900" kern="1200">
          <a:solidFill>
            <a:schemeClr val="tx1"/>
          </a:solidFill>
          <a:latin typeface="+mn-lt"/>
          <a:ea typeface="MS PGothic" panose="020B0600070205080204" pitchFamily="34" charset="-128"/>
          <a:cs typeface="MS PGothic" panose="020B0600070205080204" pitchFamily="34" charset="-128"/>
        </a:defRPr>
      </a:lvl1pPr>
      <a:lvl2pPr marL="4159250" indent="-1600200" algn="l" defTabSz="2559050" rtl="0" eaLnBrk="0" fontAlgn="base" hangingPunct="0">
        <a:spcBef>
          <a:spcPct val="20000"/>
        </a:spcBef>
        <a:spcAft>
          <a:spcPct val="0"/>
        </a:spcAft>
        <a:buFont typeface="Arial" panose="020B0604020202020204" pitchFamily="34" charset="0"/>
        <a:buChar char="–"/>
        <a:defRPr sz="15700" kern="1200">
          <a:solidFill>
            <a:schemeClr val="tx1"/>
          </a:solidFill>
          <a:latin typeface="+mn-lt"/>
          <a:ea typeface="MS PGothic" panose="020B0600070205080204" pitchFamily="34" charset="-128"/>
          <a:cs typeface="+mn-cs"/>
        </a:defRPr>
      </a:lvl2pPr>
      <a:lvl3pPr marL="6400800" indent="-1279525" algn="l" defTabSz="2559050"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MS PGothic" panose="020B0600070205080204" pitchFamily="34" charset="-128"/>
          <a:cs typeface="+mn-cs"/>
        </a:defRPr>
      </a:lvl3pPr>
      <a:lvl4pPr marL="8959850" indent="-1279525" algn="l" defTabSz="2559050"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n-cs"/>
        </a:defRPr>
      </a:lvl4pPr>
      <a:lvl5pPr marL="11520488" indent="-1279525" algn="l" defTabSz="2559050"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854075" y="854075"/>
            <a:ext cx="49072800" cy="6186488"/>
          </a:xfrm>
          <a:prstGeom prst="rect">
            <a:avLst/>
          </a:prstGeom>
          <a:solidFill>
            <a:srgbClr val="602322"/>
          </a:solidFill>
          <a:ln w="28575">
            <a:solidFill>
              <a:schemeClr val="bg1"/>
            </a:solidFill>
            <a:miter lim="800000"/>
            <a:headEnd/>
            <a:tailEnd/>
          </a:ln>
        </p:spPr>
        <p:txBody>
          <a:bodyPr lIns="106663" tIns="53329" rIns="106663" bIns="53329">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7900">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5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3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12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1200">
                <a:solidFill>
                  <a:schemeClr val="tx1"/>
                </a:solidFill>
                <a:latin typeface="Calibri" panose="020F0502020204030204" pitchFamily="34" charset="0"/>
                <a:ea typeface="MS PGothic" panose="020B0600070205080204" pitchFamily="34" charset="-128"/>
              </a:defRPr>
            </a:lvl5pPr>
            <a:lvl6pPr marL="2514600" indent="-228600" defTabSz="523875"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1200">
                <a:solidFill>
                  <a:schemeClr val="tx1"/>
                </a:solidFill>
                <a:latin typeface="Calibri" panose="020F0502020204030204" pitchFamily="34" charset="0"/>
                <a:ea typeface="MS PGothic" panose="020B0600070205080204" pitchFamily="34" charset="-128"/>
              </a:defRPr>
            </a:lvl6pPr>
            <a:lvl7pPr marL="2971800" indent="-228600" defTabSz="523875"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1200">
                <a:solidFill>
                  <a:schemeClr val="tx1"/>
                </a:solidFill>
                <a:latin typeface="Calibri" panose="020F0502020204030204" pitchFamily="34" charset="0"/>
                <a:ea typeface="MS PGothic" panose="020B0600070205080204" pitchFamily="34" charset="-128"/>
              </a:defRPr>
            </a:lvl7pPr>
            <a:lvl8pPr marL="3429000" indent="-228600" defTabSz="523875"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1200">
                <a:solidFill>
                  <a:schemeClr val="tx1"/>
                </a:solidFill>
                <a:latin typeface="Calibri" panose="020F0502020204030204" pitchFamily="34" charset="0"/>
                <a:ea typeface="MS PGothic" panose="020B0600070205080204" pitchFamily="34" charset="-128"/>
              </a:defRPr>
            </a:lvl8pPr>
            <a:lvl9pPr marL="3886200" indent="-228600" defTabSz="523875"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12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endParaRPr lang="en-US" altLang="en-US" sz="1700" b="1" dirty="0">
              <a:solidFill>
                <a:srgbClr val="FFFFFF"/>
              </a:solidFill>
              <a:latin typeface="Times New Roman" panose="02020603050405020304" pitchFamily="18" charset="0"/>
            </a:endParaRPr>
          </a:p>
          <a:p>
            <a:pPr algn="ctr">
              <a:spcBef>
                <a:spcPct val="0"/>
              </a:spcBef>
              <a:buFontTx/>
              <a:buNone/>
            </a:pPr>
            <a:r>
              <a:rPr lang="en-US" altLang="en-US" sz="9000" b="1" dirty="0">
                <a:solidFill>
                  <a:srgbClr val="FFFFFF"/>
                </a:solidFill>
                <a:latin typeface="Arial" panose="020B0604020202020204" pitchFamily="34" charset="0"/>
              </a:rPr>
              <a:t>Understanding JAM: How Judgment of Association </a:t>
            </a:r>
            <a:endParaRPr lang="en-US" altLang="en-US" sz="9000" b="1" dirty="0" smtClean="0">
              <a:solidFill>
                <a:srgbClr val="FFFFFF"/>
              </a:solidFill>
              <a:latin typeface="Arial" panose="020B0604020202020204" pitchFamily="34" charset="0"/>
            </a:endParaRPr>
          </a:p>
          <a:p>
            <a:pPr algn="ctr">
              <a:spcBef>
                <a:spcPct val="0"/>
              </a:spcBef>
              <a:buFontTx/>
              <a:buNone/>
            </a:pPr>
            <a:r>
              <a:rPr lang="en-US" altLang="en-US" sz="9000" b="1" dirty="0" smtClean="0">
                <a:solidFill>
                  <a:srgbClr val="FFFFFF"/>
                </a:solidFill>
                <a:latin typeface="Arial" panose="020B0604020202020204" pitchFamily="34" charset="0"/>
              </a:rPr>
              <a:t>is Influenced </a:t>
            </a:r>
            <a:r>
              <a:rPr lang="en-US" altLang="en-US" sz="9000" b="1" dirty="0">
                <a:solidFill>
                  <a:srgbClr val="FFFFFF"/>
                </a:solidFill>
                <a:latin typeface="Arial" panose="020B0604020202020204" pitchFamily="34" charset="0"/>
              </a:rPr>
              <a:t>by Working Memory and Fluid Intelligence</a:t>
            </a:r>
          </a:p>
          <a:p>
            <a:pPr algn="ctr">
              <a:spcBef>
                <a:spcPct val="0"/>
              </a:spcBef>
              <a:buFontTx/>
              <a:buNone/>
            </a:pPr>
            <a:r>
              <a:rPr lang="en-US" altLang="en-US" sz="5900" dirty="0">
                <a:solidFill>
                  <a:srgbClr val="FFFFFF"/>
                </a:solidFill>
                <a:latin typeface="Arial" panose="020B0604020202020204" pitchFamily="34" charset="0"/>
              </a:rPr>
              <a:t>Erin M. Buchanan, Ph.D</a:t>
            </a:r>
            <a:r>
              <a:rPr lang="en-US" altLang="en-US" sz="5900" dirty="0" smtClean="0">
                <a:solidFill>
                  <a:srgbClr val="FFFFFF"/>
                </a:solidFill>
                <a:latin typeface="Arial" panose="020B0604020202020204" pitchFamily="34" charset="0"/>
              </a:rPr>
              <a:t>., Katherine D. </a:t>
            </a:r>
            <a:r>
              <a:rPr lang="en-US" altLang="en-US" sz="5900" dirty="0">
                <a:solidFill>
                  <a:srgbClr val="FFFFFF"/>
                </a:solidFill>
                <a:latin typeface="Arial" panose="020B0604020202020204" pitchFamily="34" charset="0"/>
              </a:rPr>
              <a:t>Miller, </a:t>
            </a:r>
            <a:r>
              <a:rPr lang="en-US" altLang="en-US" sz="5900" dirty="0" smtClean="0">
                <a:solidFill>
                  <a:srgbClr val="FFFFFF"/>
                </a:solidFill>
                <a:latin typeface="Arial" panose="020B0604020202020204" pitchFamily="34" charset="0"/>
              </a:rPr>
              <a:t>Emily R. </a:t>
            </a:r>
            <a:r>
              <a:rPr lang="en-US" altLang="en-US" sz="5900" dirty="0">
                <a:solidFill>
                  <a:srgbClr val="FFFFFF"/>
                </a:solidFill>
                <a:latin typeface="Arial" panose="020B0604020202020204" pitchFamily="34" charset="0"/>
              </a:rPr>
              <a:t>Klug</a:t>
            </a:r>
            <a:endParaRPr lang="en-US" altLang="en-US" sz="5900" baseline="30000" dirty="0">
              <a:solidFill>
                <a:srgbClr val="FFFFFF"/>
              </a:solidFill>
              <a:latin typeface="Arial" panose="020B0604020202020204" pitchFamily="34" charset="0"/>
            </a:endParaRPr>
          </a:p>
          <a:p>
            <a:pPr algn="ctr">
              <a:spcBef>
                <a:spcPct val="0"/>
              </a:spcBef>
              <a:buFontTx/>
              <a:buNone/>
            </a:pPr>
            <a:endParaRPr lang="en-US" altLang="en-US" sz="2200" dirty="0">
              <a:solidFill>
                <a:srgbClr val="FFFFFF"/>
              </a:solidFill>
              <a:latin typeface="Arial" panose="020B0604020202020204" pitchFamily="34" charset="0"/>
            </a:endParaRPr>
          </a:p>
          <a:p>
            <a:pPr algn="ctr">
              <a:spcBef>
                <a:spcPct val="0"/>
              </a:spcBef>
              <a:buFontTx/>
              <a:buNone/>
            </a:pPr>
            <a:r>
              <a:rPr lang="en-US" altLang="en-US" sz="3900" dirty="0" smtClean="0">
                <a:solidFill>
                  <a:srgbClr val="FFFFFF"/>
                </a:solidFill>
                <a:latin typeface="Arial" panose="020B0604020202020204" pitchFamily="34" charset="0"/>
              </a:rPr>
              <a:t>Department </a:t>
            </a:r>
            <a:r>
              <a:rPr lang="en-US" altLang="en-US" sz="3900" dirty="0">
                <a:solidFill>
                  <a:srgbClr val="FFFFFF"/>
                </a:solidFill>
                <a:latin typeface="Arial" panose="020B0604020202020204" pitchFamily="34" charset="0"/>
              </a:rPr>
              <a:t>of Psychology,  Missouri State University, Springfield, MO</a:t>
            </a:r>
          </a:p>
          <a:p>
            <a:pPr algn="ctr">
              <a:spcBef>
                <a:spcPct val="0"/>
              </a:spcBef>
              <a:buFontTx/>
              <a:buNone/>
            </a:pPr>
            <a:endParaRPr lang="en-US" altLang="en-US" sz="3900" dirty="0">
              <a:solidFill>
                <a:srgbClr val="FFFFFF"/>
              </a:solidFill>
              <a:latin typeface="Arial" panose="020B0604020202020204" pitchFamily="34" charset="0"/>
            </a:endParaRPr>
          </a:p>
          <a:p>
            <a:pPr algn="ctr">
              <a:spcBef>
                <a:spcPct val="0"/>
              </a:spcBef>
              <a:buFontTx/>
              <a:buNone/>
            </a:pPr>
            <a:endParaRPr lang="en-US" altLang="en-US" sz="3900" dirty="0">
              <a:solidFill>
                <a:srgbClr val="FFFFFF"/>
              </a:solidFill>
              <a:latin typeface="Arial" panose="020B0604020202020204" pitchFamily="34" charset="0"/>
            </a:endParaRPr>
          </a:p>
        </p:txBody>
      </p:sp>
      <p:sp>
        <p:nvSpPr>
          <p:cNvPr id="14339" name="Text Box 2"/>
          <p:cNvSpPr txBox="1">
            <a:spLocks noChangeArrowheads="1"/>
          </p:cNvSpPr>
          <p:nvPr/>
        </p:nvSpPr>
        <p:spPr bwMode="auto">
          <a:xfrm>
            <a:off x="854075" y="7961313"/>
            <a:ext cx="14935200" cy="10310493"/>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pPr algn="ctr">
              <a:buClr>
                <a:srgbClr val="000000"/>
              </a:buClr>
              <a:buFont typeface="Arial" panose="020B0604020202020204" pitchFamily="34" charset="0"/>
              <a:buNone/>
            </a:pPr>
            <a:endParaRPr lang="en-US" altLang="en-US" sz="3900" i="1" dirty="0">
              <a:solidFill>
                <a:schemeClr val="tx1"/>
              </a:solidFill>
            </a:endParaRPr>
          </a:p>
          <a:p>
            <a:r>
              <a:rPr lang="en-US" altLang="en-US" sz="3900" dirty="0">
                <a:solidFill>
                  <a:schemeClr val="tx1"/>
                </a:solidFill>
              </a:rPr>
              <a:t>	</a:t>
            </a:r>
            <a:r>
              <a:rPr lang="en-US" altLang="en-US" sz="3900" dirty="0" smtClean="0">
                <a:solidFill>
                  <a:schemeClr val="tx1"/>
                </a:solidFill>
              </a:rPr>
              <a:t>Four </a:t>
            </a:r>
            <a:r>
              <a:rPr lang="en-US" altLang="en-US" sz="3900" dirty="0">
                <a:solidFill>
                  <a:schemeClr val="tx1"/>
                </a:solidFill>
              </a:rPr>
              <a:t>different groups were tested in variations of the Judgments of Memory task created by Maki (2007a). Participants judged word pairs on the strength of their relationship, performed a free association task (Nelson, McEvoy, &amp; Schreiber, 2004), and judged how many words were related to a given cue word. As seen with Maki (2007a; 2007b), participants </a:t>
            </a:r>
            <a:r>
              <a:rPr lang="en-US" altLang="en-US" sz="3900" dirty="0" smtClean="0">
                <a:solidFill>
                  <a:schemeClr val="tx1"/>
                </a:solidFill>
              </a:rPr>
              <a:t>had difficulty discriminating </a:t>
            </a:r>
            <a:r>
              <a:rPr lang="en-US" altLang="en-US" sz="3900" dirty="0">
                <a:solidFill>
                  <a:schemeClr val="tx1"/>
                </a:solidFill>
              </a:rPr>
              <a:t>between word pairs with </a:t>
            </a:r>
            <a:r>
              <a:rPr lang="en-US" altLang="en-US" sz="3900" dirty="0" smtClean="0">
                <a:solidFill>
                  <a:schemeClr val="tx1"/>
                </a:solidFill>
              </a:rPr>
              <a:t>low and high relationships</a:t>
            </a:r>
            <a:r>
              <a:rPr lang="en-US" altLang="en-US" sz="3900" dirty="0">
                <a:solidFill>
                  <a:schemeClr val="tx1"/>
                </a:solidFill>
              </a:rPr>
              <a:t>. This finding was extended to show that people also </a:t>
            </a:r>
            <a:r>
              <a:rPr lang="en-US" altLang="en-US" sz="3900" dirty="0" smtClean="0">
                <a:solidFill>
                  <a:schemeClr val="tx1"/>
                </a:solidFill>
              </a:rPr>
              <a:t>could not free </a:t>
            </a:r>
            <a:r>
              <a:rPr lang="en-US" altLang="en-US" sz="3900" dirty="0">
                <a:solidFill>
                  <a:schemeClr val="tx1"/>
                </a:solidFill>
              </a:rPr>
              <a:t>associate word pairs with different numbers of associates, or even judge how many associates a cue word is linked to in memory. However, participants’ judgment ability varied widely in each one of the tasks. Working memory and fluid intelligence were measured in order to examine metacognitive </a:t>
            </a:r>
            <a:r>
              <a:rPr lang="en-US" altLang="en-US" sz="3900" dirty="0" smtClean="0">
                <a:solidFill>
                  <a:schemeClr val="tx1"/>
                </a:solidFill>
              </a:rPr>
              <a:t>errors and had an interactive influence on </a:t>
            </a:r>
            <a:r>
              <a:rPr lang="en-US" altLang="en-US" sz="3900" dirty="0">
                <a:solidFill>
                  <a:schemeClr val="tx1"/>
                </a:solidFill>
              </a:rPr>
              <a:t>participant ability to judge word pair relationships. </a:t>
            </a:r>
          </a:p>
        </p:txBody>
      </p:sp>
      <p:sp>
        <p:nvSpPr>
          <p:cNvPr id="14341" name="Text Box 4"/>
          <p:cNvSpPr txBox="1">
            <a:spLocks noChangeArrowheads="1"/>
          </p:cNvSpPr>
          <p:nvPr/>
        </p:nvSpPr>
        <p:spPr bwMode="auto">
          <a:xfrm>
            <a:off x="19896138" y="30537150"/>
            <a:ext cx="2127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63" tIns="53329" rIns="106663" bIns="53329" anchor="ctr"/>
          <a:lstStyle>
            <a:lvl1pPr defTabSz="93663">
              <a:defRPr sz="2800">
                <a:solidFill>
                  <a:schemeClr val="bg1"/>
                </a:solidFill>
                <a:latin typeface="Arial" panose="020B0604020202020204" pitchFamily="34" charset="0"/>
                <a:ea typeface="MS PGothic" panose="020B0600070205080204" pitchFamily="34" charset="-128"/>
              </a:defRPr>
            </a:lvl1pPr>
            <a:lvl2pPr marL="742950" indent="-285750" defTabSz="93663">
              <a:defRPr sz="2800">
                <a:solidFill>
                  <a:schemeClr val="bg1"/>
                </a:solidFill>
                <a:latin typeface="Arial" panose="020B0604020202020204" pitchFamily="34" charset="0"/>
                <a:ea typeface="MS PGothic" panose="020B0600070205080204" pitchFamily="34" charset="-128"/>
              </a:defRPr>
            </a:lvl2pPr>
            <a:lvl3pPr marL="1143000" indent="-228600" defTabSz="93663">
              <a:defRPr sz="2800">
                <a:solidFill>
                  <a:schemeClr val="bg1"/>
                </a:solidFill>
                <a:latin typeface="Arial" panose="020B0604020202020204" pitchFamily="34" charset="0"/>
                <a:ea typeface="MS PGothic" panose="020B0600070205080204" pitchFamily="34" charset="-128"/>
              </a:defRPr>
            </a:lvl3pPr>
            <a:lvl4pPr marL="1600200" indent="-228600" defTabSz="93663">
              <a:defRPr sz="2800">
                <a:solidFill>
                  <a:schemeClr val="bg1"/>
                </a:solidFill>
                <a:latin typeface="Arial" panose="020B0604020202020204" pitchFamily="34" charset="0"/>
                <a:ea typeface="MS PGothic" panose="020B0600070205080204" pitchFamily="34" charset="-128"/>
              </a:defRPr>
            </a:lvl4pPr>
            <a:lvl5pPr marL="2057400" indent="-228600" defTabSz="93663">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Font typeface="Times New Roman" panose="02020603050405020304" pitchFamily="18" charset="0"/>
              <a:buNone/>
            </a:pPr>
            <a:endParaRPr lang="en-US" altLang="en-US" sz="13400"/>
          </a:p>
        </p:txBody>
      </p:sp>
      <p:sp>
        <p:nvSpPr>
          <p:cNvPr id="14342" name="Text Box 5"/>
          <p:cNvSpPr txBox="1">
            <a:spLocks noChangeArrowheads="1"/>
          </p:cNvSpPr>
          <p:nvPr/>
        </p:nvSpPr>
        <p:spPr bwMode="auto">
          <a:xfrm>
            <a:off x="19896138" y="28492450"/>
            <a:ext cx="2127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63" tIns="53329" rIns="106663" bIns="53329" anchor="ctr"/>
          <a:lstStyle>
            <a:lvl1pPr defTabSz="93663">
              <a:defRPr sz="2800">
                <a:solidFill>
                  <a:schemeClr val="bg1"/>
                </a:solidFill>
                <a:latin typeface="Arial" panose="020B0604020202020204" pitchFamily="34" charset="0"/>
                <a:ea typeface="MS PGothic" panose="020B0600070205080204" pitchFamily="34" charset="-128"/>
              </a:defRPr>
            </a:lvl1pPr>
            <a:lvl2pPr marL="742950" indent="-285750" defTabSz="93663">
              <a:defRPr sz="2800">
                <a:solidFill>
                  <a:schemeClr val="bg1"/>
                </a:solidFill>
                <a:latin typeface="Arial" panose="020B0604020202020204" pitchFamily="34" charset="0"/>
                <a:ea typeface="MS PGothic" panose="020B0600070205080204" pitchFamily="34" charset="-128"/>
              </a:defRPr>
            </a:lvl2pPr>
            <a:lvl3pPr marL="1143000" indent="-228600" defTabSz="93663">
              <a:defRPr sz="2800">
                <a:solidFill>
                  <a:schemeClr val="bg1"/>
                </a:solidFill>
                <a:latin typeface="Arial" panose="020B0604020202020204" pitchFamily="34" charset="0"/>
                <a:ea typeface="MS PGothic" panose="020B0600070205080204" pitchFamily="34" charset="-128"/>
              </a:defRPr>
            </a:lvl3pPr>
            <a:lvl4pPr marL="1600200" indent="-228600" defTabSz="93663">
              <a:defRPr sz="2800">
                <a:solidFill>
                  <a:schemeClr val="bg1"/>
                </a:solidFill>
                <a:latin typeface="Arial" panose="020B0604020202020204" pitchFamily="34" charset="0"/>
                <a:ea typeface="MS PGothic" panose="020B0600070205080204" pitchFamily="34" charset="-128"/>
              </a:defRPr>
            </a:lvl4pPr>
            <a:lvl5pPr marL="2057400" indent="-228600" defTabSz="93663">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Font typeface="Times New Roman" panose="02020603050405020304" pitchFamily="18" charset="0"/>
              <a:buNone/>
            </a:pPr>
            <a:endParaRPr lang="en-US" altLang="en-US" sz="13400"/>
          </a:p>
        </p:txBody>
      </p:sp>
      <p:sp>
        <p:nvSpPr>
          <p:cNvPr id="14343" name="Text Box 6"/>
          <p:cNvSpPr txBox="1">
            <a:spLocks noChangeArrowheads="1"/>
          </p:cNvSpPr>
          <p:nvPr/>
        </p:nvSpPr>
        <p:spPr bwMode="auto">
          <a:xfrm>
            <a:off x="34048700" y="30581600"/>
            <a:ext cx="168021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3316" tIns="53329" rIns="533316" bIns="53329">
            <a:spAutoFit/>
          </a:bodyPr>
          <a:lstStyle>
            <a:lvl1pPr marL="1919288" defTabSz="93663">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342900" algn="l"/>
                <a:tab pos="1257300" algn="l"/>
                <a:tab pos="2171700" algn="l"/>
                <a:tab pos="3086100" algn="l"/>
                <a:tab pos="4000500" algn="l"/>
                <a:tab pos="4914900" algn="l"/>
                <a:tab pos="5829300" algn="l"/>
                <a:tab pos="6743700" algn="l"/>
                <a:tab pos="7658100" algn="l"/>
                <a:tab pos="8572500" algn="l"/>
                <a:tab pos="9486900" algn="l"/>
                <a:tab pos="104013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pPr algn="ctr"/>
            <a:endParaRPr lang="en-US" altLang="en-US" sz="2200" b="1">
              <a:solidFill>
                <a:srgbClr val="000000"/>
              </a:solidFill>
              <a:latin typeface="Times New Roman" panose="02020603050405020304" pitchFamily="18" charset="0"/>
            </a:endParaRPr>
          </a:p>
          <a:p>
            <a:pPr algn="ctr"/>
            <a:endParaRPr lang="en-US" altLang="en-US" sz="2200" b="1">
              <a:solidFill>
                <a:srgbClr val="000000"/>
              </a:solidFill>
              <a:latin typeface="Times New Roman" panose="02020603050405020304" pitchFamily="18" charset="0"/>
            </a:endParaRPr>
          </a:p>
          <a:p>
            <a:pPr algn="ctr"/>
            <a:endParaRPr lang="en-US" altLang="en-US" sz="2200" b="1">
              <a:solidFill>
                <a:srgbClr val="000000"/>
              </a:solidFill>
              <a:latin typeface="Times New Roman" panose="02020603050405020304" pitchFamily="18" charset="0"/>
            </a:endParaRPr>
          </a:p>
        </p:txBody>
      </p:sp>
      <p:sp>
        <p:nvSpPr>
          <p:cNvPr id="14345" name="Text Box 16"/>
          <p:cNvSpPr txBox="1">
            <a:spLocks noChangeArrowheads="1"/>
          </p:cNvSpPr>
          <p:nvPr/>
        </p:nvSpPr>
        <p:spPr bwMode="auto">
          <a:xfrm>
            <a:off x="19913600" y="7289800"/>
            <a:ext cx="11290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63" tIns="53329" rIns="106663" bIns="53329" anchor="ctr"/>
          <a:lstStyle>
            <a:lvl1pPr defTabSz="93663">
              <a:defRPr sz="2800">
                <a:solidFill>
                  <a:schemeClr val="bg1"/>
                </a:solidFill>
                <a:latin typeface="Arial" panose="020B0604020202020204" pitchFamily="34" charset="0"/>
                <a:ea typeface="MS PGothic" panose="020B0600070205080204" pitchFamily="34" charset="-128"/>
              </a:defRPr>
            </a:lvl1pPr>
            <a:lvl2pPr marL="742950" indent="-285750" defTabSz="93663">
              <a:defRPr sz="2800">
                <a:solidFill>
                  <a:schemeClr val="bg1"/>
                </a:solidFill>
                <a:latin typeface="Arial" panose="020B0604020202020204" pitchFamily="34" charset="0"/>
                <a:ea typeface="MS PGothic" panose="020B0600070205080204" pitchFamily="34" charset="-128"/>
              </a:defRPr>
            </a:lvl2pPr>
            <a:lvl3pPr marL="1143000" indent="-228600" defTabSz="93663">
              <a:defRPr sz="2800">
                <a:solidFill>
                  <a:schemeClr val="bg1"/>
                </a:solidFill>
                <a:latin typeface="Arial" panose="020B0604020202020204" pitchFamily="34" charset="0"/>
                <a:ea typeface="MS PGothic" panose="020B0600070205080204" pitchFamily="34" charset="-128"/>
              </a:defRPr>
            </a:lvl3pPr>
            <a:lvl4pPr marL="1600200" indent="-228600" defTabSz="93663">
              <a:defRPr sz="2800">
                <a:solidFill>
                  <a:schemeClr val="bg1"/>
                </a:solidFill>
                <a:latin typeface="Arial" panose="020B0604020202020204" pitchFamily="34" charset="0"/>
                <a:ea typeface="MS PGothic" panose="020B0600070205080204" pitchFamily="34" charset="-128"/>
              </a:defRPr>
            </a:lvl4pPr>
            <a:lvl5pPr marL="2057400" indent="-228600" defTabSz="93663">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Font typeface="Times New Roman" panose="02020603050405020304" pitchFamily="18" charset="0"/>
              <a:buNone/>
            </a:pPr>
            <a:endParaRPr lang="en-US" altLang="en-US" sz="13400"/>
          </a:p>
        </p:txBody>
      </p:sp>
      <p:sp>
        <p:nvSpPr>
          <p:cNvPr id="14346" name="Text Box 17"/>
          <p:cNvSpPr txBox="1">
            <a:spLocks noChangeArrowheads="1"/>
          </p:cNvSpPr>
          <p:nvPr/>
        </p:nvSpPr>
        <p:spPr bwMode="auto">
          <a:xfrm>
            <a:off x="18135600" y="7245350"/>
            <a:ext cx="13601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63" tIns="53329" rIns="106663" bIns="53329" anchor="ctr"/>
          <a:lstStyle>
            <a:lvl1pPr defTabSz="93663">
              <a:defRPr sz="2800">
                <a:solidFill>
                  <a:schemeClr val="bg1"/>
                </a:solidFill>
                <a:latin typeface="Arial" panose="020B0604020202020204" pitchFamily="34" charset="0"/>
                <a:ea typeface="MS PGothic" panose="020B0600070205080204" pitchFamily="34" charset="-128"/>
              </a:defRPr>
            </a:lvl1pPr>
            <a:lvl2pPr marL="742950" indent="-285750" defTabSz="93663">
              <a:defRPr sz="2800">
                <a:solidFill>
                  <a:schemeClr val="bg1"/>
                </a:solidFill>
                <a:latin typeface="Arial" panose="020B0604020202020204" pitchFamily="34" charset="0"/>
                <a:ea typeface="MS PGothic" panose="020B0600070205080204" pitchFamily="34" charset="-128"/>
              </a:defRPr>
            </a:lvl2pPr>
            <a:lvl3pPr marL="1143000" indent="-228600" defTabSz="93663">
              <a:defRPr sz="2800">
                <a:solidFill>
                  <a:schemeClr val="bg1"/>
                </a:solidFill>
                <a:latin typeface="Arial" panose="020B0604020202020204" pitchFamily="34" charset="0"/>
                <a:ea typeface="MS PGothic" panose="020B0600070205080204" pitchFamily="34" charset="-128"/>
              </a:defRPr>
            </a:lvl3pPr>
            <a:lvl4pPr marL="1600200" indent="-228600" defTabSz="93663">
              <a:defRPr sz="2800">
                <a:solidFill>
                  <a:schemeClr val="bg1"/>
                </a:solidFill>
                <a:latin typeface="Arial" panose="020B0604020202020204" pitchFamily="34" charset="0"/>
                <a:ea typeface="MS PGothic" panose="020B0600070205080204" pitchFamily="34" charset="-128"/>
              </a:defRPr>
            </a:lvl4pPr>
            <a:lvl5pPr marL="2057400" indent="-228600" defTabSz="93663">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pPr>
              <a:buClr>
                <a:srgbClr val="000000"/>
              </a:buClr>
              <a:buFont typeface="Times New Roman" panose="02020603050405020304" pitchFamily="18" charset="0"/>
              <a:buNone/>
            </a:pPr>
            <a:endParaRPr lang="en-US" altLang="en-US" sz="13400"/>
          </a:p>
        </p:txBody>
      </p:sp>
      <p:sp>
        <p:nvSpPr>
          <p:cNvPr id="14348" name="Rectangle 19"/>
          <p:cNvSpPr>
            <a:spLocks noChangeArrowheads="1"/>
          </p:cNvSpPr>
          <p:nvPr/>
        </p:nvSpPr>
        <p:spPr bwMode="auto">
          <a:xfrm>
            <a:off x="854075" y="7391400"/>
            <a:ext cx="14935200" cy="1141413"/>
          </a:xfrm>
          <a:prstGeom prst="rect">
            <a:avLst/>
          </a:prstGeom>
          <a:solidFill>
            <a:srgbClr val="602322"/>
          </a:solidFill>
          <a:ln w="28575">
            <a:solidFill>
              <a:schemeClr val="bg1"/>
            </a:solidFill>
            <a:miter lim="800000"/>
            <a:headEnd/>
            <a:tailEnd/>
          </a:ln>
        </p:spPr>
        <p:txBody>
          <a:bodyPr lIns="104983" tIns="54589" rIns="104983" bIns="54589" anchor="ctr">
            <a:spAutoFit/>
          </a:bodyPr>
          <a:lstStyle>
            <a:lvl1pPr>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1pPr>
            <a:lvl2pPr marL="742950" indent="-28575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2pPr>
            <a:lvl3pPr marL="11430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3pPr>
            <a:lvl4pPr marL="16002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4pPr>
            <a:lvl5pPr marL="20574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9pPr>
          </a:lstStyle>
          <a:p>
            <a:pPr algn="ctr"/>
            <a:r>
              <a:rPr lang="en-US" altLang="en-US" sz="6700" b="1" dirty="0" smtClean="0">
                <a:solidFill>
                  <a:srgbClr val="FFFFFF"/>
                </a:solidFill>
              </a:rPr>
              <a:t>ABSTRACT</a:t>
            </a:r>
            <a:endParaRPr lang="en-US" altLang="en-US" sz="6700" b="1" dirty="0">
              <a:solidFill>
                <a:srgbClr val="FFFFFF"/>
              </a:solidFill>
            </a:endParaRPr>
          </a:p>
        </p:txBody>
      </p:sp>
      <p:sp>
        <p:nvSpPr>
          <p:cNvPr id="14351" name="Text Box 23"/>
          <p:cNvSpPr txBox="1">
            <a:spLocks noChangeArrowheads="1"/>
          </p:cNvSpPr>
          <p:nvPr/>
        </p:nvSpPr>
        <p:spPr bwMode="auto">
          <a:xfrm>
            <a:off x="33604200" y="8178800"/>
            <a:ext cx="168021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endParaRPr lang="en-US" altLang="en-US" sz="1700">
              <a:solidFill>
                <a:srgbClr val="000000"/>
              </a:solidFill>
              <a:latin typeface="Times New Roman" panose="02020603050405020304" pitchFamily="18" charset="0"/>
            </a:endParaRPr>
          </a:p>
          <a:p>
            <a:endParaRPr lang="en-US" altLang="en-US" sz="1700">
              <a:solidFill>
                <a:srgbClr val="000000"/>
              </a:solidFill>
              <a:latin typeface="Times New Roman" panose="02020603050405020304" pitchFamily="18" charset="0"/>
            </a:endParaRPr>
          </a:p>
        </p:txBody>
      </p:sp>
      <p:sp>
        <p:nvSpPr>
          <p:cNvPr id="3092" name="Text Box 28"/>
          <p:cNvSpPr txBox="1">
            <a:spLocks noChangeArrowheads="1"/>
          </p:cNvSpPr>
          <p:nvPr/>
        </p:nvSpPr>
        <p:spPr bwMode="auto">
          <a:xfrm>
            <a:off x="768350" y="19511300"/>
            <a:ext cx="15020925" cy="1811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Lst>
              <a:defRPr sz="2800">
                <a:solidFill>
                  <a:schemeClr val="bg1"/>
                </a:solidFill>
                <a:latin typeface="Arial" panose="020B0604020202020204" pitchFamily="34" charset="0"/>
                <a:ea typeface="MS PGothic" panose="020B0600070205080204" pitchFamily="34" charset="-128"/>
              </a:defRPr>
            </a:lvl9pPr>
          </a:lstStyle>
          <a:p>
            <a:pPr>
              <a:buClr>
                <a:srgbClr val="000000"/>
              </a:buClr>
              <a:defRPr/>
            </a:pPr>
            <a:r>
              <a:rPr lang="en-US" altLang="en-US" sz="3900" dirty="0" smtClean="0">
                <a:solidFill>
                  <a:schemeClr val="bg1">
                    <a:lumMod val="75000"/>
                  </a:schemeClr>
                </a:solidFill>
              </a:rPr>
              <a:t>	</a:t>
            </a:r>
            <a:r>
              <a:rPr lang="en-US" altLang="en-US" sz="3900" b="1" i="1" dirty="0" smtClean="0">
                <a:solidFill>
                  <a:schemeClr val="tx1"/>
                </a:solidFill>
              </a:rPr>
              <a:t>Participants</a:t>
            </a:r>
            <a:r>
              <a:rPr lang="en-US" altLang="en-US" sz="3900" i="1" dirty="0" smtClean="0">
                <a:solidFill>
                  <a:schemeClr val="tx1"/>
                </a:solidFill>
              </a:rPr>
              <a:t>. </a:t>
            </a:r>
          </a:p>
          <a:p>
            <a:pPr marL="571500" indent="-571500">
              <a:buClr>
                <a:srgbClr val="000000"/>
              </a:buClr>
              <a:buFont typeface="Arial" panose="020B0604020202020204" pitchFamily="34" charset="0"/>
              <a:buChar char="•"/>
              <a:defRPr/>
            </a:pPr>
            <a:r>
              <a:rPr lang="en-US" altLang="en-US" sz="3900" dirty="0" smtClean="0">
                <a:solidFill>
                  <a:schemeClr val="tx1"/>
                </a:solidFill>
              </a:rPr>
              <a:t>A total of 133 participants were tested from Texas Tech University and the University of Mississippi. </a:t>
            </a:r>
            <a:endParaRPr lang="en-US" altLang="en-US" sz="3900" dirty="0">
              <a:solidFill>
                <a:schemeClr val="tx1"/>
              </a:solidFill>
            </a:endParaRPr>
          </a:p>
          <a:p>
            <a:pPr marL="571500" indent="-571500">
              <a:buClr>
                <a:srgbClr val="000000"/>
              </a:buClr>
              <a:buFont typeface="Arial" panose="020B0604020202020204" pitchFamily="34" charset="0"/>
              <a:buChar char="•"/>
              <a:defRPr/>
            </a:pPr>
            <a:r>
              <a:rPr lang="en-US" altLang="en-US" sz="3900" dirty="0" smtClean="0">
                <a:solidFill>
                  <a:schemeClr val="tx1"/>
                </a:solidFill>
              </a:rPr>
              <a:t>Experiment 1 (N = 44), Experiment 2 (N = 25), Experiment 3 (N = 26), Experiment 4 (N = 38). </a:t>
            </a:r>
          </a:p>
          <a:p>
            <a:pPr>
              <a:buClr>
                <a:srgbClr val="000000"/>
              </a:buClr>
              <a:defRPr/>
            </a:pPr>
            <a:r>
              <a:rPr lang="en-US" altLang="en-US" sz="3900" b="1" i="1" dirty="0" smtClean="0">
                <a:solidFill>
                  <a:schemeClr val="tx1"/>
                </a:solidFill>
              </a:rPr>
              <a:t>Materials.</a:t>
            </a:r>
          </a:p>
          <a:p>
            <a:pPr marL="571500" indent="-571500">
              <a:buClr>
                <a:srgbClr val="000000"/>
              </a:buClr>
              <a:buFont typeface="Arial" charset="0"/>
              <a:buChar char="•"/>
              <a:defRPr/>
            </a:pPr>
            <a:r>
              <a:rPr lang="en-US" altLang="en-US" sz="3900" dirty="0" smtClean="0">
                <a:solidFill>
                  <a:schemeClr val="tx1"/>
                </a:solidFill>
              </a:rPr>
              <a:t>Words and word pairs for judgments were drawn from the University of South Florida Free Association Norms.</a:t>
            </a:r>
          </a:p>
          <a:p>
            <a:pPr marL="571500" indent="-571500">
              <a:buClr>
                <a:srgbClr val="000000"/>
              </a:buClr>
              <a:buFont typeface="Arial" charset="0"/>
              <a:buChar char="•"/>
              <a:defRPr/>
            </a:pPr>
            <a:r>
              <a:rPr lang="en-US" altLang="en-US" sz="3900" dirty="0" smtClean="0">
                <a:solidFill>
                  <a:schemeClr val="tx1"/>
                </a:solidFill>
              </a:rPr>
              <a:t>We used words with varying levels of associative strength and numbers of associates.</a:t>
            </a:r>
          </a:p>
          <a:p>
            <a:pPr marL="571500" indent="-571500">
              <a:buClr>
                <a:srgbClr val="000000"/>
              </a:buClr>
              <a:buFont typeface="Arial" charset="0"/>
              <a:buChar char="•"/>
              <a:defRPr/>
            </a:pPr>
            <a:r>
              <a:rPr lang="en-US" altLang="en-US" sz="3900" dirty="0">
                <a:solidFill>
                  <a:schemeClr val="tx1"/>
                </a:solidFill>
              </a:rPr>
              <a:t>All participants took the AOSPAN and Raven’s Progressive Matrices</a:t>
            </a:r>
            <a:endParaRPr lang="en-US" altLang="en-US" sz="3900" dirty="0" smtClean="0">
              <a:solidFill>
                <a:schemeClr val="tx1"/>
              </a:solidFill>
            </a:endParaRPr>
          </a:p>
          <a:p>
            <a:pPr>
              <a:buClr>
                <a:srgbClr val="000000"/>
              </a:buClr>
              <a:defRPr/>
            </a:pPr>
            <a:r>
              <a:rPr lang="en-US" altLang="en-US" sz="3900" b="1" i="1" dirty="0" smtClean="0">
                <a:solidFill>
                  <a:schemeClr val="tx1"/>
                </a:solidFill>
              </a:rPr>
              <a:t>Method</a:t>
            </a:r>
            <a:r>
              <a:rPr lang="en-US" altLang="en-US" sz="3900" i="1" dirty="0" smtClean="0">
                <a:solidFill>
                  <a:schemeClr val="tx1"/>
                </a:solidFill>
              </a:rPr>
              <a:t>.</a:t>
            </a:r>
          </a:p>
          <a:p>
            <a:pPr marL="571500" indent="-571500">
              <a:buClr>
                <a:srgbClr val="000000"/>
              </a:buClr>
              <a:buFont typeface="Arial" charset="0"/>
              <a:buChar char="•"/>
              <a:defRPr/>
            </a:pPr>
            <a:r>
              <a:rPr lang="en-US" altLang="en-US" sz="3900" i="1" dirty="0" smtClean="0">
                <a:solidFill>
                  <a:schemeClr val="tx1"/>
                </a:solidFill>
              </a:rPr>
              <a:t>Experiment 1</a:t>
            </a:r>
            <a:r>
              <a:rPr lang="en-US" altLang="en-US" sz="3900" dirty="0" smtClean="0">
                <a:solidFill>
                  <a:schemeClr val="tx1"/>
                </a:solidFill>
              </a:rPr>
              <a:t>. </a:t>
            </a:r>
          </a:p>
          <a:p>
            <a:pPr marL="1314450" lvl="1" indent="-571500">
              <a:buClr>
                <a:srgbClr val="000000"/>
              </a:buClr>
              <a:buFont typeface="Arial" charset="0"/>
              <a:buChar char="•"/>
              <a:defRPr/>
            </a:pPr>
            <a:r>
              <a:rPr lang="en-US" altLang="en-US" sz="3900" dirty="0" smtClean="0">
                <a:solidFill>
                  <a:schemeClr val="tx1"/>
                </a:solidFill>
              </a:rPr>
              <a:t>CHEESE-CHEDDAR</a:t>
            </a:r>
          </a:p>
          <a:p>
            <a:pPr marL="1314450" lvl="1" indent="-571500">
              <a:buClr>
                <a:srgbClr val="000000"/>
              </a:buClr>
              <a:buFont typeface="Arial" charset="0"/>
              <a:buChar char="•"/>
              <a:defRPr/>
            </a:pPr>
            <a:r>
              <a:rPr lang="en-US" altLang="en-US" sz="3900" dirty="0">
                <a:solidFill>
                  <a:schemeClr val="tx1"/>
                </a:solidFill>
              </a:rPr>
              <a:t>How many college students out of 100 would write the SECOND cue word to the FIRST target </a:t>
            </a:r>
            <a:r>
              <a:rPr lang="en-US" altLang="en-US" sz="3900" dirty="0" smtClean="0">
                <a:solidFill>
                  <a:schemeClr val="tx1"/>
                </a:solidFill>
              </a:rPr>
              <a:t>word?</a:t>
            </a:r>
          </a:p>
          <a:p>
            <a:pPr marL="571500" indent="-571500">
              <a:buClr>
                <a:srgbClr val="000000"/>
              </a:buClr>
              <a:buFont typeface="Arial" charset="0"/>
              <a:buChar char="•"/>
              <a:defRPr/>
            </a:pPr>
            <a:r>
              <a:rPr lang="en-US" altLang="en-US" sz="3900" i="1" dirty="0" smtClean="0">
                <a:solidFill>
                  <a:schemeClr val="tx1"/>
                </a:solidFill>
              </a:rPr>
              <a:t>Experiment 2. </a:t>
            </a:r>
            <a:endParaRPr lang="en-US" altLang="en-US" sz="3900" dirty="0" smtClean="0">
              <a:solidFill>
                <a:schemeClr val="tx1"/>
              </a:solidFill>
            </a:endParaRPr>
          </a:p>
          <a:p>
            <a:pPr marL="1314450" lvl="1" indent="-571500">
              <a:buClr>
                <a:srgbClr val="000000"/>
              </a:buClr>
              <a:buFont typeface="Arial" charset="0"/>
              <a:buChar char="•"/>
              <a:defRPr/>
            </a:pPr>
            <a:r>
              <a:rPr lang="en-US" altLang="en-US" sz="3900" dirty="0" smtClean="0">
                <a:solidFill>
                  <a:schemeClr val="tx1"/>
                </a:solidFill>
              </a:rPr>
              <a:t>CHEESE</a:t>
            </a:r>
          </a:p>
          <a:p>
            <a:pPr marL="1314450" lvl="1" indent="-571500">
              <a:buClr>
                <a:srgbClr val="000000"/>
              </a:buClr>
              <a:buFont typeface="Arial" charset="0"/>
              <a:buChar char="•"/>
              <a:defRPr/>
            </a:pPr>
            <a:r>
              <a:rPr lang="en-US" altLang="en-US" sz="3900" dirty="0" smtClean="0">
                <a:solidFill>
                  <a:schemeClr val="tx1"/>
                </a:solidFill>
              </a:rPr>
              <a:t>Write down as many </a:t>
            </a:r>
            <a:r>
              <a:rPr lang="en-US" altLang="en-US" sz="3900" dirty="0">
                <a:solidFill>
                  <a:schemeClr val="tx1"/>
                </a:solidFill>
              </a:rPr>
              <a:t>related words </a:t>
            </a:r>
            <a:r>
              <a:rPr lang="en-US" altLang="en-US" sz="3900" dirty="0" smtClean="0">
                <a:solidFill>
                  <a:schemeClr val="tx1"/>
                </a:solidFill>
              </a:rPr>
              <a:t>as you can think of, but remember </a:t>
            </a:r>
            <a:r>
              <a:rPr lang="en-US" altLang="en-US" sz="3900" dirty="0">
                <a:solidFill>
                  <a:schemeClr val="tx1"/>
                </a:solidFill>
              </a:rPr>
              <a:t>that the words </a:t>
            </a:r>
            <a:r>
              <a:rPr lang="en-US" altLang="en-US" sz="3900" dirty="0" smtClean="0">
                <a:solidFill>
                  <a:schemeClr val="tx1"/>
                </a:solidFill>
              </a:rPr>
              <a:t>have different </a:t>
            </a:r>
            <a:r>
              <a:rPr lang="en-US" altLang="en-US" sz="3900" dirty="0">
                <a:solidFill>
                  <a:schemeClr val="tx1"/>
                </a:solidFill>
              </a:rPr>
              <a:t>numbers of </a:t>
            </a:r>
            <a:r>
              <a:rPr lang="en-US" altLang="en-US" sz="3900" dirty="0" smtClean="0">
                <a:solidFill>
                  <a:schemeClr val="tx1"/>
                </a:solidFill>
              </a:rPr>
              <a:t>related words. </a:t>
            </a:r>
            <a:endParaRPr lang="en-US" altLang="en-US" sz="3900" i="1" dirty="0">
              <a:solidFill>
                <a:schemeClr val="tx1"/>
              </a:solidFill>
            </a:endParaRPr>
          </a:p>
          <a:p>
            <a:pPr marL="571500" indent="-571500">
              <a:buClr>
                <a:srgbClr val="000000"/>
              </a:buClr>
              <a:buFont typeface="Arial" charset="0"/>
              <a:buChar char="•"/>
              <a:defRPr/>
            </a:pPr>
            <a:r>
              <a:rPr lang="en-US" altLang="en-US" sz="3900" i="1" dirty="0" smtClean="0">
                <a:solidFill>
                  <a:schemeClr val="tx1"/>
                </a:solidFill>
              </a:rPr>
              <a:t>Experiment 3.</a:t>
            </a:r>
          </a:p>
          <a:p>
            <a:pPr marL="1314450" lvl="1" indent="-571500">
              <a:buClr>
                <a:srgbClr val="000000"/>
              </a:buClr>
              <a:buFont typeface="Arial" charset="0"/>
              <a:buChar char="•"/>
              <a:defRPr/>
            </a:pPr>
            <a:r>
              <a:rPr lang="en-US" altLang="en-US" sz="3900" dirty="0" smtClean="0">
                <a:solidFill>
                  <a:schemeClr val="tx1"/>
                </a:solidFill>
              </a:rPr>
              <a:t>CHEESE</a:t>
            </a:r>
          </a:p>
          <a:p>
            <a:pPr marL="1314450" lvl="1" indent="-571500">
              <a:buClr>
                <a:srgbClr val="000000"/>
              </a:buClr>
              <a:buFont typeface="Arial" charset="0"/>
              <a:buChar char="•"/>
              <a:defRPr/>
            </a:pPr>
            <a:r>
              <a:rPr lang="en-US" altLang="en-US" sz="3900" dirty="0" smtClean="0">
                <a:solidFill>
                  <a:schemeClr val="tx1"/>
                </a:solidFill>
              </a:rPr>
              <a:t>How many number </a:t>
            </a:r>
            <a:r>
              <a:rPr lang="en-US" altLang="en-US" sz="3900" dirty="0">
                <a:solidFill>
                  <a:schemeClr val="tx1"/>
                </a:solidFill>
              </a:rPr>
              <a:t>of words </a:t>
            </a:r>
            <a:r>
              <a:rPr lang="en-US" altLang="en-US" sz="3900" dirty="0" smtClean="0">
                <a:solidFill>
                  <a:schemeClr val="tx1"/>
                </a:solidFill>
              </a:rPr>
              <a:t>are related </a:t>
            </a:r>
            <a:r>
              <a:rPr lang="en-US" altLang="en-US" sz="3900" dirty="0">
                <a:solidFill>
                  <a:schemeClr val="tx1"/>
                </a:solidFill>
              </a:rPr>
              <a:t>to the given target </a:t>
            </a:r>
            <a:r>
              <a:rPr lang="en-US" altLang="en-US" sz="3900" dirty="0" smtClean="0">
                <a:solidFill>
                  <a:schemeClr val="tx1"/>
                </a:solidFill>
              </a:rPr>
              <a:t>word?</a:t>
            </a:r>
          </a:p>
          <a:p>
            <a:pPr marL="571500" indent="-571500">
              <a:buClr>
                <a:srgbClr val="000000"/>
              </a:buClr>
              <a:buFont typeface="Arial" charset="0"/>
              <a:buChar char="•"/>
              <a:defRPr/>
            </a:pPr>
            <a:r>
              <a:rPr lang="en-US" altLang="en-US" sz="3900" i="1" dirty="0" smtClean="0">
                <a:solidFill>
                  <a:schemeClr val="tx1"/>
                </a:solidFill>
              </a:rPr>
              <a:t>Experiment 4.</a:t>
            </a:r>
          </a:p>
          <a:p>
            <a:pPr marL="1314450" lvl="1" indent="-571500">
              <a:buClr>
                <a:srgbClr val="000000"/>
              </a:buClr>
              <a:buFont typeface="Arial" charset="0"/>
              <a:buChar char="•"/>
              <a:defRPr/>
            </a:pPr>
            <a:r>
              <a:rPr lang="en-US" altLang="en-US" sz="3900" dirty="0" smtClean="0">
                <a:solidFill>
                  <a:schemeClr val="tx1"/>
                </a:solidFill>
              </a:rPr>
              <a:t>CHEESE</a:t>
            </a:r>
          </a:p>
          <a:p>
            <a:pPr marL="1314450" lvl="1" indent="-571500">
              <a:buClr>
                <a:srgbClr val="000000"/>
              </a:buClr>
              <a:buFont typeface="Arial" charset="0"/>
              <a:buChar char="•"/>
              <a:defRPr/>
            </a:pPr>
            <a:r>
              <a:rPr lang="en-US" altLang="en-US" sz="3900" dirty="0" smtClean="0">
                <a:solidFill>
                  <a:schemeClr val="tx1"/>
                </a:solidFill>
              </a:rPr>
              <a:t>Does this target word have a low or high number of associates?</a:t>
            </a:r>
          </a:p>
        </p:txBody>
      </p:sp>
      <p:sp>
        <p:nvSpPr>
          <p:cNvPr id="14357" name="Rectangle 29"/>
          <p:cNvSpPr>
            <a:spLocks noChangeArrowheads="1"/>
          </p:cNvSpPr>
          <p:nvPr/>
        </p:nvSpPr>
        <p:spPr bwMode="auto">
          <a:xfrm>
            <a:off x="773113" y="18315912"/>
            <a:ext cx="15016162" cy="1063625"/>
          </a:xfrm>
          <a:prstGeom prst="rect">
            <a:avLst/>
          </a:prstGeom>
          <a:solidFill>
            <a:srgbClr val="602322"/>
          </a:solidFill>
          <a:ln w="28575">
            <a:solidFill>
              <a:schemeClr val="bg1"/>
            </a:solidFill>
            <a:miter lim="800000"/>
            <a:headEnd/>
            <a:tailEnd/>
          </a:ln>
        </p:spPr>
        <p:txBody>
          <a:bodyPr lIns="104983" tIns="54589" rIns="104983" bIns="54589" anchor="ctr">
            <a:spAutoFit/>
          </a:bodyPr>
          <a:lstStyle>
            <a:lvl1pPr>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1pPr>
            <a:lvl2pPr marL="742950" indent="-28575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2pPr>
            <a:lvl3pPr marL="11430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3pPr>
            <a:lvl4pPr marL="16002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4pPr>
            <a:lvl5pPr marL="20574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9pPr>
          </a:lstStyle>
          <a:p>
            <a:pPr algn="ctr"/>
            <a:r>
              <a:rPr lang="en-US" altLang="en-US" sz="6200" b="1" dirty="0" smtClean="0">
                <a:solidFill>
                  <a:srgbClr val="FFFFFF"/>
                </a:solidFill>
              </a:rPr>
              <a:t>METHODS</a:t>
            </a:r>
            <a:endParaRPr lang="en-US" altLang="en-US" sz="6200" b="1" dirty="0">
              <a:solidFill>
                <a:srgbClr val="FFFFFF"/>
              </a:solidFill>
            </a:endParaRPr>
          </a:p>
        </p:txBody>
      </p:sp>
      <p:pic>
        <p:nvPicPr>
          <p:cNvPr id="1436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665913"/>
            <a:ext cx="80724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5" name="Text Box 3"/>
          <p:cNvSpPr txBox="1">
            <a:spLocks noChangeArrowheads="1"/>
          </p:cNvSpPr>
          <p:nvPr/>
        </p:nvSpPr>
        <p:spPr bwMode="auto">
          <a:xfrm>
            <a:off x="33917941" y="18725487"/>
            <a:ext cx="15852775" cy="250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pPr>
              <a:defRPr/>
            </a:pPr>
            <a:r>
              <a:rPr lang="en-US" altLang="en-US" sz="3900" i="1" dirty="0" smtClean="0">
                <a:solidFill>
                  <a:schemeClr val="tx1"/>
                </a:solidFill>
                <a:cs typeface="Times New Roman" panose="02020603050405020304" pitchFamily="18" charset="0"/>
              </a:rPr>
              <a:t>Experiment </a:t>
            </a:r>
            <a:r>
              <a:rPr lang="en-US" altLang="en-US" sz="3900" i="1" dirty="0" smtClean="0">
                <a:solidFill>
                  <a:schemeClr val="tx1"/>
                </a:solidFill>
                <a:cs typeface="Times New Roman" panose="02020603050405020304" pitchFamily="18" charset="0"/>
              </a:rPr>
              <a:t>3.</a:t>
            </a:r>
          </a:p>
          <a:p>
            <a:pPr marL="571500" indent="-571500">
              <a:buFont typeface="Arial" panose="020B0604020202020204" pitchFamily="34" charset="0"/>
              <a:buChar char="•"/>
              <a:defRPr/>
            </a:pPr>
            <a:r>
              <a:rPr lang="en-US" altLang="en-US" sz="3900" dirty="0" smtClean="0">
                <a:solidFill>
                  <a:schemeClr val="tx1"/>
                </a:solidFill>
                <a:cs typeface="Times New Roman" panose="02020603050405020304" pitchFamily="18" charset="0"/>
              </a:rPr>
              <a:t>Database score </a:t>
            </a:r>
            <a:r>
              <a:rPr lang="en-US" altLang="en-US" sz="3900" dirty="0">
                <a:solidFill>
                  <a:schemeClr val="tx1"/>
                </a:solidFill>
                <a:cs typeface="Times New Roman" panose="02020603050405020304" pitchFamily="18" charset="0"/>
              </a:rPr>
              <a:t>was </a:t>
            </a:r>
            <a:r>
              <a:rPr lang="en-US" altLang="en-US" sz="3900" dirty="0" smtClean="0">
                <a:solidFill>
                  <a:schemeClr val="tx1"/>
                </a:solidFill>
                <a:cs typeface="Times New Roman" panose="02020603050405020304" pitchFamily="18" charset="0"/>
              </a:rPr>
              <a:t>again significant predictor which was qualified by a significant three-way </a:t>
            </a:r>
            <a:r>
              <a:rPr lang="en-US" altLang="en-US" sz="3900" dirty="0">
                <a:solidFill>
                  <a:schemeClr val="tx1"/>
                </a:solidFill>
                <a:cs typeface="Times New Roman" panose="02020603050405020304" pitchFamily="18" charset="0"/>
              </a:rPr>
              <a:t>interaction between database, fluid intelligence, and working </a:t>
            </a:r>
            <a:r>
              <a:rPr lang="en-US" altLang="en-US" sz="3900" dirty="0" smtClean="0">
                <a:solidFill>
                  <a:schemeClr val="tx1"/>
                </a:solidFill>
                <a:cs typeface="Times New Roman" panose="02020603050405020304" pitchFamily="18" charset="0"/>
              </a:rPr>
              <a:t>memory.</a:t>
            </a:r>
            <a:endParaRPr lang="en-US" altLang="en-US" sz="3900" dirty="0">
              <a:solidFill>
                <a:schemeClr val="tx1"/>
              </a:solidFill>
              <a:cs typeface="Times New Roman" panose="02020603050405020304" pitchFamily="18" charset="0"/>
            </a:endParaRPr>
          </a:p>
        </p:txBody>
      </p:sp>
      <p:sp>
        <p:nvSpPr>
          <p:cNvPr id="14369" name="TextBox 14"/>
          <p:cNvSpPr txBox="1">
            <a:spLocks noChangeArrowheads="1"/>
          </p:cNvSpPr>
          <p:nvPr/>
        </p:nvSpPr>
        <p:spPr bwMode="auto">
          <a:xfrm>
            <a:off x="33917941" y="36982281"/>
            <a:ext cx="17308512" cy="111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2064" tIns="256032" rIns="512064" bIns="256032">
            <a:spAutoFit/>
          </a:bodyPr>
          <a:lstStyle>
            <a:lvl1pPr>
              <a:defRPr sz="2800">
                <a:solidFill>
                  <a:schemeClr val="bg1"/>
                </a:solidFill>
                <a:latin typeface="Arial" panose="020B0604020202020204" pitchFamily="34" charset="0"/>
                <a:ea typeface="MS PGothic" panose="020B0600070205080204" pitchFamily="34" charset="-128"/>
              </a:defRPr>
            </a:lvl1pPr>
            <a:lvl2pPr marL="742950" indent="-285750">
              <a:defRPr sz="2800">
                <a:solidFill>
                  <a:schemeClr val="bg1"/>
                </a:solidFill>
                <a:latin typeface="Arial" panose="020B0604020202020204" pitchFamily="34" charset="0"/>
                <a:ea typeface="MS PGothic" panose="020B0600070205080204" pitchFamily="34" charset="-128"/>
              </a:defRPr>
            </a:lvl2pPr>
            <a:lvl3pPr marL="1143000" indent="-228600">
              <a:defRPr sz="2800">
                <a:solidFill>
                  <a:schemeClr val="bg1"/>
                </a:solidFill>
                <a:latin typeface="Arial" panose="020B0604020202020204" pitchFamily="34" charset="0"/>
                <a:ea typeface="MS PGothic" panose="020B0600070205080204" pitchFamily="34" charset="-128"/>
              </a:defRPr>
            </a:lvl3pPr>
            <a:lvl4pPr marL="1600200" indent="-228600">
              <a:defRPr sz="2800">
                <a:solidFill>
                  <a:schemeClr val="bg1"/>
                </a:solidFill>
                <a:latin typeface="Arial" panose="020B0604020202020204" pitchFamily="34" charset="0"/>
                <a:ea typeface="MS PGothic" panose="020B0600070205080204" pitchFamily="34" charset="-128"/>
              </a:defRPr>
            </a:lvl4pPr>
            <a:lvl5pPr marL="2057400" indent="-228600">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defRPr sz="2800">
                <a:solidFill>
                  <a:schemeClr val="bg1"/>
                </a:solidFill>
                <a:latin typeface="Arial" panose="020B0604020202020204" pitchFamily="34" charset="0"/>
                <a:ea typeface="MS PGothic" panose="020B0600070205080204" pitchFamily="34" charset="-128"/>
              </a:defRPr>
            </a:lvl9pPr>
          </a:lstStyle>
          <a:p>
            <a:r>
              <a:rPr lang="en-US" altLang="en-US" sz="3900" dirty="0">
                <a:solidFill>
                  <a:schemeClr val="tx1"/>
                </a:solidFill>
              </a:rPr>
              <a:t>Questions? Contact Erin Buchanan (erinbuchanan@missouristate.edu)</a:t>
            </a:r>
          </a:p>
        </p:txBody>
      </p:sp>
      <p:sp>
        <p:nvSpPr>
          <p:cNvPr id="14370" name="Rectangle 19"/>
          <p:cNvSpPr>
            <a:spLocks noChangeArrowheads="1"/>
          </p:cNvSpPr>
          <p:nvPr/>
        </p:nvSpPr>
        <p:spPr bwMode="auto">
          <a:xfrm>
            <a:off x="16308386" y="7380250"/>
            <a:ext cx="33560545" cy="1141296"/>
          </a:xfrm>
          <a:prstGeom prst="rect">
            <a:avLst/>
          </a:prstGeom>
          <a:solidFill>
            <a:srgbClr val="602322"/>
          </a:solidFill>
          <a:ln w="28575">
            <a:solidFill>
              <a:schemeClr val="bg1"/>
            </a:solidFill>
            <a:miter lim="800000"/>
            <a:headEnd/>
            <a:tailEnd/>
          </a:ln>
        </p:spPr>
        <p:txBody>
          <a:bodyPr wrap="square" lIns="104983" tIns="54589" rIns="104983" bIns="54589" anchor="ctr">
            <a:spAutoFit/>
          </a:bodyPr>
          <a:lstStyle>
            <a:lvl1pPr>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1pPr>
            <a:lvl2pPr marL="742950" indent="-28575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2pPr>
            <a:lvl3pPr marL="11430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3pPr>
            <a:lvl4pPr marL="16002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4pPr>
            <a:lvl5pPr marL="2057400" indent="-228600">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5pPr>
            <a:lvl6pPr marL="25146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6pPr>
            <a:lvl7pPr marL="29718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7pPr>
            <a:lvl8pPr marL="34290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8pPr>
            <a:lvl9pPr marL="3886200" indent="-228600" defTabSz="523875" eaLnBrk="0" fontAlgn="base" hangingPunct="0">
              <a:spcBef>
                <a:spcPct val="0"/>
              </a:spcBef>
              <a:spcAft>
                <a:spcPct val="0"/>
              </a:spcAft>
              <a:tabLst>
                <a:tab pos="0" algn="l"/>
                <a:tab pos="1057275" algn="l"/>
                <a:tab pos="2124075" algn="l"/>
                <a:tab pos="3190875" algn="l"/>
                <a:tab pos="4257675" algn="l"/>
                <a:tab pos="5324475" algn="l"/>
                <a:tab pos="6391275" algn="l"/>
                <a:tab pos="7458075" algn="l"/>
                <a:tab pos="8524875" algn="l"/>
                <a:tab pos="9591675" algn="l"/>
                <a:tab pos="10658475" algn="l"/>
                <a:tab pos="11725275" algn="l"/>
                <a:tab pos="11814175" algn="l"/>
                <a:tab pos="12658725" algn="l"/>
                <a:tab pos="13503275" algn="l"/>
                <a:tab pos="14347825" algn="l"/>
              </a:tabLst>
              <a:defRPr sz="2800">
                <a:solidFill>
                  <a:schemeClr val="bg1"/>
                </a:solidFill>
                <a:latin typeface="Arial" panose="020B0604020202020204" pitchFamily="34" charset="0"/>
                <a:ea typeface="MS PGothic" panose="020B0600070205080204" pitchFamily="34" charset="-128"/>
              </a:defRPr>
            </a:lvl9pPr>
          </a:lstStyle>
          <a:p>
            <a:pPr algn="ctr"/>
            <a:r>
              <a:rPr lang="en-US" altLang="en-US" sz="6700" b="1" dirty="0" smtClean="0">
                <a:solidFill>
                  <a:srgbClr val="FFFFFF"/>
                </a:solidFill>
              </a:rPr>
              <a:t>RESULTS and DISCUSSION</a:t>
            </a:r>
            <a:endParaRPr lang="en-US" altLang="en-US" sz="6700" b="1" dirty="0">
              <a:solidFill>
                <a:srgbClr val="FFFFFF"/>
              </a:solidFill>
            </a:endParaRPr>
          </a:p>
        </p:txBody>
      </p:sp>
      <p:pic>
        <p:nvPicPr>
          <p:cNvPr id="25" name="Picture 24"/>
          <p:cNvPicPr>
            <a:picLocks noChangeAspect="1"/>
          </p:cNvPicPr>
          <p:nvPr/>
        </p:nvPicPr>
        <p:blipFill>
          <a:blip r:embed="rId4"/>
          <a:stretch>
            <a:fillRect/>
          </a:stretch>
        </p:blipFill>
        <p:spPr>
          <a:xfrm>
            <a:off x="34804779" y="23557055"/>
            <a:ext cx="12192000" cy="9144000"/>
          </a:xfrm>
          <a:prstGeom prst="rect">
            <a:avLst/>
          </a:prstGeom>
        </p:spPr>
      </p:pic>
      <p:pic>
        <p:nvPicPr>
          <p:cNvPr id="6" name="Picture 5"/>
          <p:cNvPicPr>
            <a:picLocks noChangeAspect="1"/>
          </p:cNvPicPr>
          <p:nvPr/>
        </p:nvPicPr>
        <p:blipFill>
          <a:blip r:embed="rId5"/>
          <a:stretch>
            <a:fillRect/>
          </a:stretch>
        </p:blipFill>
        <p:spPr>
          <a:xfrm>
            <a:off x="18600737" y="8817119"/>
            <a:ext cx="12192000" cy="9144000"/>
          </a:xfrm>
          <a:prstGeom prst="rect">
            <a:avLst/>
          </a:prstGeom>
        </p:spPr>
      </p:pic>
      <p:pic>
        <p:nvPicPr>
          <p:cNvPr id="7" name="Picture 6"/>
          <p:cNvPicPr>
            <a:picLocks noChangeAspect="1"/>
          </p:cNvPicPr>
          <p:nvPr/>
        </p:nvPicPr>
        <p:blipFill>
          <a:blip r:embed="rId6"/>
          <a:stretch>
            <a:fillRect/>
          </a:stretch>
        </p:blipFill>
        <p:spPr>
          <a:xfrm>
            <a:off x="34800768" y="9171912"/>
            <a:ext cx="12192000" cy="9144000"/>
          </a:xfrm>
          <a:prstGeom prst="rect">
            <a:avLst/>
          </a:prstGeom>
        </p:spPr>
      </p:pic>
      <p:pic>
        <p:nvPicPr>
          <p:cNvPr id="8" name="Picture 7"/>
          <p:cNvPicPr>
            <a:picLocks noChangeAspect="1"/>
          </p:cNvPicPr>
          <p:nvPr/>
        </p:nvPicPr>
        <p:blipFill>
          <a:blip r:embed="rId7"/>
          <a:stretch>
            <a:fillRect/>
          </a:stretch>
        </p:blipFill>
        <p:spPr>
          <a:xfrm>
            <a:off x="18600737" y="23609300"/>
            <a:ext cx="12192000" cy="9144000"/>
          </a:xfrm>
          <a:prstGeom prst="rect">
            <a:avLst/>
          </a:prstGeom>
        </p:spPr>
      </p:pic>
      <p:sp>
        <p:nvSpPr>
          <p:cNvPr id="32" name="Text Box 3"/>
          <p:cNvSpPr txBox="1">
            <a:spLocks noChangeArrowheads="1"/>
          </p:cNvSpPr>
          <p:nvPr/>
        </p:nvSpPr>
        <p:spPr bwMode="auto">
          <a:xfrm>
            <a:off x="16775792" y="18756990"/>
            <a:ext cx="15852775" cy="370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pPr>
              <a:defRPr/>
            </a:pPr>
            <a:r>
              <a:rPr lang="en-US" altLang="en-US" sz="3900" i="1" dirty="0" smtClean="0">
                <a:solidFill>
                  <a:schemeClr val="tx1"/>
                </a:solidFill>
                <a:cs typeface="Times New Roman" panose="02020603050405020304" pitchFamily="18" charset="0"/>
              </a:rPr>
              <a:t>Experiment </a:t>
            </a:r>
            <a:r>
              <a:rPr lang="en-US" altLang="en-US" sz="3900" i="1" dirty="0" smtClean="0">
                <a:solidFill>
                  <a:schemeClr val="tx1"/>
                </a:solidFill>
                <a:cs typeface="Times New Roman" panose="02020603050405020304" pitchFamily="18" charset="0"/>
              </a:rPr>
              <a:t>1.</a:t>
            </a:r>
            <a:endParaRPr lang="en-US" altLang="en-US" sz="3900" dirty="0" smtClean="0">
              <a:solidFill>
                <a:schemeClr val="tx1"/>
              </a:solidFill>
              <a:cs typeface="Times New Roman" panose="02020603050405020304" pitchFamily="18" charset="0"/>
            </a:endParaRPr>
          </a:p>
          <a:p>
            <a:pPr marL="571500" indent="-571500">
              <a:buFont typeface="Arial" panose="020B0604020202020204" pitchFamily="34" charset="0"/>
              <a:buChar char="•"/>
              <a:defRPr/>
            </a:pPr>
            <a:r>
              <a:rPr lang="en-US" altLang="en-US" sz="3900" dirty="0" smtClean="0">
                <a:solidFill>
                  <a:schemeClr val="tx1"/>
                </a:solidFill>
                <a:cs typeface="Times New Roman" panose="02020603050405020304" pitchFamily="18" charset="0"/>
              </a:rPr>
              <a:t>Database score </a:t>
            </a:r>
            <a:r>
              <a:rPr lang="en-US" altLang="en-US" sz="3900" dirty="0" smtClean="0">
                <a:solidFill>
                  <a:schemeClr val="tx1"/>
                </a:solidFill>
                <a:cs typeface="Times New Roman" panose="02020603050405020304" pitchFamily="18" charset="0"/>
              </a:rPr>
              <a:t>was a </a:t>
            </a:r>
            <a:r>
              <a:rPr lang="en-US" altLang="en-US" sz="3900" dirty="0" smtClean="0">
                <a:solidFill>
                  <a:schemeClr val="tx1"/>
                </a:solidFill>
                <a:cs typeface="Times New Roman" panose="02020603050405020304" pitchFamily="18" charset="0"/>
              </a:rPr>
              <a:t>significant predictor</a:t>
            </a:r>
            <a:r>
              <a:rPr lang="en-US" altLang="en-US" sz="3900" dirty="0" smtClean="0">
                <a:solidFill>
                  <a:schemeClr val="tx1"/>
                </a:solidFill>
                <a:cs typeface="Times New Roman" panose="02020603050405020304" pitchFamily="18" charset="0"/>
              </a:rPr>
              <a:t>, suggesting that as the number of associates increased, they were able to accurately predict a higher number of associates. </a:t>
            </a:r>
            <a:endParaRPr lang="en-US" altLang="en-US" sz="3900" dirty="0">
              <a:solidFill>
                <a:schemeClr val="tx1"/>
              </a:solidFill>
              <a:cs typeface="Times New Roman" panose="02020603050405020304" pitchFamily="18" charset="0"/>
            </a:endParaRPr>
          </a:p>
          <a:p>
            <a:pPr marL="571500" indent="-571500">
              <a:buFont typeface="Arial" panose="020B0604020202020204" pitchFamily="34" charset="0"/>
              <a:buChar char="•"/>
              <a:defRPr/>
            </a:pPr>
            <a:r>
              <a:rPr lang="en-US" altLang="en-US" sz="3900" dirty="0" smtClean="0">
                <a:solidFill>
                  <a:schemeClr val="tx1"/>
                </a:solidFill>
                <a:cs typeface="Times New Roman" panose="02020603050405020304" pitchFamily="18" charset="0"/>
              </a:rPr>
              <a:t>We found a </a:t>
            </a:r>
            <a:r>
              <a:rPr lang="en-US" altLang="en-US" sz="3900" dirty="0" smtClean="0">
                <a:solidFill>
                  <a:schemeClr val="tx1"/>
                </a:solidFill>
                <a:cs typeface="Times New Roman" panose="02020603050405020304" pitchFamily="18" charset="0"/>
              </a:rPr>
              <a:t>significant </a:t>
            </a:r>
            <a:r>
              <a:rPr lang="en-US" altLang="en-US" sz="3900" dirty="0" smtClean="0">
                <a:solidFill>
                  <a:schemeClr val="tx1"/>
                </a:solidFill>
                <a:cs typeface="Times New Roman" panose="02020603050405020304" pitchFamily="18" charset="0"/>
              </a:rPr>
              <a:t>interaction between </a:t>
            </a:r>
            <a:r>
              <a:rPr lang="en-US" altLang="en-US" sz="3900" dirty="0" smtClean="0">
                <a:solidFill>
                  <a:schemeClr val="tx1"/>
                </a:solidFill>
                <a:cs typeface="Times New Roman" panose="02020603050405020304" pitchFamily="18" charset="0"/>
              </a:rPr>
              <a:t>database score, </a:t>
            </a:r>
            <a:r>
              <a:rPr lang="en-US" altLang="en-US" sz="3900" dirty="0" smtClean="0">
                <a:solidFill>
                  <a:schemeClr val="tx1"/>
                </a:solidFill>
                <a:cs typeface="Times New Roman" panose="02020603050405020304" pitchFamily="18" charset="0"/>
              </a:rPr>
              <a:t>fluid intelligence, and working memory</a:t>
            </a:r>
            <a:r>
              <a:rPr lang="en-US" altLang="en-US" sz="3900" dirty="0" smtClean="0">
                <a:solidFill>
                  <a:schemeClr val="tx1"/>
                </a:solidFill>
                <a:cs typeface="Times New Roman" panose="02020603050405020304" pitchFamily="18" charset="0"/>
              </a:rPr>
              <a:t>. </a:t>
            </a:r>
            <a:endParaRPr lang="en-US" altLang="en-US" sz="3900" dirty="0" smtClean="0">
              <a:solidFill>
                <a:schemeClr val="tx1"/>
              </a:solidFill>
              <a:cs typeface="Times New Roman" panose="02020603050405020304" pitchFamily="18" charset="0"/>
            </a:endParaRPr>
          </a:p>
        </p:txBody>
      </p:sp>
      <p:sp>
        <p:nvSpPr>
          <p:cNvPr id="33" name="Text Box 3"/>
          <p:cNvSpPr txBox="1">
            <a:spLocks noChangeArrowheads="1"/>
          </p:cNvSpPr>
          <p:nvPr/>
        </p:nvSpPr>
        <p:spPr bwMode="auto">
          <a:xfrm>
            <a:off x="16775792" y="33677557"/>
            <a:ext cx="15852775" cy="310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pPr>
              <a:defRPr/>
            </a:pPr>
            <a:r>
              <a:rPr lang="en-US" altLang="en-US" sz="3900" i="1" dirty="0" smtClean="0">
                <a:solidFill>
                  <a:schemeClr val="tx1"/>
                </a:solidFill>
                <a:cs typeface="Times New Roman" panose="02020603050405020304" pitchFamily="18" charset="0"/>
              </a:rPr>
              <a:t>Experiment </a:t>
            </a:r>
            <a:r>
              <a:rPr lang="en-US" altLang="en-US" sz="3900" i="1" dirty="0" smtClean="0">
                <a:solidFill>
                  <a:schemeClr val="tx1"/>
                </a:solidFill>
                <a:cs typeface="Times New Roman" panose="02020603050405020304" pitchFamily="18" charset="0"/>
              </a:rPr>
              <a:t>2.</a:t>
            </a:r>
          </a:p>
          <a:p>
            <a:pPr marL="571500" indent="-571500">
              <a:buFont typeface="Arial" panose="020B0604020202020204" pitchFamily="34" charset="0"/>
              <a:buChar char="•"/>
              <a:defRPr/>
            </a:pPr>
            <a:r>
              <a:rPr lang="en-US" altLang="en-US" sz="3900" dirty="0" smtClean="0">
                <a:solidFill>
                  <a:schemeClr val="tx1"/>
                </a:solidFill>
                <a:cs typeface="Times New Roman" panose="02020603050405020304" pitchFamily="18" charset="0"/>
              </a:rPr>
              <a:t>Database score, </a:t>
            </a:r>
            <a:r>
              <a:rPr lang="en-US" altLang="en-US" sz="3900" dirty="0" smtClean="0">
                <a:solidFill>
                  <a:schemeClr val="tx1"/>
                </a:solidFill>
                <a:cs typeface="Times New Roman" panose="02020603050405020304" pitchFamily="18" charset="0"/>
              </a:rPr>
              <a:t>fluid intelligence, and working memory were all </a:t>
            </a:r>
            <a:r>
              <a:rPr lang="en-US" altLang="en-US" sz="3900" dirty="0" smtClean="0">
                <a:solidFill>
                  <a:schemeClr val="tx1"/>
                </a:solidFill>
                <a:cs typeface="Times New Roman" panose="02020603050405020304" pitchFamily="18" charset="0"/>
              </a:rPr>
              <a:t>significant predictors</a:t>
            </a:r>
            <a:r>
              <a:rPr lang="en-US" altLang="en-US" sz="3900" dirty="0">
                <a:solidFill>
                  <a:schemeClr val="tx1"/>
                </a:solidFill>
                <a:cs typeface="Times New Roman" panose="02020603050405020304" pitchFamily="18" charset="0"/>
              </a:rPr>
              <a:t> </a:t>
            </a:r>
            <a:r>
              <a:rPr lang="en-US" altLang="en-US" sz="3900" dirty="0" smtClean="0">
                <a:solidFill>
                  <a:schemeClr val="tx1"/>
                </a:solidFill>
                <a:cs typeface="Times New Roman" panose="02020603050405020304" pitchFamily="18" charset="0"/>
              </a:rPr>
              <a:t>– as these scores increased, participant ratings increased, except for OSPAN scores, which showed a negative relationship between rating and working memory.</a:t>
            </a:r>
            <a:endParaRPr lang="en-US" altLang="en-US" sz="3900" dirty="0" smtClean="0">
              <a:solidFill>
                <a:schemeClr val="tx1"/>
              </a:solidFill>
              <a:cs typeface="Times New Roman" panose="02020603050405020304" pitchFamily="18" charset="0"/>
            </a:endParaRPr>
          </a:p>
        </p:txBody>
      </p:sp>
      <p:sp>
        <p:nvSpPr>
          <p:cNvPr id="34" name="Text Box 3"/>
          <p:cNvSpPr txBox="1">
            <a:spLocks noChangeArrowheads="1"/>
          </p:cNvSpPr>
          <p:nvPr/>
        </p:nvSpPr>
        <p:spPr bwMode="auto">
          <a:xfrm>
            <a:off x="34106184" y="33682272"/>
            <a:ext cx="15852775" cy="190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33316" tIns="53329" rIns="533316" bIns="53329">
            <a:spAutoFit/>
          </a:bodyPr>
          <a:lstStyle>
            <a:lvl1pPr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1pPr>
            <a:lvl2pPr marL="742950" indent="-28575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2pPr>
            <a:lvl3pPr marL="11430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3pPr>
            <a:lvl4pPr marL="16002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4pPr>
            <a:lvl5pPr marL="2057400" indent="-228600" defTabSz="93663">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5pPr>
            <a:lvl6pPr marL="25146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6pPr>
            <a:lvl7pPr marL="29718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7pPr>
            <a:lvl8pPr marL="34290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8pPr>
            <a:lvl9pPr marL="3886200" indent="-228600" defTabSz="936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800">
                <a:solidFill>
                  <a:schemeClr val="bg1"/>
                </a:solidFill>
                <a:latin typeface="Arial" panose="020B0604020202020204" pitchFamily="34" charset="0"/>
                <a:ea typeface="MS PGothic" panose="020B0600070205080204" pitchFamily="34" charset="-128"/>
              </a:defRPr>
            </a:lvl9pPr>
          </a:lstStyle>
          <a:p>
            <a:pPr>
              <a:defRPr/>
            </a:pPr>
            <a:r>
              <a:rPr lang="en-US" altLang="en-US" sz="3900" i="1" dirty="0" smtClean="0">
                <a:solidFill>
                  <a:schemeClr val="tx1"/>
                </a:solidFill>
                <a:cs typeface="Times New Roman" panose="02020603050405020304" pitchFamily="18" charset="0"/>
              </a:rPr>
              <a:t>Experiment </a:t>
            </a:r>
            <a:r>
              <a:rPr lang="en-US" altLang="en-US" sz="3900" i="1" dirty="0" smtClean="0">
                <a:solidFill>
                  <a:schemeClr val="tx1"/>
                </a:solidFill>
                <a:cs typeface="Times New Roman" panose="02020603050405020304" pitchFamily="18" charset="0"/>
              </a:rPr>
              <a:t>4.</a:t>
            </a:r>
          </a:p>
          <a:p>
            <a:pPr marL="571500" indent="-571500">
              <a:buFont typeface="Arial" panose="020B0604020202020204" pitchFamily="34" charset="0"/>
              <a:buChar char="•"/>
              <a:defRPr/>
            </a:pPr>
            <a:r>
              <a:rPr lang="en-US" altLang="en-US" sz="3900" dirty="0" smtClean="0">
                <a:solidFill>
                  <a:schemeClr val="tx1"/>
                </a:solidFill>
                <a:cs typeface="Times New Roman" panose="02020603050405020304" pitchFamily="18" charset="0"/>
              </a:rPr>
              <a:t>Database was the only significant predictor of the dichotomous judgments. </a:t>
            </a:r>
            <a:endParaRPr lang="en-US" altLang="en-US" sz="3900" dirty="0">
              <a:solidFill>
                <a:schemeClr val="tx1"/>
              </a:solidFill>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26599</TotalTime>
  <Words>187</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MS PGothic</vt: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valerie hartman</dc:creator>
  <cp:lastModifiedBy>Erin Buchanan</cp:lastModifiedBy>
  <cp:revision>421</cp:revision>
  <cp:lastPrinted>2011-06-15T05:05:46Z</cp:lastPrinted>
  <dcterms:created xsi:type="dcterms:W3CDTF">2010-10-03T20:39:06Z</dcterms:created>
  <dcterms:modified xsi:type="dcterms:W3CDTF">2016-04-01T19:59:06Z</dcterms:modified>
</cp:coreProperties>
</file>