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086" autoAdjust="0"/>
  </p:normalViewPr>
  <p:slideViewPr>
    <p:cSldViewPr>
      <p:cViewPr>
        <p:scale>
          <a:sx n="25" d="100"/>
          <a:sy n="25" d="100"/>
        </p:scale>
        <p:origin x="1914" y="-29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10/15/2014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4899343B-EA5F-4ADD-9460-941A8C1EBC78}" type="slidenum">
              <a:rPr lang="en-US"/>
              <a:pPr/>
              <a:t>‹#›</a:t>
            </a:fld>
            <a:endParaRPr lang="en-US"/>
          </a:p>
        </p:txBody>
      </p:sp>
    </p:spTree>
    <p:extLst>
      <p:ext uri="{BB962C8B-B14F-4D97-AF65-F5344CB8AC3E}">
        <p14:creationId xmlns:p14="http://schemas.microsoft.com/office/powerpoint/2010/main" val="22568407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D452B7B-E9B7-4454-B0E5-3D59F7AA3E32}" type="slidenum">
              <a:rPr lang="en-US"/>
              <a:pPr/>
              <a:t>‹#›</a:t>
            </a:fld>
            <a:endParaRPr lang="en-US"/>
          </a:p>
        </p:txBody>
      </p:sp>
    </p:spTree>
    <p:extLst>
      <p:ext uri="{BB962C8B-B14F-4D97-AF65-F5344CB8AC3E}">
        <p14:creationId xmlns:p14="http://schemas.microsoft.com/office/powerpoint/2010/main" val="42946838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6BF19E96-6FCD-4F9D-8F89-514B47A9C5CD}" type="slidenum">
              <a:rPr lang="en-US"/>
              <a:pPr/>
              <a:t>‹#›</a:t>
            </a:fld>
            <a:endParaRPr lang="en-US"/>
          </a:p>
        </p:txBody>
      </p:sp>
    </p:spTree>
    <p:extLst>
      <p:ext uri="{BB962C8B-B14F-4D97-AF65-F5344CB8AC3E}">
        <p14:creationId xmlns:p14="http://schemas.microsoft.com/office/powerpoint/2010/main" val="1393087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CF359801-7B5A-400E-B335-3A64EBB55A7D}" type="slidenum">
              <a:rPr lang="en-US"/>
              <a:pPr/>
              <a:t>‹#›</a:t>
            </a:fld>
            <a:endParaRPr lang="en-US"/>
          </a:p>
        </p:txBody>
      </p:sp>
    </p:spTree>
    <p:extLst>
      <p:ext uri="{BB962C8B-B14F-4D97-AF65-F5344CB8AC3E}">
        <p14:creationId xmlns:p14="http://schemas.microsoft.com/office/powerpoint/2010/main" val="32548783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28C69C8C-A819-431E-9D13-9C81427D3D78}" type="slidenum">
              <a:rPr lang="en-US"/>
              <a:pPr/>
              <a:t>‹#›</a:t>
            </a:fld>
            <a:endParaRPr lang="en-US"/>
          </a:p>
        </p:txBody>
      </p:sp>
    </p:spTree>
    <p:extLst>
      <p:ext uri="{BB962C8B-B14F-4D97-AF65-F5344CB8AC3E}">
        <p14:creationId xmlns:p14="http://schemas.microsoft.com/office/powerpoint/2010/main" val="4090879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433EE697-DFC7-48AF-886D-639558809EF2}" type="slidenum">
              <a:rPr lang="en-US"/>
              <a:pPr/>
              <a:t>‹#›</a:t>
            </a:fld>
            <a:endParaRPr lang="en-US"/>
          </a:p>
        </p:txBody>
      </p:sp>
    </p:spTree>
    <p:extLst>
      <p:ext uri="{BB962C8B-B14F-4D97-AF65-F5344CB8AC3E}">
        <p14:creationId xmlns:p14="http://schemas.microsoft.com/office/powerpoint/2010/main" val="22601032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B15FD30B-62B3-49B3-90D3-C12BFD3E4534}" type="slidenum">
              <a:rPr lang="en-US"/>
              <a:pPr/>
              <a:t>‹#›</a:t>
            </a:fld>
            <a:endParaRPr lang="en-US"/>
          </a:p>
        </p:txBody>
      </p:sp>
    </p:spTree>
    <p:extLst>
      <p:ext uri="{BB962C8B-B14F-4D97-AF65-F5344CB8AC3E}">
        <p14:creationId xmlns:p14="http://schemas.microsoft.com/office/powerpoint/2010/main" val="7197459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9CDFA167-9D40-4397-8A22-C598A3318095}" type="slidenum">
              <a:rPr lang="en-US"/>
              <a:pPr/>
              <a:t>‹#›</a:t>
            </a:fld>
            <a:endParaRPr lang="en-US"/>
          </a:p>
        </p:txBody>
      </p:sp>
    </p:spTree>
    <p:extLst>
      <p:ext uri="{BB962C8B-B14F-4D97-AF65-F5344CB8AC3E}">
        <p14:creationId xmlns:p14="http://schemas.microsoft.com/office/powerpoint/2010/main" val="1294773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94A69EFD-54AA-411B-ABB0-DBDB9944F712}" type="slidenum">
              <a:rPr lang="en-US"/>
              <a:pPr/>
              <a:t>‹#›</a:t>
            </a:fld>
            <a:endParaRPr lang="en-US"/>
          </a:p>
        </p:txBody>
      </p:sp>
    </p:spTree>
    <p:extLst>
      <p:ext uri="{BB962C8B-B14F-4D97-AF65-F5344CB8AC3E}">
        <p14:creationId xmlns:p14="http://schemas.microsoft.com/office/powerpoint/2010/main" val="26302928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FF056D9-60D3-4E39-BDA5-F9140AF54CEC}" type="slidenum">
              <a:rPr lang="en-US"/>
              <a:pPr/>
              <a:t>‹#›</a:t>
            </a:fld>
            <a:endParaRPr lang="en-US"/>
          </a:p>
        </p:txBody>
      </p:sp>
    </p:spTree>
    <p:extLst>
      <p:ext uri="{BB962C8B-B14F-4D97-AF65-F5344CB8AC3E}">
        <p14:creationId xmlns:p14="http://schemas.microsoft.com/office/powerpoint/2010/main" val="5987656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D941B3A4-0D33-4155-AF48-49EB80A73D68}" type="slidenum">
              <a:rPr lang="en-US"/>
              <a:pPr/>
              <a:t>‹#›</a:t>
            </a:fld>
            <a:endParaRPr lang="en-US"/>
          </a:p>
        </p:txBody>
      </p:sp>
    </p:spTree>
    <p:extLst>
      <p:ext uri="{BB962C8B-B14F-4D97-AF65-F5344CB8AC3E}">
        <p14:creationId xmlns:p14="http://schemas.microsoft.com/office/powerpoint/2010/main" val="559080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40327263" y="30980063"/>
            <a:ext cx="1174750"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a:defRPr sz="6600">
                <a:solidFill>
                  <a:srgbClr val="878787"/>
                </a:solidFill>
                <a:latin typeface="Lucida Grande" pitchFamily="-84" charset="0"/>
                <a:ea typeface="MS PGothic" panose="020B0600070205080204" pitchFamily="34" charset="-128"/>
                <a:sym typeface="Lucida Grande" pitchFamily="-84" charset="0"/>
              </a:defRPr>
            </a:lvl1pPr>
          </a:lstStyle>
          <a:p>
            <a:fld id="{5FD8FEC7-2C5D-45DE-84FB-9C36ADEAE2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9688" indent="-39688" algn="ctr" rtl="0" eaLnBrk="0" fontAlgn="base" hangingPunct="0">
        <a:spcBef>
          <a:spcPct val="0"/>
        </a:spcBef>
        <a:spcAft>
          <a:spcPct val="0"/>
        </a:spcAft>
        <a:defRPr sz="24100">
          <a:solidFill>
            <a:schemeClr val="tx1"/>
          </a:solidFill>
          <a:latin typeface="+mj-lt"/>
          <a:ea typeface="+mj-ea"/>
          <a:cs typeface="+mj-cs"/>
          <a:sym typeface="Lucida Grande" pitchFamily="-84" charset="0"/>
        </a:defRPr>
      </a:lvl1pPr>
      <a:lvl2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2pPr>
      <a:lvl3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3pPr>
      <a:lvl4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4pPr>
      <a:lvl5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5pPr>
      <a:lvl6pPr marL="4968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6pPr>
      <a:lvl7pPr marL="9540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7pPr>
      <a:lvl8pPr marL="14112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8pPr>
      <a:lvl9pPr marL="18684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9pPr>
    </p:titleStyle>
    <p:bodyStyle>
      <a:lvl1pPr marL="2038350" indent="-1879600" algn="l" rtl="0" eaLnBrk="0" fontAlgn="base" hangingPunct="0">
        <a:spcBef>
          <a:spcPts val="4200"/>
        </a:spcBef>
        <a:spcAft>
          <a:spcPct val="0"/>
        </a:spcAft>
        <a:buClr>
          <a:srgbClr val="000000"/>
        </a:buClr>
        <a:buSzPct val="100000"/>
        <a:buFont typeface="Arial" panose="020B0604020202020204" pitchFamily="34" charset="0"/>
        <a:buChar char="•"/>
        <a:defRPr sz="17500">
          <a:solidFill>
            <a:schemeClr val="tx1"/>
          </a:solidFill>
          <a:latin typeface="+mn-lt"/>
          <a:ea typeface="+mn-ea"/>
          <a:cs typeface="+mn-cs"/>
          <a:sym typeface="Lucida Grande" pitchFamily="-84" charset="0"/>
        </a:defRPr>
      </a:lvl1pPr>
      <a:lvl2pPr marL="4233863" indent="-1568450" algn="l" rtl="0" eaLnBrk="0" fontAlgn="base" hangingPunct="0">
        <a:spcBef>
          <a:spcPts val="3700"/>
        </a:spcBef>
        <a:spcAft>
          <a:spcPct val="0"/>
        </a:spcAft>
        <a:buClr>
          <a:srgbClr val="000000"/>
        </a:buClr>
        <a:buSzPct val="100000"/>
        <a:buFont typeface="Arial" panose="020B0604020202020204" pitchFamily="34" charset="0"/>
        <a:buChar char="–"/>
        <a:defRPr sz="15300">
          <a:solidFill>
            <a:schemeClr val="tx1"/>
          </a:solidFill>
          <a:latin typeface="+mn-lt"/>
          <a:ea typeface="+mn-ea"/>
          <a:cs typeface="+mn-cs"/>
          <a:sym typeface="Lucida Grande" pitchFamily="-84" charset="0"/>
        </a:defRPr>
      </a:lvl2pPr>
      <a:lvl3pPr marL="6427788" indent="-1254125" algn="l" rtl="0" eaLnBrk="0" fontAlgn="base" hangingPunct="0">
        <a:spcBef>
          <a:spcPts val="3100"/>
        </a:spcBef>
        <a:spcAft>
          <a:spcPct val="0"/>
        </a:spcAft>
        <a:buClr>
          <a:srgbClr val="000000"/>
        </a:buClr>
        <a:buSzPct val="100000"/>
        <a:buFont typeface="Arial" panose="020B0604020202020204" pitchFamily="34" charset="0"/>
        <a:buChar char="•"/>
        <a:defRPr sz="13100">
          <a:solidFill>
            <a:schemeClr val="tx1"/>
          </a:solidFill>
          <a:latin typeface="+mn-lt"/>
          <a:ea typeface="+mn-ea"/>
          <a:cs typeface="+mn-cs"/>
          <a:sym typeface="Lucida Grande" pitchFamily="-84" charset="0"/>
        </a:defRPr>
      </a:lvl3pPr>
      <a:lvl4pPr marL="8936038" indent="-1254125"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4pPr>
      <a:lvl5pPr marL="11442700" indent="-1252538"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5pPr>
      <a:lvl6pPr marL="118999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6pPr>
      <a:lvl7pPr marL="123571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7pPr>
      <a:lvl8pPr marL="128143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8pPr>
      <a:lvl9pPr marL="132715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kaylajordan91@gmail.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erinbuchanan@missouristate.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1"/>
          <p:cNvGrpSpPr>
            <a:grpSpLocks/>
          </p:cNvGrpSpPr>
          <p:nvPr/>
        </p:nvGrpSpPr>
        <p:grpSpPr bwMode="auto">
          <a:xfrm>
            <a:off x="1828800" y="1487488"/>
            <a:ext cx="40082848" cy="3541712"/>
            <a:chOff x="0" y="0"/>
            <a:chExt cx="25352" cy="1691"/>
          </a:xfrm>
          <a:gradFill flip="none" rotWithShape="1">
            <a:gsLst>
              <a:gs pos="0">
                <a:srgbClr val="00B0F0"/>
              </a:gs>
              <a:gs pos="25000">
                <a:srgbClr val="21D6E0"/>
              </a:gs>
              <a:gs pos="75000">
                <a:srgbClr val="0087E6"/>
              </a:gs>
              <a:gs pos="100000">
                <a:srgbClr val="005CBF"/>
              </a:gs>
            </a:gsLst>
            <a:lin ang="2700000" scaled="1"/>
            <a:tileRect/>
          </a:gradFill>
        </p:grpSpPr>
        <p:sp>
          <p:nvSpPr>
            <p:cNvPr id="13329" name="Rectangle 2"/>
            <p:cNvSpPr>
              <a:spLocks/>
            </p:cNvSpPr>
            <p:nvPr/>
          </p:nvSpPr>
          <p:spPr bwMode="auto">
            <a:xfrm>
              <a:off x="0" y="0"/>
              <a:ext cx="25352" cy="169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endParaRPr lang="en-US"/>
            </a:p>
          </p:txBody>
        </p:sp>
        <p:sp>
          <p:nvSpPr>
            <p:cNvPr id="13330" name="Rectangle 3"/>
            <p:cNvSpPr>
              <a:spLocks/>
            </p:cNvSpPr>
            <p:nvPr/>
          </p:nvSpPr>
          <p:spPr bwMode="auto">
            <a:xfrm>
              <a:off x="0" y="17"/>
              <a:ext cx="25352" cy="1674"/>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dirty="0">
                  <a:solidFill>
                    <a:srgbClr val="FFFFFF"/>
                  </a:solidFill>
                  <a:latin typeface="Times New Roman"/>
                  <a:ea typeface="MS PGothic" panose="020B0600070205080204" pitchFamily="34" charset="-128"/>
                  <a:cs typeface="Times New Roman"/>
                  <a:sym typeface="Minion Pro" pitchFamily="18" charset="0"/>
                </a:rPr>
                <a:t> </a:t>
              </a:r>
              <a:r>
                <a:rPr lang="en-US" sz="6000" dirty="0" smtClean="0">
                  <a:solidFill>
                    <a:schemeClr val="tx1"/>
                  </a:solidFill>
                  <a:latin typeface="Times New Roman"/>
                  <a:cs typeface="Times New Roman"/>
                </a:rPr>
                <a:t>Political Party Differences in Discourse on Conflict</a:t>
              </a:r>
              <a:endParaRPr lang="en-US" sz="6000" dirty="0">
                <a:solidFill>
                  <a:schemeClr val="tx1"/>
                </a:solidFill>
                <a:latin typeface="Times New Roman"/>
                <a:ea typeface="MS PGothic" panose="020B0600070205080204" pitchFamily="34" charset="-128"/>
                <a:cs typeface="Times New Roman"/>
                <a:sym typeface="Minion Pro" pitchFamily="18" charset="0"/>
              </a:endParaRPr>
            </a:p>
            <a:p>
              <a:pPr algn="ctr" eaLnBrk="1" hangingPunct="1"/>
              <a:r>
                <a:rPr lang="en-US" sz="6000" dirty="0" smtClean="0">
                  <a:solidFill>
                    <a:schemeClr val="tx1"/>
                  </a:solidFill>
                  <a:latin typeface="Times New Roman"/>
                  <a:ea typeface="MS PGothic" panose="020B0600070205080204" pitchFamily="34" charset="-128"/>
                  <a:cs typeface="Times New Roman"/>
                  <a:sym typeface="Minion Pro" pitchFamily="18" charset="0"/>
                </a:rPr>
                <a:t>Kayla N. Jordan, Erin M. Buchanan</a:t>
              </a:r>
              <a:r>
                <a:rPr lang="en-US" sz="6000" dirty="0" smtClean="0">
                  <a:solidFill>
                    <a:schemeClr val="tx1"/>
                  </a:solidFill>
                  <a:latin typeface="Times New Roman"/>
                  <a:ea typeface="MS PGothic" panose="020B0600070205080204" pitchFamily="34" charset="-128"/>
                  <a:cs typeface="Times New Roman"/>
                  <a:sym typeface="Minion Pro" pitchFamily="18" charset="0"/>
                </a:rPr>
                <a:t>, and </a:t>
              </a:r>
              <a:r>
                <a:rPr lang="en-US" sz="6000" dirty="0" err="1" smtClean="0">
                  <a:solidFill>
                    <a:schemeClr val="tx1"/>
                  </a:solidFill>
                  <a:latin typeface="Times New Roman"/>
                  <a:ea typeface="MS PGothic" panose="020B0600070205080204" pitchFamily="34" charset="-128"/>
                  <a:cs typeface="Times New Roman"/>
                  <a:sym typeface="Minion Pro" pitchFamily="18" charset="0"/>
                </a:rPr>
                <a:t>Jahnavi</a:t>
              </a:r>
              <a:r>
                <a:rPr lang="en-US" sz="6000" dirty="0" smtClean="0">
                  <a:solidFill>
                    <a:schemeClr val="tx1"/>
                  </a:solidFill>
                  <a:latin typeface="Times New Roman"/>
                  <a:ea typeface="MS PGothic" panose="020B0600070205080204" pitchFamily="34" charset="-128"/>
                  <a:cs typeface="Times New Roman"/>
                  <a:sym typeface="Minion Pro" pitchFamily="18" charset="0"/>
                </a:rPr>
                <a:t> R. </a:t>
              </a:r>
              <a:r>
                <a:rPr lang="en-US" sz="6000" dirty="0" smtClean="0">
                  <a:solidFill>
                    <a:schemeClr val="tx1"/>
                  </a:solidFill>
                  <a:latin typeface="Times New Roman"/>
                  <a:ea typeface="MS PGothic" panose="020B0600070205080204" pitchFamily="34" charset="-128"/>
                  <a:cs typeface="Times New Roman"/>
                  <a:sym typeface="Minion Pro" pitchFamily="18" charset="0"/>
                </a:rPr>
                <a:t>Delmonico</a:t>
              </a:r>
              <a:endParaRPr lang="en-US" sz="6000" dirty="0" smtClean="0">
                <a:solidFill>
                  <a:schemeClr val="tx1"/>
                </a:solidFill>
                <a:latin typeface="Times New Roman"/>
                <a:ea typeface="MS PGothic" panose="020B0600070205080204" pitchFamily="34" charset="-128"/>
                <a:cs typeface="Times New Roman"/>
                <a:sym typeface="Minion Pro" pitchFamily="18" charset="0"/>
              </a:endParaRPr>
            </a:p>
            <a:p>
              <a:pPr algn="ctr" eaLnBrk="1" hangingPunct="1"/>
              <a:r>
                <a:rPr lang="en-US" sz="6000" dirty="0" smtClean="0">
                  <a:solidFill>
                    <a:schemeClr val="tx1"/>
                  </a:solidFill>
                  <a:latin typeface="Times New Roman"/>
                  <a:ea typeface="MS PGothic" panose="020B0600070205080204" pitchFamily="34" charset="-128"/>
                  <a:cs typeface="Times New Roman"/>
                  <a:sym typeface="Minion Pro" pitchFamily="18" charset="0"/>
                </a:rPr>
                <a:t>Missouri </a:t>
              </a:r>
              <a:r>
                <a:rPr lang="en-US" sz="6000" dirty="0">
                  <a:solidFill>
                    <a:schemeClr val="tx1"/>
                  </a:solidFill>
                  <a:latin typeface="Times New Roman"/>
                  <a:ea typeface="MS PGothic" panose="020B0600070205080204" pitchFamily="34" charset="-128"/>
                  <a:cs typeface="Times New Roman"/>
                  <a:sym typeface="Minion Pro" pitchFamily="18" charset="0"/>
                </a:rPr>
                <a:t>State University</a:t>
              </a:r>
            </a:p>
          </p:txBody>
        </p:sp>
      </p:grpSp>
      <p:sp>
        <p:nvSpPr>
          <p:cNvPr id="13314" name="Line 4"/>
          <p:cNvSpPr>
            <a:spLocks noChangeShapeType="1"/>
          </p:cNvSpPr>
          <p:nvPr/>
        </p:nvSpPr>
        <p:spPr bwMode="auto">
          <a:xfrm>
            <a:off x="1827213" y="4170363"/>
            <a:ext cx="77787" cy="27452637"/>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054" name="Rectangle 7"/>
          <p:cNvSpPr>
            <a:spLocks/>
          </p:cNvSpPr>
          <p:nvPr/>
        </p:nvSpPr>
        <p:spPr bwMode="auto">
          <a:xfrm>
            <a:off x="2057400" y="5334000"/>
            <a:ext cx="13639800" cy="883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Introduction</a:t>
            </a:r>
          </a:p>
          <a:p>
            <a:pPr eaLnBrk="1" hangingPunct="1"/>
            <a:r>
              <a:rPr lang="en-US" sz="32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The political map  of the U.S. is painted blue and red. Hence, it is important to understand how these party differences influence decisions which impact millions of people. Some of the most important decisions are those of war and peace which affect not only Americans but also people of other nations. The purpose of the present study is to examine the relationships between party affiliations, foreign policy decisions, and language in U.S. politicians. </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Party Differences in Language</a:t>
            </a:r>
          </a:p>
          <a:p>
            <a:pPr lvl="1" eaLnBrk="1" hangingPunct="1">
              <a:buFont typeface="Arial" pitchFamily="34" charset="0"/>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Political and group words such as citizen or constitution (Jarvis, 2007). </a:t>
            </a:r>
          </a:p>
          <a:p>
            <a:pPr lvl="1" eaLnBrk="1" hangingPunct="1">
              <a:buFont typeface="Arial" pitchFamily="34" charset="0"/>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Use of moral words such as harm or just (Graham,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Haidt</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&amp;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Nosek</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2009).</a:t>
            </a:r>
          </a:p>
          <a:p>
            <a:pPr lvl="1" eaLnBrk="1" hangingPunct="1">
              <a:buFont typeface="Arial" pitchFamily="34" charset="0"/>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Presidential and depressive language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Slatcher</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Chung,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Pennebaker</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&amp;Stone, 2007) .</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Foreign Policy and Language</a:t>
            </a:r>
          </a:p>
          <a:p>
            <a:pPr lvl="1" eaLnBrk="1" hangingPunct="1">
              <a:buFont typeface="Arial" pitchFamily="34" charset="0"/>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Third person singular pronouns (Jordan &amp; Buchanan, </a:t>
            </a:r>
            <a:r>
              <a:rPr lang="en-US" sz="3600" i="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under review</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a:t>
            </a:r>
          </a:p>
          <a:p>
            <a:pPr lvl="1" eaLnBrk="1" hangingPunct="1">
              <a:buFont typeface="Arial" pitchFamily="34" charset="0"/>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Us versus them distinctions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Leudar</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Marsland</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&amp;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Nekvapil</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2004). </a:t>
            </a:r>
          </a:p>
          <a:p>
            <a:pPr lvl="1" eaLnBrk="1" hangingPunct="1">
              <a:buFont typeface="Arial" pitchFamily="34" charset="0"/>
              <a:buChar char="•"/>
            </a:pP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055" name="Rectangle 8"/>
          <p:cNvSpPr>
            <a:spLocks/>
          </p:cNvSpPr>
          <p:nvPr/>
        </p:nvSpPr>
        <p:spPr bwMode="auto">
          <a:xfrm>
            <a:off x="2209800" y="20878800"/>
            <a:ext cx="119507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lvl="1" indent="0" eaLnBrk="1" hangingPunct="1"/>
            <a:endParaRPr lang="en-US" sz="3200" dirty="0">
              <a:latin typeface="Gill Sans"/>
              <a:cs typeface="Times New Roman" panose="02020603050405020304" pitchFamily="18" charset="0"/>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13325" name="Rectangle 22"/>
          <p:cNvSpPr>
            <a:spLocks/>
          </p:cNvSpPr>
          <p:nvPr/>
        </p:nvSpPr>
        <p:spPr bwMode="auto">
          <a:xfrm>
            <a:off x="29184600" y="20970876"/>
            <a:ext cx="12877800" cy="722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611188" indent="-571500" eaLnBrk="1" hangingPunct="1">
              <a:buClr>
                <a:srgbClr val="000000"/>
              </a:buClr>
              <a:buSzPct val="100000"/>
              <a:buFont typeface="Arial" panose="020B0604020202020204" pitchFamily="34" charset="0"/>
              <a:buChar char="•"/>
            </a:pPr>
            <a:endParaRPr lang="en-US" sz="36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39" name="Rectangle 13"/>
          <p:cNvSpPr>
            <a:spLocks/>
          </p:cNvSpPr>
          <p:nvPr/>
        </p:nvSpPr>
        <p:spPr bwMode="auto">
          <a:xfrm>
            <a:off x="2057400" y="15544800"/>
            <a:ext cx="134874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Data: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Congress, Foreign Affairs Committee Hearings, Presidential Statements</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Time Frame: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1998 to 2013 or to date of Congressional approval of military action. </a:t>
            </a:r>
            <a:endPar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Predictors: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Foreign Policy Decision (No War – Iran, North Korea, Russia, Libya, Sudan, Syria; War – Iraq, Afghanistan, Kosovo) &amp; Party Affiliation (Republican, Democrat)</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Outcomes: </a:t>
            </a:r>
            <a:r>
              <a:rPr lang="en-US" sz="3600" dirty="0" err="1"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Metalinguistic</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constructs</a:t>
            </a:r>
            <a:endPar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3600" dirty="0" smtClean="0">
              <a:solidFill>
                <a:schemeClr val="tx1"/>
              </a:solidFill>
              <a:latin typeface="Gill Sans"/>
              <a:ea typeface="MS PGothic" panose="020B0600070205080204" pitchFamily="34" charset="-128"/>
              <a:sym typeface="Times New Roman Bold" panose="02020803070505020304" pitchFamily="18" charset="0"/>
            </a:endParaRPr>
          </a:p>
          <a:p>
            <a:pPr eaLnBrk="1" hangingPunct="1"/>
            <a:endParaRPr lang="en-US" sz="3600" b="1"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34" name="TextBox 33"/>
          <p:cNvSpPr txBox="1"/>
          <p:nvPr/>
        </p:nvSpPr>
        <p:spPr>
          <a:xfrm>
            <a:off x="13792200" y="16078200"/>
            <a:ext cx="609600" cy="276999"/>
          </a:xfrm>
          <a:prstGeom prst="rect">
            <a:avLst/>
          </a:prstGeom>
          <a:noFill/>
        </p:spPr>
        <p:txBody>
          <a:bodyPr wrap="square" rtlCol="0">
            <a:spAutoFit/>
          </a:bodyPr>
          <a:lstStyle/>
          <a:p>
            <a:pPr algn="ctr"/>
            <a:r>
              <a:rPr lang="en-US" i="1" dirty="0" smtClean="0">
                <a:solidFill>
                  <a:schemeClr val="bg1"/>
                </a:solidFill>
              </a:rPr>
              <a:t>n=</a:t>
            </a:r>
            <a:r>
              <a:rPr lang="en-US" dirty="0" smtClean="0">
                <a:solidFill>
                  <a:schemeClr val="bg1"/>
                </a:solidFill>
              </a:rPr>
              <a:t>55</a:t>
            </a:r>
            <a:endParaRPr lang="en-US" dirty="0">
              <a:solidFill>
                <a:schemeClr val="bg1"/>
              </a:solidFill>
            </a:endParaRPr>
          </a:p>
        </p:txBody>
      </p:sp>
      <p:sp>
        <p:nvSpPr>
          <p:cNvPr id="38" name="TextBox 37"/>
          <p:cNvSpPr txBox="1"/>
          <p:nvPr/>
        </p:nvSpPr>
        <p:spPr>
          <a:xfrm>
            <a:off x="13868400" y="22479000"/>
            <a:ext cx="558302" cy="246221"/>
          </a:xfrm>
          <a:prstGeom prst="rect">
            <a:avLst/>
          </a:prstGeom>
          <a:noFill/>
        </p:spPr>
        <p:txBody>
          <a:bodyPr wrap="square" rtlCol="0">
            <a:spAutoFit/>
          </a:bodyPr>
          <a:lstStyle/>
          <a:p>
            <a:pPr algn="ctr"/>
            <a:r>
              <a:rPr lang="en-US" sz="1000" i="1" dirty="0" smtClean="0">
                <a:solidFill>
                  <a:schemeClr val="bg1"/>
                </a:solidFill>
              </a:rPr>
              <a:t>n=</a:t>
            </a:r>
            <a:r>
              <a:rPr lang="en-US" sz="1000" dirty="0" smtClean="0">
                <a:solidFill>
                  <a:schemeClr val="bg1"/>
                </a:solidFill>
              </a:rPr>
              <a:t>206</a:t>
            </a:r>
            <a:endParaRPr lang="en-US" sz="1000" dirty="0">
              <a:solidFill>
                <a:schemeClr val="bg1"/>
              </a:solidFill>
            </a:endParaRPr>
          </a:p>
        </p:txBody>
      </p:sp>
      <p:graphicFrame>
        <p:nvGraphicFramePr>
          <p:cNvPr id="67" name="Table 66"/>
          <p:cNvGraphicFramePr>
            <a:graphicFrameLocks noGrp="1"/>
          </p:cNvGraphicFramePr>
          <p:nvPr>
            <p:extLst>
              <p:ext uri="{D42A27DB-BD31-4B8C-83A1-F6EECF244321}">
                <p14:modId xmlns:p14="http://schemas.microsoft.com/office/powerpoint/2010/main" val="980783032"/>
              </p:ext>
            </p:extLst>
          </p:nvPr>
        </p:nvGraphicFramePr>
        <p:xfrm>
          <a:off x="2209800" y="20937023"/>
          <a:ext cx="13639801" cy="5428177"/>
        </p:xfrm>
        <a:graphic>
          <a:graphicData uri="http://schemas.openxmlformats.org/drawingml/2006/table">
            <a:tbl>
              <a:tblPr/>
              <a:tblGrid>
                <a:gridCol w="2667000">
                  <a:extLst>
                    <a:ext uri="{9D8B030D-6E8A-4147-A177-3AD203B41FA5}">
                      <a16:colId xmlns="" xmlns:a16="http://schemas.microsoft.com/office/drawing/2014/main" val="2292655856"/>
                    </a:ext>
                  </a:extLst>
                </a:gridCol>
                <a:gridCol w="7686965">
                  <a:extLst>
                    <a:ext uri="{9D8B030D-6E8A-4147-A177-3AD203B41FA5}">
                      <a16:colId xmlns="" xmlns:a16="http://schemas.microsoft.com/office/drawing/2014/main" val="690705154"/>
                    </a:ext>
                  </a:extLst>
                </a:gridCol>
                <a:gridCol w="3285836">
                  <a:extLst>
                    <a:ext uri="{9D8B030D-6E8A-4147-A177-3AD203B41FA5}">
                      <a16:colId xmlns="" xmlns:a16="http://schemas.microsoft.com/office/drawing/2014/main" val="2342360877"/>
                    </a:ext>
                  </a:extLst>
                </a:gridCol>
              </a:tblGrid>
              <a:tr h="582715">
                <a:tc>
                  <a:txBody>
                    <a:bodyPr/>
                    <a:lstStyle/>
                    <a:p>
                      <a:pPr marL="0" marR="0">
                        <a:lnSpc>
                          <a:spcPct val="100000"/>
                        </a:lnSpc>
                        <a:spcBef>
                          <a:spcPts val="0"/>
                        </a:spcBef>
                        <a:spcAft>
                          <a:spcPts val="0"/>
                        </a:spcAft>
                      </a:pPr>
                      <a:r>
                        <a:rPr lang="en-US" sz="3300" dirty="0">
                          <a:latin typeface="Times New Roman"/>
                          <a:ea typeface="Calibri"/>
                          <a:cs typeface="Times New Roman"/>
                        </a:rPr>
                        <a:t>Construct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Formula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a:latin typeface="Times New Roman"/>
                          <a:ea typeface="Calibri"/>
                          <a:cs typeface="Times New Roman"/>
                        </a:rPr>
                        <a:t>Reference</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989362110"/>
                  </a:ext>
                </a:extLst>
              </a:tr>
              <a:tr h="645393">
                <a:tc>
                  <a:txBody>
                    <a:bodyPr/>
                    <a:lstStyle/>
                    <a:p>
                      <a:pPr marL="0" marR="0">
                        <a:lnSpc>
                          <a:spcPct val="100000"/>
                        </a:lnSpc>
                        <a:spcBef>
                          <a:spcPts val="0"/>
                        </a:spcBef>
                        <a:spcAft>
                          <a:spcPts val="0"/>
                        </a:spcAft>
                      </a:pPr>
                      <a:r>
                        <a:rPr lang="en-US" sz="3300" dirty="0">
                          <a:latin typeface="Times New Roman"/>
                          <a:ea typeface="Calibri"/>
                          <a:cs typeface="Times New Roman"/>
                        </a:rPr>
                        <a:t>Categorical thinking</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articles + prepositions + big words – verbs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300" dirty="0" err="1">
                          <a:latin typeface="Times New Roman"/>
                          <a:ea typeface="Calibri"/>
                          <a:cs typeface="Times New Roman"/>
                        </a:rPr>
                        <a:t>Pennebaker</a:t>
                      </a:r>
                      <a:r>
                        <a:rPr lang="en-US" sz="3300" dirty="0">
                          <a:latin typeface="Times New Roman"/>
                          <a:ea typeface="Calibri"/>
                          <a:cs typeface="Times New Roman"/>
                        </a:rPr>
                        <a:t> (2011)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986877918"/>
                  </a:ext>
                </a:extLst>
              </a:tr>
              <a:tr h="1165431">
                <a:tc>
                  <a:txBody>
                    <a:bodyPr/>
                    <a:lstStyle/>
                    <a:p>
                      <a:pPr marL="0" marR="0">
                        <a:lnSpc>
                          <a:spcPct val="100000"/>
                        </a:lnSpc>
                        <a:spcBef>
                          <a:spcPts val="0"/>
                        </a:spcBef>
                        <a:spcAft>
                          <a:spcPts val="0"/>
                        </a:spcAft>
                      </a:pPr>
                      <a:r>
                        <a:rPr lang="en-US" sz="3300">
                          <a:latin typeface="Times New Roman"/>
                          <a:ea typeface="Calibri"/>
                          <a:cs typeface="Times New Roman"/>
                        </a:rPr>
                        <a:t>Complex thinking</a:t>
                      </a:r>
                    </a:p>
                  </a:txBody>
                  <a:tcPr marL="68580" marR="68580" marT="0" marB="0">
                    <a:lnL>
                      <a:noFill/>
                    </a:lnL>
                    <a:lnR>
                      <a:noFill/>
                    </a:lnR>
                    <a:lnT>
                      <a:noFill/>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exclusive + conjunctions + words/sentence + negations + insight + cause-inclusive</a:t>
                      </a:r>
                    </a:p>
                  </a:txBody>
                  <a:tcPr marL="68580" marR="68580" marT="0" marB="0">
                    <a:lnL>
                      <a:noFill/>
                    </a:lnL>
                    <a:lnR>
                      <a:noFill/>
                    </a:lnR>
                    <a:lnT>
                      <a:noFill/>
                    </a:lnT>
                    <a:lnB>
                      <a:noFill/>
                    </a:lnB>
                  </a:tcPr>
                </a:tc>
                <a:tc>
                  <a:txBody>
                    <a:bodyPr/>
                    <a:lstStyle/>
                    <a:p>
                      <a:pPr marL="0" marR="0">
                        <a:lnSpc>
                          <a:spcPct val="100000"/>
                        </a:lnSpc>
                        <a:spcBef>
                          <a:spcPts val="0"/>
                        </a:spcBef>
                        <a:spcAft>
                          <a:spcPts val="0"/>
                        </a:spcAft>
                      </a:pPr>
                      <a:r>
                        <a:rPr lang="en-US" sz="3300" dirty="0" err="1">
                          <a:latin typeface="Times New Roman"/>
                          <a:ea typeface="Calibri"/>
                          <a:cs typeface="Times New Roman"/>
                        </a:rPr>
                        <a:t>Pennebaker</a:t>
                      </a:r>
                      <a:r>
                        <a:rPr lang="en-US" sz="3300" dirty="0">
                          <a:latin typeface="Times New Roman"/>
                          <a:ea typeface="Calibri"/>
                          <a:cs typeface="Times New Roman"/>
                        </a:rPr>
                        <a:t> (2011)</a:t>
                      </a:r>
                    </a:p>
                  </a:txBody>
                  <a:tcPr marL="68580" marR="68580" marT="0" marB="0">
                    <a:lnL>
                      <a:noFill/>
                    </a:lnL>
                    <a:lnR>
                      <a:noFill/>
                    </a:lnR>
                    <a:lnT>
                      <a:noFill/>
                    </a:lnT>
                    <a:lnB>
                      <a:noFill/>
                    </a:lnB>
                  </a:tcPr>
                </a:tc>
                <a:extLst>
                  <a:ext uri="{0D108BD9-81ED-4DB2-BD59-A6C34878D82A}">
                    <a16:rowId xmlns="" xmlns:a16="http://schemas.microsoft.com/office/drawing/2014/main" val="3910785240"/>
                  </a:ext>
                </a:extLst>
              </a:tr>
              <a:tr h="1165431">
                <a:tc>
                  <a:txBody>
                    <a:bodyPr/>
                    <a:lstStyle/>
                    <a:p>
                      <a:pPr marL="0" marR="0">
                        <a:lnSpc>
                          <a:spcPct val="100000"/>
                        </a:lnSpc>
                        <a:spcBef>
                          <a:spcPts val="0"/>
                        </a:spcBef>
                        <a:spcAft>
                          <a:spcPts val="0"/>
                        </a:spcAft>
                      </a:pPr>
                      <a:r>
                        <a:rPr lang="en-US" sz="3300" dirty="0">
                          <a:latin typeface="Times New Roman"/>
                          <a:ea typeface="Calibri"/>
                          <a:cs typeface="Times New Roman"/>
                        </a:rPr>
                        <a:t>Cognitive processing</a:t>
                      </a:r>
                    </a:p>
                  </a:txBody>
                  <a:tcPr marL="68580" marR="68580" marT="0" marB="0">
                    <a:lnL>
                      <a:noFill/>
                    </a:lnL>
                    <a:lnR>
                      <a:noFill/>
                    </a:lnR>
                    <a:lnT>
                      <a:noFill/>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insight + causation</a:t>
                      </a:r>
                    </a:p>
                  </a:txBody>
                  <a:tcPr marL="68580" marR="68580" marT="0" marB="0">
                    <a:lnL>
                      <a:noFill/>
                    </a:lnL>
                    <a:lnR>
                      <a:noFill/>
                    </a:lnR>
                    <a:lnT>
                      <a:noFill/>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Cohn, </a:t>
                      </a:r>
                      <a:r>
                        <a:rPr lang="en-US" sz="3300" dirty="0" err="1">
                          <a:latin typeface="Times New Roman"/>
                          <a:ea typeface="Calibri"/>
                          <a:cs typeface="Times New Roman"/>
                        </a:rPr>
                        <a:t>Mehl</a:t>
                      </a:r>
                      <a:r>
                        <a:rPr lang="en-US" sz="3300" dirty="0">
                          <a:latin typeface="Times New Roman"/>
                          <a:ea typeface="Calibri"/>
                          <a:cs typeface="Times New Roman"/>
                        </a:rPr>
                        <a:t>, and </a:t>
                      </a:r>
                      <a:r>
                        <a:rPr lang="en-US" sz="3300" dirty="0" err="1">
                          <a:latin typeface="Times New Roman"/>
                          <a:ea typeface="Calibri"/>
                          <a:cs typeface="Times New Roman"/>
                        </a:rPr>
                        <a:t>Pennebaker</a:t>
                      </a:r>
                      <a:r>
                        <a:rPr lang="en-US" sz="3300" dirty="0">
                          <a:latin typeface="Times New Roman"/>
                          <a:ea typeface="Calibri"/>
                          <a:cs typeface="Times New Roman"/>
                        </a:rPr>
                        <a:t> (2004) </a:t>
                      </a:r>
                    </a:p>
                  </a:txBody>
                  <a:tcPr marL="68580" marR="68580" marT="0" marB="0">
                    <a:lnL>
                      <a:noFill/>
                    </a:lnL>
                    <a:lnR>
                      <a:noFill/>
                    </a:lnR>
                    <a:lnT>
                      <a:noFill/>
                    </a:lnT>
                    <a:lnB>
                      <a:noFill/>
                    </a:lnB>
                  </a:tcPr>
                </a:tc>
                <a:extLst>
                  <a:ext uri="{0D108BD9-81ED-4DB2-BD59-A6C34878D82A}">
                    <a16:rowId xmlns="" xmlns:a16="http://schemas.microsoft.com/office/drawing/2014/main" val="3690184464"/>
                  </a:ext>
                </a:extLst>
              </a:tr>
              <a:tr h="1165431">
                <a:tc>
                  <a:txBody>
                    <a:bodyPr/>
                    <a:lstStyle/>
                    <a:p>
                      <a:pPr marL="0" marR="0">
                        <a:lnSpc>
                          <a:spcPct val="100000"/>
                        </a:lnSpc>
                        <a:spcBef>
                          <a:spcPts val="0"/>
                        </a:spcBef>
                        <a:spcAft>
                          <a:spcPts val="0"/>
                        </a:spcAft>
                      </a:pPr>
                      <a:r>
                        <a:rPr lang="en-US" sz="3300">
                          <a:latin typeface="Times New Roman"/>
                          <a:ea typeface="Calibri"/>
                          <a:cs typeface="Times New Roman"/>
                        </a:rPr>
                        <a:t>Psychological distancing</a:t>
                      </a: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articles + big words - I-words – discrepancy – present tense verbs</a:t>
                      </a: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Cohn et al. (2004)</a:t>
                      </a: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94650375"/>
                  </a:ext>
                </a:extLst>
              </a:tr>
            </a:tbl>
          </a:graphicData>
        </a:graphic>
      </p:graphicFrame>
      <p:sp>
        <p:nvSpPr>
          <p:cNvPr id="1032" name="Rectangle 8"/>
          <p:cNvSpPr>
            <a:spLocks noChangeArrowheads="1"/>
          </p:cNvSpPr>
          <p:nvPr/>
        </p:nvSpPr>
        <p:spPr bwMode="auto">
          <a:xfrm>
            <a:off x="2209800" y="26365200"/>
            <a:ext cx="136398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Times New Roman"/>
                <a:ea typeface="Calibri" pitchFamily="34" charset="0"/>
                <a:cs typeface="Times New Roman"/>
              </a:rPr>
              <a:t>Note.</a:t>
            </a:r>
            <a:r>
              <a:rPr kumimoji="0" lang="en-US" sz="3200" b="0" i="0" u="none" strike="noStrike" cap="none" normalizeH="0" baseline="0" dirty="0" smtClean="0">
                <a:ln>
                  <a:noFill/>
                </a:ln>
                <a:solidFill>
                  <a:schemeClr val="tx1"/>
                </a:solidFill>
                <a:effectLst/>
                <a:latin typeface="Times New Roman"/>
                <a:ea typeface="Calibri" pitchFamily="34" charset="0"/>
                <a:cs typeface="Times New Roman"/>
              </a:rPr>
              <a:t> The formulas listed are based on the z scores of the LIWC categories percentage of the document. </a:t>
            </a:r>
            <a:endParaRPr kumimoji="0" lang="en-US" sz="3200" b="0" i="0" u="none" strike="noStrike" cap="none" normalizeH="0" baseline="0" dirty="0" smtClean="0">
              <a:ln>
                <a:noFill/>
              </a:ln>
              <a:solidFill>
                <a:schemeClr val="tx1"/>
              </a:solidFill>
              <a:effectLst/>
              <a:latin typeface="Times New Roman"/>
              <a:cs typeface="Times New Roman"/>
            </a:endParaRPr>
          </a:p>
        </p:txBody>
      </p:sp>
      <p:sp>
        <p:nvSpPr>
          <p:cNvPr id="50" name="Rectangle 13"/>
          <p:cNvSpPr>
            <a:spLocks/>
          </p:cNvSpPr>
          <p:nvPr/>
        </p:nvSpPr>
        <p:spPr bwMode="auto">
          <a:xfrm>
            <a:off x="2133600" y="27127200"/>
            <a:ext cx="134874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Hypotheses</a:t>
            </a: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a:t>
            </a:r>
            <a:r>
              <a:rPr lang="en-US" sz="3600" b="1" baseline="-250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1</a:t>
            </a:r>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An interaction effect for cognitive processing and complex thinking such that levels of these constructs will increases for war discourse with a steeper slope for Democrats.  </a:t>
            </a:r>
            <a:endParaRPr lang="en-US" sz="3600" dirty="0" smtClean="0">
              <a:solidFill>
                <a:schemeClr val="tx1"/>
              </a:solidFill>
              <a:latin typeface="Gill Sans"/>
              <a:ea typeface="MS PGothic" panose="020B0600070205080204" pitchFamily="34" charset="-128"/>
              <a:sym typeface="Times New Roman Bold" panose="02020803070505020304" pitchFamily="18" charset="0"/>
            </a:endParaRPr>
          </a:p>
          <a:p>
            <a:pPr eaLnBrk="1" hangingPunct="1"/>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a:t>
            </a:r>
            <a:r>
              <a:rPr lang="en-US" sz="3600" b="1" baseline="-250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2</a:t>
            </a:r>
            <a:r>
              <a:rPr lang="en-US" sz="3600" b="1"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 </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An interaction effect for categorical thinking and psychological distancing such that levels of these constructs will decrease for war discourse with a steeper slope for Republicans. </a:t>
            </a:r>
            <a:endParaRPr lang="en-US" sz="3600" dirty="0" smtClean="0">
              <a:solidFill>
                <a:schemeClr val="tx1"/>
              </a:solidFill>
              <a:latin typeface="Gill Sans"/>
              <a:ea typeface="MS PGothic" panose="020B0600070205080204" pitchFamily="34" charset="-128"/>
              <a:sym typeface="Times New Roman Bold" panose="02020803070505020304" pitchFamily="18" charset="0"/>
            </a:endParaRPr>
          </a:p>
          <a:p>
            <a:pPr eaLnBrk="1" hangingPunct="1"/>
            <a:endParaRPr lang="en-US" sz="3600" b="1"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68" name="Rectangle 7"/>
          <p:cNvSpPr>
            <a:spLocks/>
          </p:cNvSpPr>
          <p:nvPr/>
        </p:nvSpPr>
        <p:spPr bwMode="auto">
          <a:xfrm>
            <a:off x="16078200" y="5257800"/>
            <a:ext cx="108966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p>
          <a:p>
            <a:pPr algn="ctr" eaLnBrk="1" hangingPunct="1"/>
            <a:endParaRPr lang="en-US" sz="4400" b="1" dirty="0" smtClean="0">
              <a:solidFill>
                <a:schemeClr val="accent6">
                  <a:lumMod val="75000"/>
                </a:schemeClr>
              </a:solidFill>
              <a:latin typeface="Gill Sans"/>
              <a:ea typeface="MS PGothic" panose="020B0600070205080204" pitchFamily="34" charset="-128"/>
              <a:sym typeface="Times New Roman Bold" panose="02020803070505020304" pitchFamily="18" charset="0"/>
            </a:endParaRPr>
          </a:p>
          <a:p>
            <a:pPr lvl="1" eaLnBrk="1" hangingPunct="1">
              <a:buFont typeface="Arial" pitchFamily="34" charset="0"/>
              <a:buChar char="•"/>
            </a:pP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69" name="Rectangle 7"/>
          <p:cNvSpPr>
            <a:spLocks/>
          </p:cNvSpPr>
          <p:nvPr/>
        </p:nvSpPr>
        <p:spPr bwMode="auto">
          <a:xfrm>
            <a:off x="27279600" y="21031200"/>
            <a:ext cx="14401800" cy="922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Discussion</a:t>
            </a:r>
          </a:p>
          <a:p>
            <a:pPr marL="457200" indent="-457200" eaLnBrk="1" hangingPunct="1">
              <a:buFont typeface="Arial"/>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a:t>
            </a:r>
            <a:r>
              <a:rPr lang="en-US" sz="3600" baseline="-250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1</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was supported. Cognitive processing increased for war discourse with this increase being greater for Democrats. Complex thinking also increases when politicians discuss war decisions with greater increases for Democratic politicians. </a:t>
            </a:r>
          </a:p>
          <a:p>
            <a:pPr marL="457200" indent="-457200" eaLnBrk="1" hangingPunct="1">
              <a:buFont typeface="Arial"/>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H</a:t>
            </a:r>
            <a:r>
              <a:rPr lang="en-US" sz="3600" baseline="-250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2</a:t>
            </a: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 was not supported; however, main effects for war discourse were found. Categorical thinking decreased in war discourse with complex effects for discourse venue. Psychological distancing showed similar trends with distancing decreasing in war discourse. </a:t>
            </a:r>
          </a:p>
          <a:p>
            <a:pPr marL="457200" indent="-457200" eaLnBrk="1" hangingPunct="1">
              <a:buFont typeface="Arial"/>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Venue differences could possibly be explained by  differences in the decision making processes. The Foreign Affairs committees are often attempting to craft comprehensive foreign policy whereas Congress and the President typically discuss reactions to specific events such as a missile launch. </a:t>
            </a:r>
          </a:p>
          <a:p>
            <a:pPr marL="457200" indent="-457200" eaLnBrk="1" hangingPunct="1">
              <a:buFont typeface="Arial"/>
              <a:buChar char="•"/>
            </a:pPr>
            <a:r>
              <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Effect sizes, although small, demonstrate the importance of foreign policy decisions to the language used by politicians. </a:t>
            </a:r>
          </a:p>
          <a:p>
            <a:pPr eaLnBrk="1" hangingPunct="1"/>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lvl="1" eaLnBrk="1" hangingPunct="1"/>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smtClean="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graphicFrame>
        <p:nvGraphicFramePr>
          <p:cNvPr id="72" name="Table 71"/>
          <p:cNvGraphicFramePr>
            <a:graphicFrameLocks noGrp="1"/>
          </p:cNvGraphicFramePr>
          <p:nvPr>
            <p:extLst>
              <p:ext uri="{D42A27DB-BD31-4B8C-83A1-F6EECF244321}">
                <p14:modId xmlns:p14="http://schemas.microsoft.com/office/powerpoint/2010/main" val="4051256559"/>
              </p:ext>
            </p:extLst>
          </p:nvPr>
        </p:nvGraphicFramePr>
        <p:xfrm>
          <a:off x="27660601" y="5638802"/>
          <a:ext cx="13944600" cy="14982024"/>
        </p:xfrm>
        <a:graphic>
          <a:graphicData uri="http://schemas.openxmlformats.org/drawingml/2006/table">
            <a:tbl>
              <a:tblPr/>
              <a:tblGrid>
                <a:gridCol w="2539802"/>
                <a:gridCol w="2094314"/>
                <a:gridCol w="1418741"/>
                <a:gridCol w="1418741"/>
                <a:gridCol w="1241397"/>
                <a:gridCol w="1418741"/>
                <a:gridCol w="1241397"/>
                <a:gridCol w="1330070"/>
                <a:gridCol w="1241397"/>
              </a:tblGrid>
              <a:tr h="489483">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300" dirty="0" smtClean="0">
                          <a:latin typeface="Times New Roman"/>
                          <a:ea typeface="Calibri"/>
                          <a:cs typeface="Times New Roman"/>
                        </a:rPr>
                        <a:t>Table 2 </a:t>
                      </a:r>
                      <a:r>
                        <a:rPr lang="en-US" sz="3300" i="1" dirty="0" smtClean="0">
                          <a:latin typeface="Times New Roman"/>
                          <a:ea typeface="Calibri"/>
                          <a:cs typeface="Times New Roman"/>
                        </a:rPr>
                        <a:t>Individual Predictors</a:t>
                      </a:r>
                      <a:endParaRPr lang="en-US" sz="3300" dirty="0" smtClean="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marL="0" marR="0" algn="ctr">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3300" dirty="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c gridSpan="2">
                  <a:txBody>
                    <a:bodyPr/>
                    <a:lstStyle/>
                    <a:p>
                      <a:pPr marL="0" marR="0" algn="ctr">
                        <a:lnSpc>
                          <a:spcPct val="100000"/>
                        </a:lnSpc>
                        <a:spcBef>
                          <a:spcPts val="0"/>
                        </a:spcBef>
                        <a:spcAft>
                          <a:spcPts val="0"/>
                        </a:spcAft>
                      </a:pPr>
                      <a:endParaRPr lang="en-US" sz="3300" dirty="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a:noFill/>
                    </a:lnT>
                    <a:lnB w="12700" cap="flat" cmpd="sng" algn="ctr">
                      <a:solidFill>
                        <a:scrgbClr r="0" g="0" b="0"/>
                      </a:solidFill>
                      <a:prstDash val="solid"/>
                      <a:round/>
                      <a:headEnd type="none" w="med" len="med"/>
                      <a:tailEnd type="none" w="med" len="med"/>
                    </a:lnB>
                  </a:tcPr>
                </a:tc>
              </a:tr>
              <a:tr h="489483">
                <a:tc>
                  <a:txBody>
                    <a:bodyPr/>
                    <a:lstStyle/>
                    <a:p>
                      <a:pPr marL="0" marR="0" algn="ctr">
                        <a:lnSpc>
                          <a:spcPct val="100000"/>
                        </a:lnSpc>
                        <a:spcBef>
                          <a:spcPts val="0"/>
                        </a:spcBef>
                        <a:spcAft>
                          <a:spcPts val="0"/>
                        </a:spcAft>
                      </a:pPr>
                      <a:r>
                        <a:rPr lang="en-US" sz="3300" dirty="0">
                          <a:latin typeface="Times New Roman"/>
                          <a:ea typeface="Calibri"/>
                          <a:cs typeface="Times New Roman"/>
                        </a:rPr>
                        <a:t>Model</a:t>
                      </a: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Predictors</a:t>
                      </a: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i="1" dirty="0">
                          <a:latin typeface="Times New Roman"/>
                          <a:ea typeface="Calibri"/>
                          <a:cs typeface="Times New Roman"/>
                        </a:rPr>
                        <a:t>B</a:t>
                      </a:r>
                      <a:endParaRPr lang="en-US" sz="3300" dirty="0">
                        <a:latin typeface="Times New Roman"/>
                        <a:ea typeface="Calibri"/>
                        <a:cs typeface="Times New Roman"/>
                      </a:endParaRP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SE</a:t>
                      </a: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i="1" dirty="0">
                          <a:latin typeface="Times New Roman"/>
                          <a:ea typeface="Calibri"/>
                          <a:cs typeface="Times New Roman"/>
                        </a:rPr>
                        <a:t>t</a:t>
                      </a:r>
                      <a:endParaRPr lang="en-US" sz="3300" dirty="0">
                        <a:latin typeface="Times New Roman"/>
                        <a:ea typeface="Calibri"/>
                        <a:cs typeface="Times New Roman"/>
                      </a:endParaRP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i="1" dirty="0">
                          <a:latin typeface="Times New Roman"/>
                          <a:ea typeface="Calibri"/>
                          <a:cs typeface="Times New Roman"/>
                        </a:rPr>
                        <a:t>p</a:t>
                      </a:r>
                      <a:endParaRPr lang="en-US" sz="3300" dirty="0">
                        <a:latin typeface="Times New Roman"/>
                        <a:ea typeface="Calibri"/>
                        <a:cs typeface="Times New Roman"/>
                      </a:endParaRP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0000"/>
                        </a:lnSpc>
                        <a:spcBef>
                          <a:spcPts val="0"/>
                        </a:spcBef>
                        <a:spcAft>
                          <a:spcPts val="0"/>
                        </a:spcAft>
                      </a:pPr>
                      <a:r>
                        <a:rPr lang="en-US" sz="3300" dirty="0">
                          <a:latin typeface="Times New Roman"/>
                          <a:ea typeface="Calibri"/>
                          <a:cs typeface="Times New Roman"/>
                        </a:rPr>
                        <a:t>95% CI</a:t>
                      </a: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00000"/>
                        </a:lnSpc>
                        <a:spcBef>
                          <a:spcPts val="0"/>
                        </a:spcBef>
                        <a:spcAft>
                          <a:spcPts val="0"/>
                        </a:spcAft>
                      </a:pPr>
                      <a:r>
                        <a:rPr lang="en-US" sz="3300" i="1" dirty="0">
                          <a:latin typeface="Times New Roman"/>
                          <a:ea typeface="Calibri"/>
                          <a:cs typeface="Times New Roman"/>
                        </a:rPr>
                        <a:t>r</a:t>
                      </a:r>
                      <a:r>
                        <a:rPr lang="en-US" sz="3300" baseline="30000" dirty="0">
                          <a:latin typeface="Times New Roman"/>
                          <a:ea typeface="Calibri"/>
                          <a:cs typeface="Times New Roman"/>
                        </a:rPr>
                        <a:t>2</a:t>
                      </a:r>
                      <a:endParaRPr lang="en-US" sz="3300" dirty="0">
                        <a:latin typeface="Times New Roman"/>
                        <a:ea typeface="Calibri"/>
                        <a:cs typeface="Times New Roman"/>
                      </a:endParaRP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402">
                <a:tc rowSpan="4">
                  <a:txBody>
                    <a:bodyPr/>
                    <a:lstStyle/>
                    <a:p>
                      <a:pPr marL="0" marR="0">
                        <a:lnSpc>
                          <a:spcPct val="100000"/>
                        </a:lnSpc>
                        <a:spcBef>
                          <a:spcPts val="0"/>
                        </a:spcBef>
                        <a:spcAft>
                          <a:spcPts val="0"/>
                        </a:spcAft>
                      </a:pPr>
                      <a:r>
                        <a:rPr lang="en-US" sz="3300" dirty="0">
                          <a:latin typeface="Times New Roman"/>
                          <a:ea typeface="Calibri"/>
                          <a:cs typeface="Times New Roman"/>
                        </a:rPr>
                        <a:t>Categorical Thinking</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Intercept</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.130</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.885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.889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-1.973</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2.295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r>
              <a:tr h="829402">
                <a:tc vMerge="1">
                  <a:txBody>
                    <a:bodyPr/>
                    <a:lstStyle/>
                    <a:p>
                      <a:endParaRPr lang="en-US"/>
                    </a:p>
                  </a:txBody>
                  <a:tcP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smtClean="0">
                          <a:latin typeface="Times New Roman"/>
                          <a:ea typeface="Calibri"/>
                          <a:cs typeface="Times New Roman"/>
                        </a:rPr>
                        <a:t>Party</a:t>
                      </a:r>
                      <a:endParaRPr lang="en-US" sz="3300" dirty="0">
                        <a:latin typeface="Times New Roman"/>
                        <a:ea typeface="Calibri"/>
                        <a:cs typeface="Times New Roman"/>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.431</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.184</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2.34</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.020</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.070</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.794</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&lt;.01</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War </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-.673</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.154</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-4.36</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&lt;.001</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-.976</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-.370</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.02</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Party * War</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-.036</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.201</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-.18</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.857</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-.430</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.358</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.01</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402">
                <a:tc rowSpan="4">
                  <a:txBody>
                    <a:bodyPr/>
                    <a:lstStyle/>
                    <a:p>
                      <a:pPr marL="0" marR="0">
                        <a:lnSpc>
                          <a:spcPct val="100000"/>
                        </a:lnSpc>
                        <a:spcBef>
                          <a:spcPts val="0"/>
                        </a:spcBef>
                        <a:spcAft>
                          <a:spcPts val="0"/>
                        </a:spcAft>
                      </a:pPr>
                      <a:r>
                        <a:rPr lang="en-US" sz="3300" dirty="0">
                          <a:latin typeface="Times New Roman"/>
                          <a:ea typeface="Calibri"/>
                          <a:cs typeface="Times New Roman"/>
                        </a:rPr>
                        <a:t>Complex Thinking</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Intercept</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.497</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.738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-1.388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.971</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r>
              <a:tr h="829402">
                <a:tc vMerge="1">
                  <a:txBody>
                    <a:bodyPr/>
                    <a:lstStyle/>
                    <a:p>
                      <a:endParaRPr lang="en-US"/>
                    </a:p>
                  </a:txBody>
                  <a:tcP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smtClean="0">
                          <a:latin typeface="Times New Roman"/>
                          <a:ea typeface="Calibri"/>
                          <a:cs typeface="Times New Roman"/>
                        </a:rPr>
                        <a:t>Party</a:t>
                      </a:r>
                      <a:endParaRPr lang="en-US" sz="3300" dirty="0">
                        <a:latin typeface="Times New Roman"/>
                        <a:ea typeface="Calibri"/>
                        <a:cs typeface="Times New Roman"/>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-.040</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.217</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-.19</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.852</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-.465</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.386</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&lt;.01</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29402">
                <a:tc vMerge="1">
                  <a:txBody>
                    <a:bodyPr/>
                    <a:lstStyle/>
                    <a:p>
                      <a:endParaRPr lang="en-US"/>
                    </a:p>
                  </a:txBody>
                  <a:tcP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a:latin typeface="Times New Roman"/>
                          <a:ea typeface="Calibri"/>
                          <a:cs typeface="Times New Roman"/>
                        </a:rPr>
                        <a:t>War </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.756</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.204</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3.70</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&lt;.001</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a:latin typeface="Times New Roman"/>
                          <a:ea typeface="Calibri"/>
                          <a:cs typeface="Times New Roman"/>
                        </a:rPr>
                        <a:t>.355</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1.158</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.03</a:t>
                      </a: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a:latin typeface="Times New Roman"/>
                          <a:ea typeface="Calibri"/>
                          <a:cs typeface="Times New Roman"/>
                        </a:rPr>
                        <a:t>Party * War</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.654</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.267</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2.45</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.014</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.129</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1.178</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.02</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402">
                <a:tc rowSpan="4">
                  <a:txBody>
                    <a:bodyPr/>
                    <a:lstStyle/>
                    <a:p>
                      <a:pPr marL="0" marR="0">
                        <a:lnSpc>
                          <a:spcPct val="100000"/>
                        </a:lnSpc>
                        <a:spcBef>
                          <a:spcPts val="0"/>
                        </a:spcBef>
                        <a:spcAft>
                          <a:spcPts val="0"/>
                        </a:spcAft>
                      </a:pPr>
                      <a:r>
                        <a:rPr lang="en-US" sz="3300" dirty="0">
                          <a:latin typeface="Times New Roman"/>
                          <a:ea typeface="Calibri"/>
                          <a:cs typeface="Times New Roman"/>
                        </a:rPr>
                        <a:t>Cognitive Processing</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Intercept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-.179</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.200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-.90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.405</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-.664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.275</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29402">
                <a:tc vMerge="1">
                  <a:txBody>
                    <a:bodyPr/>
                    <a:lstStyle/>
                    <a:p>
                      <a:endParaRPr lang="en-US"/>
                    </a:p>
                  </a:txBody>
                  <a:tcPr/>
                </a:tc>
                <a:tc>
                  <a:txBody>
                    <a:bodyPr/>
                    <a:lstStyle/>
                    <a:p>
                      <a:pPr marL="0" marR="0">
                        <a:lnSpc>
                          <a:spcPct val="100000"/>
                        </a:lnSpc>
                        <a:spcBef>
                          <a:spcPts val="0"/>
                        </a:spcBef>
                        <a:spcAft>
                          <a:spcPts val="0"/>
                        </a:spcAft>
                      </a:pPr>
                      <a:r>
                        <a:rPr lang="en-US" sz="3300" dirty="0" smtClean="0">
                          <a:latin typeface="Times New Roman"/>
                          <a:ea typeface="Calibri"/>
                          <a:cs typeface="Times New Roman"/>
                        </a:rPr>
                        <a:t>Party</a:t>
                      </a:r>
                      <a:endParaRPr lang="en-US" sz="3300" dirty="0">
                        <a:latin typeface="Times New Roman"/>
                        <a:ea typeface="Calibri"/>
                        <a:cs typeface="Times New Roman"/>
                      </a:endParaRP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-.021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.102</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.837</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-.221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.179</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&lt;.01</a:t>
                      </a:r>
                    </a:p>
                  </a:txBody>
                  <a:tcPr marL="68580" marR="68580" marT="0" marB="0" anchor="ctr">
                    <a:lnL>
                      <a:noFill/>
                    </a:lnL>
                    <a:lnR>
                      <a:noFill/>
                    </a:lnR>
                    <a:lnT>
                      <a:noFill/>
                    </a:lnT>
                    <a:lnB>
                      <a:noFill/>
                    </a:lnB>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300">
                          <a:latin typeface="Times New Roman"/>
                          <a:ea typeface="Calibri"/>
                          <a:cs typeface="Times New Roman"/>
                        </a:rPr>
                        <a:t>War </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.627</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.100</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6.26</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&lt;.001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.430</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.823</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.05</a:t>
                      </a:r>
                    </a:p>
                  </a:txBody>
                  <a:tcPr marL="68580" marR="68580" marT="0" marB="0" anchor="ctr">
                    <a:lnL>
                      <a:noFill/>
                    </a:lnL>
                    <a:lnR>
                      <a:noFill/>
                    </a:lnR>
                    <a:lnT>
                      <a:noFill/>
                    </a:lnT>
                    <a:lnB>
                      <a:noFill/>
                    </a:lnB>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Party * War</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.330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.131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2.53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.012</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.074</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.586</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.04</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829402">
                <a:tc rowSpan="4">
                  <a:txBody>
                    <a:bodyPr/>
                    <a:lstStyle/>
                    <a:p>
                      <a:pPr marL="0" marR="0">
                        <a:lnSpc>
                          <a:spcPct val="100000"/>
                        </a:lnSpc>
                        <a:spcBef>
                          <a:spcPts val="0"/>
                        </a:spcBef>
                        <a:spcAft>
                          <a:spcPts val="0"/>
                        </a:spcAft>
                      </a:pPr>
                      <a:r>
                        <a:rPr lang="en-US" sz="3300" dirty="0">
                          <a:latin typeface="Times New Roman"/>
                          <a:ea typeface="Calibri"/>
                          <a:cs typeface="Times New Roman"/>
                        </a:rPr>
                        <a:t>Psychological Distancing</a:t>
                      </a:r>
                    </a:p>
                  </a:txBody>
                  <a:tcPr marL="68580" marR="68580" marT="0" marB="0" anchor="ctr">
                    <a:lnL>
                      <a:noFill/>
                    </a:lnL>
                    <a:lnR>
                      <a:noFill/>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Intercept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.096</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1.278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.943</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-2.949</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3.198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endParaRPr lang="en-US" sz="3300">
                        <a:latin typeface="Times New Roman"/>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29402">
                <a:tc vMerge="1">
                  <a:txBody>
                    <a:bodyPr/>
                    <a:lstStyle/>
                    <a:p>
                      <a:endParaRPr lang="en-US"/>
                    </a:p>
                  </a:txBody>
                  <a:tcPr/>
                </a:tc>
                <a:tc>
                  <a:txBody>
                    <a:bodyPr/>
                    <a:lstStyle/>
                    <a:p>
                      <a:pPr marL="0" marR="0">
                        <a:lnSpc>
                          <a:spcPct val="100000"/>
                        </a:lnSpc>
                        <a:spcBef>
                          <a:spcPts val="0"/>
                        </a:spcBef>
                        <a:spcAft>
                          <a:spcPts val="0"/>
                        </a:spcAft>
                      </a:pPr>
                      <a:r>
                        <a:rPr lang="en-US" sz="3300" dirty="0" smtClean="0">
                          <a:latin typeface="Times New Roman"/>
                          <a:ea typeface="Calibri"/>
                          <a:cs typeface="Times New Roman"/>
                        </a:rPr>
                        <a:t>Party</a:t>
                      </a:r>
                      <a:endParaRPr lang="en-US" sz="3300" dirty="0">
                        <a:latin typeface="Times New Roman"/>
                        <a:ea typeface="Calibri"/>
                        <a:cs typeface="Times New Roman"/>
                      </a:endParaRP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.335</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.220</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1.52</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.128</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-.097</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.796</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&lt;.01</a:t>
                      </a:r>
                    </a:p>
                  </a:txBody>
                  <a:tcPr marL="68580" marR="68580" marT="0" marB="0" anchor="ctr">
                    <a:lnL>
                      <a:noFill/>
                    </a:lnL>
                    <a:lnR>
                      <a:noFill/>
                    </a:lnR>
                    <a:lnT>
                      <a:noFill/>
                    </a:lnT>
                    <a:lnB>
                      <a:noFill/>
                    </a:lnB>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300" dirty="0">
                          <a:latin typeface="Times New Roman"/>
                          <a:ea typeface="Calibri"/>
                          <a:cs typeface="Times New Roman"/>
                        </a:rPr>
                        <a:t>War </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-.628</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.184</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-3.41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&lt;.001</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-.988</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-.267</a:t>
                      </a:r>
                    </a:p>
                  </a:txBody>
                  <a:tcPr marL="68580" marR="68580" marT="0" marB="0" anchor="ctr">
                    <a:lnL>
                      <a:noFill/>
                    </a:lnL>
                    <a:lnR>
                      <a:noFill/>
                    </a:lnR>
                    <a:lnT>
                      <a:noFill/>
                    </a:lnT>
                    <a:lnB>
                      <a:noFill/>
                    </a:lnB>
                  </a:tcPr>
                </a:tc>
                <a:tc>
                  <a:txBody>
                    <a:bodyPr/>
                    <a:lstStyle/>
                    <a:p>
                      <a:pPr marL="0" marR="0" algn="ctr">
                        <a:lnSpc>
                          <a:spcPct val="100000"/>
                        </a:lnSpc>
                        <a:spcBef>
                          <a:spcPts val="0"/>
                        </a:spcBef>
                        <a:spcAft>
                          <a:spcPts val="0"/>
                        </a:spcAft>
                      </a:pPr>
                      <a:r>
                        <a:rPr lang="en-US" sz="3300">
                          <a:latin typeface="Times New Roman"/>
                          <a:ea typeface="Calibri"/>
                          <a:cs typeface="Times New Roman"/>
                        </a:rPr>
                        <a:t>.02</a:t>
                      </a:r>
                    </a:p>
                  </a:txBody>
                  <a:tcPr marL="68580" marR="68580" marT="0" marB="0" anchor="ctr">
                    <a:lnL>
                      <a:noFill/>
                    </a:lnL>
                    <a:lnR>
                      <a:noFill/>
                    </a:lnR>
                    <a:lnT>
                      <a:noFill/>
                    </a:lnT>
                    <a:lnB>
                      <a:noFill/>
                    </a:lnB>
                  </a:tcPr>
                </a:tc>
              </a:tr>
              <a:tr h="829402">
                <a:tc vMerge="1">
                  <a:txBody>
                    <a:bodyPr/>
                    <a:lstStyle/>
                    <a:p>
                      <a:pPr marL="0" marR="0">
                        <a:lnSpc>
                          <a:spcPct val="100000"/>
                        </a:lnSpc>
                        <a:spcBef>
                          <a:spcPts val="0"/>
                        </a:spcBef>
                        <a:spcAft>
                          <a:spcPts val="0"/>
                        </a:spcAft>
                      </a:pPr>
                      <a:endParaRPr lang="en-US" sz="3000" dirty="0">
                        <a:latin typeface="Times New Roman"/>
                        <a:ea typeface="Calibri"/>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300" dirty="0">
                          <a:latin typeface="Times New Roman"/>
                          <a:ea typeface="Calibri"/>
                          <a:cs typeface="Times New Roman"/>
                        </a:rPr>
                        <a:t>Party * War</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-.119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.239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-.50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a:latin typeface="Times New Roman"/>
                          <a:ea typeface="Calibri"/>
                          <a:cs typeface="Times New Roman"/>
                        </a:rPr>
                        <a:t>.619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-.589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.351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3300" dirty="0">
                          <a:latin typeface="Times New Roman"/>
                          <a:ea typeface="Calibri"/>
                          <a:cs typeface="Times New Roman"/>
                        </a:rPr>
                        <a:t>.01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6" name="TextBox 75"/>
          <p:cNvSpPr txBox="1"/>
          <p:nvPr/>
        </p:nvSpPr>
        <p:spPr>
          <a:xfrm>
            <a:off x="28117800" y="30301049"/>
            <a:ext cx="13716000" cy="1169551"/>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Contact: </a:t>
            </a:r>
            <a:r>
              <a:rPr lang="en-US" sz="3500" dirty="0" smtClean="0">
                <a:latin typeface="Times New Roman" pitchFamily="18" charset="0"/>
                <a:cs typeface="Times New Roman" pitchFamily="18" charset="0"/>
              </a:rPr>
              <a:t>Kayla Jordan (</a:t>
            </a:r>
            <a:r>
              <a:rPr lang="en-US" sz="3500" dirty="0" smtClean="0">
                <a:latin typeface="Times New Roman" pitchFamily="18" charset="0"/>
                <a:cs typeface="Times New Roman" pitchFamily="18" charset="0"/>
                <a:hlinkClick r:id="rId3"/>
              </a:rPr>
              <a:t>kaylajordan91@gmail.com</a:t>
            </a:r>
            <a:r>
              <a:rPr lang="en-US" sz="3500" dirty="0" smtClean="0">
                <a:latin typeface="Times New Roman" pitchFamily="18" charset="0"/>
                <a:cs typeface="Times New Roman" pitchFamily="18" charset="0"/>
              </a:rPr>
              <a:t>)  or  Erin Buchanan (</a:t>
            </a:r>
            <a:r>
              <a:rPr lang="en-US" sz="3500" dirty="0" smtClean="0">
                <a:latin typeface="Times New Roman" pitchFamily="18" charset="0"/>
                <a:cs typeface="Times New Roman" pitchFamily="18" charset="0"/>
                <a:hlinkClick r:id="rId4"/>
              </a:rPr>
              <a:t>erinbuchanan@missouristate.edu</a:t>
            </a:r>
            <a:r>
              <a:rPr lang="en-US" sz="3500" smtClean="0">
                <a:latin typeface="Times New Roman" pitchFamily="18" charset="0"/>
                <a:cs typeface="Times New Roman" pitchFamily="18" charset="0"/>
              </a:rPr>
              <a:t>), sponsored </a:t>
            </a:r>
            <a:r>
              <a:rPr lang="en-US" sz="3500" dirty="0" smtClean="0">
                <a:latin typeface="Times New Roman" pitchFamily="18" charset="0"/>
                <a:cs typeface="Times New Roman" pitchFamily="18" charset="0"/>
              </a:rPr>
              <a:t>by Russell N. Carney</a:t>
            </a:r>
            <a:endParaRPr lang="en-US" sz="3500" dirty="0">
              <a:latin typeface="Times New Roman" pitchFamily="18" charset="0"/>
              <a:cs typeface="Times New Roman" pitchFamily="18" charset="0"/>
            </a:endParaRPr>
          </a:p>
        </p:txBody>
      </p:sp>
      <p:grpSp>
        <p:nvGrpSpPr>
          <p:cNvPr id="71" name="Group 70"/>
          <p:cNvGrpSpPr/>
          <p:nvPr/>
        </p:nvGrpSpPr>
        <p:grpSpPr>
          <a:xfrm>
            <a:off x="16306799" y="19126200"/>
            <a:ext cx="6400801" cy="5486400"/>
            <a:chOff x="16306799" y="19126200"/>
            <a:chExt cx="6400801" cy="5486400"/>
          </a:xfrm>
        </p:grpSpPr>
        <p:pic>
          <p:nvPicPr>
            <p:cNvPr id="2" name="Picture 2"/>
            <p:cNvPicPr>
              <a:picLocks noChangeAspect="1" noChangeArrowheads="1"/>
            </p:cNvPicPr>
            <p:nvPr/>
          </p:nvPicPr>
          <p:blipFill>
            <a:blip r:embed="rId5"/>
            <a:srcRect/>
            <a:stretch>
              <a:fillRect/>
            </a:stretch>
          </p:blipFill>
          <p:spPr bwMode="auto">
            <a:xfrm>
              <a:off x="16306799" y="19126200"/>
              <a:ext cx="6400801" cy="5486400"/>
            </a:xfrm>
            <a:prstGeom prst="rect">
              <a:avLst/>
            </a:prstGeom>
            <a:ln w="88900" cap="sq" cmpd="thickThin">
              <a:solidFill>
                <a:srgbClr val="000000"/>
              </a:solidFill>
              <a:prstDash val="solid"/>
              <a:miter lim="800000"/>
            </a:ln>
            <a:effectLst>
              <a:innerShdw blurRad="76200">
                <a:srgbClr val="000000"/>
              </a:innerShdw>
            </a:effectLst>
          </p:spPr>
        </p:pic>
        <p:sp>
          <p:nvSpPr>
            <p:cNvPr id="74" name="TextBox 73"/>
            <p:cNvSpPr txBox="1"/>
            <p:nvPr/>
          </p:nvSpPr>
          <p:spPr>
            <a:xfrm>
              <a:off x="17221200" y="22021800"/>
              <a:ext cx="891625" cy="346720"/>
            </a:xfrm>
            <a:prstGeom prst="rect">
              <a:avLst/>
            </a:prstGeom>
            <a:noFill/>
          </p:spPr>
          <p:txBody>
            <a:bodyPr wrap="square" rtlCol="0">
              <a:spAutoFit/>
            </a:bodyPr>
            <a:lstStyle/>
            <a:p>
              <a:r>
                <a:rPr lang="en-US" dirty="0" smtClean="0">
                  <a:solidFill>
                    <a:schemeClr val="tx1"/>
                  </a:solidFill>
                </a:rPr>
                <a:t>n = 653</a:t>
              </a:r>
              <a:endParaRPr lang="en-US" dirty="0">
                <a:solidFill>
                  <a:schemeClr val="tx1"/>
                </a:solidFill>
              </a:endParaRPr>
            </a:p>
          </p:txBody>
        </p:sp>
        <p:sp>
          <p:nvSpPr>
            <p:cNvPr id="82" name="TextBox 81"/>
            <p:cNvSpPr txBox="1"/>
            <p:nvPr/>
          </p:nvSpPr>
          <p:spPr>
            <a:xfrm>
              <a:off x="18059400" y="22021800"/>
              <a:ext cx="891625" cy="346720"/>
            </a:xfrm>
            <a:prstGeom prst="rect">
              <a:avLst/>
            </a:prstGeom>
            <a:noFill/>
          </p:spPr>
          <p:txBody>
            <a:bodyPr wrap="square" rtlCol="0">
              <a:spAutoFit/>
            </a:bodyPr>
            <a:lstStyle/>
            <a:p>
              <a:r>
                <a:rPr lang="en-US" dirty="0" smtClean="0">
                  <a:solidFill>
                    <a:schemeClr val="tx1"/>
                  </a:solidFill>
                </a:rPr>
                <a:t>n = 712</a:t>
              </a:r>
              <a:endParaRPr lang="en-US" dirty="0">
                <a:solidFill>
                  <a:schemeClr val="tx1"/>
                </a:solidFill>
              </a:endParaRPr>
            </a:p>
          </p:txBody>
        </p:sp>
        <p:sp>
          <p:nvSpPr>
            <p:cNvPr id="83" name="TextBox 82"/>
            <p:cNvSpPr txBox="1"/>
            <p:nvPr/>
          </p:nvSpPr>
          <p:spPr>
            <a:xfrm>
              <a:off x="19354800" y="22326600"/>
              <a:ext cx="891625" cy="346720"/>
            </a:xfrm>
            <a:prstGeom prst="rect">
              <a:avLst/>
            </a:prstGeom>
            <a:noFill/>
          </p:spPr>
          <p:txBody>
            <a:bodyPr wrap="square" rtlCol="0">
              <a:spAutoFit/>
            </a:bodyPr>
            <a:lstStyle/>
            <a:p>
              <a:r>
                <a:rPr lang="en-US" dirty="0" smtClean="0">
                  <a:solidFill>
                    <a:schemeClr val="tx1"/>
                  </a:solidFill>
                </a:rPr>
                <a:t>n = 423</a:t>
              </a:r>
              <a:endParaRPr lang="en-US" dirty="0">
                <a:solidFill>
                  <a:schemeClr val="tx1"/>
                </a:solidFill>
              </a:endParaRPr>
            </a:p>
          </p:txBody>
        </p:sp>
        <p:sp>
          <p:nvSpPr>
            <p:cNvPr id="84" name="TextBox 83"/>
            <p:cNvSpPr txBox="1"/>
            <p:nvPr/>
          </p:nvSpPr>
          <p:spPr>
            <a:xfrm>
              <a:off x="20193000" y="22326600"/>
              <a:ext cx="891625" cy="346720"/>
            </a:xfrm>
            <a:prstGeom prst="rect">
              <a:avLst/>
            </a:prstGeom>
            <a:noFill/>
          </p:spPr>
          <p:txBody>
            <a:bodyPr wrap="square" rtlCol="0">
              <a:spAutoFit/>
            </a:bodyPr>
            <a:lstStyle/>
            <a:p>
              <a:r>
                <a:rPr lang="en-US" dirty="0" smtClean="0">
                  <a:solidFill>
                    <a:schemeClr val="tx1"/>
                  </a:solidFill>
                </a:rPr>
                <a:t>n = 470</a:t>
              </a:r>
              <a:endParaRPr lang="en-US" dirty="0">
                <a:solidFill>
                  <a:schemeClr val="tx1"/>
                </a:solidFill>
              </a:endParaRPr>
            </a:p>
          </p:txBody>
        </p:sp>
      </p:grpSp>
      <p:grpSp>
        <p:nvGrpSpPr>
          <p:cNvPr id="73" name="Group 72"/>
          <p:cNvGrpSpPr/>
          <p:nvPr/>
        </p:nvGrpSpPr>
        <p:grpSpPr>
          <a:xfrm>
            <a:off x="16306800" y="6324600"/>
            <a:ext cx="6400800" cy="5486400"/>
            <a:chOff x="16306800" y="6324600"/>
            <a:chExt cx="6400800" cy="5486400"/>
          </a:xfrm>
        </p:grpSpPr>
        <p:pic>
          <p:nvPicPr>
            <p:cNvPr id="1027" name="Picture 3"/>
            <p:cNvPicPr>
              <a:picLocks noChangeArrowheads="1"/>
            </p:cNvPicPr>
            <p:nvPr/>
          </p:nvPicPr>
          <p:blipFill>
            <a:blip r:embed="rId6"/>
            <a:srcRect/>
            <a:stretch>
              <a:fillRect/>
            </a:stretch>
          </p:blipFill>
          <p:spPr bwMode="auto">
            <a:xfrm>
              <a:off x="16306800" y="6324600"/>
              <a:ext cx="6400800" cy="5486400"/>
            </a:xfrm>
            <a:prstGeom prst="rect">
              <a:avLst/>
            </a:prstGeom>
            <a:ln w="88900" cap="sq" cmpd="thickThin">
              <a:solidFill>
                <a:srgbClr val="000000"/>
              </a:solidFill>
              <a:prstDash val="solid"/>
              <a:miter lim="800000"/>
            </a:ln>
            <a:effectLst>
              <a:innerShdw blurRad="76200">
                <a:srgbClr val="000000"/>
              </a:innerShdw>
            </a:effectLst>
          </p:spPr>
        </p:pic>
        <p:sp>
          <p:nvSpPr>
            <p:cNvPr id="96" name="TextBox 95"/>
            <p:cNvSpPr txBox="1"/>
            <p:nvPr/>
          </p:nvSpPr>
          <p:spPr>
            <a:xfrm>
              <a:off x="172212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206</a:t>
              </a:r>
              <a:endParaRPr lang="en-US" sz="1000" dirty="0"/>
            </a:p>
          </p:txBody>
        </p:sp>
        <p:sp>
          <p:nvSpPr>
            <p:cNvPr id="97" name="TextBox 96"/>
            <p:cNvSpPr txBox="1"/>
            <p:nvPr/>
          </p:nvSpPr>
          <p:spPr>
            <a:xfrm>
              <a:off x="175260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483</a:t>
              </a:r>
              <a:endParaRPr lang="en-US" sz="1000" dirty="0"/>
            </a:p>
          </p:txBody>
        </p:sp>
        <p:sp>
          <p:nvSpPr>
            <p:cNvPr id="98" name="TextBox 97"/>
            <p:cNvSpPr txBox="1"/>
            <p:nvPr/>
          </p:nvSpPr>
          <p:spPr>
            <a:xfrm>
              <a:off x="17830800" y="8515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373</a:t>
              </a:r>
              <a:endParaRPr lang="en-US" sz="1000" dirty="0"/>
            </a:p>
          </p:txBody>
        </p:sp>
        <p:sp>
          <p:nvSpPr>
            <p:cNvPr id="99" name="TextBox 98"/>
            <p:cNvSpPr txBox="1"/>
            <p:nvPr/>
          </p:nvSpPr>
          <p:spPr>
            <a:xfrm>
              <a:off x="18135600" y="8515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256</a:t>
              </a:r>
              <a:endParaRPr lang="en-US" sz="1000" dirty="0"/>
            </a:p>
          </p:txBody>
        </p:sp>
        <p:sp>
          <p:nvSpPr>
            <p:cNvPr id="100" name="TextBox 99"/>
            <p:cNvSpPr txBox="1"/>
            <p:nvPr/>
          </p:nvSpPr>
          <p:spPr>
            <a:xfrm>
              <a:off x="184404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47</a:t>
              </a:r>
              <a:endParaRPr lang="en-US" sz="1000" dirty="0"/>
            </a:p>
          </p:txBody>
        </p:sp>
        <p:sp>
          <p:nvSpPr>
            <p:cNvPr id="101" name="TextBox 100"/>
            <p:cNvSpPr txBox="1"/>
            <p:nvPr/>
          </p:nvSpPr>
          <p:spPr>
            <a:xfrm>
              <a:off x="192786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251</a:t>
              </a:r>
              <a:endParaRPr lang="en-US" sz="1000" dirty="0"/>
            </a:p>
          </p:txBody>
        </p:sp>
        <p:sp>
          <p:nvSpPr>
            <p:cNvPr id="102" name="TextBox 101"/>
            <p:cNvSpPr txBox="1"/>
            <p:nvPr/>
          </p:nvSpPr>
          <p:spPr>
            <a:xfrm>
              <a:off x="195834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560</a:t>
              </a:r>
              <a:endParaRPr lang="en-US" sz="1000" dirty="0"/>
            </a:p>
          </p:txBody>
        </p:sp>
        <p:sp>
          <p:nvSpPr>
            <p:cNvPr id="103" name="TextBox 102"/>
            <p:cNvSpPr txBox="1"/>
            <p:nvPr/>
          </p:nvSpPr>
          <p:spPr>
            <a:xfrm>
              <a:off x="19964400" y="8515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11</a:t>
              </a:r>
              <a:endParaRPr lang="en-US" sz="1000" dirty="0"/>
            </a:p>
          </p:txBody>
        </p:sp>
        <p:sp>
          <p:nvSpPr>
            <p:cNvPr id="104" name="TextBox 103"/>
            <p:cNvSpPr txBox="1"/>
            <p:nvPr/>
          </p:nvSpPr>
          <p:spPr>
            <a:xfrm>
              <a:off x="20193000" y="8515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55</a:t>
              </a:r>
              <a:endParaRPr lang="en-US" sz="1000" dirty="0"/>
            </a:p>
          </p:txBody>
        </p:sp>
        <p:sp>
          <p:nvSpPr>
            <p:cNvPr id="106" name="TextBox 105"/>
            <p:cNvSpPr txBox="1"/>
            <p:nvPr/>
          </p:nvSpPr>
          <p:spPr>
            <a:xfrm>
              <a:off x="20574000" y="8839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15</a:t>
              </a:r>
              <a:endParaRPr lang="en-US" sz="1000" dirty="0"/>
            </a:p>
          </p:txBody>
        </p:sp>
      </p:grpSp>
      <p:grpSp>
        <p:nvGrpSpPr>
          <p:cNvPr id="112" name="Group 111"/>
          <p:cNvGrpSpPr/>
          <p:nvPr/>
        </p:nvGrpSpPr>
        <p:grpSpPr>
          <a:xfrm>
            <a:off x="16306800" y="12725400"/>
            <a:ext cx="6400800" cy="5486400"/>
            <a:chOff x="20574000" y="25069800"/>
            <a:chExt cx="5991225" cy="4800600"/>
          </a:xfrm>
        </p:grpSpPr>
        <p:pic>
          <p:nvPicPr>
            <p:cNvPr id="3" name="Picture 5"/>
            <p:cNvPicPr>
              <a:picLocks noChangeAspect="1" noChangeArrowheads="1"/>
            </p:cNvPicPr>
            <p:nvPr/>
          </p:nvPicPr>
          <p:blipFill>
            <a:blip r:embed="rId7"/>
            <a:srcRect/>
            <a:stretch>
              <a:fillRect/>
            </a:stretch>
          </p:blipFill>
          <p:spPr bwMode="auto">
            <a:xfrm>
              <a:off x="20574000" y="25069800"/>
              <a:ext cx="5991225" cy="4800600"/>
            </a:xfrm>
            <a:prstGeom prst="rect">
              <a:avLst/>
            </a:prstGeom>
            <a:ln w="88900" cap="sq" cmpd="thickThin">
              <a:solidFill>
                <a:srgbClr val="000000"/>
              </a:solidFill>
              <a:prstDash val="solid"/>
              <a:miter lim="800000"/>
            </a:ln>
            <a:effectLst>
              <a:innerShdw blurRad="76200">
                <a:srgbClr val="000000"/>
              </a:innerShdw>
            </a:effectLst>
          </p:spPr>
        </p:pic>
        <p:sp>
          <p:nvSpPr>
            <p:cNvPr id="108" name="TextBox 107"/>
            <p:cNvSpPr txBox="1"/>
            <p:nvPr/>
          </p:nvSpPr>
          <p:spPr>
            <a:xfrm>
              <a:off x="21488400" y="26746200"/>
              <a:ext cx="762000" cy="276999"/>
            </a:xfrm>
            <a:prstGeom prst="rect">
              <a:avLst/>
            </a:prstGeom>
            <a:noFill/>
          </p:spPr>
          <p:txBody>
            <a:bodyPr wrap="square" rtlCol="0">
              <a:spAutoFit/>
            </a:bodyPr>
            <a:lstStyle/>
            <a:p>
              <a:r>
                <a:rPr lang="en-US" dirty="0" smtClean="0">
                  <a:solidFill>
                    <a:schemeClr val="tx1"/>
                  </a:solidFill>
                </a:rPr>
                <a:t>n = 653</a:t>
              </a:r>
              <a:endParaRPr lang="en-US" dirty="0">
                <a:solidFill>
                  <a:schemeClr val="tx1"/>
                </a:solidFill>
              </a:endParaRPr>
            </a:p>
          </p:txBody>
        </p:sp>
        <p:sp>
          <p:nvSpPr>
            <p:cNvPr id="109" name="TextBox 108"/>
            <p:cNvSpPr txBox="1"/>
            <p:nvPr/>
          </p:nvSpPr>
          <p:spPr>
            <a:xfrm>
              <a:off x="22174200" y="26898600"/>
              <a:ext cx="762000" cy="276999"/>
            </a:xfrm>
            <a:prstGeom prst="rect">
              <a:avLst/>
            </a:prstGeom>
            <a:noFill/>
          </p:spPr>
          <p:txBody>
            <a:bodyPr wrap="square" rtlCol="0">
              <a:spAutoFit/>
            </a:bodyPr>
            <a:lstStyle/>
            <a:p>
              <a:r>
                <a:rPr lang="en-US" dirty="0" smtClean="0">
                  <a:solidFill>
                    <a:schemeClr val="tx1"/>
                  </a:solidFill>
                </a:rPr>
                <a:t>n = 712</a:t>
              </a:r>
              <a:endParaRPr lang="en-US" dirty="0">
                <a:solidFill>
                  <a:schemeClr val="tx1"/>
                </a:solidFill>
              </a:endParaRPr>
            </a:p>
          </p:txBody>
        </p:sp>
        <p:sp>
          <p:nvSpPr>
            <p:cNvPr id="110" name="TextBox 109"/>
            <p:cNvSpPr txBox="1"/>
            <p:nvPr/>
          </p:nvSpPr>
          <p:spPr>
            <a:xfrm>
              <a:off x="23393400" y="26441400"/>
              <a:ext cx="762000" cy="276999"/>
            </a:xfrm>
            <a:prstGeom prst="rect">
              <a:avLst/>
            </a:prstGeom>
            <a:noFill/>
          </p:spPr>
          <p:txBody>
            <a:bodyPr wrap="square" rtlCol="0">
              <a:spAutoFit/>
            </a:bodyPr>
            <a:lstStyle/>
            <a:p>
              <a:r>
                <a:rPr lang="en-US" dirty="0" smtClean="0">
                  <a:solidFill>
                    <a:schemeClr val="tx1"/>
                  </a:solidFill>
                </a:rPr>
                <a:t>n = 423</a:t>
              </a:r>
              <a:endParaRPr lang="en-US" dirty="0">
                <a:solidFill>
                  <a:schemeClr val="tx1"/>
                </a:solidFill>
              </a:endParaRPr>
            </a:p>
          </p:txBody>
        </p:sp>
        <p:sp>
          <p:nvSpPr>
            <p:cNvPr id="111" name="TextBox 110"/>
            <p:cNvSpPr txBox="1"/>
            <p:nvPr/>
          </p:nvSpPr>
          <p:spPr>
            <a:xfrm>
              <a:off x="24155400" y="27355800"/>
              <a:ext cx="762000" cy="276999"/>
            </a:xfrm>
            <a:prstGeom prst="rect">
              <a:avLst/>
            </a:prstGeom>
            <a:noFill/>
          </p:spPr>
          <p:txBody>
            <a:bodyPr wrap="square" rtlCol="0">
              <a:spAutoFit/>
            </a:bodyPr>
            <a:lstStyle/>
            <a:p>
              <a:r>
                <a:rPr lang="en-US" dirty="0" smtClean="0">
                  <a:solidFill>
                    <a:schemeClr val="tx1"/>
                  </a:solidFill>
                </a:rPr>
                <a:t>n = 470</a:t>
              </a:r>
              <a:endParaRPr lang="en-US" dirty="0">
                <a:solidFill>
                  <a:schemeClr val="tx1"/>
                </a:solidFill>
              </a:endParaRPr>
            </a:p>
          </p:txBody>
        </p:sp>
      </p:grpSp>
      <p:grpSp>
        <p:nvGrpSpPr>
          <p:cNvPr id="123" name="Group 122"/>
          <p:cNvGrpSpPr/>
          <p:nvPr/>
        </p:nvGrpSpPr>
        <p:grpSpPr>
          <a:xfrm>
            <a:off x="16306800" y="25527000"/>
            <a:ext cx="6400800" cy="5486400"/>
            <a:chOff x="26517600" y="25679400"/>
            <a:chExt cx="5991225" cy="4800600"/>
          </a:xfrm>
        </p:grpSpPr>
        <p:pic>
          <p:nvPicPr>
            <p:cNvPr id="4" name="Picture 6"/>
            <p:cNvPicPr>
              <a:picLocks noChangeAspect="1" noChangeArrowheads="1"/>
            </p:cNvPicPr>
            <p:nvPr/>
          </p:nvPicPr>
          <p:blipFill>
            <a:blip r:embed="rId8"/>
            <a:srcRect/>
            <a:stretch>
              <a:fillRect/>
            </a:stretch>
          </p:blipFill>
          <p:spPr bwMode="auto">
            <a:xfrm>
              <a:off x="26517600" y="25679400"/>
              <a:ext cx="5991225" cy="4800600"/>
            </a:xfrm>
            <a:prstGeom prst="rect">
              <a:avLst/>
            </a:prstGeom>
            <a:ln w="88900" cap="sq" cmpd="thickThin">
              <a:solidFill>
                <a:srgbClr val="000000"/>
              </a:solidFill>
              <a:prstDash val="solid"/>
              <a:miter lim="800000"/>
            </a:ln>
            <a:effectLst>
              <a:innerShdw blurRad="76200">
                <a:srgbClr val="000000"/>
              </a:innerShdw>
            </a:effectLst>
          </p:spPr>
        </p:pic>
        <p:sp>
          <p:nvSpPr>
            <p:cNvPr id="113" name="TextBox 112"/>
            <p:cNvSpPr txBox="1"/>
            <p:nvPr/>
          </p:nvSpPr>
          <p:spPr>
            <a:xfrm>
              <a:off x="27279600" y="274890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206</a:t>
              </a:r>
              <a:endParaRPr lang="en-US" sz="1000" dirty="0"/>
            </a:p>
          </p:txBody>
        </p:sp>
        <p:sp>
          <p:nvSpPr>
            <p:cNvPr id="114" name="TextBox 113"/>
            <p:cNvSpPr txBox="1"/>
            <p:nvPr/>
          </p:nvSpPr>
          <p:spPr>
            <a:xfrm>
              <a:off x="27660600" y="27508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483</a:t>
              </a:r>
              <a:endParaRPr lang="en-US" sz="1000" dirty="0"/>
            </a:p>
          </p:txBody>
        </p:sp>
        <p:sp>
          <p:nvSpPr>
            <p:cNvPr id="115" name="TextBox 114"/>
            <p:cNvSpPr txBox="1"/>
            <p:nvPr/>
          </p:nvSpPr>
          <p:spPr>
            <a:xfrm>
              <a:off x="27965400" y="27184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373</a:t>
              </a:r>
              <a:endParaRPr lang="en-US" sz="1000" dirty="0"/>
            </a:p>
          </p:txBody>
        </p:sp>
        <p:sp>
          <p:nvSpPr>
            <p:cNvPr id="116" name="TextBox 115"/>
            <p:cNvSpPr txBox="1"/>
            <p:nvPr/>
          </p:nvSpPr>
          <p:spPr>
            <a:xfrm>
              <a:off x="28270200" y="271842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256</a:t>
              </a:r>
              <a:endParaRPr lang="en-US" sz="1000" dirty="0"/>
            </a:p>
          </p:txBody>
        </p:sp>
        <p:sp>
          <p:nvSpPr>
            <p:cNvPr id="117" name="TextBox 116"/>
            <p:cNvSpPr txBox="1"/>
            <p:nvPr/>
          </p:nvSpPr>
          <p:spPr>
            <a:xfrm>
              <a:off x="28575000" y="274890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47</a:t>
              </a:r>
              <a:endParaRPr lang="en-US" sz="1000" dirty="0"/>
            </a:p>
          </p:txBody>
        </p:sp>
        <p:sp>
          <p:nvSpPr>
            <p:cNvPr id="118" name="TextBox 117"/>
            <p:cNvSpPr txBox="1"/>
            <p:nvPr/>
          </p:nvSpPr>
          <p:spPr>
            <a:xfrm>
              <a:off x="29260800" y="27508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251</a:t>
              </a:r>
              <a:endParaRPr lang="en-US" sz="1000" dirty="0"/>
            </a:p>
          </p:txBody>
        </p:sp>
        <p:sp>
          <p:nvSpPr>
            <p:cNvPr id="119" name="TextBox 118"/>
            <p:cNvSpPr txBox="1"/>
            <p:nvPr/>
          </p:nvSpPr>
          <p:spPr>
            <a:xfrm>
              <a:off x="29565600" y="2748909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560</a:t>
              </a:r>
              <a:endParaRPr lang="en-US" sz="1000" dirty="0"/>
            </a:p>
          </p:txBody>
        </p:sp>
        <p:sp>
          <p:nvSpPr>
            <p:cNvPr id="120" name="TextBox 119"/>
            <p:cNvSpPr txBox="1"/>
            <p:nvPr/>
          </p:nvSpPr>
          <p:spPr>
            <a:xfrm>
              <a:off x="29946600" y="272034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11</a:t>
              </a:r>
              <a:endParaRPr lang="en-US" sz="1000" dirty="0"/>
            </a:p>
          </p:txBody>
        </p:sp>
        <p:sp>
          <p:nvSpPr>
            <p:cNvPr id="121" name="TextBox 120"/>
            <p:cNvSpPr txBox="1"/>
            <p:nvPr/>
          </p:nvSpPr>
          <p:spPr>
            <a:xfrm>
              <a:off x="30251400" y="272034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55</a:t>
              </a:r>
              <a:endParaRPr lang="en-US" sz="1000" dirty="0"/>
            </a:p>
          </p:txBody>
        </p:sp>
        <p:sp>
          <p:nvSpPr>
            <p:cNvPr id="122" name="TextBox 121"/>
            <p:cNvSpPr txBox="1"/>
            <p:nvPr/>
          </p:nvSpPr>
          <p:spPr>
            <a:xfrm>
              <a:off x="30556200" y="27508200"/>
              <a:ext cx="457200" cy="400110"/>
            </a:xfrm>
            <a:prstGeom prst="rect">
              <a:avLst/>
            </a:prstGeom>
            <a:noFill/>
          </p:spPr>
          <p:txBody>
            <a:bodyPr wrap="square" rtlCol="0">
              <a:spAutoFit/>
            </a:bodyPr>
            <a:lstStyle/>
            <a:p>
              <a:r>
                <a:rPr lang="en-US" sz="1000" i="1" dirty="0" smtClean="0"/>
                <a:t>n </a:t>
              </a:r>
              <a:r>
                <a:rPr lang="en-US" sz="1000" dirty="0" smtClean="0"/>
                <a:t>= </a:t>
              </a:r>
            </a:p>
            <a:p>
              <a:r>
                <a:rPr lang="en-US" sz="1000" dirty="0" smtClean="0"/>
                <a:t>15</a:t>
              </a:r>
              <a:endParaRPr lang="en-US" sz="1000" dirty="0"/>
            </a:p>
          </p:txBody>
        </p:sp>
      </p:grpSp>
      <p:sp>
        <p:nvSpPr>
          <p:cNvPr id="64" name="Rectangle 7"/>
          <p:cNvSpPr>
            <a:spLocks/>
          </p:cNvSpPr>
          <p:nvPr/>
        </p:nvSpPr>
        <p:spPr bwMode="auto">
          <a:xfrm>
            <a:off x="22936200" y="6248400"/>
            <a:ext cx="41910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36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Categorical Thinking</a:t>
            </a:r>
          </a:p>
          <a:p>
            <a:pPr algn="ctr" eaLnBrk="1" hangingPunct="1"/>
            <a:endParaRPr lang="en-US" sz="30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lvl="1" eaLnBrk="1" hangingPunct="1">
              <a:buFont typeface="Arial" pitchFamily="34" charset="0"/>
              <a:buChar char="•"/>
            </a:pPr>
            <a:endParaRPr lang="en-US" sz="30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3000" b="1" dirty="0" smtClean="0">
              <a:solidFill>
                <a:schemeClr val="tx1"/>
              </a:solidFill>
              <a:latin typeface="Times New Roman"/>
              <a:cs typeface="Times New Roman"/>
            </a:endParaRPr>
          </a:p>
          <a:p>
            <a:pPr marL="0" marR="0">
              <a:lnSpc>
                <a:spcPct val="115000"/>
              </a:lnSpc>
              <a:spcBef>
                <a:spcPts val="0"/>
              </a:spcBef>
              <a:spcAft>
                <a:spcPts val="0"/>
              </a:spcAft>
            </a:pPr>
            <a:endParaRPr lang="en-US" sz="3000" dirty="0">
              <a:solidFill>
                <a:schemeClr val="tx1"/>
              </a:solidFill>
              <a:latin typeface="Times New Roman"/>
              <a:ea typeface="Calibri"/>
              <a:cs typeface="Times New Roman"/>
            </a:endParaRPr>
          </a:p>
          <a:p>
            <a:pPr eaLnBrk="1" hangingPunct="1"/>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p:txBody>
      </p:sp>
      <p:sp>
        <p:nvSpPr>
          <p:cNvPr id="65" name="Rectangle 7"/>
          <p:cNvSpPr>
            <a:spLocks/>
          </p:cNvSpPr>
          <p:nvPr/>
        </p:nvSpPr>
        <p:spPr bwMode="auto">
          <a:xfrm>
            <a:off x="23012400" y="12801600"/>
            <a:ext cx="4267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36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Complex Thinking</a:t>
            </a:r>
          </a:p>
          <a:p>
            <a:pPr algn="ctr" eaLnBrk="1" hangingPunct="1"/>
            <a:endParaRPr lang="en-US" sz="30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lvl="1" eaLnBrk="1" hangingPunct="1">
              <a:buFont typeface="Arial" pitchFamily="34" charset="0"/>
              <a:buChar char="•"/>
            </a:pPr>
            <a:endParaRPr lang="en-US" sz="30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3000" b="1" dirty="0" smtClean="0">
              <a:solidFill>
                <a:schemeClr val="tx1"/>
              </a:solidFill>
              <a:latin typeface="Times New Roman"/>
              <a:cs typeface="Times New Roman"/>
            </a:endParaRPr>
          </a:p>
          <a:p>
            <a:pPr marL="0" marR="0">
              <a:lnSpc>
                <a:spcPct val="115000"/>
              </a:lnSpc>
              <a:spcBef>
                <a:spcPts val="0"/>
              </a:spcBef>
              <a:spcAft>
                <a:spcPts val="0"/>
              </a:spcAft>
            </a:pPr>
            <a:endParaRPr lang="en-US" sz="3000" dirty="0">
              <a:solidFill>
                <a:schemeClr val="tx1"/>
              </a:solidFill>
              <a:latin typeface="Times New Roman"/>
              <a:ea typeface="Calibri"/>
              <a:cs typeface="Times New Roman"/>
            </a:endParaRPr>
          </a:p>
          <a:p>
            <a:pPr eaLnBrk="1" hangingPunct="1"/>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p:txBody>
      </p:sp>
      <p:sp>
        <p:nvSpPr>
          <p:cNvPr id="66" name="Rectangle 7"/>
          <p:cNvSpPr>
            <a:spLocks/>
          </p:cNvSpPr>
          <p:nvPr/>
        </p:nvSpPr>
        <p:spPr bwMode="auto">
          <a:xfrm>
            <a:off x="23012400" y="19050000"/>
            <a:ext cx="41148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36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Cognitive Processing</a:t>
            </a:r>
          </a:p>
          <a:p>
            <a:pPr algn="ctr" eaLnBrk="1" hangingPunct="1"/>
            <a:endParaRPr lang="en-US" sz="30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lvl="1" eaLnBrk="1" hangingPunct="1">
              <a:buFont typeface="Arial" pitchFamily="34" charset="0"/>
              <a:buChar char="•"/>
            </a:pPr>
            <a:endParaRPr lang="en-US" sz="30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3000" b="1" dirty="0" smtClean="0">
              <a:solidFill>
                <a:schemeClr val="tx1"/>
              </a:solidFill>
              <a:latin typeface="Times New Roman"/>
              <a:cs typeface="Times New Roman"/>
            </a:endParaRPr>
          </a:p>
          <a:p>
            <a:pPr marL="0" marR="0">
              <a:lnSpc>
                <a:spcPct val="115000"/>
              </a:lnSpc>
              <a:spcBef>
                <a:spcPts val="0"/>
              </a:spcBef>
              <a:spcAft>
                <a:spcPts val="0"/>
              </a:spcAft>
            </a:pPr>
            <a:endParaRPr lang="en-US" sz="3000" dirty="0">
              <a:solidFill>
                <a:schemeClr val="tx1"/>
              </a:solidFill>
              <a:latin typeface="Times New Roman"/>
              <a:ea typeface="Calibri"/>
              <a:cs typeface="Times New Roman"/>
            </a:endParaRPr>
          </a:p>
          <a:p>
            <a:pPr eaLnBrk="1" hangingPunct="1"/>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p:txBody>
      </p:sp>
      <p:sp>
        <p:nvSpPr>
          <p:cNvPr id="70" name="Rectangle 7"/>
          <p:cNvSpPr>
            <a:spLocks/>
          </p:cNvSpPr>
          <p:nvPr/>
        </p:nvSpPr>
        <p:spPr bwMode="auto">
          <a:xfrm>
            <a:off x="23088600" y="25527000"/>
            <a:ext cx="44958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36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Psychological Distancing</a:t>
            </a:r>
          </a:p>
          <a:p>
            <a:pPr algn="ctr" eaLnBrk="1" hangingPunct="1"/>
            <a:endParaRPr lang="en-US" sz="3000" b="1"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lvl="1" eaLnBrk="1" hangingPunct="1">
              <a:buFont typeface="Arial" pitchFamily="34" charset="0"/>
              <a:buChar char="•"/>
            </a:pPr>
            <a:endParaRPr lang="en-US" sz="30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3000" b="1" dirty="0" smtClean="0">
              <a:solidFill>
                <a:schemeClr val="tx1"/>
              </a:solidFill>
              <a:latin typeface="Times New Roman"/>
              <a:cs typeface="Times New Roman"/>
            </a:endParaRPr>
          </a:p>
          <a:p>
            <a:pPr marL="0" marR="0">
              <a:lnSpc>
                <a:spcPct val="115000"/>
              </a:lnSpc>
              <a:spcBef>
                <a:spcPts val="0"/>
              </a:spcBef>
              <a:spcAft>
                <a:spcPts val="0"/>
              </a:spcAft>
            </a:pPr>
            <a:endParaRPr lang="en-US" sz="3000" dirty="0">
              <a:solidFill>
                <a:schemeClr val="tx1"/>
              </a:solidFill>
              <a:latin typeface="Times New Roman"/>
              <a:ea typeface="Calibri"/>
              <a:cs typeface="Times New Roman"/>
            </a:endParaRPr>
          </a:p>
          <a:p>
            <a:pPr eaLnBrk="1" hangingPunct="1"/>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p:txBody>
      </p:sp>
      <p:sp>
        <p:nvSpPr>
          <p:cNvPr id="77" name="TextBox 76"/>
          <p:cNvSpPr txBox="1"/>
          <p:nvPr/>
        </p:nvSpPr>
        <p:spPr>
          <a:xfrm>
            <a:off x="23469600" y="7848600"/>
            <a:ext cx="3657600" cy="3539430"/>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logLik</a:t>
            </a:r>
            <a:r>
              <a:rPr lang="en-US" sz="3200" dirty="0" smtClean="0">
                <a:latin typeface="Times New Roman" pitchFamily="18" charset="0"/>
                <a:cs typeface="Times New Roman" pitchFamily="18" charset="0"/>
              </a:rPr>
              <a:t> = -4915.52</a:t>
            </a:r>
          </a:p>
          <a:p>
            <a:r>
              <a:rPr lang="en-US" sz="3200" dirty="0" err="1" smtClean="0">
                <a:latin typeface="Times New Roman" pitchFamily="18" charset="0"/>
                <a:cs typeface="Times New Roman" pitchFamily="18" charset="0"/>
              </a:rPr>
              <a:t>df</a:t>
            </a:r>
            <a:r>
              <a:rPr lang="en-US" sz="3200" dirty="0" smtClean="0">
                <a:latin typeface="Times New Roman" pitchFamily="18" charset="0"/>
                <a:cs typeface="Times New Roman" pitchFamily="18" charset="0"/>
              </a:rPr>
              <a:t> = 1696</a:t>
            </a:r>
          </a:p>
          <a:p>
            <a:r>
              <a:rPr lang="en-US" sz="3200" dirty="0" err="1" smtClean="0">
                <a:latin typeface="Times New Roman" pitchFamily="18" charset="0"/>
                <a:cs typeface="Times New Roman" pitchFamily="18" charset="0"/>
              </a:rPr>
              <a:t>ΔlogLik</a:t>
            </a:r>
            <a:r>
              <a:rPr lang="en-US" sz="3200" dirty="0" smtClean="0">
                <a:latin typeface="Times New Roman" pitchFamily="18" charset="0"/>
                <a:cs typeface="Times New Roman" pitchFamily="18" charset="0"/>
              </a:rPr>
              <a:t> = 25.01</a:t>
            </a:r>
          </a:p>
          <a:p>
            <a:r>
              <a:rPr lang="en-US" sz="3200" dirty="0" err="1" smtClean="0">
                <a:latin typeface="Times New Roman" pitchFamily="18" charset="0"/>
                <a:cs typeface="Times New Roman" pitchFamily="18" charset="0"/>
              </a:rPr>
              <a:t>Δdf</a:t>
            </a:r>
            <a:r>
              <a:rPr lang="en-US" sz="3200" dirty="0" smtClean="0">
                <a:latin typeface="Times New Roman" pitchFamily="18" charset="0"/>
                <a:cs typeface="Times New Roman" pitchFamily="18" charset="0"/>
              </a:rPr>
              <a:t> = 3</a:t>
            </a:r>
          </a:p>
          <a:p>
            <a:r>
              <a:rPr lang="en-US" sz="3200" dirty="0" smtClean="0">
                <a:latin typeface="Times New Roman" pitchFamily="18" charset="0"/>
                <a:cs typeface="Times New Roman" pitchFamily="18" charset="0"/>
              </a:rPr>
              <a:t>Critical χ</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7.82</a:t>
            </a:r>
          </a:p>
          <a:p>
            <a:r>
              <a:rPr lang="en-US" sz="3200" i="1" dirty="0" smtClean="0">
                <a:latin typeface="Times New Roman" pitchFamily="18" charset="0"/>
                <a:cs typeface="Times New Roman" pitchFamily="18" charset="0"/>
              </a:rPr>
              <a:t>R</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.02</a:t>
            </a:r>
          </a:p>
          <a:p>
            <a:endParaRPr lang="en-US" sz="3200" dirty="0">
              <a:latin typeface="Times New Roman" pitchFamily="18" charset="0"/>
              <a:cs typeface="Times New Roman" pitchFamily="18" charset="0"/>
            </a:endParaRPr>
          </a:p>
        </p:txBody>
      </p:sp>
      <p:sp>
        <p:nvSpPr>
          <p:cNvPr id="78" name="TextBox 77"/>
          <p:cNvSpPr txBox="1"/>
          <p:nvPr/>
        </p:nvSpPr>
        <p:spPr>
          <a:xfrm>
            <a:off x="23393400" y="13944600"/>
            <a:ext cx="3657600" cy="3539430"/>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logLik</a:t>
            </a:r>
            <a:r>
              <a:rPr lang="en-US" sz="3200" dirty="0" smtClean="0">
                <a:latin typeface="Times New Roman" pitchFamily="18" charset="0"/>
                <a:cs typeface="Times New Roman" pitchFamily="18" charset="0"/>
              </a:rPr>
              <a:t> = -5592.71</a:t>
            </a:r>
          </a:p>
          <a:p>
            <a:r>
              <a:rPr lang="en-US" sz="3200" dirty="0" err="1" smtClean="0">
                <a:latin typeface="Times New Roman" pitchFamily="18" charset="0"/>
                <a:cs typeface="Times New Roman" pitchFamily="18" charset="0"/>
              </a:rPr>
              <a:t>df</a:t>
            </a:r>
            <a:r>
              <a:rPr lang="en-US" sz="3200" dirty="0" smtClean="0">
                <a:latin typeface="Times New Roman" pitchFamily="18" charset="0"/>
                <a:cs typeface="Times New Roman" pitchFamily="18" charset="0"/>
              </a:rPr>
              <a:t> = 1696 </a:t>
            </a:r>
          </a:p>
          <a:p>
            <a:r>
              <a:rPr lang="en-US" sz="3200" dirty="0" err="1" smtClean="0">
                <a:latin typeface="Times New Roman" pitchFamily="18" charset="0"/>
                <a:cs typeface="Times New Roman" pitchFamily="18" charset="0"/>
              </a:rPr>
              <a:t>ΔlogLik</a:t>
            </a:r>
            <a:r>
              <a:rPr lang="en-US" sz="3200" dirty="0" smtClean="0">
                <a:latin typeface="Times New Roman" pitchFamily="18" charset="0"/>
                <a:cs typeface="Times New Roman" pitchFamily="18" charset="0"/>
              </a:rPr>
              <a:t> = 34.47 </a:t>
            </a:r>
          </a:p>
          <a:p>
            <a:r>
              <a:rPr lang="en-US" sz="3200" dirty="0" err="1" smtClean="0">
                <a:latin typeface="Times New Roman" pitchFamily="18" charset="0"/>
                <a:cs typeface="Times New Roman" pitchFamily="18" charset="0"/>
              </a:rPr>
              <a:t>Δdf</a:t>
            </a:r>
            <a:r>
              <a:rPr lang="en-US" sz="3200" dirty="0" smtClean="0">
                <a:latin typeface="Times New Roman" pitchFamily="18" charset="0"/>
                <a:cs typeface="Times New Roman" pitchFamily="18" charset="0"/>
              </a:rPr>
              <a:t> = 3 </a:t>
            </a:r>
          </a:p>
          <a:p>
            <a:r>
              <a:rPr lang="en-US" sz="3200" dirty="0" smtClean="0">
                <a:latin typeface="Times New Roman" pitchFamily="18" charset="0"/>
                <a:cs typeface="Times New Roman" pitchFamily="18" charset="0"/>
              </a:rPr>
              <a:t>Critical χ</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7.82 </a:t>
            </a:r>
          </a:p>
          <a:p>
            <a:r>
              <a:rPr lang="en-US" sz="3200" i="1" dirty="0" smtClean="0">
                <a:latin typeface="Times New Roman" pitchFamily="18" charset="0"/>
                <a:cs typeface="Times New Roman" pitchFamily="18" charset="0"/>
              </a:rPr>
              <a:t>R</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.03</a:t>
            </a:r>
          </a:p>
          <a:p>
            <a:endParaRPr lang="en-US" sz="3200" dirty="0">
              <a:latin typeface="Times New Roman" pitchFamily="18" charset="0"/>
              <a:cs typeface="Times New Roman" pitchFamily="18" charset="0"/>
            </a:endParaRPr>
          </a:p>
        </p:txBody>
      </p:sp>
      <p:sp>
        <p:nvSpPr>
          <p:cNvPr id="80" name="TextBox 79"/>
          <p:cNvSpPr txBox="1"/>
          <p:nvPr/>
        </p:nvSpPr>
        <p:spPr>
          <a:xfrm>
            <a:off x="23393400" y="20727412"/>
            <a:ext cx="3657600" cy="3046988"/>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logLik</a:t>
            </a:r>
            <a:r>
              <a:rPr lang="en-US" sz="3200" dirty="0" smtClean="0">
                <a:latin typeface="Times New Roman" pitchFamily="18" charset="0"/>
                <a:cs typeface="Times New Roman" pitchFamily="18" charset="0"/>
              </a:rPr>
              <a:t> = -4001.57 </a:t>
            </a:r>
          </a:p>
          <a:p>
            <a:r>
              <a:rPr lang="en-US" sz="3200" dirty="0" err="1" smtClean="0">
                <a:latin typeface="Times New Roman" pitchFamily="18" charset="0"/>
                <a:cs typeface="Times New Roman" pitchFamily="18" charset="0"/>
              </a:rPr>
              <a:t>df</a:t>
            </a:r>
            <a:r>
              <a:rPr lang="en-US" sz="3200" dirty="0" smtClean="0">
                <a:latin typeface="Times New Roman" pitchFamily="18" charset="0"/>
                <a:cs typeface="Times New Roman" pitchFamily="18" charset="0"/>
              </a:rPr>
              <a:t> = 1696 </a:t>
            </a:r>
          </a:p>
          <a:p>
            <a:r>
              <a:rPr lang="en-US" sz="3200" dirty="0" err="1" smtClean="0">
                <a:latin typeface="Times New Roman" pitchFamily="18" charset="0"/>
                <a:cs typeface="Times New Roman" pitchFamily="18" charset="0"/>
              </a:rPr>
              <a:t>ΔlogLik</a:t>
            </a:r>
            <a:r>
              <a:rPr lang="en-US" sz="3200" dirty="0" smtClean="0">
                <a:latin typeface="Times New Roman" pitchFamily="18" charset="0"/>
                <a:cs typeface="Times New Roman" pitchFamily="18" charset="0"/>
              </a:rPr>
              <a:t> = 68.56 </a:t>
            </a:r>
          </a:p>
          <a:p>
            <a:r>
              <a:rPr lang="en-US" sz="3200" dirty="0" err="1" smtClean="0">
                <a:latin typeface="Times New Roman" pitchFamily="18" charset="0"/>
                <a:cs typeface="Times New Roman" pitchFamily="18" charset="0"/>
              </a:rPr>
              <a:t>Δdf</a:t>
            </a:r>
            <a:r>
              <a:rPr lang="en-US" sz="3200" dirty="0" smtClean="0">
                <a:latin typeface="Times New Roman" pitchFamily="18" charset="0"/>
                <a:cs typeface="Times New Roman" pitchFamily="18" charset="0"/>
              </a:rPr>
              <a:t> = 3 </a:t>
            </a:r>
          </a:p>
          <a:p>
            <a:r>
              <a:rPr lang="en-US" sz="3200" dirty="0" smtClean="0">
                <a:latin typeface="Times New Roman" pitchFamily="18" charset="0"/>
                <a:cs typeface="Times New Roman" pitchFamily="18" charset="0"/>
              </a:rPr>
              <a:t>Critical χ</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7.82 </a:t>
            </a:r>
          </a:p>
          <a:p>
            <a:r>
              <a:rPr lang="en-US" sz="3200" i="1" dirty="0" smtClean="0">
                <a:latin typeface="Times New Roman" pitchFamily="18" charset="0"/>
                <a:cs typeface="Times New Roman" pitchFamily="18" charset="0"/>
              </a:rPr>
              <a:t>R</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.05</a:t>
            </a:r>
            <a:endParaRPr lang="en-US" sz="3200" dirty="0">
              <a:latin typeface="Times New Roman" pitchFamily="18" charset="0"/>
              <a:cs typeface="Times New Roman" pitchFamily="18" charset="0"/>
            </a:endParaRPr>
          </a:p>
        </p:txBody>
      </p:sp>
      <p:sp>
        <p:nvSpPr>
          <p:cNvPr id="81" name="TextBox 80"/>
          <p:cNvSpPr txBox="1"/>
          <p:nvPr/>
        </p:nvSpPr>
        <p:spPr>
          <a:xfrm>
            <a:off x="23393400" y="27245370"/>
            <a:ext cx="3657600" cy="3539430"/>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logLik</a:t>
            </a:r>
            <a:r>
              <a:rPr lang="en-US" sz="3200" dirty="0" smtClean="0">
                <a:latin typeface="Times New Roman" pitchFamily="18" charset="0"/>
                <a:cs typeface="Times New Roman" pitchFamily="18" charset="0"/>
              </a:rPr>
              <a:t> = -5312.36 </a:t>
            </a:r>
          </a:p>
          <a:p>
            <a:r>
              <a:rPr lang="en-US" sz="3200" dirty="0" err="1" smtClean="0">
                <a:latin typeface="Times New Roman" pitchFamily="18" charset="0"/>
                <a:cs typeface="Times New Roman" pitchFamily="18" charset="0"/>
              </a:rPr>
              <a:t>df</a:t>
            </a:r>
            <a:r>
              <a:rPr lang="en-US" sz="3200" dirty="0" smtClean="0">
                <a:latin typeface="Times New Roman" pitchFamily="18" charset="0"/>
                <a:cs typeface="Times New Roman" pitchFamily="18" charset="0"/>
              </a:rPr>
              <a:t> = 1696</a:t>
            </a:r>
          </a:p>
          <a:p>
            <a:r>
              <a:rPr lang="en-US" sz="3200" dirty="0" err="1" smtClean="0">
                <a:latin typeface="Times New Roman" pitchFamily="18" charset="0"/>
                <a:cs typeface="Times New Roman" pitchFamily="18" charset="0"/>
              </a:rPr>
              <a:t>ΔlogLik</a:t>
            </a:r>
            <a:r>
              <a:rPr lang="en-US" sz="3200" dirty="0" smtClean="0">
                <a:latin typeface="Times New Roman" pitchFamily="18" charset="0"/>
                <a:cs typeface="Times New Roman" pitchFamily="18" charset="0"/>
              </a:rPr>
              <a:t> = 16.49 </a:t>
            </a:r>
          </a:p>
          <a:p>
            <a:r>
              <a:rPr lang="en-US" sz="3200" dirty="0" err="1" smtClean="0">
                <a:latin typeface="Times New Roman" pitchFamily="18" charset="0"/>
                <a:cs typeface="Times New Roman" pitchFamily="18" charset="0"/>
              </a:rPr>
              <a:t>Δdf</a:t>
            </a:r>
            <a:r>
              <a:rPr lang="en-US" sz="3200" dirty="0" smtClean="0">
                <a:latin typeface="Times New Roman" pitchFamily="18" charset="0"/>
                <a:cs typeface="Times New Roman" pitchFamily="18" charset="0"/>
              </a:rPr>
              <a:t> = 3 </a:t>
            </a:r>
          </a:p>
          <a:p>
            <a:r>
              <a:rPr lang="en-US" sz="3200" dirty="0" smtClean="0">
                <a:latin typeface="Times New Roman" pitchFamily="18" charset="0"/>
                <a:cs typeface="Times New Roman" pitchFamily="18" charset="0"/>
              </a:rPr>
              <a:t>Critical χ</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7.82 </a:t>
            </a:r>
          </a:p>
          <a:p>
            <a:r>
              <a:rPr lang="en-US" sz="3200" i="1" dirty="0" smtClean="0">
                <a:latin typeface="Times New Roman" pitchFamily="18" charset="0"/>
                <a:cs typeface="Times New Roman" pitchFamily="18" charset="0"/>
              </a:rPr>
              <a:t>R</a:t>
            </a:r>
            <a:r>
              <a:rPr lang="en-US" sz="3200" baseline="300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 .02</a:t>
            </a:r>
          </a:p>
          <a:p>
            <a:endParaRPr lang="en-US" sz="32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Pages>0</Pages>
  <Words>833</Words>
  <Characters>0</Characters>
  <Application>Microsoft Office PowerPoint</Application>
  <PresentationFormat>Custom</PresentationFormat>
  <Lines>0</Lines>
  <Paragraphs>279</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Calibri</vt:lpstr>
      <vt:lpstr>Gill Sans</vt:lpstr>
      <vt:lpstr>Lucida Grande</vt:lpstr>
      <vt:lpstr>Minion Pro</vt:lpstr>
      <vt:lpstr>Times New Roman</vt:lpstr>
      <vt:lpstr>Times New Roman Bold</vt:lpstr>
      <vt:lpstr>ヒラギノ角ゴ ProN W3</vt:lpstr>
      <vt:lpstr>Default - Blank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Buchanan, Erin M</cp:lastModifiedBy>
  <cp:revision>225</cp:revision>
  <cp:lastPrinted>2013-10-31T19:38:35Z</cp:lastPrinted>
  <dcterms:modified xsi:type="dcterms:W3CDTF">2014-10-15T18:11:12Z</dcterms:modified>
</cp:coreProperties>
</file>