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3" r:id="rId14"/>
    <p:sldId id="274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050CB-D622-4740-A64E-4E1BB9194BFB}" type="datetimeFigureOut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155F7-8D5F-4D63-B2EB-6A383FC369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6155F7-8D5F-4D63-B2EB-6A383FC3698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BA6EB-FF60-496C-92D7-626A3CED8E4D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Jordan &amp; Buchanan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A2797-CE9E-41C0-A22F-68954974E56A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Jordan &amp; Buchanan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49999-8F3D-447A-9E1D-D2A5BC0A7845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 smtClean="0"/>
              <a:t>Jordan &amp; Buchanan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7450-0DB3-450D-913F-33B35A3F56EF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Jordan &amp; Buchanan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07DDB-463F-4744-AF94-D8D6390D41AA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Jordan &amp; Buchanan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792D-3A82-418B-B4AA-FB17E7ECD76B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Jordan &amp; Buchanan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A402-3B4D-4449-84DF-368FBC0987F1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Jordan &amp; Buchanan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C310B-4F73-46CB-808B-A6772F815D88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Jordan &amp; Buchanan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8BE5-C174-4D5C-8DEC-0559548F9593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Jordan &amp; Buchanan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060BF-07D9-44EC-9E42-36296EC31422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Jordan &amp; Buchanan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8EA133E-0A96-4E95-93D2-9F4D6D0B9751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 smtClean="0"/>
              <a:t>Jordan &amp; Buchanan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1C550B2A-296D-47A1-9E43-30BB0CCCF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B99871-5FBC-4EC1-9508-34BBB6694AAA}" type="datetime1">
              <a:rPr lang="en-US" smtClean="0"/>
              <a:pPr/>
              <a:t>4/9/2015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 smtClean="0"/>
              <a:t>Jordan &amp; Buchanan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C550B2A-296D-47A1-9E43-30BB0CCCFC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8077200" cy="19781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Exploring Moral Language: A Validation of the Moral Foundations Dictionary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81400"/>
            <a:ext cx="8077200" cy="1499616"/>
          </a:xfrm>
        </p:spPr>
        <p:txBody>
          <a:bodyPr/>
          <a:lstStyle/>
          <a:p>
            <a:r>
              <a:rPr lang="en-US" dirty="0" smtClean="0"/>
              <a:t>Kayla N. Jordan &amp; Erin M. Buchanan</a:t>
            </a:r>
          </a:p>
          <a:p>
            <a:r>
              <a:rPr lang="en-US" dirty="0" smtClean="0"/>
              <a:t>Missouri State University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 2-Method</a:t>
            </a:r>
            <a:br>
              <a:rPr lang="en-US" dirty="0" smtClean="0"/>
            </a:br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162 undergraduate students</a:t>
            </a:r>
          </a:p>
          <a:p>
            <a:r>
              <a:rPr lang="en-US" dirty="0" smtClean="0"/>
              <a:t>48 men; 114 women</a:t>
            </a:r>
          </a:p>
          <a:p>
            <a:r>
              <a:rPr lang="en-US" dirty="0" smtClean="0"/>
              <a:t>89% Caucasian</a:t>
            </a:r>
          </a:p>
          <a:p>
            <a:r>
              <a:rPr lang="en-US" dirty="0" smtClean="0"/>
              <a:t>Political orientation</a:t>
            </a:r>
          </a:p>
          <a:p>
            <a:pPr lvl="1"/>
            <a:r>
              <a:rPr lang="en-US" i="1" dirty="0" smtClean="0"/>
              <a:t>M </a:t>
            </a:r>
            <a:r>
              <a:rPr lang="en-US" dirty="0" smtClean="0"/>
              <a:t>= 5.02, </a:t>
            </a:r>
            <a:r>
              <a:rPr lang="en-US" i="1" dirty="0" smtClean="0"/>
              <a:t>SD </a:t>
            </a:r>
            <a:r>
              <a:rPr lang="en-US" dirty="0" smtClean="0"/>
              <a:t>= 2.34</a:t>
            </a:r>
          </a:p>
          <a:p>
            <a:r>
              <a:rPr lang="en-US" dirty="0" smtClean="0"/>
              <a:t>33 participants deleted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 2-Method</a:t>
            </a:r>
            <a:br>
              <a:rPr lang="en-US" dirty="0" smtClean="0"/>
            </a:br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Randomly assigned to one of three writing prompts</a:t>
            </a:r>
          </a:p>
          <a:p>
            <a:pPr lvl="1"/>
            <a:r>
              <a:rPr lang="en-US" dirty="0" smtClean="0"/>
              <a:t>Abortion</a:t>
            </a:r>
          </a:p>
          <a:p>
            <a:pPr lvl="1"/>
            <a:r>
              <a:rPr lang="en-US" dirty="0" smtClean="0"/>
              <a:t>Same-sex marriage</a:t>
            </a:r>
          </a:p>
          <a:p>
            <a:pPr lvl="1"/>
            <a:r>
              <a:rPr lang="en-US" dirty="0" smtClean="0"/>
              <a:t>Environmentalism</a:t>
            </a:r>
          </a:p>
          <a:p>
            <a:r>
              <a:rPr lang="en-US" dirty="0" smtClean="0"/>
              <a:t>MFQ</a:t>
            </a:r>
          </a:p>
          <a:p>
            <a:r>
              <a:rPr lang="en-US" dirty="0" smtClean="0"/>
              <a:t>Demographics</a:t>
            </a:r>
          </a:p>
          <a:p>
            <a:pPr lvl="1"/>
            <a:r>
              <a:rPr lang="en-US" dirty="0" smtClean="0"/>
              <a:t>“Please rate your political orientation on a scale from 1 (conservative) to 10 (liberal)”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MTMM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 cstate="print"/>
          <a:srcRect t="4757" b="25854"/>
          <a:stretch/>
        </p:blipFill>
        <p:spPr bwMode="auto">
          <a:xfrm>
            <a:off x="838200" y="1774825"/>
            <a:ext cx="7467600" cy="4625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lc="http://schemas.openxmlformats.org/drawingml/2006/lockedCanvas" xmlns:pic="http://schemas.openxmlformats.org/drawingml/2006/picture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4="http://schemas.microsoft.com/office/word/2010/wordml" xmlns:w="http://schemas.openxmlformats.org/wordprocessingml/2006/main" xmlns:w10="urn:schemas-microsoft-com:office:word" xmlns:wp="http://schemas.openxmlformats.org/drawingml/2006/wordprocessingDrawing" xmlns:wp14="http://schemas.microsoft.com/office/word/2010/wordprocessingDrawing" xmlns:v="urn:schemas-microsoft-com:vml" xmlns:m="http://schemas.openxmlformats.org/officeDocument/2006/math" xmlns:o="urn:schemas-microsoft-com:office:office" xmlns:mc="http://schemas.openxmlformats.org/markup-compatibility/2006" xmlns:wpc="http://schemas.microsoft.com/office/word/2010/wordprocessingCanvas" xmlns=""/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MTMM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2209800"/>
          <a:ext cx="8305800" cy="4267200"/>
        </p:xfrm>
        <a:graphic>
          <a:graphicData uri="http://schemas.openxmlformats.org/drawingml/2006/table">
            <a:tbl>
              <a:tblPr/>
              <a:tblGrid>
                <a:gridCol w="4054892"/>
                <a:gridCol w="1313978"/>
                <a:gridCol w="1024935"/>
                <a:gridCol w="701009"/>
                <a:gridCol w="1210986"/>
              </a:tblGrid>
              <a:tr h="4641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Model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Times"/>
                          <a:ea typeface="SimSun"/>
                        </a:rPr>
                        <a:t>χ</a:t>
                      </a:r>
                      <a:r>
                        <a:rPr lang="en-US" sz="2000" kern="100" baseline="30000" dirty="0" smtClean="0">
                          <a:latin typeface="Times"/>
                          <a:ea typeface="SimSun"/>
                        </a:rPr>
                        <a:t>2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 smtClean="0">
                          <a:latin typeface="Times"/>
                          <a:ea typeface="SimSun"/>
                        </a:rPr>
                        <a:t>df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CFI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RMSEA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507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Model 1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Correlated traits and methods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903.577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512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"/>
                          <a:ea typeface="SimSun"/>
                        </a:rPr>
                        <a:t>.875</a:t>
                      </a:r>
                      <a:endParaRPr lang="en-US" sz="2000" kern="1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.054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507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Model 2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No traits, correlated methods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2044.664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"/>
                          <a:ea typeface="SimSun"/>
                        </a:rPr>
                        <a:t>557</a:t>
                      </a:r>
                      <a:endParaRPr lang="en-US" sz="2000" kern="1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"/>
                          <a:ea typeface="SimSun"/>
                        </a:rPr>
                        <a:t>.524</a:t>
                      </a:r>
                      <a:endParaRPr lang="en-US" sz="2000" kern="1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"/>
                          <a:ea typeface="SimSun"/>
                        </a:rPr>
                        <a:t>.101</a:t>
                      </a:r>
                      <a:endParaRPr lang="en-US" sz="2000" kern="1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507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Model 3 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Perfectly correlated traits, correlated methods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1214.668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522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.778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latin typeface="Times"/>
                          <a:ea typeface="SimSun"/>
                        </a:rPr>
                        <a:t>.071</a:t>
                      </a:r>
                      <a:endParaRPr lang="en-US" sz="2000" kern="10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5076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Model 4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smtClean="0">
                          <a:latin typeface="Times"/>
                          <a:ea typeface="SimSun"/>
                        </a:rPr>
                        <a:t>Correlated</a:t>
                      </a:r>
                      <a:r>
                        <a:rPr lang="en-US" sz="2000" kern="100" baseline="0" dirty="0" smtClean="0">
                          <a:latin typeface="Times"/>
                          <a:ea typeface="SimSun"/>
                        </a:rPr>
                        <a:t> </a:t>
                      </a:r>
                      <a:r>
                        <a:rPr lang="en-US" sz="2000" kern="100" dirty="0" smtClean="0">
                          <a:latin typeface="Times"/>
                          <a:ea typeface="SimSun"/>
                        </a:rPr>
                        <a:t>traits,</a:t>
                      </a:r>
                      <a:r>
                        <a:rPr lang="en-US" sz="2000" kern="100" baseline="0" dirty="0" smtClean="0">
                          <a:latin typeface="Times"/>
                          <a:ea typeface="SimSun"/>
                        </a:rPr>
                        <a:t> </a:t>
                      </a:r>
                      <a:r>
                        <a:rPr lang="en-US" sz="2000" kern="100" dirty="0" smtClean="0">
                          <a:latin typeface="Times"/>
                          <a:ea typeface="SimSun"/>
                        </a:rPr>
                        <a:t>uncorrelated </a:t>
                      </a:r>
                      <a:r>
                        <a:rPr lang="en-US" sz="2000" kern="100" dirty="0">
                          <a:latin typeface="Times"/>
                          <a:ea typeface="SimSun"/>
                        </a:rPr>
                        <a:t>methods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905.811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513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.874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latin typeface="Times"/>
                          <a:ea typeface="SimSun"/>
                        </a:rPr>
                        <a:t>.054</a:t>
                      </a:r>
                      <a:endParaRPr lang="en-US" sz="2000" kern="100" dirty="0">
                        <a:latin typeface="Times New Roman"/>
                        <a:ea typeface="SimSun"/>
                      </a:endParaRP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1752600"/>
            <a:ext cx="312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Model Comparisons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MTMM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573720"/>
          <a:ext cx="8153400" cy="5055680"/>
        </p:xfrm>
        <a:graphic>
          <a:graphicData uri="http://schemas.openxmlformats.org/drawingml/2006/table">
            <a:tbl>
              <a:tblPr/>
              <a:tblGrid>
                <a:gridCol w="2072135"/>
                <a:gridCol w="1676852"/>
                <a:gridCol w="870522"/>
                <a:gridCol w="1101385"/>
                <a:gridCol w="1224136"/>
                <a:gridCol w="1208370"/>
              </a:tblGrid>
              <a:tr h="39911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Factor Loadings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Bayesian Estimates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911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 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Estimate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S.E.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Mean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S.E.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11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HD&lt;--Harm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-0.02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0.001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-0.02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0.000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11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FD&lt;--Fairness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-0.01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0.00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0.046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-0.01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0.000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11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IGD&lt;--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Ingroup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0.03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***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0.03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0.000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11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AD&lt;--Authority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0.00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0.511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0.00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0.000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11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PD&lt;--Purity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0.00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0.00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0.231</a:t>
                      </a:r>
                      <a:endParaRPr lang="en-US" sz="14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0.00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0.000</a:t>
                      </a:r>
                      <a:endParaRPr lang="en-US" sz="14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11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HD&lt;--MFD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0.07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11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FD&lt;--MFD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0.02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11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IGD&lt;--MFD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0.05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0.05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9114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AD&lt;--MFD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0.417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PD&lt;--MFD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***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0.02</a:t>
                      </a:r>
                      <a:endParaRPr lang="en-US" sz="14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0.000</a:t>
                      </a:r>
                      <a:endParaRPr lang="en-US" sz="14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241851" y="1536412"/>
            <a:ext cx="217078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Factor loadings of MFD</a:t>
            </a:r>
            <a:endParaRPr kumimoji="0" lang="en-US" sz="14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br>
              <a:rPr lang="en-US" dirty="0" smtClean="0"/>
            </a:br>
            <a:r>
              <a:rPr lang="en-US" dirty="0" smtClean="0"/>
              <a:t>Predicting Political Orientation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1" y="2057400"/>
          <a:ext cx="8839199" cy="4754880"/>
        </p:xfrm>
        <a:graphic>
          <a:graphicData uri="http://schemas.openxmlformats.org/drawingml/2006/table">
            <a:tbl>
              <a:tblPr/>
              <a:tblGrid>
                <a:gridCol w="820130"/>
                <a:gridCol w="1184635"/>
                <a:gridCol w="729006"/>
                <a:gridCol w="820132"/>
                <a:gridCol w="911258"/>
                <a:gridCol w="911258"/>
                <a:gridCol w="911258"/>
                <a:gridCol w="1002384"/>
                <a:gridCol w="820132"/>
                <a:gridCol w="729006"/>
              </a:tblGrid>
              <a:tr h="37437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SE 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95% CI B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β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t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 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i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</a:t>
                      </a:r>
                      <a:r>
                        <a:rPr lang="en-US" sz="1300" baseline="30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437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Lower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Upper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848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Calibri"/>
                          <a:cs typeface="Times New Roman"/>
                        </a:rPr>
                        <a:t>MFQ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Harm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0.52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0.20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0.13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0.90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0.18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2.64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0.009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0.03</a:t>
                      </a:r>
                      <a:endParaRPr lang="en-US" sz="13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437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Fairness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0.88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0.21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0.46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1.30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0.28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4.13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&lt;.001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0.06</a:t>
                      </a:r>
                      <a:endParaRPr lang="en-US" sz="13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437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Ingroup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-0.30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0.20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-0.69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0.09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-0.12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-1.52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0.129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437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Authority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-0.44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0.22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-0.87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0.00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-0.15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-1.97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0.05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0.02</a:t>
                      </a:r>
                      <a:endParaRPr lang="en-US" sz="1300" b="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437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Purity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-0.70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0.14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-0.98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-0.42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-0.33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-4.86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&lt;.001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0.08</a:t>
                      </a:r>
                      <a:endParaRPr lang="en-US" sz="1300" b="1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8482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 smtClean="0">
                          <a:latin typeface="Times New Roman"/>
                          <a:ea typeface="Calibri"/>
                          <a:cs typeface="Times New Roman"/>
                        </a:rPr>
                        <a:t>MFD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Harm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2.05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1.34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-0.59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4.70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0.10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1.53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0.128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437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Fairness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-1.60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3.28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-8.05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4.86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-0.03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-0.49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0.627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&lt;.01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7437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Ingroup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-1.70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1.36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-4.38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0.99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-0.08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-1.25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0.214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437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Authority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-1.68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2.26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-6.13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2.77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-0.05</a:t>
                      </a:r>
                      <a:endParaRPr lang="en-US" sz="13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-0.74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0.458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&lt;.01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437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  Purity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-5.21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3.14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-11.39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0.97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-0.11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-1.66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0.098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0.01</a:t>
                      </a:r>
                      <a:endParaRPr lang="en-US" sz="13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0800" marR="5080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95604" y="1631721"/>
            <a:ext cx="582704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Regression coefficients for MFQ and MFD predicting political orientation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Moral Foundations Dictionary does not seem to be a valid measure of moral foundations. </a:t>
            </a:r>
          </a:p>
          <a:p>
            <a:r>
              <a:rPr lang="en-US" dirty="0" smtClean="0"/>
              <a:t>Problems with the MFD:</a:t>
            </a:r>
          </a:p>
          <a:p>
            <a:pPr lvl="1"/>
            <a:r>
              <a:rPr lang="en-US" dirty="0" smtClean="0"/>
              <a:t>Low base rates of words</a:t>
            </a:r>
          </a:p>
          <a:p>
            <a:pPr lvl="2"/>
            <a:r>
              <a:rPr lang="en-US" dirty="0" smtClean="0"/>
              <a:t>Out of 82,000 words, 1350 (2%) were MFD words. </a:t>
            </a:r>
          </a:p>
          <a:p>
            <a:pPr lvl="1"/>
            <a:r>
              <a:rPr lang="en-US" dirty="0" smtClean="0"/>
              <a:t>Context</a:t>
            </a:r>
          </a:p>
          <a:p>
            <a:pPr lvl="1"/>
            <a:r>
              <a:rPr lang="en-US" dirty="0" smtClean="0"/>
              <a:t>Reliability of MFQ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75191"/>
            <a:ext cx="9144000" cy="4778009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 smtClean="0"/>
              <a:t>Federico, C. M., Weber, C. R., Ergun, D., &amp; Hunt, C. (2013). Mapping the Connections between Politics and Morality: The Multiple Sociopolitical Orientations Involved in Moral Intuition. </a:t>
            </a:r>
            <a:r>
              <a:rPr lang="en-US" sz="1900" i="1" dirty="0" smtClean="0"/>
              <a:t>Political Psychology, 34</a:t>
            </a:r>
            <a:r>
              <a:rPr lang="en-US" sz="1900" dirty="0" smtClean="0"/>
              <a:t>(4), 589-610. </a:t>
            </a:r>
            <a:r>
              <a:rPr lang="en-US" sz="1900" dirty="0" err="1" smtClean="0"/>
              <a:t>doi</a:t>
            </a:r>
            <a:r>
              <a:rPr lang="en-US" sz="1900" dirty="0" smtClean="0"/>
              <a:t>: 10.1111/pops.12006</a:t>
            </a:r>
          </a:p>
          <a:p>
            <a:r>
              <a:rPr lang="en-US" sz="1900" dirty="0" smtClean="0"/>
              <a:t>Graham, J., </a:t>
            </a:r>
            <a:r>
              <a:rPr lang="en-US" sz="1900" dirty="0" err="1" smtClean="0"/>
              <a:t>Haidt</a:t>
            </a:r>
            <a:r>
              <a:rPr lang="en-US" sz="1900" dirty="0" smtClean="0"/>
              <a:t>, J., &amp; </a:t>
            </a:r>
            <a:r>
              <a:rPr lang="en-US" sz="1900" dirty="0" err="1" smtClean="0"/>
              <a:t>Nosek</a:t>
            </a:r>
            <a:r>
              <a:rPr lang="en-US" sz="1900" dirty="0" smtClean="0"/>
              <a:t>, B. A. (2009). Liberals and conservatives rely on different sets of moral foundations. </a:t>
            </a:r>
            <a:r>
              <a:rPr lang="en-US" sz="1900" i="1" dirty="0" smtClean="0"/>
              <a:t>J </a:t>
            </a:r>
            <a:r>
              <a:rPr lang="en-US" sz="1900" i="1" dirty="0" err="1" smtClean="0"/>
              <a:t>Pers</a:t>
            </a:r>
            <a:r>
              <a:rPr lang="en-US" sz="1900" i="1" dirty="0" smtClean="0"/>
              <a:t> Soc </a:t>
            </a:r>
            <a:r>
              <a:rPr lang="en-US" sz="1900" i="1" dirty="0" err="1" smtClean="0"/>
              <a:t>Psychol</a:t>
            </a:r>
            <a:r>
              <a:rPr lang="en-US" sz="1900" i="1" dirty="0" smtClean="0"/>
              <a:t>, 96</a:t>
            </a:r>
            <a:r>
              <a:rPr lang="en-US" sz="1900" dirty="0" smtClean="0"/>
              <a:t>(5), 1029-1046. </a:t>
            </a:r>
            <a:r>
              <a:rPr lang="en-US" sz="1900" dirty="0" err="1" smtClean="0"/>
              <a:t>doi</a:t>
            </a:r>
            <a:r>
              <a:rPr lang="en-US" sz="1900" dirty="0" smtClean="0"/>
              <a:t>: 10.1037/a0015141</a:t>
            </a:r>
          </a:p>
          <a:p>
            <a:r>
              <a:rPr lang="en-US" sz="1900" dirty="0" smtClean="0"/>
              <a:t>Graham, J., </a:t>
            </a:r>
            <a:r>
              <a:rPr lang="en-US" sz="1900" dirty="0" err="1" smtClean="0"/>
              <a:t>Nosek</a:t>
            </a:r>
            <a:r>
              <a:rPr lang="en-US" sz="1900" dirty="0" smtClean="0"/>
              <a:t>, B. A., </a:t>
            </a:r>
            <a:r>
              <a:rPr lang="en-US" sz="1900" dirty="0" err="1" smtClean="0"/>
              <a:t>Haidt</a:t>
            </a:r>
            <a:r>
              <a:rPr lang="en-US" sz="1900" dirty="0" smtClean="0"/>
              <a:t>, J., </a:t>
            </a:r>
            <a:r>
              <a:rPr lang="en-US" sz="1900" dirty="0" err="1" smtClean="0"/>
              <a:t>Iyer</a:t>
            </a:r>
            <a:r>
              <a:rPr lang="en-US" sz="1900" dirty="0" smtClean="0"/>
              <a:t>, R., </a:t>
            </a:r>
            <a:r>
              <a:rPr lang="en-US" sz="1900" dirty="0" err="1" smtClean="0"/>
              <a:t>Koleva</a:t>
            </a:r>
            <a:r>
              <a:rPr lang="en-US" sz="1900" dirty="0" smtClean="0"/>
              <a:t>, S., &amp; Ditto, P. H. (2011). Mapping the moral domain. </a:t>
            </a:r>
            <a:r>
              <a:rPr lang="en-US" sz="1900" i="1" dirty="0" smtClean="0"/>
              <a:t>J </a:t>
            </a:r>
            <a:r>
              <a:rPr lang="en-US" sz="1900" i="1" dirty="0" err="1" smtClean="0"/>
              <a:t>Pers</a:t>
            </a:r>
            <a:r>
              <a:rPr lang="en-US" sz="1900" i="1" dirty="0" smtClean="0"/>
              <a:t> Soc </a:t>
            </a:r>
            <a:r>
              <a:rPr lang="en-US" sz="1900" i="1" dirty="0" err="1" smtClean="0"/>
              <a:t>Psychol</a:t>
            </a:r>
            <a:r>
              <a:rPr lang="en-US" sz="1900" i="1" dirty="0" smtClean="0"/>
              <a:t>, 101</a:t>
            </a:r>
            <a:r>
              <a:rPr lang="en-US" sz="1900" dirty="0" smtClean="0"/>
              <a:t>(2), 366-385. </a:t>
            </a:r>
            <a:r>
              <a:rPr lang="en-US" sz="1900" dirty="0" err="1" smtClean="0"/>
              <a:t>doi</a:t>
            </a:r>
            <a:r>
              <a:rPr lang="en-US" sz="1900" dirty="0" smtClean="0"/>
              <a:t>: 10.1037/a0021847</a:t>
            </a:r>
          </a:p>
          <a:p>
            <a:r>
              <a:rPr lang="en-US" sz="1900" dirty="0" smtClean="0"/>
              <a:t>Graham, J., </a:t>
            </a:r>
            <a:r>
              <a:rPr lang="en-US" sz="1900" dirty="0" err="1" smtClean="0"/>
              <a:t>Nosek</a:t>
            </a:r>
            <a:r>
              <a:rPr lang="en-US" sz="1900" dirty="0" smtClean="0"/>
              <a:t>, B. A., &amp; </a:t>
            </a:r>
            <a:r>
              <a:rPr lang="en-US" sz="1900" dirty="0" err="1" smtClean="0"/>
              <a:t>Haidt</a:t>
            </a:r>
            <a:r>
              <a:rPr lang="en-US" sz="1900" dirty="0" smtClean="0"/>
              <a:t>, J. (2012). The moral stereotypes of liberals and conservatives: exaggeration of differences across the political spectrum. </a:t>
            </a:r>
            <a:r>
              <a:rPr lang="en-US" sz="1900" i="1" dirty="0" err="1" smtClean="0"/>
              <a:t>PLoS</a:t>
            </a:r>
            <a:r>
              <a:rPr lang="en-US" sz="1900" i="1" dirty="0" smtClean="0"/>
              <a:t> One, 7</a:t>
            </a:r>
            <a:r>
              <a:rPr lang="en-US" sz="1900" dirty="0" smtClean="0"/>
              <a:t>(12), e50092. </a:t>
            </a:r>
            <a:r>
              <a:rPr lang="en-US" sz="1900" dirty="0" err="1" smtClean="0"/>
              <a:t>doi</a:t>
            </a:r>
            <a:r>
              <a:rPr lang="en-US" sz="1900" dirty="0" smtClean="0"/>
              <a:t>: 10.1371/journal.pone.0050092</a:t>
            </a:r>
            <a:endParaRPr lang="en-US" sz="1900" i="1" dirty="0" smtClean="0"/>
          </a:p>
          <a:p>
            <a:r>
              <a:rPr lang="en-US" sz="1900" dirty="0" err="1" smtClean="0"/>
              <a:t>Sagi</a:t>
            </a:r>
            <a:r>
              <a:rPr lang="en-US" sz="1900" dirty="0" smtClean="0"/>
              <a:t>, E., &amp; </a:t>
            </a:r>
            <a:r>
              <a:rPr lang="en-US" sz="1900" dirty="0" err="1" smtClean="0"/>
              <a:t>Dehghani</a:t>
            </a:r>
            <a:r>
              <a:rPr lang="en-US" sz="1900" dirty="0" smtClean="0"/>
              <a:t>, M. (2013). Measuring moral rhetoric in text. </a:t>
            </a:r>
            <a:r>
              <a:rPr lang="en-US" sz="1900" i="1" dirty="0" smtClean="0"/>
              <a:t>Social Science Computer Review, 32</a:t>
            </a:r>
            <a:r>
              <a:rPr lang="en-US" sz="1900" dirty="0" smtClean="0"/>
              <a:t>(2), 132-144. </a:t>
            </a:r>
          </a:p>
          <a:p>
            <a:r>
              <a:rPr lang="en-US" sz="1900" dirty="0" smtClean="0"/>
              <a:t>Weber, C. R., &amp; Federico, C. M. (2013). Moral Foundations and Heterogeneity in Ideological Preferences. </a:t>
            </a:r>
            <a:r>
              <a:rPr lang="en-US" sz="1900" i="1" dirty="0" smtClean="0"/>
              <a:t>Political Psychology, 34</a:t>
            </a:r>
            <a:r>
              <a:rPr lang="en-US" sz="1900" dirty="0" smtClean="0"/>
              <a:t>(1), 107-126. </a:t>
            </a:r>
            <a:r>
              <a:rPr lang="en-US" sz="1900" dirty="0" err="1" smtClean="0"/>
              <a:t>doi</a:t>
            </a:r>
            <a:r>
              <a:rPr lang="en-US" sz="1900" dirty="0" smtClean="0"/>
              <a:t>: 10.1111/j.1467-9221.2012.00922.x</a:t>
            </a:r>
          </a:p>
          <a:p>
            <a:endParaRPr lang="en-US" sz="1900" i="1" dirty="0" smtClean="0"/>
          </a:p>
          <a:p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r>
              <a:rPr lang="en-US" sz="2800" dirty="0" smtClean="0"/>
              <a:t>Contact: Kayla Jordan (kaylajordan91@gmail.com)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 Foundations Theory (MFT)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Intuitions over rationality</a:t>
            </a:r>
          </a:p>
          <a:p>
            <a:r>
              <a:rPr lang="en-US" dirty="0" smtClean="0"/>
              <a:t>Five moral foundations</a:t>
            </a:r>
          </a:p>
          <a:p>
            <a:pPr lvl="1"/>
            <a:r>
              <a:rPr lang="en-US" dirty="0" smtClean="0"/>
              <a:t>Harm/Care</a:t>
            </a:r>
          </a:p>
          <a:p>
            <a:pPr lvl="1"/>
            <a:r>
              <a:rPr lang="en-US" dirty="0" smtClean="0"/>
              <a:t>Fairness/Reciprocity</a:t>
            </a:r>
          </a:p>
          <a:p>
            <a:pPr lvl="1"/>
            <a:r>
              <a:rPr lang="en-US" dirty="0" err="1" smtClean="0"/>
              <a:t>Ingroup</a:t>
            </a:r>
            <a:r>
              <a:rPr lang="en-US" dirty="0" smtClean="0"/>
              <a:t>/Loyalty</a:t>
            </a:r>
          </a:p>
          <a:p>
            <a:pPr lvl="1"/>
            <a:r>
              <a:rPr lang="en-US" dirty="0" smtClean="0"/>
              <a:t>Authority/Respect</a:t>
            </a:r>
          </a:p>
          <a:p>
            <a:pPr lvl="1"/>
            <a:r>
              <a:rPr lang="en-US" dirty="0" smtClean="0"/>
              <a:t>Purity/Sanctity</a:t>
            </a:r>
          </a:p>
          <a:p>
            <a:pPr lvl="2"/>
            <a:r>
              <a:rPr lang="en-US" dirty="0" smtClean="0"/>
              <a:t>(Graham, </a:t>
            </a:r>
            <a:r>
              <a:rPr lang="en-US" dirty="0" err="1" smtClean="0"/>
              <a:t>Haidt</a:t>
            </a:r>
            <a:r>
              <a:rPr lang="en-US" dirty="0" smtClean="0"/>
              <a:t>, &amp; </a:t>
            </a:r>
            <a:r>
              <a:rPr lang="en-US" dirty="0" err="1" smtClean="0"/>
              <a:t>Nosek</a:t>
            </a:r>
            <a:r>
              <a:rPr lang="en-US" dirty="0" smtClean="0"/>
              <a:t>, 2009; Graham, </a:t>
            </a:r>
            <a:r>
              <a:rPr lang="en-US" dirty="0" err="1" smtClean="0"/>
              <a:t>Nosek</a:t>
            </a:r>
            <a:r>
              <a:rPr lang="en-US" dirty="0" smtClean="0"/>
              <a:t>, &amp; </a:t>
            </a:r>
            <a:r>
              <a:rPr lang="en-US" dirty="0" err="1" smtClean="0"/>
              <a:t>Haidt</a:t>
            </a:r>
            <a:r>
              <a:rPr lang="en-US" dirty="0" smtClean="0"/>
              <a:t>, 2012; Graham et al., 2011)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Orientation and MFT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Liberals</a:t>
            </a:r>
          </a:p>
          <a:p>
            <a:pPr lvl="1"/>
            <a:r>
              <a:rPr lang="en-US" dirty="0" smtClean="0"/>
              <a:t>Rely on Harm/Care and Fairness/Reciprocity</a:t>
            </a:r>
          </a:p>
          <a:p>
            <a:r>
              <a:rPr lang="en-US" dirty="0" smtClean="0"/>
              <a:t>Conservatives</a:t>
            </a:r>
          </a:p>
          <a:p>
            <a:pPr lvl="1"/>
            <a:r>
              <a:rPr lang="en-US" dirty="0" smtClean="0"/>
              <a:t>Rely on all five moral foundations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Moral Foundations Questionnaire (MFQ)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30-items; two subscales (Graham et al., 2011)</a:t>
            </a:r>
          </a:p>
          <a:p>
            <a:r>
              <a:rPr lang="en-US" dirty="0" smtClean="0"/>
              <a:t>Moral Relevance</a:t>
            </a:r>
          </a:p>
          <a:p>
            <a:pPr lvl="1"/>
            <a:r>
              <a:rPr lang="en-US" dirty="0" smtClean="0"/>
              <a:t>1 (not at all relevant) to 6 (extremely relevant)</a:t>
            </a:r>
          </a:p>
          <a:p>
            <a:pPr lvl="1"/>
            <a:r>
              <a:rPr lang="en-US" dirty="0" smtClean="0"/>
              <a:t>“Whether or not someone used violence (Harm)”,</a:t>
            </a:r>
          </a:p>
          <a:p>
            <a:pPr lvl="1"/>
            <a:r>
              <a:rPr lang="en-US" dirty="0" smtClean="0"/>
              <a:t> “Whether or not someone was denied his or her rights (Fairness)”, </a:t>
            </a:r>
          </a:p>
          <a:p>
            <a:pPr lvl="1"/>
            <a:r>
              <a:rPr lang="en-US" dirty="0" smtClean="0"/>
              <a:t>“Whether or not someone showed a lack of loyalty (</a:t>
            </a:r>
            <a:r>
              <a:rPr lang="en-US" dirty="0" err="1" smtClean="0"/>
              <a:t>Ingroup</a:t>
            </a:r>
            <a:r>
              <a:rPr lang="en-US" dirty="0" smtClean="0"/>
              <a:t>)”, </a:t>
            </a:r>
          </a:p>
          <a:p>
            <a:pPr lvl="1"/>
            <a:r>
              <a:rPr lang="en-US" dirty="0" smtClean="0"/>
              <a:t>“Whether or not an action caused chaos or disorder (Authority)”, </a:t>
            </a:r>
          </a:p>
          <a:p>
            <a:pPr lvl="1"/>
            <a:r>
              <a:rPr lang="en-US" dirty="0" smtClean="0"/>
              <a:t>“Whether or not someone did something disgusting (Purity)”. </a:t>
            </a:r>
          </a:p>
          <a:p>
            <a:r>
              <a:rPr lang="en-US" dirty="0" smtClean="0"/>
              <a:t>Moral Judgments</a:t>
            </a:r>
          </a:p>
          <a:p>
            <a:pPr lvl="1"/>
            <a:r>
              <a:rPr lang="en-US" dirty="0" smtClean="0"/>
              <a:t>1 (strongly disagree) to 6 (strongly agree)</a:t>
            </a:r>
          </a:p>
          <a:p>
            <a:pPr lvl="1"/>
            <a:r>
              <a:rPr lang="en-US" dirty="0" smtClean="0"/>
              <a:t>“One of the worst things a person can do is hurt a defenseless animal (Harm)”, </a:t>
            </a:r>
          </a:p>
          <a:p>
            <a:pPr lvl="1"/>
            <a:r>
              <a:rPr lang="en-US" dirty="0" smtClean="0"/>
              <a:t>“Justice is the most important requirement of a society (Fairness)”, </a:t>
            </a:r>
          </a:p>
          <a:p>
            <a:pPr lvl="1"/>
            <a:r>
              <a:rPr lang="en-US" dirty="0" smtClean="0"/>
              <a:t>“I am proud of my country’s history (</a:t>
            </a:r>
            <a:r>
              <a:rPr lang="en-US" dirty="0" err="1" smtClean="0"/>
              <a:t>Ingroup</a:t>
            </a:r>
            <a:r>
              <a:rPr lang="en-US" dirty="0" smtClean="0"/>
              <a:t>)”, </a:t>
            </a:r>
          </a:p>
          <a:p>
            <a:pPr lvl="1"/>
            <a:r>
              <a:rPr lang="en-US" dirty="0" smtClean="0"/>
              <a:t>“Men and women each have different roles to play in society (Authority)”, </a:t>
            </a:r>
          </a:p>
          <a:p>
            <a:pPr lvl="1"/>
            <a:r>
              <a:rPr lang="en-US" dirty="0" smtClean="0"/>
              <a:t>“Chastity is an important and valuable virtue (Purity)”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Moral Foundations Dictionary (MFD)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1"/>
            <a:ext cx="91440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Harm</a:t>
            </a:r>
          </a:p>
          <a:p>
            <a:pPr lvl="1"/>
            <a:r>
              <a:rPr lang="en-US" dirty="0" smtClean="0"/>
              <a:t>Example words: safe, peace, protect, defend, war, kill, abuse, destroy, exploit </a:t>
            </a:r>
          </a:p>
          <a:p>
            <a:r>
              <a:rPr lang="en-US" dirty="0" smtClean="0"/>
              <a:t>Fairness</a:t>
            </a:r>
          </a:p>
          <a:p>
            <a:pPr lvl="1"/>
            <a:r>
              <a:rPr lang="en-US" dirty="0" smtClean="0"/>
              <a:t>Example words: equal, justice, rights, tolerant, bias, favoritism, exclusion</a:t>
            </a:r>
          </a:p>
          <a:p>
            <a:r>
              <a:rPr lang="en-US" dirty="0" err="1" smtClean="0"/>
              <a:t>Ingroup</a:t>
            </a:r>
            <a:endParaRPr lang="en-US" dirty="0" smtClean="0"/>
          </a:p>
          <a:p>
            <a:pPr lvl="1"/>
            <a:r>
              <a:rPr lang="en-US" dirty="0" smtClean="0"/>
              <a:t>Example words: nation, family, patriot, unite, ally, foreign, enemy, treason, terrorism, immigrant</a:t>
            </a:r>
          </a:p>
          <a:p>
            <a:r>
              <a:rPr lang="en-US" dirty="0" smtClean="0"/>
              <a:t>Authority</a:t>
            </a:r>
          </a:p>
          <a:p>
            <a:pPr lvl="1"/>
            <a:r>
              <a:rPr lang="en-US" dirty="0" smtClean="0"/>
              <a:t>Example words: obey, law, tradition, hierarchy, control, rebel, dissent, insurgent, oppose, protest, riot</a:t>
            </a:r>
          </a:p>
          <a:p>
            <a:r>
              <a:rPr lang="en-US" dirty="0" smtClean="0"/>
              <a:t>Purity</a:t>
            </a:r>
          </a:p>
          <a:p>
            <a:pPr lvl="1"/>
            <a:r>
              <a:rPr lang="en-US" dirty="0" smtClean="0"/>
              <a:t>Example words: piety, clean, sacred</a:t>
            </a:r>
            <a:r>
              <a:rPr lang="en-US" sz="400" dirty="0" smtClean="0"/>
              <a:t>*</a:t>
            </a:r>
            <a:r>
              <a:rPr lang="en-US" dirty="0" smtClean="0"/>
              <a:t>, holy, integrity, virtuous, innocent, sin, whore, taint, stain, tarnish, debase</a:t>
            </a:r>
            <a:r>
              <a:rPr lang="en-US" sz="800" dirty="0" smtClean="0"/>
              <a:t>*</a:t>
            </a:r>
            <a:r>
              <a:rPr lang="en-US" dirty="0" smtClean="0"/>
              <a:t>, desecrate, wicked</a:t>
            </a:r>
            <a:r>
              <a:rPr lang="en-US" sz="800" dirty="0" smtClean="0"/>
              <a:t>*</a:t>
            </a:r>
            <a:r>
              <a:rPr lang="en-US" dirty="0" smtClean="0"/>
              <a:t>, blemish, exploitative, pervert, wretched</a:t>
            </a:r>
            <a:endParaRPr lang="en-US" sz="480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Political Orientation and MFD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7780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Liberal ministers used more harm, fairness, and </a:t>
            </a:r>
            <a:r>
              <a:rPr lang="en-US" dirty="0" err="1" smtClean="0"/>
              <a:t>ingroup</a:t>
            </a:r>
            <a:r>
              <a:rPr lang="en-US" dirty="0" smtClean="0"/>
              <a:t> words </a:t>
            </a:r>
          </a:p>
          <a:p>
            <a:r>
              <a:rPr lang="en-US" dirty="0" smtClean="0"/>
              <a:t>Conservative ministers used more authority and purity words</a:t>
            </a:r>
          </a:p>
          <a:p>
            <a:pPr lvl="1"/>
            <a:r>
              <a:rPr lang="en-US" dirty="0" smtClean="0"/>
              <a:t>(Graham, </a:t>
            </a:r>
            <a:r>
              <a:rPr lang="en-US" dirty="0" err="1" smtClean="0"/>
              <a:t>Haidt</a:t>
            </a:r>
            <a:r>
              <a:rPr lang="en-US" dirty="0" smtClean="0"/>
              <a:t>, &amp; </a:t>
            </a:r>
            <a:r>
              <a:rPr lang="en-US" dirty="0" err="1" smtClean="0"/>
              <a:t>Nosek</a:t>
            </a:r>
            <a:r>
              <a:rPr lang="en-US" dirty="0" smtClean="0"/>
              <a:t>, 2009)</a:t>
            </a:r>
          </a:p>
          <a:p>
            <a:r>
              <a:rPr lang="en-US" dirty="0" smtClean="0"/>
              <a:t>Abortion debate in Congress:</a:t>
            </a:r>
          </a:p>
          <a:p>
            <a:pPr lvl="1"/>
            <a:r>
              <a:rPr lang="en-US" dirty="0" smtClean="0"/>
              <a:t>Republicans used more moral language overall </a:t>
            </a:r>
          </a:p>
          <a:p>
            <a:pPr lvl="1"/>
            <a:r>
              <a:rPr lang="en-US" dirty="0" smtClean="0"/>
              <a:t>Republicans used more purity words  </a:t>
            </a:r>
          </a:p>
          <a:p>
            <a:pPr lvl="1"/>
            <a:r>
              <a:rPr lang="en-US" dirty="0" smtClean="0"/>
              <a:t>Democrats used more fairness words. 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Sagi</a:t>
            </a:r>
            <a:r>
              <a:rPr lang="en-US" dirty="0" smtClean="0"/>
              <a:t> &amp; </a:t>
            </a:r>
            <a:r>
              <a:rPr lang="en-US" dirty="0" err="1" smtClean="0"/>
              <a:t>Dehghani</a:t>
            </a:r>
            <a:r>
              <a:rPr lang="en-US" dirty="0" smtClean="0"/>
              <a:t>, 2013)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&amp;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purpose of the current study is to validate the MFD as a measure of moral language. </a:t>
            </a:r>
          </a:p>
          <a:p>
            <a:r>
              <a:rPr lang="en-US" dirty="0" smtClean="0"/>
              <a:t>Hypothesis </a:t>
            </a:r>
            <a:r>
              <a:rPr lang="en-US" dirty="0" smtClean="0"/>
              <a:t>1 (construct validity):</a:t>
            </a:r>
            <a:endParaRPr lang="en-US" dirty="0" smtClean="0"/>
          </a:p>
          <a:p>
            <a:pPr lvl="1"/>
            <a:r>
              <a:rPr lang="en-US" dirty="0" smtClean="0"/>
              <a:t>Using multi-method, multi-trait (MTMM) analyses, the MFD should measure endorsement of moral foundations similarly to the MFQ.</a:t>
            </a:r>
          </a:p>
          <a:p>
            <a:r>
              <a:rPr lang="en-US" dirty="0" smtClean="0"/>
              <a:t>Hypothesis </a:t>
            </a:r>
            <a:r>
              <a:rPr lang="en-US" dirty="0" smtClean="0"/>
              <a:t>2 (predictive validity):</a:t>
            </a:r>
            <a:endParaRPr lang="en-US" dirty="0" smtClean="0"/>
          </a:p>
          <a:p>
            <a:pPr lvl="1"/>
            <a:r>
              <a:rPr lang="en-US" dirty="0" smtClean="0"/>
              <a:t>The MFD should predict political orientation in the same ways as the MFQ.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 1-Method</a:t>
            </a:r>
            <a:br>
              <a:rPr lang="en-US" dirty="0" smtClean="0"/>
            </a:br>
            <a:r>
              <a:rPr lang="en-US" dirty="0" smtClean="0"/>
              <a:t>Participants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290 undergraduate students</a:t>
            </a:r>
          </a:p>
          <a:p>
            <a:r>
              <a:rPr lang="en-US" dirty="0" smtClean="0"/>
              <a:t>161 men; 129 women</a:t>
            </a:r>
          </a:p>
          <a:p>
            <a:r>
              <a:rPr lang="en-US" dirty="0" smtClean="0"/>
              <a:t>80% Caucasian</a:t>
            </a:r>
          </a:p>
          <a:p>
            <a:r>
              <a:rPr lang="en-US" dirty="0" smtClean="0"/>
              <a:t>Political orientation</a:t>
            </a:r>
          </a:p>
          <a:p>
            <a:pPr lvl="1"/>
            <a:r>
              <a:rPr lang="en-US" i="1" dirty="0" smtClean="0"/>
              <a:t>M </a:t>
            </a:r>
            <a:r>
              <a:rPr lang="en-US" dirty="0" smtClean="0"/>
              <a:t>= 4.67, </a:t>
            </a:r>
            <a:r>
              <a:rPr lang="en-US" i="1" dirty="0" smtClean="0"/>
              <a:t>SD </a:t>
            </a:r>
            <a:r>
              <a:rPr lang="en-US" dirty="0" smtClean="0"/>
              <a:t>= 2.22</a:t>
            </a:r>
          </a:p>
          <a:p>
            <a:pPr lvl="1"/>
            <a:r>
              <a:rPr lang="en-US" dirty="0" smtClean="0"/>
              <a:t>Scale: 1 (conservative) to 10 (liberal)</a:t>
            </a:r>
          </a:p>
          <a:p>
            <a:r>
              <a:rPr lang="en-US" dirty="0" smtClean="0"/>
              <a:t>158 participants deleted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Study 1-Method</a:t>
            </a:r>
            <a:br>
              <a:rPr lang="en-US" dirty="0" smtClean="0"/>
            </a:b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Primed with fictitious news stories about use of chemical weapons by Syrian government</a:t>
            </a:r>
          </a:p>
          <a:p>
            <a:r>
              <a:rPr lang="en-US" dirty="0" smtClean="0"/>
              <a:t>Writing prompt </a:t>
            </a:r>
          </a:p>
          <a:p>
            <a:pPr lvl="1"/>
            <a:r>
              <a:rPr lang="en-US" dirty="0" smtClean="0"/>
              <a:t>“Please write for five to ten minutes about your reaction to Syria's use of chemical weapons and United States' reaction.”</a:t>
            </a:r>
          </a:p>
          <a:p>
            <a:r>
              <a:rPr lang="en-US" dirty="0" smtClean="0"/>
              <a:t>MFQ</a:t>
            </a:r>
          </a:p>
          <a:p>
            <a:r>
              <a:rPr lang="en-US" dirty="0" smtClean="0"/>
              <a:t>Demographics</a:t>
            </a:r>
          </a:p>
          <a:p>
            <a:pPr lvl="1"/>
            <a:r>
              <a:rPr lang="en-US" dirty="0" smtClean="0"/>
              <a:t>“Please rate your political orientation on a scale from 1 (conservative) to 10 (liberal)”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50B2A-296D-47A1-9E43-30BB0CCCFC5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718</TotalTime>
  <Words>1311</Words>
  <Application>Microsoft Office PowerPoint</Application>
  <PresentationFormat>On-screen Show (4:3)</PresentationFormat>
  <Paragraphs>336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Module</vt:lpstr>
      <vt:lpstr>Exploring Moral Language: A Validation of the Moral Foundations Dictionary</vt:lpstr>
      <vt:lpstr>Moral Foundations Theory (MFT)</vt:lpstr>
      <vt:lpstr>Political Orientation and MFT</vt:lpstr>
      <vt:lpstr>Moral Foundations Questionnaire (MFQ)</vt:lpstr>
      <vt:lpstr>Moral Foundations Dictionary (MFD)</vt:lpstr>
      <vt:lpstr>Political Orientation and MFD</vt:lpstr>
      <vt:lpstr>Purpose &amp; Hypotheses</vt:lpstr>
      <vt:lpstr>Study 1-Method Participants</vt:lpstr>
      <vt:lpstr>Study 1-Method Procedure</vt:lpstr>
      <vt:lpstr>Study 2-Method Participants</vt:lpstr>
      <vt:lpstr>Study 2-Method Procedures</vt:lpstr>
      <vt:lpstr>Results MTMM</vt:lpstr>
      <vt:lpstr>Results MTMM</vt:lpstr>
      <vt:lpstr>Results MTMM</vt:lpstr>
      <vt:lpstr>Results Predicting Political Orientation</vt:lpstr>
      <vt:lpstr>Discussion</vt:lpstr>
      <vt:lpstr>References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Moral Language: A Validation of the Moral Foundations Dictionary</dc:title>
  <dc:creator>Kayla</dc:creator>
  <cp:lastModifiedBy>Kayla</cp:lastModifiedBy>
  <cp:revision>97</cp:revision>
  <dcterms:created xsi:type="dcterms:W3CDTF">2015-03-24T14:47:50Z</dcterms:created>
  <dcterms:modified xsi:type="dcterms:W3CDTF">2015-04-09T16:07:35Z</dcterms:modified>
</cp:coreProperties>
</file>