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FE"/>
    <a:srgbClr val="E06934"/>
    <a:srgbClr val="F46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68" autoAdjust="0"/>
    <p:restoredTop sz="94086" autoAdjust="0"/>
  </p:normalViewPr>
  <p:slideViewPr>
    <p:cSldViewPr>
      <p:cViewPr>
        <p:scale>
          <a:sx n="35" d="100"/>
          <a:sy n="35" d="100"/>
        </p:scale>
        <p:origin x="-80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Republicans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Sheet1!$I$3:$M$3</c:f>
                <c:numCache>
                  <c:formatCode>General</c:formatCode>
                  <c:ptCount val="5"/>
                  <c:pt idx="0">
                    <c:v>0.283</c:v>
                  </c:pt>
                  <c:pt idx="1">
                    <c:v>0.129</c:v>
                  </c:pt>
                  <c:pt idx="2">
                    <c:v>0.081</c:v>
                  </c:pt>
                  <c:pt idx="3">
                    <c:v>0.119</c:v>
                  </c:pt>
                  <c:pt idx="4">
                    <c:v>0.062</c:v>
                  </c:pt>
                </c:numCache>
              </c:numRef>
            </c:plus>
            <c:minus>
              <c:numRef>
                <c:f>Sheet1!$I$3:$M$3</c:f>
                <c:numCache>
                  <c:formatCode>General</c:formatCode>
                  <c:ptCount val="5"/>
                  <c:pt idx="0">
                    <c:v>0.283</c:v>
                  </c:pt>
                  <c:pt idx="1">
                    <c:v>0.129</c:v>
                  </c:pt>
                  <c:pt idx="2">
                    <c:v>0.081</c:v>
                  </c:pt>
                  <c:pt idx="3">
                    <c:v>0.119</c:v>
                  </c:pt>
                  <c:pt idx="4">
                    <c:v>0.062</c:v>
                  </c:pt>
                </c:numCache>
              </c:numRef>
            </c:minus>
          </c:errBars>
          <c:cat>
            <c:strRef>
              <c:f>Sheet1!$I$1:$M$1</c:f>
              <c:strCache>
                <c:ptCount val="5"/>
                <c:pt idx="0">
                  <c:v>Harm</c:v>
                </c:pt>
                <c:pt idx="1">
                  <c:v>Fairness</c:v>
                </c:pt>
                <c:pt idx="2">
                  <c:v>Ingroup</c:v>
                </c:pt>
                <c:pt idx="3">
                  <c:v>Authority</c:v>
                </c:pt>
                <c:pt idx="4">
                  <c:v>Purity</c:v>
                </c:pt>
              </c:strCache>
            </c:strRef>
          </c:cat>
          <c:val>
            <c:numRef>
              <c:f>Sheet1!$I$2:$M$2</c:f>
              <c:numCache>
                <c:formatCode>General</c:formatCode>
                <c:ptCount val="5"/>
                <c:pt idx="0">
                  <c:v>4.867999999999998</c:v>
                </c:pt>
                <c:pt idx="1">
                  <c:v>2.663</c:v>
                </c:pt>
                <c:pt idx="2">
                  <c:v>2.552</c:v>
                </c:pt>
                <c:pt idx="3">
                  <c:v>3.056999999999999</c:v>
                </c:pt>
                <c:pt idx="4">
                  <c:v>1.522</c:v>
                </c:pt>
              </c:numCache>
            </c:numRef>
          </c:val>
        </c:ser>
        <c:ser>
          <c:idx val="2"/>
          <c:order val="1"/>
          <c:tx>
            <c:strRef>
              <c:f>Sheet1!$H$4</c:f>
              <c:strCache>
                <c:ptCount val="1"/>
                <c:pt idx="0">
                  <c:v>Democrats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Sheet1!$I$5:$M$5</c:f>
                <c:numCache>
                  <c:formatCode>General</c:formatCode>
                  <c:ptCount val="5"/>
                  <c:pt idx="0">
                    <c:v>0.246</c:v>
                  </c:pt>
                  <c:pt idx="1">
                    <c:v>0.186</c:v>
                  </c:pt>
                  <c:pt idx="2">
                    <c:v>0.124</c:v>
                  </c:pt>
                  <c:pt idx="3">
                    <c:v>0.142</c:v>
                  </c:pt>
                  <c:pt idx="4">
                    <c:v>0.076</c:v>
                  </c:pt>
                </c:numCache>
              </c:numRef>
            </c:plus>
            <c:minus>
              <c:numRef>
                <c:f>Sheet1!$I$5:$M$5</c:f>
                <c:numCache>
                  <c:formatCode>General</c:formatCode>
                  <c:ptCount val="5"/>
                  <c:pt idx="0">
                    <c:v>0.246</c:v>
                  </c:pt>
                  <c:pt idx="1">
                    <c:v>0.186</c:v>
                  </c:pt>
                  <c:pt idx="2">
                    <c:v>0.124</c:v>
                  </c:pt>
                  <c:pt idx="3">
                    <c:v>0.142</c:v>
                  </c:pt>
                  <c:pt idx="4">
                    <c:v>0.076</c:v>
                  </c:pt>
                </c:numCache>
              </c:numRef>
            </c:minus>
          </c:errBars>
          <c:cat>
            <c:strRef>
              <c:f>Sheet1!$I$1:$M$1</c:f>
              <c:strCache>
                <c:ptCount val="5"/>
                <c:pt idx="0">
                  <c:v>Harm</c:v>
                </c:pt>
                <c:pt idx="1">
                  <c:v>Fairness</c:v>
                </c:pt>
                <c:pt idx="2">
                  <c:v>Ingroup</c:v>
                </c:pt>
                <c:pt idx="3">
                  <c:v>Authority</c:v>
                </c:pt>
                <c:pt idx="4">
                  <c:v>Purity</c:v>
                </c:pt>
              </c:strCache>
            </c:strRef>
          </c:cat>
          <c:val>
            <c:numRef>
              <c:f>Sheet1!$I$4:$M$4</c:f>
              <c:numCache>
                <c:formatCode>General</c:formatCode>
                <c:ptCount val="5"/>
                <c:pt idx="0">
                  <c:v>5.619999999999998</c:v>
                </c:pt>
                <c:pt idx="1">
                  <c:v>2.458</c:v>
                </c:pt>
                <c:pt idx="2">
                  <c:v>2.478</c:v>
                </c:pt>
                <c:pt idx="3">
                  <c:v>3.217</c:v>
                </c:pt>
                <c:pt idx="4">
                  <c:v>1.539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639784"/>
        <c:axId val="2117389592"/>
      </c:barChart>
      <c:catAx>
        <c:axId val="211263978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38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2117389592"/>
        <c:crosses val="autoZero"/>
        <c:auto val="1"/>
        <c:lblAlgn val="ctr"/>
        <c:lblOffset val="100"/>
        <c:noMultiLvlLbl val="0"/>
      </c:catAx>
      <c:valAx>
        <c:axId val="21173895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38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21126397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38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43D7A-167B-4D1B-8238-B31E320746FF}" type="datetimeFigureOut">
              <a:rPr lang="en-US"/>
              <a:pPr/>
              <a:t>3/31/15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18D6F-41CF-4BCA-9E68-1D7429ABF8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18D6F-41CF-4BCA-9E68-1D7429ABF81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9343B-EA5F-4ADD-9460-941A8C1EB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0736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52B7B-E9B7-4454-B0E5-3D59F7AA3E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385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19E96-6FCD-4F9D-8F89-514B47A9C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12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59801-7B5A-400E-B335-3A64EBB55A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831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69C8C-A819-431E-9D13-9C81427D3D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939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E697-DFC7-48AF-886D-639558809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328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FD30B-62B3-49B3-90D3-C12BFD3E4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599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FA167-9D40-4397-8A22-C598A33180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337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69EFD-54AA-411B-ABB0-DBDB9944F7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9284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056D9-60D3-4E39-BDA5-F9140AF54C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564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1B3A4-0D33-4155-AF48-49EB80A73D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00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0327263" y="30980063"/>
            <a:ext cx="117475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600">
                <a:solidFill>
                  <a:srgbClr val="878787"/>
                </a:solidFill>
                <a:latin typeface="Lucida Grande" pitchFamily="-84" charset="0"/>
                <a:ea typeface="MS PGothic" panose="020B0600070205080204" pitchFamily="34" charset="-128"/>
                <a:sym typeface="Lucida Grande" pitchFamily="-84" charset="0"/>
              </a:defRPr>
            </a:lvl1pPr>
          </a:lstStyle>
          <a:p>
            <a:fld id="{5FD8FEC7-2C5D-45DE-84FB-9C36ADEAE2E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+mj-lt"/>
          <a:ea typeface="+mj-ea"/>
          <a:cs typeface="+mj-cs"/>
          <a:sym typeface="Lucida Grande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241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038350" indent="-1879600" algn="l" rtl="0" eaLnBrk="0" fontAlgn="base" hangingPunct="0">
        <a:spcBef>
          <a:spcPts val="42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75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1pPr>
      <a:lvl2pPr marL="4233863" indent="-1568450" algn="l" rtl="0" eaLnBrk="0" fontAlgn="base" hangingPunct="0">
        <a:spcBef>
          <a:spcPts val="3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53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2pPr>
      <a:lvl3pPr marL="6427788" indent="-1254125" algn="l" rtl="0" eaLnBrk="0" fontAlgn="base" hangingPunct="0">
        <a:spcBef>
          <a:spcPts val="31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1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3pPr>
      <a:lvl4pPr marL="8936038" indent="-1254125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4pPr>
      <a:lvl5pPr marL="11442700" indent="-1252538" algn="l" rtl="0" eaLnBrk="0" fontAlgn="base" hangingPunct="0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pitchFamily="-84" charset="0"/>
        </a:defRPr>
      </a:lvl5pPr>
      <a:lvl6pPr marL="118999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123571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128143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13271500" indent="-1252538" algn="l" rtl="0" fontAlgn="base">
        <a:spcBef>
          <a:spcPts val="26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11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mailto:kaylajordan91@gmail.com" TargetMode="External"/><Relationship Id="rId6" Type="http://schemas.openxmlformats.org/officeDocument/2006/relationships/hyperlink" Target="mailto:erinbuchanan@missouristate.edu" TargetMode="External"/><Relationship Id="rId7" Type="http://schemas.openxmlformats.org/officeDocument/2006/relationships/chart" Target="../charts/chart1.xml"/><Relationship Id="rId8" Type="http://schemas.openxmlformats.org/officeDocument/2006/relationships/image" Target="../media/image3.jpeg"/><Relationship Id="rId9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1"/>
          <p:cNvGrpSpPr>
            <a:grpSpLocks/>
          </p:cNvGrpSpPr>
          <p:nvPr/>
        </p:nvGrpSpPr>
        <p:grpSpPr bwMode="auto">
          <a:xfrm>
            <a:off x="1828800" y="1487488"/>
            <a:ext cx="40082848" cy="3541712"/>
            <a:chOff x="0" y="0"/>
            <a:chExt cx="25352" cy="1691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329" name="Rectangle 2"/>
            <p:cNvSpPr>
              <a:spLocks/>
            </p:cNvSpPr>
            <p:nvPr/>
          </p:nvSpPr>
          <p:spPr bwMode="auto">
            <a:xfrm>
              <a:off x="0" y="0"/>
              <a:ext cx="25352" cy="1691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30" name="Rectangle 3"/>
            <p:cNvSpPr>
              <a:spLocks/>
            </p:cNvSpPr>
            <p:nvPr/>
          </p:nvSpPr>
          <p:spPr bwMode="auto">
            <a:xfrm>
              <a:off x="0" y="17"/>
              <a:ext cx="25352" cy="1674"/>
            </a:xfrm>
            <a:prstGeom prst="rect">
              <a:avLst/>
            </a:prstGeom>
            <a:grpFill/>
            <a:ln/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8100" tIns="38100" rIns="38100" bIns="38100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pitchFamily="-84" charset="0"/>
                  <a:ea typeface="ヒラギノ角ゴ ProN W3" pitchFamily="-84" charset="-128"/>
                  <a:sym typeface="Gill Sans" pitchFamily="-84" charset="0"/>
                </a:defRPr>
              </a:lvl9pPr>
            </a:lstStyle>
            <a:p>
              <a:pPr algn="ctr" eaLnBrk="1" hangingPunct="1"/>
              <a:r>
                <a:rPr lang="en-US" sz="6000" dirty="0" smtClean="0">
                  <a:solidFill>
                    <a:schemeClr val="bg1"/>
                  </a:solidFill>
                  <a:latin typeface="Times New Roman"/>
                  <a:ea typeface="MS PGothic" panose="020B0600070205080204" pitchFamily="34" charset="-128"/>
                  <a:cs typeface="Times New Roman"/>
                  <a:sym typeface="Minion Pro" pitchFamily="18" charset="0"/>
                </a:rPr>
                <a:t>The Use of Moral Language in Congressional Foreign </a:t>
              </a:r>
              <a:r>
                <a:rPr lang="en-US" sz="6000" smtClean="0">
                  <a:solidFill>
                    <a:schemeClr val="bg1"/>
                  </a:solidFill>
                  <a:latin typeface="Times New Roman"/>
                  <a:ea typeface="MS PGothic" panose="020B0600070205080204" pitchFamily="34" charset="-128"/>
                  <a:cs typeface="Times New Roman"/>
                  <a:sym typeface="Minion Pro" pitchFamily="18" charset="0"/>
                </a:rPr>
                <a:t>Policy Discourse</a:t>
              </a:r>
              <a:endPara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  <a:sym typeface="Minion Pro" pitchFamily="18" charset="0"/>
              </a:endParaRPr>
            </a:p>
            <a:p>
              <a:pPr algn="ctr" eaLnBrk="1" hangingPunct="1"/>
              <a:r>
                <a:rPr lang="en-US" sz="6000" dirty="0" smtClean="0">
                  <a:solidFill>
                    <a:schemeClr val="bg1"/>
                  </a:solidFill>
                  <a:latin typeface="Times New Roman"/>
                  <a:ea typeface="MS PGothic" panose="020B0600070205080204" pitchFamily="34" charset="-128"/>
                  <a:cs typeface="Times New Roman"/>
                  <a:sym typeface="Minion Pro" pitchFamily="18" charset="0"/>
                </a:rPr>
                <a:t>Kayla N. Jordan, </a:t>
              </a:r>
              <a:r>
                <a:rPr lang="en-US" sz="6000" dirty="0" err="1" smtClean="0">
                  <a:solidFill>
                    <a:schemeClr val="bg1"/>
                  </a:solidFill>
                  <a:latin typeface="Times New Roman"/>
                  <a:ea typeface="MS PGothic" panose="020B0600070205080204" pitchFamily="34" charset="-128"/>
                  <a:cs typeface="Times New Roman"/>
                  <a:sym typeface="Minion Pro" pitchFamily="18" charset="0"/>
                </a:rPr>
                <a:t>Jahnavi</a:t>
              </a:r>
              <a:r>
                <a:rPr lang="en-US" sz="6000" dirty="0" smtClean="0">
                  <a:solidFill>
                    <a:schemeClr val="bg1"/>
                  </a:solidFill>
                  <a:latin typeface="Times New Roman"/>
                  <a:ea typeface="MS PGothic" panose="020B0600070205080204" pitchFamily="34" charset="-128"/>
                  <a:cs typeface="Times New Roman"/>
                  <a:sym typeface="Minion Pro" pitchFamily="18" charset="0"/>
                </a:rPr>
                <a:t> R. Delmonico, and Erin M. Buchanan</a:t>
              </a:r>
            </a:p>
            <a:p>
              <a:pPr algn="ctr" eaLnBrk="1" hangingPunct="1"/>
              <a:r>
                <a:rPr lang="en-US" sz="6000" dirty="0" smtClean="0">
                  <a:solidFill>
                    <a:schemeClr val="bg1"/>
                  </a:solidFill>
                  <a:latin typeface="Times New Roman"/>
                  <a:ea typeface="MS PGothic" panose="020B0600070205080204" pitchFamily="34" charset="-128"/>
                  <a:cs typeface="Times New Roman"/>
                  <a:sym typeface="Minion Pro" pitchFamily="18" charset="0"/>
                </a:rPr>
                <a:t>Missouri </a:t>
              </a:r>
              <a:r>
                <a:rPr lang="en-US" sz="6000" dirty="0">
                  <a:solidFill>
                    <a:schemeClr val="bg1"/>
                  </a:solidFill>
                  <a:latin typeface="Times New Roman"/>
                  <a:ea typeface="MS PGothic" panose="020B0600070205080204" pitchFamily="34" charset="-128"/>
                  <a:cs typeface="Times New Roman"/>
                  <a:sym typeface="Minion Pro" pitchFamily="18" charset="0"/>
                </a:rPr>
                <a:t>State University</a:t>
              </a:r>
            </a:p>
          </p:txBody>
        </p:sp>
      </p:grpSp>
      <p:sp>
        <p:nvSpPr>
          <p:cNvPr id="13314" name="Line 4"/>
          <p:cNvSpPr>
            <a:spLocks noChangeShapeType="1"/>
          </p:cNvSpPr>
          <p:nvPr/>
        </p:nvSpPr>
        <p:spPr bwMode="auto">
          <a:xfrm>
            <a:off x="1827213" y="4170363"/>
            <a:ext cx="77787" cy="27452637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Line 5"/>
          <p:cNvSpPr>
            <a:spLocks noChangeShapeType="1"/>
          </p:cNvSpPr>
          <p:nvPr/>
        </p:nvSpPr>
        <p:spPr bwMode="auto">
          <a:xfrm>
            <a:off x="41910000" y="5029200"/>
            <a:ext cx="152400" cy="2651760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Line 6"/>
          <p:cNvSpPr>
            <a:spLocks noChangeShapeType="1"/>
          </p:cNvSpPr>
          <p:nvPr/>
        </p:nvSpPr>
        <p:spPr bwMode="auto">
          <a:xfrm rot="10800000" flipH="1">
            <a:off x="1905000" y="31546800"/>
            <a:ext cx="40157400" cy="76200"/>
          </a:xfrm>
          <a:prstGeom prst="line">
            <a:avLst/>
          </a:prstGeom>
          <a:noFill/>
          <a:ln w="9525">
            <a:solidFill>
              <a:srgbClr val="2929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5" name="Rectangle 8"/>
          <p:cNvSpPr>
            <a:spLocks/>
          </p:cNvSpPr>
          <p:nvPr/>
        </p:nvSpPr>
        <p:spPr bwMode="auto">
          <a:xfrm>
            <a:off x="2209800" y="20878800"/>
            <a:ext cx="119507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914400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0" lvl="1" indent="0" eaLnBrk="1" hangingPunct="1"/>
            <a:endParaRPr lang="en-US" sz="3200" dirty="0">
              <a:latin typeface="Gill Sans"/>
              <a:cs typeface="Times New Roman" panose="02020603050405020304" pitchFamily="18" charset="0"/>
            </a:endParaRPr>
          </a:p>
        </p:txBody>
      </p:sp>
      <p:sp>
        <p:nvSpPr>
          <p:cNvPr id="13322" name="Rectangle 14"/>
          <p:cNvSpPr>
            <a:spLocks/>
          </p:cNvSpPr>
          <p:nvPr/>
        </p:nvSpPr>
        <p:spPr bwMode="auto">
          <a:xfrm>
            <a:off x="29184600" y="27355800"/>
            <a:ext cx="1301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3429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800100" indent="-3429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5" name="Rectangle 22"/>
          <p:cNvSpPr>
            <a:spLocks/>
          </p:cNvSpPr>
          <p:nvPr/>
        </p:nvSpPr>
        <p:spPr bwMode="auto">
          <a:xfrm>
            <a:off x="29184600" y="20970876"/>
            <a:ext cx="12877800" cy="722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496888" indent="-4572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marL="611188" indent="-571500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sym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92200" y="16078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n=</a:t>
            </a:r>
            <a:r>
              <a:rPr lang="en-US" dirty="0" smtClean="0">
                <a:solidFill>
                  <a:schemeClr val="bg1"/>
                </a:solidFill>
              </a:rPr>
              <a:t>55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868400" y="22479000"/>
            <a:ext cx="55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solidFill>
                  <a:schemeClr val="bg1"/>
                </a:solidFill>
              </a:rPr>
              <a:t>n=</a:t>
            </a:r>
            <a:r>
              <a:rPr lang="en-US" sz="1000" dirty="0" smtClean="0">
                <a:solidFill>
                  <a:schemeClr val="bg1"/>
                </a:solidFill>
              </a:rPr>
              <a:t>206</a:t>
            </a:r>
            <a:endParaRPr lang="en-US" sz="1000" dirty="0">
              <a:solidFill>
                <a:schemeClr val="bg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133600" y="5638800"/>
            <a:ext cx="8763000" cy="16547149"/>
            <a:chOff x="2743200" y="5638800"/>
            <a:chExt cx="9982200" cy="14194073"/>
          </a:xfrm>
        </p:grpSpPr>
        <p:sp>
          <p:nvSpPr>
            <p:cNvPr id="75" name="TextBox 74"/>
            <p:cNvSpPr txBox="1"/>
            <p:nvPr/>
          </p:nvSpPr>
          <p:spPr>
            <a:xfrm>
              <a:off x="2743200" y="5638800"/>
              <a:ext cx="9982200" cy="95410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Introduction</a:t>
              </a:r>
              <a:endPara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43200" y="6553200"/>
              <a:ext cx="9906000" cy="1327967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Moral foundations theory (MFT) expands the moral domain to include more than justice concerns.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Moral judgments as intuitions (</a:t>
              </a:r>
              <a:r>
                <a:rPr lang="en-US" sz="4000" dirty="0" err="1" smtClean="0">
                  <a:latin typeface="Times New Roman" pitchFamily="18" charset="0"/>
                  <a:cs typeface="Times New Roman" pitchFamily="18" charset="0"/>
                </a:rPr>
                <a:t>Haidt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, 2001)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 5 moral foundations: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harm/care,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fairness/reciprocity,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dirty="0" err="1" smtClean="0">
                  <a:latin typeface="Times New Roman" pitchFamily="18" charset="0"/>
                  <a:cs typeface="Times New Roman" pitchFamily="18" charset="0"/>
                </a:rPr>
                <a:t>ingroup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/loyalty,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authority/respect, and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purity/sanctity.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Liberals tend to only consider the harm/care and fairness/reciprocity foundations whereas conservatives tend to consider all five foundations (Federico, Weber, Ergun, &amp; Hunt, 2013; Graham, </a:t>
              </a:r>
              <a:r>
                <a:rPr lang="en-US" sz="4000" dirty="0" err="1" smtClean="0">
                  <a:latin typeface="Times New Roman" pitchFamily="18" charset="0"/>
                  <a:cs typeface="Times New Roman" pitchFamily="18" charset="0"/>
                </a:rPr>
                <a:t>Haidt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, &amp; </a:t>
              </a:r>
              <a:r>
                <a:rPr lang="en-US" sz="4000" dirty="0" err="1" smtClean="0">
                  <a:latin typeface="Times New Roman" pitchFamily="18" charset="0"/>
                  <a:cs typeface="Times New Roman" pitchFamily="18" charset="0"/>
                </a:rPr>
                <a:t>Nosek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, 2009; Graham, </a:t>
              </a:r>
              <a:r>
                <a:rPr lang="en-US" sz="4000" dirty="0" err="1" smtClean="0">
                  <a:latin typeface="Times New Roman" pitchFamily="18" charset="0"/>
                  <a:cs typeface="Times New Roman" pitchFamily="18" charset="0"/>
                </a:rPr>
                <a:t>Nosek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, &amp; </a:t>
              </a:r>
              <a:r>
                <a:rPr lang="en-US" sz="4000" dirty="0" err="1" smtClean="0">
                  <a:latin typeface="Times New Roman" pitchFamily="18" charset="0"/>
                  <a:cs typeface="Times New Roman" pitchFamily="18" charset="0"/>
                </a:rPr>
                <a:t>Haidt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, 2012).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Moral foundations dictionary (Graham et al., 2009).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The purpose of the current study is to explore how moral language is used in the U.S. Congress in reference to foreign policy decisions, specifically decisions regarding conflict. 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201400" y="5638800"/>
            <a:ext cx="9220200" cy="17678400"/>
            <a:chOff x="3352800" y="5638800"/>
            <a:chExt cx="9982200" cy="14686827"/>
          </a:xfrm>
        </p:grpSpPr>
        <p:sp>
          <p:nvSpPr>
            <p:cNvPr id="87" name="TextBox 86"/>
            <p:cNvSpPr txBox="1"/>
            <p:nvPr/>
          </p:nvSpPr>
          <p:spPr>
            <a:xfrm>
              <a:off x="3352800" y="5638800"/>
              <a:ext cx="9982200" cy="95410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Methods</a:t>
              </a:r>
              <a:endParaRPr lang="en-US" sz="5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6553200"/>
              <a:ext cx="9906000" cy="1377242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Congressional speeches from the Congressional Record available online from the U.S. Government Printing Office.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Congressional speeches from foreign affairs committee hearings.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Time frame: January 1998 to August 2013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Topics:  U.S. foreign relations with the following nations: Iraq, Iran, Kosovo, Libya, Russia, North Korea, Syria, Sudan, and Afghanistan.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For Iraq, Kosovo, and Afghanistan, only speeches made before Congressional approval of military action were included.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i="1" dirty="0" smtClean="0">
                  <a:latin typeface="Times New Roman" pitchFamily="18" charset="0"/>
                  <a:cs typeface="Times New Roman" pitchFamily="18" charset="0"/>
                </a:rPr>
                <a:t>N = 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1877 speeches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Venues: 449 Senate speeches, 793 House speeches, 329 Senate hearings speeches, and 306 House hearings speeches.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Topics: 525 Iraq, 116 Afghanistan, 323 Iran, 161 North Korea, 138 Russia, 116 Syria, 267 Sudan, 82 Kosovo, and 149 Libya.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Word count for the speeches was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i="1" dirty="0" smtClean="0">
                  <a:latin typeface="Times New Roman" pitchFamily="18" charset="0"/>
                  <a:cs typeface="Times New Roman" pitchFamily="18" charset="0"/>
                </a:rPr>
                <a:t>M 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= 1053.35, </a:t>
              </a:r>
              <a:r>
                <a:rPr lang="en-US" sz="4000" i="1" dirty="0" smtClean="0">
                  <a:latin typeface="Times New Roman" pitchFamily="18" charset="0"/>
                  <a:cs typeface="Times New Roman" pitchFamily="18" charset="0"/>
                </a:rPr>
                <a:t>SD 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= 1189.24)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4000" i="1" dirty="0" smtClean="0"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 = 200, </a:t>
              </a:r>
              <a:r>
                <a:rPr lang="en-US" sz="4000" i="1" dirty="0" smtClean="0"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 = 21,329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4337" r="14695"/>
          <a:stretch>
            <a:fillRect/>
          </a:stretch>
        </p:blipFill>
        <p:spPr bwMode="auto">
          <a:xfrm>
            <a:off x="2286000" y="24431625"/>
            <a:ext cx="7543800" cy="696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7921" r="17563"/>
          <a:stretch>
            <a:fillRect/>
          </a:stretch>
        </p:blipFill>
        <p:spPr bwMode="auto">
          <a:xfrm>
            <a:off x="34442400" y="25222200"/>
            <a:ext cx="6858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20802600" y="5638800"/>
            <a:ext cx="20955000" cy="9871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5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06200" y="25827287"/>
            <a:ext cx="20726400" cy="9871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5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9870400" y="8214360"/>
          <a:ext cx="11734800" cy="6949440"/>
        </p:xfrm>
        <a:graphic>
          <a:graphicData uri="http://schemas.openxmlformats.org/drawingml/2006/table">
            <a:tbl>
              <a:tblPr/>
              <a:tblGrid>
                <a:gridCol w="7924800"/>
                <a:gridCol w="3810000"/>
              </a:tblGrid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latin typeface="Times New Roman"/>
                          <a:ea typeface="Calibri"/>
                          <a:cs typeface="Times New Roman"/>
                        </a:rPr>
                        <a:t>Total Number of Words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latin typeface="Times New Roman"/>
                          <a:ea typeface="Calibri"/>
                          <a:cs typeface="Times New Roman"/>
                        </a:rPr>
                        <a:t>2,026,243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latin typeface="Times New Roman"/>
                          <a:ea typeface="Calibri"/>
                          <a:cs typeface="Times New Roman"/>
                        </a:rPr>
                        <a:t>Total Number of Harm Words Used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 smtClean="0">
                          <a:latin typeface="Times New Roman"/>
                          <a:ea typeface="Calibri"/>
                          <a:cs typeface="Times New Roman"/>
                        </a:rPr>
                        <a:t>7838 (.387%)</a:t>
                      </a:r>
                      <a:endParaRPr lang="en-US" sz="3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latin typeface="Times New Roman"/>
                          <a:ea typeface="Calibri"/>
                          <a:cs typeface="Times New Roman"/>
                        </a:rPr>
                        <a:t>Total Number of Fairness Words Used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 smtClean="0">
                          <a:latin typeface="Times New Roman"/>
                          <a:ea typeface="Calibri"/>
                          <a:cs typeface="Times New Roman"/>
                        </a:rPr>
                        <a:t>1976 (.098%) </a:t>
                      </a:r>
                      <a:endParaRPr lang="en-US" sz="3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latin typeface="Times New Roman"/>
                          <a:ea typeface="Calibri"/>
                          <a:cs typeface="Times New Roman"/>
                        </a:rPr>
                        <a:t>Total Number of </a:t>
                      </a:r>
                      <a:r>
                        <a:rPr lang="en-US" sz="3800" dirty="0" err="1">
                          <a:latin typeface="Times New Roman"/>
                          <a:ea typeface="Calibri"/>
                          <a:cs typeface="Times New Roman"/>
                        </a:rPr>
                        <a:t>Ingroup</a:t>
                      </a:r>
                      <a:r>
                        <a:rPr lang="en-US" sz="3800" dirty="0">
                          <a:latin typeface="Times New Roman"/>
                          <a:ea typeface="Calibri"/>
                          <a:cs typeface="Times New Roman"/>
                        </a:rPr>
                        <a:t> Words Used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 smtClean="0">
                          <a:latin typeface="Times New Roman"/>
                          <a:ea typeface="Calibri"/>
                          <a:cs typeface="Times New Roman"/>
                        </a:rPr>
                        <a:t>2985 (.147%)</a:t>
                      </a:r>
                      <a:endParaRPr lang="en-US" sz="3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latin typeface="Times New Roman"/>
                          <a:ea typeface="Calibri"/>
                          <a:cs typeface="Times New Roman"/>
                        </a:rPr>
                        <a:t>Total Number of Authority Words Used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 smtClean="0">
                          <a:latin typeface="Times New Roman"/>
                          <a:ea typeface="Calibri"/>
                          <a:cs typeface="Times New Roman"/>
                        </a:rPr>
                        <a:t>4057 (.200%)</a:t>
                      </a:r>
                      <a:endParaRPr lang="en-US" sz="3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>
                          <a:latin typeface="Times New Roman"/>
                          <a:ea typeface="Calibri"/>
                          <a:cs typeface="Times New Roman"/>
                        </a:rPr>
                        <a:t>Total Number of Purity Words Used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800" dirty="0" smtClean="0">
                          <a:latin typeface="Times New Roman"/>
                          <a:ea typeface="Calibri"/>
                          <a:cs typeface="Times New Roman"/>
                        </a:rPr>
                        <a:t>717 (.035%)</a:t>
                      </a:r>
                      <a:endParaRPr lang="en-US" sz="3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870400" y="6781800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Table 1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Word Frequencies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26400" y="13944600"/>
            <a:ext cx="952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Figure 1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Bayesian Mean Estimates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878800" y="6697682"/>
            <a:ext cx="7924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Bayesian 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- tests were conducted to test for party differences for each moral foundation.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 harm and fairness, Democrats were hypothesized to use more words than Republican. For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ingroup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, authority, and purity, Republicans more words than Democrats.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Non-informed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cauchy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priors were used.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06200" y="26814482"/>
            <a:ext cx="20650200" cy="44012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No significant party differences were found for any of the five moral foundations.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Given these lack of differences, the utility, and possibly the validity, of the moral foundations dictionary is questionable. 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Further research is necessary to determine how best to measure morality in language.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Contact: Kayla Jordan (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  <a:hlinkClick r:id="rId5"/>
              </a:rPr>
              <a:t>kaylajordan91@gmail.com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) or Erin Buchanan (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  <a:hlinkClick r:id="rId6"/>
              </a:rPr>
              <a:t>erinbuchanan@missouristate.edu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Chart 39"/>
          <p:cNvGraphicFramePr/>
          <p:nvPr/>
        </p:nvGraphicFramePr>
        <p:xfrm>
          <a:off x="20802600" y="15544800"/>
          <a:ext cx="20574000" cy="83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1" name="Picture 6" descr="http://cdn.redalertpolitics.com/files/2012/08/081025_gop_logo.jpg"/>
          <p:cNvPicPr>
            <a:picLocks noChangeAspect="1" noChangeArrowheads="1"/>
          </p:cNvPicPr>
          <p:nvPr/>
        </p:nvPicPr>
        <p:blipFill>
          <a:blip r:embed="rId8"/>
          <a:srcRect l="13235" t="8823" r="13971" b="11765"/>
          <a:stretch>
            <a:fillRect/>
          </a:stretch>
        </p:blipFill>
        <p:spPr bwMode="auto">
          <a:xfrm>
            <a:off x="4191000" y="2209800"/>
            <a:ext cx="2514600" cy="2057400"/>
          </a:xfrm>
          <a:prstGeom prst="rect">
            <a:avLst/>
          </a:prstGeom>
          <a:noFill/>
        </p:spPr>
      </p:pic>
      <p:pic>
        <p:nvPicPr>
          <p:cNvPr id="42" name="Picture 8" descr="http://blogs.denverpost.com/thespot/files/2011/03/070102_democrat_donkey_logo.jpg"/>
          <p:cNvPicPr>
            <a:picLocks noChangeAspect="1" noChangeArrowheads="1"/>
          </p:cNvPicPr>
          <p:nvPr/>
        </p:nvPicPr>
        <p:blipFill>
          <a:blip r:embed="rId9"/>
          <a:srcRect l="26735" t="7805" r="25964" b="6341"/>
          <a:stretch>
            <a:fillRect/>
          </a:stretch>
        </p:blipFill>
        <p:spPr bwMode="auto">
          <a:xfrm>
            <a:off x="36652200" y="2209800"/>
            <a:ext cx="2514600" cy="2057401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B132"/>
      </a:accent1>
      <a:accent2>
        <a:srgbClr val="333399"/>
      </a:accent2>
      <a:accent3>
        <a:srgbClr val="FFFFFF"/>
      </a:accent3>
      <a:accent4>
        <a:srgbClr val="000000"/>
      </a:accent4>
      <a:accent5>
        <a:srgbClr val="B8D5AD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B132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Pages>0</Pages>
  <Words>541</Words>
  <Characters>0</Characters>
  <Application>Microsoft Macintosh PowerPoint</Application>
  <PresentationFormat>Custom</PresentationFormat>
  <Lines>0</Lines>
  <Paragraphs>56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- Blank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erin</dc:creator>
  <cp:lastModifiedBy>Erin Buchanan</cp:lastModifiedBy>
  <cp:revision>286</cp:revision>
  <cp:lastPrinted>2013-10-31T19:38:35Z</cp:lastPrinted>
  <dcterms:modified xsi:type="dcterms:W3CDTF">2015-04-01T04:27:11Z</dcterms:modified>
</cp:coreProperties>
</file>