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0DB3"/>
    <a:srgbClr val="E06934"/>
    <a:srgbClr val="0044FE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8" autoAdjust="0"/>
    <p:restoredTop sz="94383" autoAdjust="0"/>
  </p:normalViewPr>
  <p:slideViewPr>
    <p:cSldViewPr>
      <p:cViewPr>
        <p:scale>
          <a:sx n="40" d="100"/>
          <a:sy n="40" d="100"/>
        </p:scale>
        <p:origin x="616" y="42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343B-EA5F-4ADD-9460-941A8C1EB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073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2B7B-E9B7-4454-B0E5-3D59F7AA3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85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9E96-6FCD-4F9D-8F89-514B47A9C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12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59801-7B5A-400E-B335-3A64EBB55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831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69C8C-A819-431E-9D13-9C81427D3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3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E697-DFC7-48AF-886D-639558809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328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FD30B-62B3-49B3-90D3-C12BFD3E4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59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FA167-9D40-4397-8A22-C598A3318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37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69EFD-54AA-411B-ABB0-DBDB9944F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84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056D9-60D3-4E39-BDA5-F9140AF54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564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B3A4-0D33-4155-AF48-49EB80A73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0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0327263" y="30980063"/>
            <a:ext cx="1174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600">
                <a:solidFill>
                  <a:srgbClr val="878787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defRPr>
            </a:lvl1pPr>
          </a:lstStyle>
          <a:p>
            <a:fld id="{5FD8FEC7-2C5D-45DE-84FB-9C36ADEAE2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+mj-lt"/>
          <a:ea typeface="+mj-ea"/>
          <a:cs typeface="+mj-cs"/>
          <a:sym typeface="Lucida Grande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038350" indent="-1879600" algn="l" rtl="0" eaLnBrk="0" fontAlgn="base" hangingPunct="0">
        <a:spcBef>
          <a:spcPts val="42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75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1pPr>
      <a:lvl2pPr marL="4233863" indent="-156845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53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2pPr>
      <a:lvl3pPr marL="6427788" indent="-1254125" algn="l" rtl="0" eaLnBrk="0" fontAlgn="base" hangingPunct="0">
        <a:spcBef>
          <a:spcPts val="3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1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3pPr>
      <a:lvl4pPr marL="8936038" indent="-1254125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4pPr>
      <a:lvl5pPr marL="11442700" indent="-1252538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5pPr>
      <a:lvl6pPr marL="118999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123571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128143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32715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aty.valentine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1828800" y="1487488"/>
            <a:ext cx="40284400" cy="2684462"/>
            <a:chOff x="0" y="0"/>
            <a:chExt cx="25376" cy="1691"/>
          </a:xfrm>
        </p:grpSpPr>
        <p:sp>
          <p:nvSpPr>
            <p:cNvPr id="13329" name="Rectangle 2"/>
            <p:cNvSpPr>
              <a:spLocks/>
            </p:cNvSpPr>
            <p:nvPr/>
          </p:nvSpPr>
          <p:spPr bwMode="auto">
            <a:xfrm>
              <a:off x="0" y="0"/>
              <a:ext cx="25352" cy="1691"/>
            </a:xfrm>
            <a:prstGeom prst="rect">
              <a:avLst/>
            </a:prstGeom>
            <a:solidFill>
              <a:srgbClr val="560DB3"/>
            </a:solidFill>
            <a:ln w="25400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30" name="Rectangle 3"/>
            <p:cNvSpPr>
              <a:spLocks/>
            </p:cNvSpPr>
            <p:nvPr/>
          </p:nvSpPr>
          <p:spPr bwMode="auto">
            <a:xfrm>
              <a:off x="0" y="160"/>
              <a:ext cx="25376" cy="1368"/>
            </a:xfrm>
            <a:prstGeom prst="rect">
              <a:avLst/>
            </a:prstGeom>
            <a:solidFill>
              <a:srgbClr val="560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sz="6500" dirty="0" smtClean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Individual Expertise in Underlying Memory Judgments</a:t>
              </a:r>
            </a:p>
            <a:p>
              <a:pPr algn="ctr" eaLnBrk="1" hangingPunct="1"/>
              <a:r>
                <a:rPr lang="en-US" sz="6500" dirty="0" smtClean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K.D. Valentine, University of Missouri, Erin M. Buchanan and Katherine Miller, Missouri State University</a:t>
              </a:r>
              <a:endParaRPr lang="en-US" sz="6500" dirty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endParaRPr>
            </a:p>
          </p:txBody>
        </p:sp>
      </p:grp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2062400" y="417195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8388"/>
            <a:ext cx="40233600" cy="74612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4" name="Rectangle 7"/>
          <p:cNvSpPr>
            <a:spLocks/>
          </p:cNvSpPr>
          <p:nvPr/>
        </p:nvSpPr>
        <p:spPr bwMode="auto">
          <a:xfrm>
            <a:off x="1905000" y="5257800"/>
            <a:ext cx="131826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Research </a:t>
            </a:r>
            <a:r>
              <a:rPr lang="en-US" sz="3600" dirty="0">
                <a:latin typeface="Times New Roman"/>
                <a:cs typeface="Times New Roman"/>
              </a:rPr>
              <a:t>in judgments of memory indicates that we still need to understand how underlying sorting and judgment from memory is accomplished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In </a:t>
            </a:r>
            <a:r>
              <a:rPr lang="en-US" sz="3600" dirty="0">
                <a:latin typeface="Times New Roman"/>
                <a:cs typeface="Times New Roman"/>
              </a:rPr>
              <a:t>this study, participants created their own set of free association norms over five testing trials and were then asked to judge the associative strength of their word pairs.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These </a:t>
            </a:r>
            <a:r>
              <a:rPr lang="en-US" sz="3600" dirty="0">
                <a:latin typeface="Times New Roman"/>
                <a:cs typeface="Times New Roman"/>
              </a:rPr>
              <a:t>judgments were then compared to real associative strengths, a control group, and a matched group.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Participants </a:t>
            </a:r>
            <a:r>
              <a:rPr lang="en-US" sz="3600" dirty="0">
                <a:latin typeface="Times New Roman"/>
                <a:cs typeface="Times New Roman"/>
              </a:rPr>
              <a:t>who judged their own pairs were better than all other groups implying that judgments based on individualized generated memories are better than judging the collective norm, but </a:t>
            </a:r>
            <a:r>
              <a:rPr lang="en-US" sz="3600" dirty="0" smtClean="0">
                <a:latin typeface="Times New Roman"/>
                <a:cs typeface="Times New Roman"/>
              </a:rPr>
              <a:t>are, albeit, </a:t>
            </a:r>
            <a:r>
              <a:rPr lang="en-US" sz="3600" dirty="0">
                <a:latin typeface="Times New Roman"/>
                <a:cs typeface="Times New Roman"/>
              </a:rPr>
              <a:t>still far from perfect. </a:t>
            </a:r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15087600" y="41148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28879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8956000" y="29337000"/>
            <a:ext cx="13169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erinbuchanan@missouristate.edu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author: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katy.valentine3@gmail.com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5" name="Rectangle 22"/>
          <p:cNvSpPr>
            <a:spLocks/>
          </p:cNvSpPr>
          <p:nvPr/>
        </p:nvSpPr>
        <p:spPr bwMode="auto">
          <a:xfrm>
            <a:off x="28956000" y="21488400"/>
            <a:ext cx="131826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The experimental group had steeper slopes (i.e., more sensitivity) and lower intercepts (i.e., less bias) when calculated with their norms versus database norms, </a:t>
            </a:r>
            <a:r>
              <a:rPr lang="en-US" sz="3600" dirty="0" smtClean="0">
                <a:latin typeface="Times New Roman"/>
                <a:cs typeface="Times New Roman"/>
              </a:rPr>
              <a:t>which indicated </a:t>
            </a:r>
            <a:r>
              <a:rPr lang="en-US" sz="3600" dirty="0">
                <a:latin typeface="Times New Roman"/>
                <a:cs typeface="Times New Roman"/>
              </a:rPr>
              <a:t>that judgments of individualized information were much more accurate than collective information.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The </a:t>
            </a:r>
            <a:r>
              <a:rPr lang="en-US" sz="3600" dirty="0">
                <a:latin typeface="Times New Roman"/>
                <a:cs typeface="Times New Roman"/>
              </a:rPr>
              <a:t>matched group </a:t>
            </a:r>
            <a:r>
              <a:rPr lang="en-US" sz="3600" dirty="0" smtClean="0">
                <a:latin typeface="Times New Roman"/>
                <a:cs typeface="Times New Roman"/>
              </a:rPr>
              <a:t>showed this </a:t>
            </a:r>
            <a:r>
              <a:rPr lang="en-US" sz="3600" dirty="0">
                <a:latin typeface="Times New Roman"/>
                <a:cs typeface="Times New Roman"/>
              </a:rPr>
              <a:t>effect was not simply due to easier cue-target pairs to guess, as their steepest slopes were when compared to the database norms.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Intercepts </a:t>
            </a:r>
            <a:r>
              <a:rPr lang="en-US" sz="3600" dirty="0">
                <a:latin typeface="Times New Roman"/>
                <a:cs typeface="Times New Roman"/>
              </a:rPr>
              <a:t>were still upwardly </a:t>
            </a:r>
            <a:r>
              <a:rPr lang="en-US" sz="3600" dirty="0" smtClean="0">
                <a:latin typeface="Times New Roman"/>
                <a:cs typeface="Times New Roman"/>
              </a:rPr>
              <a:t>biased, but were decreased in the no database calculations, matching Maki’s </a:t>
            </a:r>
            <a:r>
              <a:rPr lang="en-US" sz="3600" dirty="0">
                <a:latin typeface="Times New Roman"/>
                <a:cs typeface="Times New Roman"/>
              </a:rPr>
              <a:t>previous results showing that pairs with no known relationship show decreased bias in judgments. </a:t>
            </a: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35" name="Rectangle 3"/>
          <p:cNvSpPr>
            <a:spLocks/>
          </p:cNvSpPr>
          <p:nvPr/>
        </p:nvSpPr>
        <p:spPr bwMode="auto">
          <a:xfrm>
            <a:off x="1828800" y="4114800"/>
            <a:ext cx="13258800" cy="100965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Abstract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sp>
        <p:nvSpPr>
          <p:cNvPr id="37" name="Rectangle 7"/>
          <p:cNvSpPr>
            <a:spLocks/>
          </p:cNvSpPr>
          <p:nvPr/>
        </p:nvSpPr>
        <p:spPr bwMode="auto">
          <a:xfrm>
            <a:off x="1905000" y="26898600"/>
            <a:ext cx="1325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b="1" i="1" dirty="0" smtClean="0">
                <a:latin typeface="Times New Roman"/>
                <a:cs typeface="Times New Roman"/>
              </a:rPr>
              <a:t>Participants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Experimental,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 = 41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Matched,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 = 41</a:t>
            </a:r>
          </a:p>
          <a:p>
            <a:pPr marL="571500" indent="-571500">
              <a:buFont typeface="Arial"/>
              <a:buChar char="•"/>
            </a:pPr>
            <a:r>
              <a:rPr lang="en-US" sz="3600" b="1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Stimuli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Chosen from the free association database (Nelson et al., 2004)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20 cue words with &gt;= 10 target words were selected to allow for a variety of answers.</a:t>
            </a:r>
          </a:p>
          <a:p>
            <a:pPr marL="1314450" lvl="1" indent="-571500">
              <a:buFont typeface="Arial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38" name="Rectangle 3"/>
          <p:cNvSpPr>
            <a:spLocks/>
          </p:cNvSpPr>
          <p:nvPr/>
        </p:nvSpPr>
        <p:spPr bwMode="auto">
          <a:xfrm>
            <a:off x="1865313" y="11952288"/>
            <a:ext cx="13260387" cy="99060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Introduction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sp>
        <p:nvSpPr>
          <p:cNvPr id="39" name="Rectangle 7"/>
          <p:cNvSpPr>
            <a:spLocks/>
          </p:cNvSpPr>
          <p:nvPr/>
        </p:nvSpPr>
        <p:spPr bwMode="auto">
          <a:xfrm>
            <a:off x="1905000" y="12954000"/>
            <a:ext cx="131064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Times New Roman"/>
                <a:cs typeface="Times New Roman"/>
              </a:rPr>
              <a:t>Koriat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and Bjork (2005, 2006) showed the importance of exploring judgment processes for </a:t>
            </a:r>
            <a:r>
              <a:rPr lang="en-US" sz="3600" dirty="0" smtClean="0">
                <a:latin typeface="Times New Roman"/>
                <a:cs typeface="Times New Roman"/>
              </a:rPr>
              <a:t>learners as judgments </a:t>
            </a:r>
            <a:r>
              <a:rPr lang="en-US" sz="3600" dirty="0">
                <a:latin typeface="Times New Roman"/>
                <a:cs typeface="Times New Roman"/>
              </a:rPr>
              <a:t>of learning (JOLs) were heavily biased, often to the learners’ disadvantage.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In </a:t>
            </a:r>
            <a:r>
              <a:rPr lang="en-US" sz="3600" dirty="0">
                <a:latin typeface="Times New Roman"/>
                <a:cs typeface="Times New Roman"/>
              </a:rPr>
              <a:t>a free association (FA) task, participants are given a cue word and asked to respond with the first target word that comes to mind. The USF norms contain thousands of cue-target pairs with percent responses for each combination.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In Maki’s (</a:t>
            </a:r>
            <a:r>
              <a:rPr lang="en-US" sz="3600" dirty="0">
                <a:latin typeface="Times New Roman"/>
                <a:cs typeface="Times New Roman"/>
              </a:rPr>
              <a:t>2006a; 2006b) </a:t>
            </a:r>
            <a:r>
              <a:rPr lang="en-US" sz="3600" dirty="0" smtClean="0">
                <a:latin typeface="Times New Roman"/>
                <a:cs typeface="Times New Roman"/>
              </a:rPr>
              <a:t>studies</a:t>
            </a:r>
            <a:r>
              <a:rPr lang="en-US" sz="3600" dirty="0">
                <a:latin typeface="Times New Roman"/>
                <a:cs typeface="Times New Roman"/>
              </a:rPr>
              <a:t>, participants completed a judgments of associative memory (JAM) task using those norms as a comparison rubric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Participants </a:t>
            </a:r>
            <a:r>
              <a:rPr lang="en-US" sz="3600" dirty="0">
                <a:latin typeface="Times New Roman"/>
                <a:cs typeface="Times New Roman"/>
              </a:rPr>
              <a:t>were given cue-target pairs and asked to judge their relation by guessing the number of people who would say the target word if first shown the cue word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For </a:t>
            </a:r>
            <a:r>
              <a:rPr lang="en-US" sz="3600" dirty="0">
                <a:latin typeface="Times New Roman"/>
                <a:cs typeface="Times New Roman"/>
              </a:rPr>
              <a:t>example, if shown </a:t>
            </a:r>
            <a:r>
              <a:rPr lang="en-US" sz="3600" i="1" dirty="0">
                <a:latin typeface="Times New Roman"/>
                <a:cs typeface="Times New Roman"/>
              </a:rPr>
              <a:t>off</a:t>
            </a:r>
            <a:r>
              <a:rPr lang="en-US" sz="3600" dirty="0">
                <a:latin typeface="Times New Roman"/>
                <a:cs typeface="Times New Roman"/>
              </a:rPr>
              <a:t>, how many people would say </a:t>
            </a:r>
            <a:r>
              <a:rPr lang="en-US" sz="3600" i="1" dirty="0">
                <a:latin typeface="Times New Roman"/>
                <a:cs typeface="Times New Roman"/>
              </a:rPr>
              <a:t>on</a:t>
            </a:r>
            <a:r>
              <a:rPr lang="en-US" sz="3600" dirty="0">
                <a:latin typeface="Times New Roman"/>
                <a:cs typeface="Times New Roman"/>
              </a:rPr>
              <a:t>? 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Participant’s </a:t>
            </a:r>
            <a:r>
              <a:rPr lang="en-US" sz="3600" dirty="0">
                <a:latin typeface="Times New Roman"/>
                <a:cs typeface="Times New Roman"/>
              </a:rPr>
              <a:t>bias was calculated as the intercept value when using participant judgments to predict normed information. Their sensitivity to differences in relation strength was measured using the slope of that regression </a:t>
            </a:r>
            <a:r>
              <a:rPr lang="en-US" sz="3600" dirty="0" smtClean="0">
                <a:latin typeface="Times New Roman"/>
                <a:cs typeface="Times New Roman"/>
              </a:rPr>
              <a:t>analysis.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Valentine and Buchanan (2012) found that </a:t>
            </a:r>
            <a:r>
              <a:rPr lang="en-US" sz="3600" dirty="0" smtClean="0">
                <a:latin typeface="Times New Roman"/>
                <a:cs typeface="Times New Roman"/>
              </a:rPr>
              <a:t>these </a:t>
            </a:r>
            <a:r>
              <a:rPr lang="en-US" sz="3600" dirty="0">
                <a:latin typeface="Times New Roman"/>
                <a:cs typeface="Times New Roman"/>
              </a:rPr>
              <a:t>slope and intercept values are extremely consistent across studies of JAM, indicating that judgments are upwardly biased and rather insensitive to differences in memory strength. </a:t>
            </a:r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40" name="Rectangle 3"/>
          <p:cNvSpPr>
            <a:spLocks/>
          </p:cNvSpPr>
          <p:nvPr/>
        </p:nvSpPr>
        <p:spPr bwMode="auto">
          <a:xfrm>
            <a:off x="15087600" y="15849600"/>
            <a:ext cx="13792200" cy="91440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Results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sp>
        <p:nvSpPr>
          <p:cNvPr id="42" name="Rectangle 22"/>
          <p:cNvSpPr>
            <a:spLocks/>
          </p:cNvSpPr>
          <p:nvPr/>
        </p:nvSpPr>
        <p:spPr bwMode="auto">
          <a:xfrm>
            <a:off x="15240000" y="16992600"/>
            <a:ext cx="1348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2 (experimental vs. matched) X 3(yes/no/database) Repeated Measures ANOVAs were conducted to compare the slope and intercept values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for groups.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Significant interaction effects indicated a difference in slope and intercepts for matched versus experimental groups by normed information type. Paired 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-tests were used to analyze this interaction.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Means (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SD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), 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F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-test, 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t</a:t>
            </a:r>
            <a:r>
              <a:rPr lang="en-US" sz="3600" i="1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-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tests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presented below.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43" name="Rectangle 3"/>
          <p:cNvSpPr>
            <a:spLocks/>
          </p:cNvSpPr>
          <p:nvPr/>
        </p:nvSpPr>
        <p:spPr bwMode="auto">
          <a:xfrm>
            <a:off x="28905200" y="20421600"/>
            <a:ext cx="13169900" cy="106680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Discussion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1905000" y="25603200"/>
            <a:ext cx="13258800" cy="91440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Method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sp>
        <p:nvSpPr>
          <p:cNvPr id="45" name="Rectangle 3"/>
          <p:cNvSpPr>
            <a:spLocks/>
          </p:cNvSpPr>
          <p:nvPr/>
        </p:nvSpPr>
        <p:spPr bwMode="auto">
          <a:xfrm>
            <a:off x="28956000" y="28422600"/>
            <a:ext cx="13258800" cy="914400"/>
          </a:xfrm>
          <a:prstGeom prst="rect">
            <a:avLst/>
          </a:prstGeom>
          <a:solidFill>
            <a:srgbClr val="560DB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Minion Pro" pitchFamily="18" charset="0"/>
                <a:ea typeface="MS PGothic" panose="020B0600070205080204" pitchFamily="34" charset="-128"/>
                <a:sym typeface="Minion Pro" pitchFamily="18" charset="0"/>
              </a:rPr>
              <a:t>Contact</a:t>
            </a:r>
            <a:endParaRPr lang="en-US" sz="4000" dirty="0">
              <a:solidFill>
                <a:srgbClr val="FFFFFF"/>
              </a:solidFill>
              <a:latin typeface="Minion Pro" pitchFamily="18" charset="0"/>
              <a:ea typeface="MS PGothic" panose="020B0600070205080204" pitchFamily="34" charset="-128"/>
              <a:sym typeface="Minion Pro" pitchFamily="18" charset="0"/>
            </a:endParaRPr>
          </a:p>
        </p:txBody>
      </p:sp>
      <p:pic>
        <p:nvPicPr>
          <p:cNvPr id="3" name="Picture 2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1586167" cy="1583174"/>
          </a:xfrm>
          <a:prstGeom prst="rect">
            <a:avLst/>
          </a:prstGeom>
        </p:spPr>
      </p:pic>
      <p:pic>
        <p:nvPicPr>
          <p:cNvPr id="4" name="Picture 3" descr="MissouriState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0" y="1447800"/>
            <a:ext cx="1441704" cy="1631929"/>
          </a:xfrm>
          <a:prstGeom prst="rect">
            <a:avLst/>
          </a:prstGeom>
        </p:spPr>
      </p:pic>
      <p:sp>
        <p:nvSpPr>
          <p:cNvPr id="31" name="Rectangle 7"/>
          <p:cNvSpPr>
            <a:spLocks/>
          </p:cNvSpPr>
          <p:nvPr/>
        </p:nvSpPr>
        <p:spPr bwMode="auto">
          <a:xfrm>
            <a:off x="15392400" y="4419600"/>
            <a:ext cx="132588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b="1" i="1" dirty="0" smtClean="0">
                <a:latin typeface="Times New Roman"/>
                <a:cs typeface="Times New Roman"/>
              </a:rPr>
              <a:t>Norming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Each experimental participant was tested five times.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“Please list the first four words that pop into your mind when you hear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cue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”.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Language use and meaning were disambiguated to focus on association, over definitions.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Free Association Testing</a:t>
            </a: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Average responses were made for each experimental participant.</a:t>
            </a: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Each person was asked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: “When asked about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cue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,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you listed the word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target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. 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What percent of the time did you put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cue 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and 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target 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together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?” </a:t>
            </a: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1314450" lvl="1" indent="-5715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 group participants were asked to complete a normal FA task, but were matched to a specific experimental participant's norms.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i="1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Variables</a:t>
            </a:r>
            <a:endParaRPr lang="en-US" sz="3600" dirty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1314450" lvl="1" indent="-571500"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Slope and intercept values for each participant compared to words in/not in the free association database but tied to experimental group norms (expert) as well as free association norms (collective), were calculated as the dependent variables for this study. </a:t>
            </a: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1314450" lvl="1" indent="-571500">
              <a:buFont typeface="Arial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1314450" lvl="1" indent="-571500">
              <a:buFont typeface="Arial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51718"/>
              </p:ext>
            </p:extLst>
          </p:nvPr>
        </p:nvGraphicFramePr>
        <p:xfrm>
          <a:off x="15392400" y="21488400"/>
          <a:ext cx="13258801" cy="4590819"/>
        </p:xfrm>
        <a:graphic>
          <a:graphicData uri="http://schemas.openxmlformats.org/drawingml/2006/table">
            <a:tbl>
              <a:tblPr/>
              <a:tblGrid>
                <a:gridCol w="2133600"/>
                <a:gridCol w="2299877"/>
                <a:gridCol w="2653123"/>
                <a:gridCol w="2895600"/>
                <a:gridCol w="3276601"/>
              </a:tblGrid>
              <a:tr h="4206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Slope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Database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Omnibus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Experimental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0.495 (0.256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0.521 (0.225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0.259 0(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.196)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(2, 80)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20.147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001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η</a:t>
                      </a:r>
                      <a:r>
                        <a:rPr lang="en-US" sz="2800" b="0" i="1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1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.335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6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Matched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0.149 (0.258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0.092 (0.187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0.230 (0.230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(2, 80)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5.332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007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η</a:t>
                      </a:r>
                      <a:r>
                        <a:rPr lang="en-US" sz="2800" b="0" i="1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1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.118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8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Simple Effects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(40)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6.216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001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0.971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(40)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8.482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001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1.325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(40)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0.645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522</a:t>
                      </a:r>
                    </a:p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0.101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(2, 80) = 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24.025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.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</a:t>
                      </a:r>
                    </a:p>
                    <a:p>
                      <a:pPr algn="ctr" fontAlgn="ctr"/>
                      <a:r>
                        <a:rPr lang="en-US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η</a:t>
                      </a:r>
                      <a:r>
                        <a:rPr lang="en-US" sz="2800" b="0" i="1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  <a:r>
                        <a:rPr lang="en-US" sz="2800" b="0" i="1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= .375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77258"/>
              </p:ext>
            </p:extLst>
          </p:nvPr>
        </p:nvGraphicFramePr>
        <p:xfrm>
          <a:off x="15392400" y="26670000"/>
          <a:ext cx="13258801" cy="4590819"/>
        </p:xfrm>
        <a:graphic>
          <a:graphicData uri="http://schemas.openxmlformats.org/drawingml/2006/table">
            <a:tbl>
              <a:tblPr/>
              <a:tblGrid>
                <a:gridCol w="2133600"/>
                <a:gridCol w="2438400"/>
                <a:gridCol w="2514600"/>
                <a:gridCol w="2895600"/>
                <a:gridCol w="3276601"/>
              </a:tblGrid>
              <a:tr h="4206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Intercept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Database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Omnibus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Experimental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41.282 </a:t>
                      </a:r>
                      <a:endParaRPr lang="en-US" sz="2800" dirty="0" smtClean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22.946)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34.683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16.358)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72.252 </a:t>
                      </a:r>
                      <a:endParaRPr lang="en-US" sz="2800" dirty="0" smtClean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12.030)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(2, 80) = 84.078</a:t>
                      </a:r>
                    </a:p>
                    <a:p>
                      <a:pPr algn="ctr" fontAlgn="ctr"/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&lt; .001</a:t>
                      </a:r>
                    </a:p>
                    <a:p>
                      <a:pPr algn="ctr" fontAlgn="ctr"/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η</a:t>
                      </a:r>
                      <a:r>
                        <a:rPr lang="en-US" sz="2800" i="1" kern="120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</a:t>
                      </a:r>
                      <a:r>
                        <a:rPr lang="en-US" sz="2800" i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= .678</a:t>
                      </a:r>
                      <a:r>
                        <a:rPr lang="en-US" sz="28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6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Matched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57.165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21.618)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48.153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17.410)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62.564 </a:t>
                      </a:r>
                      <a:endParaRPr lang="en-US" sz="2800" dirty="0" smtClean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14.928)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1.737, 80) = 13.801</a:t>
                      </a:r>
                    </a:p>
                    <a:p>
                      <a:pPr algn="ctr" fontAlgn="ctr"/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&lt; .001</a:t>
                      </a:r>
                    </a:p>
                    <a:p>
                      <a:pPr algn="ctr" fontAlgn="ctr"/>
                      <a:r>
                        <a:rPr lang="en-US" sz="28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η</a:t>
                      </a:r>
                      <a:r>
                        <a:rPr lang="en-US" sz="2800" i="1" kern="120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</a:t>
                      </a:r>
                      <a:r>
                        <a:rPr lang="en-US" sz="2800" i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= .257</a:t>
                      </a:r>
                      <a:r>
                        <a:rPr lang="en-US" sz="28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8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Simple Effects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(40) = -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3.424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.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d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0.535</a:t>
                      </a:r>
                      <a:endParaRPr lang="en-US" sz="2800" dirty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(40) = -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3.523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.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d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0.550</a:t>
                      </a:r>
                      <a:endParaRPr lang="en-US" sz="2800" dirty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(40) =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3.831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&lt; .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d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0.598</a:t>
                      </a:r>
                      <a:endParaRPr lang="en-US" sz="2800" dirty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F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(2, 80) =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22.940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&lt; .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001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η</a:t>
                      </a:r>
                      <a:r>
                        <a:rPr lang="en-US" sz="2800" i="1" baseline="-250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</a:t>
                      </a:r>
                      <a:r>
                        <a:rPr lang="en-US" sz="2800" i="1" baseline="300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= .364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7"/>
          <p:cNvSpPr>
            <a:spLocks/>
          </p:cNvSpPr>
          <p:nvPr/>
        </p:nvSpPr>
        <p:spPr bwMode="auto">
          <a:xfrm>
            <a:off x="36423600" y="4648200"/>
            <a:ext cx="5410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Judgments compared to experimental ratings 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 the free association database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.</a:t>
            </a:r>
          </a:p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Ratings of 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individualized norms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&gt; ratings of </a:t>
            </a:r>
            <a:r>
              <a:rPr lang="en-US" sz="3200" dirty="0" smtClean="0">
                <a:solidFill>
                  <a:srgbClr val="0044FE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 norms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.</a:t>
            </a:r>
          </a:p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Slight advantage of match to database (see below).</a:t>
            </a:r>
            <a:endParaRPr lang="en-US" sz="3200" dirty="0" smtClean="0">
              <a:solidFill>
                <a:srgbClr val="FF0000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47" name="Rectangle 7"/>
          <p:cNvSpPr>
            <a:spLocks/>
          </p:cNvSpPr>
          <p:nvPr/>
        </p:nvSpPr>
        <p:spPr bwMode="auto">
          <a:xfrm>
            <a:off x="36576000" y="97536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Judgments compared to experimental ratings 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not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 in the free association database. </a:t>
            </a:r>
            <a:endParaRPr lang="en-US" sz="32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628650" lvl="1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Ratings of 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individualized norms </a:t>
            </a:r>
            <a:r>
              <a:rPr lang="en-US" sz="3200" dirty="0">
                <a:solidFill>
                  <a:schemeClr val="accent4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&gt; ratings of </a:t>
            </a:r>
            <a:r>
              <a:rPr lang="en-US" sz="3200" dirty="0">
                <a:solidFill>
                  <a:srgbClr val="0044FE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 norms</a:t>
            </a:r>
            <a:endParaRPr lang="en-US" sz="32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49" name="Rectangle 7"/>
          <p:cNvSpPr>
            <a:spLocks/>
          </p:cNvSpPr>
          <p:nvPr/>
        </p:nvSpPr>
        <p:spPr bwMode="auto">
          <a:xfrm>
            <a:off x="36576000" y="14859000"/>
            <a:ext cx="5410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Judgments compared to database ratings. </a:t>
            </a:r>
            <a:endParaRPr lang="en-US" sz="3200" dirty="0" smtClean="0">
              <a:solidFill>
                <a:schemeClr val="tx1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  <a:p>
            <a:pPr marL="628650" lvl="1" indent="-571500"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Experimental groups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= </a:t>
            </a:r>
            <a:r>
              <a:rPr lang="en-US" sz="3200" dirty="0" smtClean="0">
                <a:solidFill>
                  <a:srgbClr val="0044FE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 groups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when compared to collective data. </a:t>
            </a:r>
            <a:endParaRPr lang="en-US" sz="3200" dirty="0" smtClean="0">
              <a:solidFill>
                <a:srgbClr val="FF0000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sp>
        <p:nvSpPr>
          <p:cNvPr id="50" name="Rectangle 7"/>
          <p:cNvSpPr>
            <a:spLocks/>
          </p:cNvSpPr>
          <p:nvPr/>
        </p:nvSpPr>
        <p:spPr bwMode="auto">
          <a:xfrm>
            <a:off x="29108400" y="19431000"/>
            <a:ext cx="1280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57150" lvl="1" indent="0"/>
            <a:r>
              <a:rPr lang="en-US" sz="3600" dirty="0" smtClean="0">
                <a:solidFill>
                  <a:srgbClr val="0044FE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Blue lines indicate </a:t>
            </a:r>
            <a:r>
              <a:rPr lang="en-US" sz="3600" dirty="0" smtClean="0">
                <a:solidFill>
                  <a:srgbClr val="0044FE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matched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,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red lines indicate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MS PGothic" panose="020B0600070205080204" pitchFamily="34" charset="-128"/>
                <a:cs typeface="Times New Roman"/>
                <a:sym typeface="Times New Roman Bold" panose="02020803070505020304" pitchFamily="18" charset="0"/>
              </a:rPr>
              <a:t>experimental.</a:t>
            </a:r>
            <a:endParaRPr lang="en-US" sz="3600" dirty="0" smtClean="0">
              <a:solidFill>
                <a:srgbClr val="FF0000"/>
              </a:solidFill>
              <a:latin typeface="Times New Roman"/>
              <a:ea typeface="MS PGothic" panose="020B0600070205080204" pitchFamily="34" charset="-128"/>
              <a:cs typeface="Times New Roman"/>
              <a:sym typeface="Times New Roman Bold" panose="02020803070505020304" pitchFamily="18" charset="0"/>
            </a:endParaRPr>
          </a:p>
        </p:txBody>
      </p:sp>
      <p:pic>
        <p:nvPicPr>
          <p:cNvPr id="7" name="Picture 6" descr="notindatabase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0" y="9144000"/>
            <a:ext cx="6103398" cy="5029200"/>
          </a:xfrm>
          <a:prstGeom prst="rect">
            <a:avLst/>
          </a:prstGeom>
        </p:spPr>
      </p:pic>
      <p:pic>
        <p:nvPicPr>
          <p:cNvPr id="8" name="Picture 7" descr="actualdatabas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0" y="14401800"/>
            <a:ext cx="6103398" cy="5029200"/>
          </a:xfrm>
          <a:prstGeom prst="rect">
            <a:avLst/>
          </a:prstGeom>
        </p:spPr>
      </p:pic>
      <p:pic>
        <p:nvPicPr>
          <p:cNvPr id="9" name="Picture 8" descr="indatabase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2" y="4343400"/>
            <a:ext cx="6103398" cy="502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B1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D5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Pages>0</Pages>
  <Words>1090</Words>
  <Characters>0</Characters>
  <Application>Microsoft Macintosh PowerPoint</Application>
  <PresentationFormat>Custom</PresentationFormat>
  <Lines>0</Lines>
  <Paragraphs>121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- 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 Buchanan</cp:lastModifiedBy>
  <cp:revision>122</cp:revision>
  <cp:lastPrinted>2013-10-25T17:47:21Z</cp:lastPrinted>
  <dcterms:modified xsi:type="dcterms:W3CDTF">2015-11-16T03:00:28Z</dcterms:modified>
</cp:coreProperties>
</file>