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algn="l" rtl="0" fontAlgn="base">
      <a:spcBef>
        <a:spcPct val="0"/>
      </a:spcBef>
      <a:spcAft>
        <a:spcPct val="0"/>
      </a:spcAft>
      <a:defRPr sz="1000" kern="1200">
        <a:solidFill>
          <a:srgbClr val="000000"/>
        </a:solidFill>
        <a:latin typeface="Gill Sans" charset="0"/>
        <a:ea typeface="ヒラギノ角ゴ ProN W3" charset="-128"/>
        <a:cs typeface="+mn-cs"/>
        <a:sym typeface="Gill Sans" charset="0"/>
      </a:defRPr>
    </a:lvl1pPr>
    <a:lvl2pPr marL="391866" algn="l" rtl="0" fontAlgn="base">
      <a:spcBef>
        <a:spcPct val="0"/>
      </a:spcBef>
      <a:spcAft>
        <a:spcPct val="0"/>
      </a:spcAft>
      <a:defRPr sz="1000" kern="1200">
        <a:solidFill>
          <a:srgbClr val="000000"/>
        </a:solidFill>
        <a:latin typeface="Gill Sans" charset="0"/>
        <a:ea typeface="ヒラギノ角ゴ ProN W3" charset="-128"/>
        <a:cs typeface="+mn-cs"/>
        <a:sym typeface="Gill Sans" charset="0"/>
      </a:defRPr>
    </a:lvl2pPr>
    <a:lvl3pPr marL="783732" algn="l" rtl="0" fontAlgn="base">
      <a:spcBef>
        <a:spcPct val="0"/>
      </a:spcBef>
      <a:spcAft>
        <a:spcPct val="0"/>
      </a:spcAft>
      <a:defRPr sz="1000" kern="1200">
        <a:solidFill>
          <a:srgbClr val="000000"/>
        </a:solidFill>
        <a:latin typeface="Gill Sans" charset="0"/>
        <a:ea typeface="ヒラギノ角ゴ ProN W3" charset="-128"/>
        <a:cs typeface="+mn-cs"/>
        <a:sym typeface="Gill Sans" charset="0"/>
      </a:defRPr>
    </a:lvl3pPr>
    <a:lvl4pPr marL="1175598" algn="l" rtl="0" fontAlgn="base">
      <a:spcBef>
        <a:spcPct val="0"/>
      </a:spcBef>
      <a:spcAft>
        <a:spcPct val="0"/>
      </a:spcAft>
      <a:defRPr sz="1000" kern="1200">
        <a:solidFill>
          <a:srgbClr val="000000"/>
        </a:solidFill>
        <a:latin typeface="Gill Sans" charset="0"/>
        <a:ea typeface="ヒラギノ角ゴ ProN W3" charset="-128"/>
        <a:cs typeface="+mn-cs"/>
        <a:sym typeface="Gill Sans" charset="0"/>
      </a:defRPr>
    </a:lvl4pPr>
    <a:lvl5pPr marL="1567464" algn="l" rtl="0" fontAlgn="base">
      <a:spcBef>
        <a:spcPct val="0"/>
      </a:spcBef>
      <a:spcAft>
        <a:spcPct val="0"/>
      </a:spcAft>
      <a:defRPr sz="1000" kern="1200">
        <a:solidFill>
          <a:srgbClr val="000000"/>
        </a:solidFill>
        <a:latin typeface="Gill Sans" charset="0"/>
        <a:ea typeface="ヒラギノ角ゴ ProN W3" charset="-128"/>
        <a:cs typeface="+mn-cs"/>
        <a:sym typeface="Gill Sans" charset="0"/>
      </a:defRPr>
    </a:lvl5pPr>
    <a:lvl6pPr marL="1959331" algn="l" defTabSz="783732" rtl="0" eaLnBrk="1" latinLnBrk="0" hangingPunct="1">
      <a:defRPr sz="1000" kern="1200">
        <a:solidFill>
          <a:srgbClr val="000000"/>
        </a:solidFill>
        <a:latin typeface="Gill Sans" charset="0"/>
        <a:ea typeface="ヒラギノ角ゴ ProN W3" charset="-128"/>
        <a:cs typeface="+mn-cs"/>
        <a:sym typeface="Gill Sans" charset="0"/>
      </a:defRPr>
    </a:lvl6pPr>
    <a:lvl7pPr marL="2351197" algn="l" defTabSz="783732" rtl="0" eaLnBrk="1" latinLnBrk="0" hangingPunct="1">
      <a:defRPr sz="1000" kern="1200">
        <a:solidFill>
          <a:srgbClr val="000000"/>
        </a:solidFill>
        <a:latin typeface="Gill Sans" charset="0"/>
        <a:ea typeface="ヒラギノ角ゴ ProN W3" charset="-128"/>
        <a:cs typeface="+mn-cs"/>
        <a:sym typeface="Gill Sans" charset="0"/>
      </a:defRPr>
    </a:lvl7pPr>
    <a:lvl8pPr marL="2743063" algn="l" defTabSz="783732" rtl="0" eaLnBrk="1" latinLnBrk="0" hangingPunct="1">
      <a:defRPr sz="1000" kern="1200">
        <a:solidFill>
          <a:srgbClr val="000000"/>
        </a:solidFill>
        <a:latin typeface="Gill Sans" charset="0"/>
        <a:ea typeface="ヒラギノ角ゴ ProN W3" charset="-128"/>
        <a:cs typeface="+mn-cs"/>
        <a:sym typeface="Gill Sans" charset="0"/>
      </a:defRPr>
    </a:lvl8pPr>
    <a:lvl9pPr marL="3134929" algn="l" defTabSz="783732" rtl="0" eaLnBrk="1" latinLnBrk="0" hangingPunct="1">
      <a:defRPr sz="1000" kern="1200">
        <a:solidFill>
          <a:srgbClr val="000000"/>
        </a:solidFill>
        <a:latin typeface="Gill Sans" charset="0"/>
        <a:ea typeface="ヒラギノ角ゴ ProN W3" charset="-128"/>
        <a:cs typeface="+mn-cs"/>
        <a:sym typeface="Gill Sans"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sername" initials="a" lastIdx="2" clrIdx="0"/>
  <p:cmAuthor id="1" name="Marilee"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010E"/>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614" autoAdjust="0"/>
    <p:restoredTop sz="96033" autoAdjust="0"/>
  </p:normalViewPr>
  <p:slideViewPr>
    <p:cSldViewPr>
      <p:cViewPr>
        <p:scale>
          <a:sx n="108" d="100"/>
          <a:sy n="108" d="100"/>
        </p:scale>
        <p:origin x="14928" y="-80"/>
      </p:cViewPr>
      <p:guideLst>
        <p:guide orient="horz" pos="9216"/>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794331191729868"/>
          <c:y val="0.0385185185185185"/>
          <c:w val="0.895758014910713"/>
          <c:h val="0.822651220321598"/>
        </c:manualLayout>
      </c:layout>
      <c:barChart>
        <c:barDir val="col"/>
        <c:grouping val="clustered"/>
        <c:varyColors val="0"/>
        <c:ser>
          <c:idx val="0"/>
          <c:order val="0"/>
          <c:tx>
            <c:strRef>
              <c:f>Sheet1!$A$2</c:f>
              <c:strCache>
                <c:ptCount val="1"/>
                <c:pt idx="0">
                  <c:v>Profession Advisors</c:v>
                </c:pt>
              </c:strCache>
            </c:strRef>
          </c:tx>
          <c:invertIfNegative val="0"/>
          <c:errBars>
            <c:errBarType val="both"/>
            <c:errValType val="fixedVal"/>
            <c:noEndCap val="1"/>
            <c:val val="1.04"/>
          </c:errBars>
          <c:cat>
            <c:strRef>
              <c:f>Sheet1!$B$1:$D$1</c:f>
              <c:strCache>
                <c:ptCount val="3"/>
                <c:pt idx="0">
                  <c:v>Advisor Traits</c:v>
                </c:pt>
                <c:pt idx="1">
                  <c:v>Prescriptive Functions</c:v>
                </c:pt>
                <c:pt idx="2">
                  <c:v>Developmental Functions</c:v>
                </c:pt>
              </c:strCache>
            </c:strRef>
          </c:cat>
          <c:val>
            <c:numRef>
              <c:f>Sheet1!$B$2:$D$2</c:f>
              <c:numCache>
                <c:formatCode>General</c:formatCode>
                <c:ptCount val="3"/>
                <c:pt idx="0">
                  <c:v>5.73</c:v>
                </c:pt>
                <c:pt idx="1">
                  <c:v>5.46</c:v>
                </c:pt>
                <c:pt idx="2">
                  <c:v>4.91</c:v>
                </c:pt>
              </c:numCache>
            </c:numRef>
          </c:val>
        </c:ser>
        <c:ser>
          <c:idx val="1"/>
          <c:order val="1"/>
          <c:tx>
            <c:strRef>
              <c:f>Sheet1!$A$3</c:f>
              <c:strCache>
                <c:ptCount val="1"/>
                <c:pt idx="0">
                  <c:v>Faculty Advisors</c:v>
                </c:pt>
              </c:strCache>
            </c:strRef>
          </c:tx>
          <c:invertIfNegative val="0"/>
          <c:errBars>
            <c:errBarType val="both"/>
            <c:errValType val="fixedVal"/>
            <c:noEndCap val="1"/>
            <c:val val="1.02"/>
          </c:errBars>
          <c:cat>
            <c:strRef>
              <c:f>Sheet1!$B$1:$D$1</c:f>
              <c:strCache>
                <c:ptCount val="3"/>
                <c:pt idx="0">
                  <c:v>Advisor Traits</c:v>
                </c:pt>
                <c:pt idx="1">
                  <c:v>Prescriptive Functions</c:v>
                </c:pt>
                <c:pt idx="2">
                  <c:v>Developmental Functions</c:v>
                </c:pt>
              </c:strCache>
            </c:strRef>
          </c:cat>
          <c:val>
            <c:numRef>
              <c:f>Sheet1!$B$3:$D$3</c:f>
              <c:numCache>
                <c:formatCode>General</c:formatCode>
                <c:ptCount val="3"/>
                <c:pt idx="0">
                  <c:v>5.53</c:v>
                </c:pt>
                <c:pt idx="1">
                  <c:v>5.34</c:v>
                </c:pt>
                <c:pt idx="2">
                  <c:v>4.91</c:v>
                </c:pt>
              </c:numCache>
            </c:numRef>
          </c:val>
        </c:ser>
        <c:dLbls>
          <c:showLegendKey val="0"/>
          <c:showVal val="0"/>
          <c:showCatName val="0"/>
          <c:showSerName val="0"/>
          <c:showPercent val="0"/>
          <c:showBubbleSize val="0"/>
        </c:dLbls>
        <c:gapWidth val="150"/>
        <c:axId val="2082336856"/>
        <c:axId val="2082339912"/>
      </c:barChart>
      <c:catAx>
        <c:axId val="2082336856"/>
        <c:scaling>
          <c:orientation val="minMax"/>
        </c:scaling>
        <c:delete val="0"/>
        <c:axPos val="b"/>
        <c:majorTickMark val="out"/>
        <c:minorTickMark val="none"/>
        <c:tickLblPos val="nextTo"/>
        <c:txPr>
          <a:bodyPr/>
          <a:lstStyle/>
          <a:p>
            <a:pPr>
              <a:defRPr sz="2500">
                <a:latin typeface="Times New Roman"/>
                <a:cs typeface="Times New Roman"/>
              </a:defRPr>
            </a:pPr>
            <a:endParaRPr lang="en-US"/>
          </a:p>
        </c:txPr>
        <c:crossAx val="2082339912"/>
        <c:crosses val="autoZero"/>
        <c:auto val="1"/>
        <c:lblAlgn val="ctr"/>
        <c:lblOffset val="100"/>
        <c:noMultiLvlLbl val="0"/>
      </c:catAx>
      <c:valAx>
        <c:axId val="2082339912"/>
        <c:scaling>
          <c:orientation val="minMax"/>
          <c:max val="7.0"/>
          <c:min val="1.0"/>
        </c:scaling>
        <c:delete val="0"/>
        <c:axPos val="l"/>
        <c:title>
          <c:tx>
            <c:rich>
              <a:bodyPr rot="-5400000" vert="horz"/>
              <a:lstStyle/>
              <a:p>
                <a:pPr>
                  <a:defRPr sz="2500">
                    <a:latin typeface="Times New Roman"/>
                    <a:cs typeface="Times New Roman"/>
                  </a:defRPr>
                </a:pPr>
                <a:r>
                  <a:rPr lang="en-US" sz="2500" dirty="0" smtClean="0">
                    <a:latin typeface="Times New Roman"/>
                    <a:cs typeface="Times New Roman"/>
                  </a:rPr>
                  <a:t>Average</a:t>
                </a:r>
                <a:r>
                  <a:rPr lang="en-US" sz="2500" baseline="0" dirty="0" smtClean="0">
                    <a:latin typeface="Times New Roman"/>
                    <a:cs typeface="Times New Roman"/>
                  </a:rPr>
                  <a:t> Rating</a:t>
                </a:r>
                <a:endParaRPr lang="en-US" sz="2500" dirty="0">
                  <a:latin typeface="Times New Roman"/>
                  <a:cs typeface="Times New Roman"/>
                </a:endParaRPr>
              </a:p>
            </c:rich>
          </c:tx>
          <c:layout/>
          <c:overlay val="0"/>
        </c:title>
        <c:numFmt formatCode="General" sourceLinked="1"/>
        <c:majorTickMark val="out"/>
        <c:minorTickMark val="none"/>
        <c:tickLblPos val="nextTo"/>
        <c:txPr>
          <a:bodyPr/>
          <a:lstStyle/>
          <a:p>
            <a:pPr>
              <a:defRPr sz="2500">
                <a:latin typeface="Times New Roman"/>
                <a:cs typeface="Times New Roman"/>
              </a:defRPr>
            </a:pPr>
            <a:endParaRPr lang="en-US"/>
          </a:p>
        </c:txPr>
        <c:crossAx val="2082336856"/>
        <c:crosses val="autoZero"/>
        <c:crossBetween val="between"/>
      </c:valAx>
    </c:plotArea>
    <c:legend>
      <c:legendPos val="r"/>
      <c:layout>
        <c:manualLayout>
          <c:xMode val="edge"/>
          <c:yMode val="edge"/>
          <c:x val="0.674056647826997"/>
          <c:y val="0.0286432195975503"/>
          <c:w val="0.294141667874338"/>
          <c:h val="0.120014179262075"/>
        </c:manualLayout>
      </c:layout>
      <c:overlay val="0"/>
      <c:txPr>
        <a:bodyPr/>
        <a:lstStyle/>
        <a:p>
          <a:pPr>
            <a:defRPr sz="2500">
              <a:latin typeface="Times New Roman"/>
              <a:cs typeface="Times New Roman"/>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47F88-C3B5-401B-A4C9-82DCAC82758B}" type="datetimeFigureOut">
              <a:rPr lang="en-US" smtClean="0"/>
              <a:t>9/26/12</a:t>
            </a:fld>
            <a:endParaRPr lang="en-US"/>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14C993-3E68-485E-8DEA-AEDC3BD3844C}" type="slidenum">
              <a:rPr lang="en-US" smtClean="0"/>
              <a:t>‹#›</a:t>
            </a:fld>
            <a:endParaRPr lang="en-US"/>
          </a:p>
        </p:txBody>
      </p:sp>
    </p:spTree>
    <p:extLst>
      <p:ext uri="{BB962C8B-B14F-4D97-AF65-F5344CB8AC3E}">
        <p14:creationId xmlns:p14="http://schemas.microsoft.com/office/powerpoint/2010/main" val="1649596410"/>
      </p:ext>
    </p:extLst>
  </p:cSld>
  <p:clrMap bg1="lt1" tx1="dk1" bg2="lt2" tx2="dk2" accent1="accent1" accent2="accent2" accent3="accent3" accent4="accent4" accent5="accent5" accent6="accent6" hlink="hlink" folHlink="folHlink"/>
  <p:notesStyle>
    <a:lvl1pPr marL="0" algn="l" defTabSz="783732" rtl="0" eaLnBrk="1" latinLnBrk="0" hangingPunct="1">
      <a:defRPr sz="1000" kern="1200">
        <a:solidFill>
          <a:schemeClr val="tx1"/>
        </a:solidFill>
        <a:latin typeface="+mn-lt"/>
        <a:ea typeface="+mn-ea"/>
        <a:cs typeface="+mn-cs"/>
      </a:defRPr>
    </a:lvl1pPr>
    <a:lvl2pPr marL="391866" algn="l" defTabSz="783732" rtl="0" eaLnBrk="1" latinLnBrk="0" hangingPunct="1">
      <a:defRPr sz="1000" kern="1200">
        <a:solidFill>
          <a:schemeClr val="tx1"/>
        </a:solidFill>
        <a:latin typeface="+mn-lt"/>
        <a:ea typeface="+mn-ea"/>
        <a:cs typeface="+mn-cs"/>
      </a:defRPr>
    </a:lvl2pPr>
    <a:lvl3pPr marL="783732" algn="l" defTabSz="783732" rtl="0" eaLnBrk="1" latinLnBrk="0" hangingPunct="1">
      <a:defRPr sz="1000" kern="1200">
        <a:solidFill>
          <a:schemeClr val="tx1"/>
        </a:solidFill>
        <a:latin typeface="+mn-lt"/>
        <a:ea typeface="+mn-ea"/>
        <a:cs typeface="+mn-cs"/>
      </a:defRPr>
    </a:lvl3pPr>
    <a:lvl4pPr marL="1175598" algn="l" defTabSz="783732" rtl="0" eaLnBrk="1" latinLnBrk="0" hangingPunct="1">
      <a:defRPr sz="1000" kern="1200">
        <a:solidFill>
          <a:schemeClr val="tx1"/>
        </a:solidFill>
        <a:latin typeface="+mn-lt"/>
        <a:ea typeface="+mn-ea"/>
        <a:cs typeface="+mn-cs"/>
      </a:defRPr>
    </a:lvl4pPr>
    <a:lvl5pPr marL="1567464" algn="l" defTabSz="783732" rtl="0" eaLnBrk="1" latinLnBrk="0" hangingPunct="1">
      <a:defRPr sz="1000" kern="1200">
        <a:solidFill>
          <a:schemeClr val="tx1"/>
        </a:solidFill>
        <a:latin typeface="+mn-lt"/>
        <a:ea typeface="+mn-ea"/>
        <a:cs typeface="+mn-cs"/>
      </a:defRPr>
    </a:lvl5pPr>
    <a:lvl6pPr marL="1959331" algn="l" defTabSz="783732" rtl="0" eaLnBrk="1" latinLnBrk="0" hangingPunct="1">
      <a:defRPr sz="1000" kern="1200">
        <a:solidFill>
          <a:schemeClr val="tx1"/>
        </a:solidFill>
        <a:latin typeface="+mn-lt"/>
        <a:ea typeface="+mn-ea"/>
        <a:cs typeface="+mn-cs"/>
      </a:defRPr>
    </a:lvl6pPr>
    <a:lvl7pPr marL="2351197" algn="l" defTabSz="783732" rtl="0" eaLnBrk="1" latinLnBrk="0" hangingPunct="1">
      <a:defRPr sz="1000" kern="1200">
        <a:solidFill>
          <a:schemeClr val="tx1"/>
        </a:solidFill>
        <a:latin typeface="+mn-lt"/>
        <a:ea typeface="+mn-ea"/>
        <a:cs typeface="+mn-cs"/>
      </a:defRPr>
    </a:lvl7pPr>
    <a:lvl8pPr marL="2743063" algn="l" defTabSz="783732" rtl="0" eaLnBrk="1" latinLnBrk="0" hangingPunct="1">
      <a:defRPr sz="1000" kern="1200">
        <a:solidFill>
          <a:schemeClr val="tx1"/>
        </a:solidFill>
        <a:latin typeface="+mn-lt"/>
        <a:ea typeface="+mn-ea"/>
        <a:cs typeface="+mn-cs"/>
      </a:defRPr>
    </a:lvl8pPr>
    <a:lvl9pPr marL="3134929" algn="l" defTabSz="78373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4C993-3E68-485E-8DEA-AEDC3BD3844C}" type="slidenum">
              <a:rPr lang="en-US" smtClean="0"/>
              <a:t>1</a:t>
            </a:fld>
            <a:endParaRPr lang="en-US"/>
          </a:p>
        </p:txBody>
      </p:sp>
    </p:spTree>
    <p:extLst>
      <p:ext uri="{BB962C8B-B14F-4D97-AF65-F5344CB8AC3E}">
        <p14:creationId xmlns:p14="http://schemas.microsoft.com/office/powerpoint/2010/main" val="2299278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29" y="9090378"/>
            <a:ext cx="31088542" cy="6270978"/>
          </a:xfrm>
          <a:prstGeom prst="rect">
            <a:avLst/>
          </a:prstGeom>
        </p:spPr>
        <p:txBody>
          <a:bodyPr vert="horz" lIns="78373" tIns="39187" rIns="78373" bIns="39187"/>
          <a:lstStyle/>
          <a:p>
            <a:r>
              <a:rPr lang="en-US" smtClean="0"/>
              <a:t>Click to edit Master title style</a:t>
            </a:r>
            <a:endParaRPr lang="en-US"/>
          </a:p>
        </p:txBody>
      </p:sp>
      <p:sp>
        <p:nvSpPr>
          <p:cNvPr id="3" name="Subtitle 2"/>
          <p:cNvSpPr>
            <a:spLocks noGrp="1"/>
          </p:cNvSpPr>
          <p:nvPr>
            <p:ph type="subTitle" idx="1"/>
          </p:nvPr>
        </p:nvSpPr>
        <p:spPr>
          <a:xfrm>
            <a:off x="5486136" y="16580556"/>
            <a:ext cx="25603729" cy="7478889"/>
          </a:xfrm>
          <a:prstGeom prst="rect">
            <a:avLst/>
          </a:prstGeom>
        </p:spPr>
        <p:txBody>
          <a:bodyPr vert="horz" lIns="78373" tIns="39187" rIns="78373" bIns="39187"/>
          <a:lstStyle>
            <a:lvl1pPr marL="0" indent="0" algn="ctr">
              <a:buNone/>
              <a:defRPr/>
            </a:lvl1pPr>
            <a:lvl2pPr marL="391866" indent="0" algn="ctr">
              <a:buNone/>
              <a:defRPr/>
            </a:lvl2pPr>
            <a:lvl3pPr marL="783732" indent="0" algn="ctr">
              <a:buNone/>
              <a:defRPr/>
            </a:lvl3pPr>
            <a:lvl4pPr marL="1175598" indent="0" algn="ctr">
              <a:buNone/>
              <a:defRPr/>
            </a:lvl4pPr>
            <a:lvl5pPr marL="1567464" indent="0" algn="ctr">
              <a:buNone/>
              <a:defRPr/>
            </a:lvl5pPr>
            <a:lvl6pPr marL="1959331" indent="0" algn="ctr">
              <a:buNone/>
              <a:defRPr/>
            </a:lvl6pPr>
            <a:lvl7pPr marL="2351197" indent="0" algn="ctr">
              <a:buNone/>
              <a:defRPr/>
            </a:lvl7pPr>
            <a:lvl8pPr marL="2743063" indent="0" algn="ctr">
              <a:buNone/>
              <a:defRPr/>
            </a:lvl8pPr>
            <a:lvl9pPr marL="3134929" indent="0" algn="ctr">
              <a:buNone/>
              <a:defRPr/>
            </a:lvl9pPr>
          </a:lstStyle>
          <a:p>
            <a:r>
              <a:rPr lang="en-US" smtClean="0"/>
              <a:t>Click to edit Master subtitle style</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E4ED0051-74A4-43EF-87ED-64ADEC541AD7}" type="slidenum">
              <a:rPr lang="en-US"/>
              <a:pPr/>
              <a:t>‹#›</a:t>
            </a:fld>
            <a:endParaRPr lang="en-US"/>
          </a:p>
        </p:txBody>
      </p:sp>
    </p:spTree>
    <p:extLst>
      <p:ext uri="{BB962C8B-B14F-4D97-AF65-F5344CB8AC3E}">
        <p14:creationId xmlns:p14="http://schemas.microsoft.com/office/powerpoint/2010/main" val="369479788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vert="horz" lIns="78373" tIns="39187" rIns="78373" bIns="39187"/>
          <a:lstStyle/>
          <a:p>
            <a:r>
              <a:rPr lang="en-US" smtClean="0"/>
              <a:t>Click to edit Master title style</a:t>
            </a:r>
            <a:endParaRPr lang="en-US"/>
          </a:p>
        </p:txBody>
      </p:sp>
      <p:sp>
        <p:nvSpPr>
          <p:cNvPr id="3" name="Vertical Text Placeholder 2"/>
          <p:cNvSpPr>
            <a:spLocks noGrp="1"/>
          </p:cNvSpPr>
          <p:nvPr>
            <p:ph type="body" orient="vert" idx="1"/>
          </p:nvPr>
        </p:nvSpPr>
        <p:spPr>
          <a:xfrm>
            <a:off x="1828271" y="6826956"/>
            <a:ext cx="32919458" cy="19311056"/>
          </a:xfrm>
          <a:prstGeom prst="rect">
            <a:avLst/>
          </a:prstGeom>
        </p:spPr>
        <p:txBody>
          <a:bodyPr vert="eaVert" lIns="78373" tIns="39187" rIns="78373" bIns="3918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28A20049-8FBC-43E9-93B5-EA59501E5E1F}" type="slidenum">
              <a:rPr lang="en-US"/>
              <a:pPr/>
              <a:t>‹#›</a:t>
            </a:fld>
            <a:endParaRPr lang="en-US"/>
          </a:p>
        </p:txBody>
      </p:sp>
    </p:spTree>
    <p:extLst>
      <p:ext uri="{BB962C8B-B14F-4D97-AF65-F5344CB8AC3E}">
        <p14:creationId xmlns:p14="http://schemas.microsoft.com/office/powerpoint/2010/main" val="1944620420"/>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866" y="1171222"/>
            <a:ext cx="8229864" cy="24966789"/>
          </a:xfrm>
          <a:prstGeom prst="rect">
            <a:avLst/>
          </a:prstGeom>
        </p:spPr>
        <p:txBody>
          <a:bodyPr vert="eaVert" lIns="78373" tIns="39187" rIns="78373" bIns="39187"/>
          <a:lstStyle/>
          <a:p>
            <a:r>
              <a:rPr lang="en-US" smtClean="0"/>
              <a:t>Click to edit Master title style</a:t>
            </a:r>
            <a:endParaRPr lang="en-US"/>
          </a:p>
        </p:txBody>
      </p:sp>
      <p:sp>
        <p:nvSpPr>
          <p:cNvPr id="3" name="Vertical Text Placeholder 2"/>
          <p:cNvSpPr>
            <a:spLocks noGrp="1"/>
          </p:cNvSpPr>
          <p:nvPr>
            <p:ph type="body" orient="vert" idx="1"/>
          </p:nvPr>
        </p:nvSpPr>
        <p:spPr>
          <a:xfrm>
            <a:off x="1828271" y="1171222"/>
            <a:ext cx="24562594" cy="24966789"/>
          </a:xfrm>
          <a:prstGeom prst="rect">
            <a:avLst/>
          </a:prstGeom>
        </p:spPr>
        <p:txBody>
          <a:bodyPr vert="eaVert" lIns="78373" tIns="39187" rIns="78373" bIns="3918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540A1CB3-C912-4394-824A-8526ED3BE37A}" type="slidenum">
              <a:rPr lang="en-US"/>
              <a:pPr/>
              <a:t>‹#›</a:t>
            </a:fld>
            <a:endParaRPr lang="en-US"/>
          </a:p>
        </p:txBody>
      </p:sp>
    </p:spTree>
    <p:extLst>
      <p:ext uri="{BB962C8B-B14F-4D97-AF65-F5344CB8AC3E}">
        <p14:creationId xmlns:p14="http://schemas.microsoft.com/office/powerpoint/2010/main" val="387576875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vert="horz" lIns="78373" tIns="39187" rIns="78373" bIns="39187"/>
          <a:lstStyle/>
          <a:p>
            <a:r>
              <a:rPr lang="en-US" smtClean="0"/>
              <a:t>Click to edit Master title style</a:t>
            </a:r>
            <a:endParaRPr lang="en-US"/>
          </a:p>
        </p:txBody>
      </p:sp>
      <p:sp>
        <p:nvSpPr>
          <p:cNvPr id="3" name="Content Placeholder 2"/>
          <p:cNvSpPr>
            <a:spLocks noGrp="1"/>
          </p:cNvSpPr>
          <p:nvPr>
            <p:ph idx="1"/>
          </p:nvPr>
        </p:nvSpPr>
        <p:spPr>
          <a:xfrm>
            <a:off x="1828271" y="6826956"/>
            <a:ext cx="32919458" cy="19311056"/>
          </a:xfrm>
          <a:prstGeom prst="rect">
            <a:avLst/>
          </a:prstGeom>
        </p:spPr>
        <p:txBody>
          <a:bodyPr vert="horz" lIns="78373" tIns="39187" rIns="78373" bIns="3918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566D4258-0B76-4D9D-882E-79A84922480C}" type="slidenum">
              <a:rPr lang="en-US"/>
              <a:pPr/>
              <a:t>‹#›</a:t>
            </a:fld>
            <a:endParaRPr lang="en-US"/>
          </a:p>
        </p:txBody>
      </p:sp>
    </p:spTree>
    <p:extLst>
      <p:ext uri="{BB962C8B-B14F-4D97-AF65-F5344CB8AC3E}">
        <p14:creationId xmlns:p14="http://schemas.microsoft.com/office/powerpoint/2010/main" val="2155378492"/>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8803056"/>
            <a:ext cx="31089865" cy="5810956"/>
          </a:xfrm>
          <a:prstGeom prst="rect">
            <a:avLst/>
          </a:prstGeom>
        </p:spPr>
        <p:txBody>
          <a:bodyPr vert="horz" lIns="78373" tIns="39187" rIns="78373" bIns="39187"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0" y="12402256"/>
            <a:ext cx="31089865" cy="6400800"/>
          </a:xfrm>
          <a:prstGeom prst="rect">
            <a:avLst/>
          </a:prstGeom>
        </p:spPr>
        <p:txBody>
          <a:bodyPr vert="horz" lIns="78373" tIns="39187" rIns="78373" bIns="39187" anchor="b"/>
          <a:lstStyle>
            <a:lvl1pPr marL="0" indent="0">
              <a:buNone/>
              <a:defRPr sz="1700"/>
            </a:lvl1pPr>
            <a:lvl2pPr marL="391866" indent="0">
              <a:buNone/>
              <a:defRPr sz="1500"/>
            </a:lvl2pPr>
            <a:lvl3pPr marL="783732" indent="0">
              <a:buNone/>
              <a:defRPr sz="1400"/>
            </a:lvl3pPr>
            <a:lvl4pPr marL="1175598" indent="0">
              <a:buNone/>
              <a:defRPr sz="1200"/>
            </a:lvl4pPr>
            <a:lvl5pPr marL="1567464" indent="0">
              <a:buNone/>
              <a:defRPr sz="1200"/>
            </a:lvl5pPr>
            <a:lvl6pPr marL="1959331" indent="0">
              <a:buNone/>
              <a:defRPr sz="1200"/>
            </a:lvl6pPr>
            <a:lvl7pPr marL="2351197" indent="0">
              <a:buNone/>
              <a:defRPr sz="1200"/>
            </a:lvl7pPr>
            <a:lvl8pPr marL="2743063" indent="0">
              <a:buNone/>
              <a:defRPr sz="1200"/>
            </a:lvl8pPr>
            <a:lvl9pPr marL="3134929" indent="0">
              <a:buNone/>
              <a:defRPr sz="1200"/>
            </a:lvl9pPr>
          </a:lstStyle>
          <a:p>
            <a:pPr lvl="0"/>
            <a:r>
              <a:rPr lang="en-US" smtClean="0"/>
              <a:t>Click to edit Master text styles</a:t>
            </a:r>
          </a:p>
        </p:txBody>
      </p:sp>
      <p:sp>
        <p:nvSpPr>
          <p:cNvPr id="4" name="Text Box 1"/>
          <p:cNvSpPr txBox="1">
            <a:spLocks noGrp="1" noChangeArrowheads="1"/>
          </p:cNvSpPr>
          <p:nvPr>
            <p:ph type="sldNum" sz="quarter" idx="10"/>
          </p:nvPr>
        </p:nvSpPr>
        <p:spPr>
          <a:ln/>
        </p:spPr>
        <p:txBody>
          <a:bodyPr/>
          <a:lstStyle>
            <a:lvl1pPr>
              <a:defRPr/>
            </a:lvl1pPr>
          </a:lstStyle>
          <a:p>
            <a:fld id="{32B91835-538F-441E-9E46-73507BD970CC}" type="slidenum">
              <a:rPr lang="en-US"/>
              <a:pPr/>
              <a:t>‹#›</a:t>
            </a:fld>
            <a:endParaRPr lang="en-US"/>
          </a:p>
        </p:txBody>
      </p:sp>
    </p:spTree>
    <p:extLst>
      <p:ext uri="{BB962C8B-B14F-4D97-AF65-F5344CB8AC3E}">
        <p14:creationId xmlns:p14="http://schemas.microsoft.com/office/powerpoint/2010/main" val="3060682042"/>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vert="horz" lIns="78373" tIns="39187" rIns="78373" bIns="39187"/>
          <a:lstStyle/>
          <a:p>
            <a:r>
              <a:rPr lang="en-US" smtClean="0"/>
              <a:t>Click to edit Master title style</a:t>
            </a:r>
            <a:endParaRPr lang="en-US"/>
          </a:p>
        </p:txBody>
      </p:sp>
      <p:sp>
        <p:nvSpPr>
          <p:cNvPr id="3" name="Content Placeholder 2"/>
          <p:cNvSpPr>
            <a:spLocks noGrp="1"/>
          </p:cNvSpPr>
          <p:nvPr>
            <p:ph sz="half" idx="1"/>
          </p:nvPr>
        </p:nvSpPr>
        <p:spPr>
          <a:xfrm>
            <a:off x="1828271" y="6826956"/>
            <a:ext cx="16396229" cy="19311056"/>
          </a:xfrm>
          <a:prstGeom prst="rect">
            <a:avLst/>
          </a:prstGeom>
        </p:spPr>
        <p:txBody>
          <a:bodyPr vert="horz" lIns="78373" tIns="39187" rIns="78373" bIns="39187"/>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51501" y="6826956"/>
            <a:ext cx="16396229" cy="19311056"/>
          </a:xfrm>
          <a:prstGeom prst="rect">
            <a:avLst/>
          </a:prstGeom>
        </p:spPr>
        <p:txBody>
          <a:bodyPr vert="horz" lIns="78373" tIns="39187" rIns="78373" bIns="39187"/>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1"/>
          <p:cNvSpPr txBox="1">
            <a:spLocks noGrp="1" noChangeArrowheads="1"/>
          </p:cNvSpPr>
          <p:nvPr>
            <p:ph type="sldNum" sz="quarter" idx="10"/>
          </p:nvPr>
        </p:nvSpPr>
        <p:spPr>
          <a:ln/>
        </p:spPr>
        <p:txBody>
          <a:bodyPr/>
          <a:lstStyle>
            <a:lvl1pPr>
              <a:defRPr/>
            </a:lvl1pPr>
          </a:lstStyle>
          <a:p>
            <a:fld id="{CB53EAE1-E18C-4BCB-BD6E-0683F84967D1}" type="slidenum">
              <a:rPr lang="en-US"/>
              <a:pPr/>
              <a:t>‹#›</a:t>
            </a:fld>
            <a:endParaRPr lang="en-US"/>
          </a:p>
        </p:txBody>
      </p:sp>
    </p:spTree>
    <p:extLst>
      <p:ext uri="{BB962C8B-B14F-4D97-AF65-F5344CB8AC3E}">
        <p14:creationId xmlns:p14="http://schemas.microsoft.com/office/powerpoint/2010/main" val="3423701464"/>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vert="horz" lIns="78373" tIns="39187" rIns="78373" bIns="39187"/>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271" y="6550378"/>
            <a:ext cx="16160750" cy="2729089"/>
          </a:xfrm>
          <a:prstGeom prst="rect">
            <a:avLst/>
          </a:prstGeom>
        </p:spPr>
        <p:txBody>
          <a:bodyPr vert="horz" lIns="78373" tIns="39187" rIns="78373" bIns="39187" anchor="b"/>
          <a:lstStyle>
            <a:lvl1pPr marL="0" indent="0">
              <a:buNone/>
              <a:defRPr sz="2100" b="1"/>
            </a:lvl1pPr>
            <a:lvl2pPr marL="391866" indent="0">
              <a:buNone/>
              <a:defRPr sz="1700" b="1"/>
            </a:lvl2pPr>
            <a:lvl3pPr marL="783732" indent="0">
              <a:buNone/>
              <a:defRPr sz="1500" b="1"/>
            </a:lvl3pPr>
            <a:lvl4pPr marL="1175598" indent="0">
              <a:buNone/>
              <a:defRPr sz="1400" b="1"/>
            </a:lvl4pPr>
            <a:lvl5pPr marL="1567464" indent="0">
              <a:buNone/>
              <a:defRPr sz="1400" b="1"/>
            </a:lvl5pPr>
            <a:lvl6pPr marL="1959331" indent="0">
              <a:buNone/>
              <a:defRPr sz="1400" b="1"/>
            </a:lvl6pPr>
            <a:lvl7pPr marL="2351197" indent="0">
              <a:buNone/>
              <a:defRPr sz="1400" b="1"/>
            </a:lvl7pPr>
            <a:lvl8pPr marL="2743063" indent="0">
              <a:buNone/>
              <a:defRPr sz="1400" b="1"/>
            </a:lvl8pPr>
            <a:lvl9pPr marL="313492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828271" y="9279467"/>
            <a:ext cx="16160750" cy="16858545"/>
          </a:xfrm>
          <a:prstGeom prst="rect">
            <a:avLst/>
          </a:prstGeom>
        </p:spPr>
        <p:txBody>
          <a:bodyPr vert="horz" lIns="78373" tIns="39187" rIns="78373" bIns="39187"/>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366" y="6550378"/>
            <a:ext cx="16167364" cy="2729089"/>
          </a:xfrm>
          <a:prstGeom prst="rect">
            <a:avLst/>
          </a:prstGeom>
        </p:spPr>
        <p:txBody>
          <a:bodyPr vert="horz" lIns="78373" tIns="39187" rIns="78373" bIns="39187" anchor="b"/>
          <a:lstStyle>
            <a:lvl1pPr marL="0" indent="0">
              <a:buNone/>
              <a:defRPr sz="2100" b="1"/>
            </a:lvl1pPr>
            <a:lvl2pPr marL="391866" indent="0">
              <a:buNone/>
              <a:defRPr sz="1700" b="1"/>
            </a:lvl2pPr>
            <a:lvl3pPr marL="783732" indent="0">
              <a:buNone/>
              <a:defRPr sz="1500" b="1"/>
            </a:lvl3pPr>
            <a:lvl4pPr marL="1175598" indent="0">
              <a:buNone/>
              <a:defRPr sz="1400" b="1"/>
            </a:lvl4pPr>
            <a:lvl5pPr marL="1567464" indent="0">
              <a:buNone/>
              <a:defRPr sz="1400" b="1"/>
            </a:lvl5pPr>
            <a:lvl6pPr marL="1959331" indent="0">
              <a:buNone/>
              <a:defRPr sz="1400" b="1"/>
            </a:lvl6pPr>
            <a:lvl7pPr marL="2351197" indent="0">
              <a:buNone/>
              <a:defRPr sz="1400" b="1"/>
            </a:lvl7pPr>
            <a:lvl8pPr marL="2743063" indent="0">
              <a:buNone/>
              <a:defRPr sz="1400" b="1"/>
            </a:lvl8pPr>
            <a:lvl9pPr marL="313492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8580366" y="9279467"/>
            <a:ext cx="16167364" cy="16858545"/>
          </a:xfrm>
          <a:prstGeom prst="rect">
            <a:avLst/>
          </a:prstGeom>
        </p:spPr>
        <p:txBody>
          <a:bodyPr vert="horz" lIns="78373" tIns="39187" rIns="78373" bIns="39187"/>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1"/>
          <p:cNvSpPr txBox="1">
            <a:spLocks noGrp="1" noChangeArrowheads="1"/>
          </p:cNvSpPr>
          <p:nvPr>
            <p:ph type="sldNum" sz="quarter" idx="10"/>
          </p:nvPr>
        </p:nvSpPr>
        <p:spPr>
          <a:ln/>
        </p:spPr>
        <p:txBody>
          <a:bodyPr/>
          <a:lstStyle>
            <a:lvl1pPr>
              <a:defRPr/>
            </a:lvl1pPr>
          </a:lstStyle>
          <a:p>
            <a:fld id="{777D2479-144F-4AB8-B052-92D0085A5051}" type="slidenum">
              <a:rPr lang="en-US"/>
              <a:pPr/>
              <a:t>‹#›</a:t>
            </a:fld>
            <a:endParaRPr lang="en-US"/>
          </a:p>
        </p:txBody>
      </p:sp>
    </p:spTree>
    <p:extLst>
      <p:ext uri="{BB962C8B-B14F-4D97-AF65-F5344CB8AC3E}">
        <p14:creationId xmlns:p14="http://schemas.microsoft.com/office/powerpoint/2010/main" val="270223640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vert="horz" lIns="78373" tIns="39187" rIns="78373" bIns="39187"/>
          <a:lstStyle/>
          <a:p>
            <a:r>
              <a:rPr lang="en-US" smtClean="0"/>
              <a:t>Click to edit Master title style</a:t>
            </a:r>
            <a:endParaRPr lang="en-US"/>
          </a:p>
        </p:txBody>
      </p:sp>
      <p:sp>
        <p:nvSpPr>
          <p:cNvPr id="3" name="Text Box 1"/>
          <p:cNvSpPr txBox="1">
            <a:spLocks noGrp="1" noChangeArrowheads="1"/>
          </p:cNvSpPr>
          <p:nvPr>
            <p:ph type="sldNum" sz="quarter" idx="10"/>
          </p:nvPr>
        </p:nvSpPr>
        <p:spPr>
          <a:ln/>
        </p:spPr>
        <p:txBody>
          <a:bodyPr/>
          <a:lstStyle>
            <a:lvl1pPr>
              <a:defRPr/>
            </a:lvl1pPr>
          </a:lstStyle>
          <a:p>
            <a:fld id="{E6F54B78-848F-4731-8280-AD2768DC9876}" type="slidenum">
              <a:rPr lang="en-US"/>
              <a:pPr/>
              <a:t>‹#›</a:t>
            </a:fld>
            <a:endParaRPr lang="en-US"/>
          </a:p>
        </p:txBody>
      </p:sp>
    </p:spTree>
    <p:extLst>
      <p:ext uri="{BB962C8B-B14F-4D97-AF65-F5344CB8AC3E}">
        <p14:creationId xmlns:p14="http://schemas.microsoft.com/office/powerpoint/2010/main" val="1783722794"/>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fld id="{7B3F47EE-CEE5-4392-9E7A-9950C53E99B3}" type="slidenum">
              <a:rPr lang="en-US"/>
              <a:pPr/>
              <a:t>‹#›</a:t>
            </a:fld>
            <a:endParaRPr lang="en-US"/>
          </a:p>
        </p:txBody>
      </p:sp>
    </p:spTree>
    <p:extLst>
      <p:ext uri="{BB962C8B-B14F-4D97-AF65-F5344CB8AC3E}">
        <p14:creationId xmlns:p14="http://schemas.microsoft.com/office/powerpoint/2010/main" val="28932474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65578"/>
            <a:ext cx="12033250" cy="4957234"/>
          </a:xfrm>
          <a:prstGeom prst="rect">
            <a:avLst/>
          </a:prstGeom>
        </p:spPr>
        <p:txBody>
          <a:bodyPr vert="horz" lIns="78373" tIns="39187" rIns="78373" bIns="39187"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14300729" y="1165578"/>
            <a:ext cx="20447000" cy="24972434"/>
          </a:xfrm>
          <a:prstGeom prst="rect">
            <a:avLst/>
          </a:prstGeom>
        </p:spPr>
        <p:txBody>
          <a:bodyPr vert="horz" lIns="78373" tIns="39187" rIns="78373" bIns="39187"/>
          <a:lstStyle>
            <a:lvl1pPr>
              <a:defRPr sz="2700"/>
            </a:lvl1pPr>
            <a:lvl2pPr>
              <a:defRPr sz="2400"/>
            </a:lvl2pPr>
            <a:lvl3pPr>
              <a:defRPr sz="21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271" y="6122812"/>
            <a:ext cx="12033250" cy="20015200"/>
          </a:xfrm>
          <a:prstGeom prst="rect">
            <a:avLst/>
          </a:prstGeom>
        </p:spPr>
        <p:txBody>
          <a:bodyPr vert="horz" lIns="78373" tIns="39187" rIns="78373" bIns="39187"/>
          <a:lstStyle>
            <a:lvl1pPr marL="0" indent="0">
              <a:buNone/>
              <a:defRPr sz="1200"/>
            </a:lvl1pPr>
            <a:lvl2pPr marL="391866" indent="0">
              <a:buNone/>
              <a:defRPr sz="1000"/>
            </a:lvl2pPr>
            <a:lvl3pPr marL="783732" indent="0">
              <a:buNone/>
              <a:defRPr sz="900"/>
            </a:lvl3pPr>
            <a:lvl4pPr marL="1175598" indent="0">
              <a:buNone/>
              <a:defRPr sz="800"/>
            </a:lvl4pPr>
            <a:lvl5pPr marL="1567464" indent="0">
              <a:buNone/>
              <a:defRPr sz="800"/>
            </a:lvl5pPr>
            <a:lvl6pPr marL="1959331" indent="0">
              <a:buNone/>
              <a:defRPr sz="800"/>
            </a:lvl6pPr>
            <a:lvl7pPr marL="2351197" indent="0">
              <a:buNone/>
              <a:defRPr sz="800"/>
            </a:lvl7pPr>
            <a:lvl8pPr marL="2743063" indent="0">
              <a:buNone/>
              <a:defRPr sz="800"/>
            </a:lvl8pPr>
            <a:lvl9pPr marL="3134929" indent="0">
              <a:buNone/>
              <a:defRPr sz="8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F7CA2CF7-1C2F-4818-AE4F-9CD14DBAFC4C}" type="slidenum">
              <a:rPr lang="en-US"/>
              <a:pPr/>
              <a:t>‹#›</a:t>
            </a:fld>
            <a:endParaRPr lang="en-US"/>
          </a:p>
        </p:txBody>
      </p:sp>
    </p:spTree>
    <p:extLst>
      <p:ext uri="{BB962C8B-B14F-4D97-AF65-F5344CB8AC3E}">
        <p14:creationId xmlns:p14="http://schemas.microsoft.com/office/powerpoint/2010/main" val="40481909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6" y="20482279"/>
            <a:ext cx="21945864" cy="2418644"/>
          </a:xfrm>
          <a:prstGeom prst="rect">
            <a:avLst/>
          </a:prstGeom>
        </p:spPr>
        <p:txBody>
          <a:bodyPr vert="horz" lIns="78373" tIns="39187" rIns="78373" bIns="39187"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7168886" y="2614790"/>
            <a:ext cx="21945864" cy="17555633"/>
          </a:xfrm>
          <a:prstGeom prst="rect">
            <a:avLst/>
          </a:prstGeom>
        </p:spPr>
        <p:txBody>
          <a:bodyPr vert="horz" lIns="78373" tIns="39187" rIns="78373" bIns="39187"/>
          <a:lstStyle>
            <a:lvl1pPr marL="0" indent="0">
              <a:buNone/>
              <a:defRPr sz="2700"/>
            </a:lvl1pPr>
            <a:lvl2pPr marL="391866" indent="0">
              <a:buNone/>
              <a:defRPr sz="2400"/>
            </a:lvl2pPr>
            <a:lvl3pPr marL="783732" indent="0">
              <a:buNone/>
              <a:defRPr sz="2100"/>
            </a:lvl3pPr>
            <a:lvl4pPr marL="1175598" indent="0">
              <a:buNone/>
              <a:defRPr sz="1700"/>
            </a:lvl4pPr>
            <a:lvl5pPr marL="1567464" indent="0">
              <a:buNone/>
              <a:defRPr sz="1700"/>
            </a:lvl5pPr>
            <a:lvl6pPr marL="1959331" indent="0">
              <a:buNone/>
              <a:defRPr sz="1700"/>
            </a:lvl6pPr>
            <a:lvl7pPr marL="2351197" indent="0">
              <a:buNone/>
              <a:defRPr sz="1700"/>
            </a:lvl7pPr>
            <a:lvl8pPr marL="2743063" indent="0">
              <a:buNone/>
              <a:defRPr sz="1700"/>
            </a:lvl8pPr>
            <a:lvl9pPr marL="3134929" indent="0">
              <a:buNone/>
              <a:defRPr sz="17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7168886" y="22900923"/>
            <a:ext cx="21945864" cy="3433233"/>
          </a:xfrm>
          <a:prstGeom prst="rect">
            <a:avLst/>
          </a:prstGeom>
        </p:spPr>
        <p:txBody>
          <a:bodyPr vert="horz" lIns="78373" tIns="39187" rIns="78373" bIns="39187"/>
          <a:lstStyle>
            <a:lvl1pPr marL="0" indent="0">
              <a:buNone/>
              <a:defRPr sz="1200"/>
            </a:lvl1pPr>
            <a:lvl2pPr marL="391866" indent="0">
              <a:buNone/>
              <a:defRPr sz="1000"/>
            </a:lvl2pPr>
            <a:lvl3pPr marL="783732" indent="0">
              <a:buNone/>
              <a:defRPr sz="900"/>
            </a:lvl3pPr>
            <a:lvl4pPr marL="1175598" indent="0">
              <a:buNone/>
              <a:defRPr sz="800"/>
            </a:lvl4pPr>
            <a:lvl5pPr marL="1567464" indent="0">
              <a:buNone/>
              <a:defRPr sz="800"/>
            </a:lvl5pPr>
            <a:lvl6pPr marL="1959331" indent="0">
              <a:buNone/>
              <a:defRPr sz="800"/>
            </a:lvl6pPr>
            <a:lvl7pPr marL="2351197" indent="0">
              <a:buNone/>
              <a:defRPr sz="800"/>
            </a:lvl7pPr>
            <a:lvl8pPr marL="2743063" indent="0">
              <a:buNone/>
              <a:defRPr sz="800"/>
            </a:lvl8pPr>
            <a:lvl9pPr marL="3134929" indent="0">
              <a:buNone/>
              <a:defRPr sz="8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50F99960-C785-46D9-968A-99FE28F11258}" type="slidenum">
              <a:rPr lang="en-US"/>
              <a:pPr/>
              <a:t>‹#›</a:t>
            </a:fld>
            <a:endParaRPr lang="en-US"/>
          </a:p>
        </p:txBody>
      </p:sp>
    </p:spTree>
    <p:extLst>
      <p:ext uri="{BB962C8B-B14F-4D97-AF65-F5344CB8AC3E}">
        <p14:creationId xmlns:p14="http://schemas.microsoft.com/office/powerpoint/2010/main" val="1170890563"/>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Text Box 1"/>
          <p:cNvSpPr txBox="1">
            <a:spLocks noGrp="1" noChangeArrowheads="1"/>
          </p:cNvSpPr>
          <p:nvPr>
            <p:ph type="sldNum" sz="quarter" idx="4"/>
          </p:nvPr>
        </p:nvSpPr>
        <p:spPr bwMode="auto">
          <a:xfrm>
            <a:off x="33606053" y="27537834"/>
            <a:ext cx="978958" cy="970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78373" tIns="39187" rIns="78373" bIns="39187" numCol="1" anchor="ctr" anchorCtr="0" compatLnSpc="1">
            <a:prstTxWarp prst="textNoShape">
              <a:avLst/>
            </a:prstTxWarp>
          </a:bodyPr>
          <a:lstStyle>
            <a:lvl1pPr algn="ctr" eaLnBrk="1" hangingPunct="1">
              <a:defRPr sz="5700">
                <a:solidFill>
                  <a:srgbClr val="878787"/>
                </a:solidFill>
                <a:latin typeface="Lucida Grande" charset="0"/>
                <a:ea typeface="MS PGothic" pitchFamily="34" charset="-128"/>
                <a:sym typeface="Lucida Grande" charset="0"/>
              </a:defRPr>
            </a:lvl1pPr>
            <a:lvl2pPr marL="636782" indent="-244916" eaLnBrk="0" hangingPunct="0">
              <a:defRPr sz="1000">
                <a:solidFill>
                  <a:srgbClr val="000000"/>
                </a:solidFill>
                <a:latin typeface="Gill Sans" charset="0"/>
                <a:ea typeface="ヒラギノ角ゴ ProN W3" charset="-128"/>
                <a:sym typeface="Gill Sans" charset="0"/>
              </a:defRPr>
            </a:lvl2pPr>
            <a:lvl3pPr marL="979665" indent="-195933" eaLnBrk="0" hangingPunct="0">
              <a:defRPr sz="1000">
                <a:solidFill>
                  <a:srgbClr val="000000"/>
                </a:solidFill>
                <a:latin typeface="Gill Sans" charset="0"/>
                <a:ea typeface="ヒラギノ角ゴ ProN W3" charset="-128"/>
                <a:sym typeface="Gill Sans" charset="0"/>
              </a:defRPr>
            </a:lvl3pPr>
            <a:lvl4pPr marL="1371531" indent="-195933" eaLnBrk="0" hangingPunct="0">
              <a:defRPr sz="1000">
                <a:solidFill>
                  <a:srgbClr val="000000"/>
                </a:solidFill>
                <a:latin typeface="Gill Sans" charset="0"/>
                <a:ea typeface="ヒラギノ角ゴ ProN W3" charset="-128"/>
                <a:sym typeface="Gill Sans" charset="0"/>
              </a:defRPr>
            </a:lvl4pPr>
            <a:lvl5pPr marL="1763398" indent="-195933" eaLnBrk="0" hangingPunct="0">
              <a:defRPr sz="1000">
                <a:solidFill>
                  <a:srgbClr val="000000"/>
                </a:solidFill>
                <a:latin typeface="Gill Sans" charset="0"/>
                <a:ea typeface="ヒラギノ角ゴ ProN W3" charset="-128"/>
                <a:sym typeface="Gill Sans" charset="0"/>
              </a:defRPr>
            </a:lvl5pPr>
            <a:lvl6pPr marL="2155264" indent="-195933" eaLnBrk="0" fontAlgn="base" hangingPunct="0">
              <a:spcBef>
                <a:spcPct val="0"/>
              </a:spcBef>
              <a:spcAft>
                <a:spcPct val="0"/>
              </a:spcAft>
              <a:defRPr sz="1000">
                <a:solidFill>
                  <a:srgbClr val="000000"/>
                </a:solidFill>
                <a:latin typeface="Gill Sans" charset="0"/>
                <a:ea typeface="ヒラギノ角ゴ ProN W3" charset="-128"/>
                <a:sym typeface="Gill Sans" charset="0"/>
              </a:defRPr>
            </a:lvl6pPr>
            <a:lvl7pPr marL="2547130" indent="-195933" eaLnBrk="0" fontAlgn="base" hangingPunct="0">
              <a:spcBef>
                <a:spcPct val="0"/>
              </a:spcBef>
              <a:spcAft>
                <a:spcPct val="0"/>
              </a:spcAft>
              <a:defRPr sz="1000">
                <a:solidFill>
                  <a:srgbClr val="000000"/>
                </a:solidFill>
                <a:latin typeface="Gill Sans" charset="0"/>
                <a:ea typeface="ヒラギノ角ゴ ProN W3" charset="-128"/>
                <a:sym typeface="Gill Sans" charset="0"/>
              </a:defRPr>
            </a:lvl7pPr>
            <a:lvl8pPr marL="2938996" indent="-195933" eaLnBrk="0" fontAlgn="base" hangingPunct="0">
              <a:spcBef>
                <a:spcPct val="0"/>
              </a:spcBef>
              <a:spcAft>
                <a:spcPct val="0"/>
              </a:spcAft>
              <a:defRPr sz="1000">
                <a:solidFill>
                  <a:srgbClr val="000000"/>
                </a:solidFill>
                <a:latin typeface="Gill Sans" charset="0"/>
                <a:ea typeface="ヒラギノ角ゴ ProN W3" charset="-128"/>
                <a:sym typeface="Gill Sans" charset="0"/>
              </a:defRPr>
            </a:lvl8pPr>
            <a:lvl9pPr marL="3330862" indent="-195933" eaLnBrk="0" fontAlgn="base" hangingPunct="0">
              <a:spcBef>
                <a:spcPct val="0"/>
              </a:spcBef>
              <a:spcAft>
                <a:spcPct val="0"/>
              </a:spcAft>
              <a:defRPr sz="1000">
                <a:solidFill>
                  <a:srgbClr val="000000"/>
                </a:solidFill>
                <a:latin typeface="Gill Sans" charset="0"/>
                <a:ea typeface="ヒラギノ角ゴ ProN W3" charset="-128"/>
                <a:sym typeface="Gill Sans" charset="0"/>
              </a:defRPr>
            </a:lvl9pPr>
          </a:lstStyle>
          <a:p>
            <a:fld id="{9C485C4E-26B1-41EA-B85F-8EDB910A6A6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hf hdr="0" ftr="0" dt="0"/>
  <p:txStyles>
    <p:titleStyle>
      <a:lvl1pPr marL="34017" indent="-34017" algn="ctr" rtl="0" eaLnBrk="0" fontAlgn="base" hangingPunct="0">
        <a:spcBef>
          <a:spcPct val="0"/>
        </a:spcBef>
        <a:spcAft>
          <a:spcPct val="0"/>
        </a:spcAft>
        <a:defRPr sz="20700">
          <a:solidFill>
            <a:schemeClr val="tx1"/>
          </a:solidFill>
          <a:latin typeface="+mj-lt"/>
          <a:ea typeface="+mj-ea"/>
          <a:cs typeface="+mj-cs"/>
          <a:sym typeface="Lucida Grande" charset="0"/>
        </a:defRPr>
      </a:lvl1pPr>
      <a:lvl2pPr marL="34017" indent="-34017" algn="ctr" rtl="0" eaLnBrk="0" fontAlgn="base" hangingPunct="0">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2pPr>
      <a:lvl3pPr marL="34017" indent="-34017" algn="ctr" rtl="0" eaLnBrk="0" fontAlgn="base" hangingPunct="0">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3pPr>
      <a:lvl4pPr marL="34017" indent="-34017" algn="ctr" rtl="0" eaLnBrk="0" fontAlgn="base" hangingPunct="0">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4pPr>
      <a:lvl5pPr marL="34017" indent="-34017" algn="ctr" rtl="0" eaLnBrk="0" fontAlgn="base" hangingPunct="0">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5pPr>
      <a:lvl6pPr marL="425883" algn="ctr" rtl="0" fontAlgn="base">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6pPr>
      <a:lvl7pPr marL="817749" algn="ctr" rtl="0" fontAlgn="base">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7pPr>
      <a:lvl8pPr marL="1209615" algn="ctr" rtl="0" fontAlgn="base">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8pPr>
      <a:lvl9pPr marL="1601481" algn="ctr" rtl="0" fontAlgn="base">
        <a:spcBef>
          <a:spcPct val="0"/>
        </a:spcBef>
        <a:spcAft>
          <a:spcPct val="0"/>
        </a:spcAft>
        <a:defRPr sz="20700">
          <a:solidFill>
            <a:schemeClr val="tx1"/>
          </a:solidFill>
          <a:latin typeface="Lucida Grande" charset="0"/>
          <a:ea typeface="ヒラギノ角ゴ ProN W3" charset="0"/>
          <a:cs typeface="ヒラギノ角ゴ ProN W3" charset="0"/>
          <a:sym typeface="Lucida Grande" charset="0"/>
        </a:defRPr>
      </a:lvl9pPr>
    </p:titleStyle>
    <p:bodyStyle>
      <a:lvl1pPr marL="1747070" indent="-1611005" algn="l" rtl="0" eaLnBrk="0" fontAlgn="base" hangingPunct="0">
        <a:spcBef>
          <a:spcPts val="3600"/>
        </a:spcBef>
        <a:spcAft>
          <a:spcPct val="0"/>
        </a:spcAft>
        <a:buClr>
          <a:srgbClr val="000000"/>
        </a:buClr>
        <a:buSzPct val="100000"/>
        <a:buFont typeface="Arial" pitchFamily="34" charset="0"/>
        <a:buChar char="•"/>
        <a:defRPr sz="15000">
          <a:solidFill>
            <a:schemeClr val="tx1"/>
          </a:solidFill>
          <a:latin typeface="+mn-lt"/>
          <a:ea typeface="+mn-ea"/>
          <a:cs typeface="+mn-cs"/>
          <a:sym typeface="Lucida Grande" charset="0"/>
        </a:defRPr>
      </a:lvl1pPr>
      <a:lvl2pPr marL="3628844" indent="-1344318" algn="l" rtl="0" eaLnBrk="0" fontAlgn="base" hangingPunct="0">
        <a:spcBef>
          <a:spcPts val="3171"/>
        </a:spcBef>
        <a:spcAft>
          <a:spcPct val="0"/>
        </a:spcAft>
        <a:buClr>
          <a:srgbClr val="000000"/>
        </a:buClr>
        <a:buSzPct val="100000"/>
        <a:buFont typeface="Arial" pitchFamily="34" charset="0"/>
        <a:buChar char="–"/>
        <a:defRPr sz="13100">
          <a:solidFill>
            <a:schemeClr val="tx1"/>
          </a:solidFill>
          <a:latin typeface="+mn-lt"/>
          <a:ea typeface="+mn-ea"/>
          <a:cs typeface="+mn-cs"/>
          <a:sym typeface="Lucida Grande" charset="0"/>
        </a:defRPr>
      </a:lvl2pPr>
      <a:lvl3pPr marL="5509257" indent="-1074911" algn="l" rtl="0" eaLnBrk="0" fontAlgn="base" hangingPunct="0">
        <a:spcBef>
          <a:spcPts val="2657"/>
        </a:spcBef>
        <a:spcAft>
          <a:spcPct val="0"/>
        </a:spcAft>
        <a:buClr>
          <a:srgbClr val="000000"/>
        </a:buClr>
        <a:buSzPct val="100000"/>
        <a:buFont typeface="Arial" pitchFamily="34" charset="0"/>
        <a:buChar char="•"/>
        <a:defRPr sz="11200">
          <a:solidFill>
            <a:schemeClr val="tx1"/>
          </a:solidFill>
          <a:latin typeface="+mn-lt"/>
          <a:ea typeface="+mn-ea"/>
          <a:cs typeface="+mn-cs"/>
          <a:sym typeface="Lucida Grande" charset="0"/>
        </a:defRPr>
      </a:lvl3pPr>
      <a:lvl4pPr marL="7659078" indent="-1074911" algn="l" rtl="0" eaLnBrk="0" fontAlgn="base" hangingPunct="0">
        <a:spcBef>
          <a:spcPts val="2228"/>
        </a:spcBef>
        <a:spcAft>
          <a:spcPct val="0"/>
        </a:spcAft>
        <a:buClr>
          <a:srgbClr val="000000"/>
        </a:buClr>
        <a:buSzPct val="100000"/>
        <a:buFont typeface="Arial" pitchFamily="34" charset="0"/>
        <a:buChar char="–"/>
        <a:defRPr sz="9400">
          <a:solidFill>
            <a:schemeClr val="tx1"/>
          </a:solidFill>
          <a:latin typeface="+mn-lt"/>
          <a:ea typeface="+mn-ea"/>
          <a:cs typeface="+mn-cs"/>
          <a:sym typeface="Lucida Grande" charset="0"/>
        </a:defRPr>
      </a:lvl4pPr>
      <a:lvl5pPr marL="9807538" indent="-1073550" algn="l" rtl="0" eaLnBrk="0" fontAlgn="base" hangingPunct="0">
        <a:spcBef>
          <a:spcPts val="2228"/>
        </a:spcBef>
        <a:spcAft>
          <a:spcPct val="0"/>
        </a:spcAft>
        <a:buClr>
          <a:srgbClr val="000000"/>
        </a:buClr>
        <a:buSzPct val="100000"/>
        <a:buFont typeface="Arial" pitchFamily="34" charset="0"/>
        <a:buChar char="»"/>
        <a:defRPr sz="9400">
          <a:solidFill>
            <a:schemeClr val="tx1"/>
          </a:solidFill>
          <a:latin typeface="+mn-lt"/>
          <a:ea typeface="+mn-ea"/>
          <a:cs typeface="+mn-cs"/>
          <a:sym typeface="Lucida Grande" charset="0"/>
        </a:defRPr>
      </a:lvl5pPr>
      <a:lvl6pPr marL="10199404" indent="-1073550" algn="l" rtl="0" fontAlgn="base">
        <a:spcBef>
          <a:spcPts val="2228"/>
        </a:spcBef>
        <a:spcAft>
          <a:spcPct val="0"/>
        </a:spcAft>
        <a:buClr>
          <a:srgbClr val="000000"/>
        </a:buClr>
        <a:buSzPct val="100000"/>
        <a:buFont typeface="Arial" charset="0"/>
        <a:buChar char="»"/>
        <a:defRPr sz="9400">
          <a:solidFill>
            <a:schemeClr val="tx1"/>
          </a:solidFill>
          <a:latin typeface="+mn-lt"/>
          <a:ea typeface="+mn-ea"/>
          <a:cs typeface="+mn-cs"/>
          <a:sym typeface="Lucida Grande" charset="0"/>
        </a:defRPr>
      </a:lvl6pPr>
      <a:lvl7pPr marL="10591270" indent="-1073550" algn="l" rtl="0" fontAlgn="base">
        <a:spcBef>
          <a:spcPts val="2228"/>
        </a:spcBef>
        <a:spcAft>
          <a:spcPct val="0"/>
        </a:spcAft>
        <a:buClr>
          <a:srgbClr val="000000"/>
        </a:buClr>
        <a:buSzPct val="100000"/>
        <a:buFont typeface="Arial" charset="0"/>
        <a:buChar char="»"/>
        <a:defRPr sz="9400">
          <a:solidFill>
            <a:schemeClr val="tx1"/>
          </a:solidFill>
          <a:latin typeface="+mn-lt"/>
          <a:ea typeface="+mn-ea"/>
          <a:cs typeface="+mn-cs"/>
          <a:sym typeface="Lucida Grande" charset="0"/>
        </a:defRPr>
      </a:lvl7pPr>
      <a:lvl8pPr marL="10983137" indent="-1073550" algn="l" rtl="0" fontAlgn="base">
        <a:spcBef>
          <a:spcPts val="2228"/>
        </a:spcBef>
        <a:spcAft>
          <a:spcPct val="0"/>
        </a:spcAft>
        <a:buClr>
          <a:srgbClr val="000000"/>
        </a:buClr>
        <a:buSzPct val="100000"/>
        <a:buFont typeface="Arial" charset="0"/>
        <a:buChar char="»"/>
        <a:defRPr sz="9400">
          <a:solidFill>
            <a:schemeClr val="tx1"/>
          </a:solidFill>
          <a:latin typeface="+mn-lt"/>
          <a:ea typeface="+mn-ea"/>
          <a:cs typeface="+mn-cs"/>
          <a:sym typeface="Lucida Grande" charset="0"/>
        </a:defRPr>
      </a:lvl8pPr>
      <a:lvl9pPr marL="11375003" indent="-1073550" algn="l" rtl="0" fontAlgn="base">
        <a:spcBef>
          <a:spcPts val="2228"/>
        </a:spcBef>
        <a:spcAft>
          <a:spcPct val="0"/>
        </a:spcAft>
        <a:buClr>
          <a:srgbClr val="000000"/>
        </a:buClr>
        <a:buSzPct val="100000"/>
        <a:buFont typeface="Arial" charset="0"/>
        <a:buChar char="»"/>
        <a:defRPr sz="9400">
          <a:solidFill>
            <a:schemeClr val="tx1"/>
          </a:solidFill>
          <a:latin typeface="+mn-lt"/>
          <a:ea typeface="+mn-ea"/>
          <a:cs typeface="+mn-cs"/>
          <a:sym typeface="Lucida Grande" charset="0"/>
        </a:defRPr>
      </a:lvl9pPr>
    </p:bodyStyle>
    <p:otherStyle>
      <a:defPPr>
        <a:defRPr lang="en-US"/>
      </a:defPPr>
      <a:lvl1pPr marL="0" algn="l" defTabSz="391866" rtl="0" eaLnBrk="1" latinLnBrk="0" hangingPunct="1">
        <a:defRPr sz="1500" kern="1200">
          <a:solidFill>
            <a:schemeClr val="tx1"/>
          </a:solidFill>
          <a:latin typeface="+mn-lt"/>
          <a:ea typeface="+mn-ea"/>
          <a:cs typeface="+mn-cs"/>
        </a:defRPr>
      </a:lvl1pPr>
      <a:lvl2pPr marL="391866" algn="l" defTabSz="391866" rtl="0" eaLnBrk="1" latinLnBrk="0" hangingPunct="1">
        <a:defRPr sz="1500" kern="1200">
          <a:solidFill>
            <a:schemeClr val="tx1"/>
          </a:solidFill>
          <a:latin typeface="+mn-lt"/>
          <a:ea typeface="+mn-ea"/>
          <a:cs typeface="+mn-cs"/>
        </a:defRPr>
      </a:lvl2pPr>
      <a:lvl3pPr marL="783732" algn="l" defTabSz="391866" rtl="0" eaLnBrk="1" latinLnBrk="0" hangingPunct="1">
        <a:defRPr sz="1500" kern="1200">
          <a:solidFill>
            <a:schemeClr val="tx1"/>
          </a:solidFill>
          <a:latin typeface="+mn-lt"/>
          <a:ea typeface="+mn-ea"/>
          <a:cs typeface="+mn-cs"/>
        </a:defRPr>
      </a:lvl3pPr>
      <a:lvl4pPr marL="1175598" algn="l" defTabSz="391866" rtl="0" eaLnBrk="1" latinLnBrk="0" hangingPunct="1">
        <a:defRPr sz="1500" kern="1200">
          <a:solidFill>
            <a:schemeClr val="tx1"/>
          </a:solidFill>
          <a:latin typeface="+mn-lt"/>
          <a:ea typeface="+mn-ea"/>
          <a:cs typeface="+mn-cs"/>
        </a:defRPr>
      </a:lvl4pPr>
      <a:lvl5pPr marL="1567464" algn="l" defTabSz="391866" rtl="0" eaLnBrk="1" latinLnBrk="0" hangingPunct="1">
        <a:defRPr sz="1500" kern="1200">
          <a:solidFill>
            <a:schemeClr val="tx1"/>
          </a:solidFill>
          <a:latin typeface="+mn-lt"/>
          <a:ea typeface="+mn-ea"/>
          <a:cs typeface="+mn-cs"/>
        </a:defRPr>
      </a:lvl5pPr>
      <a:lvl6pPr marL="1959331" algn="l" defTabSz="391866" rtl="0" eaLnBrk="1" latinLnBrk="0" hangingPunct="1">
        <a:defRPr sz="1500" kern="1200">
          <a:solidFill>
            <a:schemeClr val="tx1"/>
          </a:solidFill>
          <a:latin typeface="+mn-lt"/>
          <a:ea typeface="+mn-ea"/>
          <a:cs typeface="+mn-cs"/>
        </a:defRPr>
      </a:lvl6pPr>
      <a:lvl7pPr marL="2351197" algn="l" defTabSz="391866" rtl="0" eaLnBrk="1" latinLnBrk="0" hangingPunct="1">
        <a:defRPr sz="1500" kern="1200">
          <a:solidFill>
            <a:schemeClr val="tx1"/>
          </a:solidFill>
          <a:latin typeface="+mn-lt"/>
          <a:ea typeface="+mn-ea"/>
          <a:cs typeface="+mn-cs"/>
        </a:defRPr>
      </a:lvl7pPr>
      <a:lvl8pPr marL="2743063" algn="l" defTabSz="391866" rtl="0" eaLnBrk="1" latinLnBrk="0" hangingPunct="1">
        <a:defRPr sz="1500" kern="1200">
          <a:solidFill>
            <a:schemeClr val="tx1"/>
          </a:solidFill>
          <a:latin typeface="+mn-lt"/>
          <a:ea typeface="+mn-ea"/>
          <a:cs typeface="+mn-cs"/>
        </a:defRPr>
      </a:lvl8pPr>
      <a:lvl9pPr marL="3134929" algn="l" defTabSz="3918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chart" Target="../charts/chart1.xml"/><Relationship Id="rId7" Type="http://schemas.openxmlformats.org/officeDocument/2006/relationships/image" Target="../media/image4.JPG"/><Relationship Id="rId8" Type="http://schemas.openxmlformats.org/officeDocument/2006/relationships/image" Target="../media/image5.gif"/><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l="16026" t="3005" r="17543" b="5150"/>
          <a:stretch/>
        </p:blipFill>
        <p:spPr bwMode="auto">
          <a:xfrm>
            <a:off x="18060458" y="4849551"/>
            <a:ext cx="5713943" cy="558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16805" t="3965" r="17487" b="6253"/>
          <a:stretch/>
        </p:blipFill>
        <p:spPr bwMode="auto">
          <a:xfrm>
            <a:off x="12192000" y="4953000"/>
            <a:ext cx="4499263" cy="5442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7683" t="3215" r="16699" b="3855"/>
          <a:stretch/>
        </p:blipFill>
        <p:spPr bwMode="auto">
          <a:xfrm>
            <a:off x="1841499" y="23293634"/>
            <a:ext cx="4093689" cy="4662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313" name="Group 1"/>
          <p:cNvGrpSpPr>
            <a:grpSpLocks/>
          </p:cNvGrpSpPr>
          <p:nvPr/>
        </p:nvGrpSpPr>
        <p:grpSpPr bwMode="auto">
          <a:xfrm>
            <a:off x="1600200" y="1322212"/>
            <a:ext cx="33375601" cy="2386188"/>
            <a:chOff x="0" y="0"/>
            <a:chExt cx="25376" cy="1691"/>
          </a:xfrm>
          <a:solidFill>
            <a:srgbClr val="32010E"/>
          </a:solidFill>
        </p:grpSpPr>
        <p:sp>
          <p:nvSpPr>
            <p:cNvPr id="13343" name="Rectangle 2"/>
            <p:cNvSpPr>
              <a:spLocks/>
            </p:cNvSpPr>
            <p:nvPr/>
          </p:nvSpPr>
          <p:spPr bwMode="auto">
            <a:xfrm>
              <a:off x="0" y="0"/>
              <a:ext cx="25352" cy="1691"/>
            </a:xfrm>
            <a:prstGeom prst="rect">
              <a:avLst/>
            </a:prstGeom>
            <a:grpFill/>
            <a:ln w="25400">
              <a:solidFill>
                <a:srgbClr val="23236F"/>
              </a:solidFill>
              <a:miter lim="800000"/>
              <a:headEnd/>
              <a:tailEnd/>
            </a:ln>
          </p:spPr>
          <p:txBody>
            <a:bodyPr lIns="0" tIns="0" rIns="0" bIns="0"/>
            <a:lstStyle/>
            <a:p>
              <a:endParaRPr lang="en-US"/>
            </a:p>
          </p:txBody>
        </p:sp>
        <p:sp>
          <p:nvSpPr>
            <p:cNvPr id="13344" name="Rectangle 3"/>
            <p:cNvSpPr>
              <a:spLocks/>
            </p:cNvSpPr>
            <p:nvPr/>
          </p:nvSpPr>
          <p:spPr bwMode="auto">
            <a:xfrm>
              <a:off x="0" y="160"/>
              <a:ext cx="25376" cy="1368"/>
            </a:xfrm>
            <a:prstGeom prst="rect">
              <a:avLst/>
            </a:prstGeom>
            <a:grpFill/>
            <a:ln>
              <a:noFill/>
            </a:ln>
            <a:extLs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nchor="ctr"/>
            <a:lstStyle/>
            <a:p>
              <a:pPr algn="ctr"/>
              <a:r>
                <a:rPr lang="en-US" sz="6400" dirty="0">
                  <a:solidFill>
                    <a:srgbClr val="FFFFFF"/>
                  </a:solidFill>
                  <a:latin typeface="Minion Pro" charset="0"/>
                  <a:ea typeface="MS PGothic" pitchFamily="34" charset="-128"/>
                  <a:sym typeface="Minion Pro" charset="0"/>
                </a:rPr>
                <a:t>Capturing the Student Perspective: Advising at Missouri State University</a:t>
              </a:r>
            </a:p>
            <a:p>
              <a:pPr algn="ctr"/>
              <a:r>
                <a:rPr lang="en-US" sz="6400" dirty="0">
                  <a:solidFill>
                    <a:srgbClr val="FFFFFF"/>
                  </a:solidFill>
                  <a:latin typeface="Minion Pro" charset="0"/>
                  <a:ea typeface="MS PGothic" pitchFamily="34" charset="-128"/>
                  <a:sym typeface="Minion Pro" charset="0"/>
                </a:rPr>
                <a:t>Marilee L. </a:t>
              </a:r>
              <a:r>
                <a:rPr lang="en-US" sz="6400" dirty="0" smtClean="0">
                  <a:solidFill>
                    <a:srgbClr val="FFFFFF"/>
                  </a:solidFill>
                  <a:latin typeface="Minion Pro" charset="0"/>
                  <a:ea typeface="MS PGothic" pitchFamily="34" charset="-128"/>
                  <a:sym typeface="Minion Pro" charset="0"/>
                </a:rPr>
                <a:t>Teasley &amp; Dr. Erin </a:t>
              </a:r>
              <a:r>
                <a:rPr lang="en-US" sz="6400" dirty="0">
                  <a:solidFill>
                    <a:srgbClr val="FFFFFF"/>
                  </a:solidFill>
                  <a:latin typeface="Minion Pro" charset="0"/>
                  <a:ea typeface="MS PGothic" pitchFamily="34" charset="-128"/>
                  <a:sym typeface="Minion Pro" charset="0"/>
                </a:rPr>
                <a:t>M. Buchanan</a:t>
              </a:r>
              <a:r>
                <a:rPr lang="en-US" sz="6400" dirty="0" smtClean="0">
                  <a:solidFill>
                    <a:srgbClr val="FFFFFF"/>
                  </a:solidFill>
                  <a:latin typeface="Minion Pro" charset="0"/>
                  <a:ea typeface="MS PGothic" pitchFamily="34" charset="-128"/>
                  <a:sym typeface="Minion Pro" charset="0"/>
                </a:rPr>
                <a:t>, Department of Psychology</a:t>
              </a:r>
              <a:endParaRPr lang="en-US" sz="6400" dirty="0">
                <a:solidFill>
                  <a:srgbClr val="FFFFFF"/>
                </a:solidFill>
                <a:latin typeface="Minion Pro" charset="0"/>
                <a:ea typeface="MS PGothic" pitchFamily="34" charset="-128"/>
                <a:sym typeface="Minion Pro" charset="0"/>
              </a:endParaRPr>
            </a:p>
          </p:txBody>
        </p:sp>
      </p:grpSp>
      <p:sp>
        <p:nvSpPr>
          <p:cNvPr id="13314" name="Line 4"/>
          <p:cNvSpPr>
            <a:spLocks noChangeShapeType="1"/>
          </p:cNvSpPr>
          <p:nvPr/>
        </p:nvSpPr>
        <p:spPr bwMode="auto">
          <a:xfrm>
            <a:off x="1535377" y="3706990"/>
            <a:ext cx="64823" cy="24402344"/>
          </a:xfrm>
          <a:prstGeom prst="line">
            <a:avLst/>
          </a:prstGeom>
          <a:noFill/>
          <a:ln w="9525">
            <a:solidFill>
              <a:srgbClr val="32010E"/>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5" name="Line 5"/>
          <p:cNvSpPr>
            <a:spLocks noChangeShapeType="1"/>
          </p:cNvSpPr>
          <p:nvPr/>
        </p:nvSpPr>
        <p:spPr bwMode="auto">
          <a:xfrm>
            <a:off x="35052000" y="3708400"/>
            <a:ext cx="63500" cy="24333200"/>
          </a:xfrm>
          <a:prstGeom prst="line">
            <a:avLst/>
          </a:prstGeom>
          <a:noFill/>
          <a:ln w="9525">
            <a:solidFill>
              <a:srgbClr val="32010E"/>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6" name="Line 6"/>
          <p:cNvSpPr>
            <a:spLocks noChangeShapeType="1"/>
          </p:cNvSpPr>
          <p:nvPr/>
        </p:nvSpPr>
        <p:spPr bwMode="auto">
          <a:xfrm rot="10800000" flipH="1">
            <a:off x="1587500" y="28043011"/>
            <a:ext cx="33528000" cy="66322"/>
          </a:xfrm>
          <a:prstGeom prst="line">
            <a:avLst/>
          </a:prstGeom>
          <a:noFill/>
          <a:ln w="9525">
            <a:solidFill>
              <a:srgbClr val="32010E"/>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Rectangle 7"/>
          <p:cNvSpPr>
            <a:spLocks/>
          </p:cNvSpPr>
          <p:nvPr/>
        </p:nvSpPr>
        <p:spPr bwMode="auto">
          <a:xfrm>
            <a:off x="1840178" y="3962400"/>
            <a:ext cx="9960239" cy="59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3400" dirty="0">
                <a:solidFill>
                  <a:srgbClr val="32010E"/>
                </a:solidFill>
                <a:latin typeface="Times New Roman Bold" charset="0"/>
                <a:ea typeface="MS PGothic" pitchFamily="34" charset="-128"/>
                <a:sym typeface="Times New Roman Bold" charset="0"/>
              </a:rPr>
              <a:t>Abstract</a:t>
            </a:r>
          </a:p>
          <a:p>
            <a:r>
              <a:rPr lang="en-US" sz="2400" dirty="0">
                <a:latin typeface="Times New Roman" pitchFamily="18" charset="0"/>
                <a:cs typeface="Times New Roman" pitchFamily="18" charset="0"/>
              </a:rPr>
              <a:t>When students leave their advising appointments, how do they feel? Excited for what lies ahead of them? Intimidated? Frustrated? Disappointed? </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If advisors and students are not on the same page about expectations and goals, the student may have a negative advising experience. An effective advisor could mean the difference between a frustrated drop-out and a successful graduate. Aiming to see how current students feel about their advising experience thus far in their collegiate career, we surveyed students at Missouri State University. </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The main purpose of this study is to present a picture of how our students feel about their advising experience in three categories: prescriptive functions, developmental functions, and advisor traits. Additionally, we will discuss perceptions of students at all levels (freshmen to seniors) about the different types of advisors students work with.  Finally, future research and implications will be addressed.</a:t>
            </a:r>
          </a:p>
        </p:txBody>
      </p:sp>
      <p:sp>
        <p:nvSpPr>
          <p:cNvPr id="13318" name="Rectangle 8"/>
          <p:cNvSpPr>
            <a:spLocks/>
          </p:cNvSpPr>
          <p:nvPr/>
        </p:nvSpPr>
        <p:spPr bwMode="auto">
          <a:xfrm>
            <a:off x="1830917" y="10116255"/>
            <a:ext cx="9958917" cy="492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3400" dirty="0">
                <a:solidFill>
                  <a:srgbClr val="32010E"/>
                </a:solidFill>
                <a:latin typeface="Times New Roman Bold" charset="0"/>
                <a:ea typeface="MS PGothic" pitchFamily="34" charset="-128"/>
                <a:sym typeface="Times New Roman Bold" charset="0"/>
              </a:rPr>
              <a:t>Hypotheses</a:t>
            </a:r>
          </a:p>
          <a:p>
            <a:pPr>
              <a:buClr>
                <a:srgbClr val="5E0009"/>
              </a:buClr>
              <a:buSzPct val="100000"/>
              <a:buFont typeface="Arial" pitchFamily="34" charset="0"/>
              <a:buChar char="•"/>
            </a:pPr>
            <a:r>
              <a:rPr lang="en-US" sz="2600" dirty="0" smtClean="0">
                <a:solidFill>
                  <a:srgbClr val="32010E"/>
                </a:solidFill>
                <a:latin typeface="Times New Roman Bold" charset="0"/>
                <a:ea typeface="MS PGothic" pitchFamily="34" charset="-128"/>
                <a:sym typeface="Times New Roman Bold" charset="0"/>
              </a:rPr>
              <a:t> Descriptive </a:t>
            </a:r>
            <a:r>
              <a:rPr lang="en-US" sz="2600" dirty="0">
                <a:solidFill>
                  <a:srgbClr val="32010E"/>
                </a:solidFill>
                <a:latin typeface="Times New Roman Bold" charset="0"/>
                <a:ea typeface="MS PGothic" pitchFamily="34" charset="-128"/>
                <a:sym typeface="Times New Roman Bold" charset="0"/>
              </a:rPr>
              <a:t>Statistics: </a:t>
            </a:r>
            <a:r>
              <a:rPr lang="en-US" sz="2600" dirty="0">
                <a:solidFill>
                  <a:schemeClr val="tx1"/>
                </a:solidFill>
                <a:latin typeface="Times New Roman" pitchFamily="18" charset="0"/>
                <a:ea typeface="MS PGothic" pitchFamily="34" charset="-128"/>
                <a:sym typeface="Times New Roman" pitchFamily="18" charset="0"/>
              </a:rPr>
              <a:t>We examined the nature of advising at Missouri State, along with the reasons </a:t>
            </a:r>
            <a:r>
              <a:rPr lang="en-US" sz="2600" dirty="0" smtClean="0">
                <a:solidFill>
                  <a:schemeClr val="tx1"/>
                </a:solidFill>
                <a:latin typeface="Times New Roman" pitchFamily="18" charset="0"/>
                <a:ea typeface="MS PGothic" pitchFamily="34" charset="-128"/>
                <a:sym typeface="Times New Roman" pitchFamily="18" charset="0"/>
              </a:rPr>
              <a:t>that students returned </a:t>
            </a:r>
            <a:r>
              <a:rPr lang="en-US" sz="2600" dirty="0">
                <a:solidFill>
                  <a:schemeClr val="tx1"/>
                </a:solidFill>
                <a:latin typeface="Times New Roman" pitchFamily="18" charset="0"/>
                <a:ea typeface="MS PGothic" pitchFamily="34" charset="-128"/>
                <a:sym typeface="Times New Roman" pitchFamily="18" charset="0"/>
              </a:rPr>
              <a:t>to advising after requirements were lifted.</a:t>
            </a:r>
            <a:r>
              <a:rPr lang="en-US" sz="2600" dirty="0">
                <a:solidFill>
                  <a:srgbClr val="C00000"/>
                </a:solidFill>
                <a:latin typeface="Times New Roman Bold" charset="0"/>
                <a:ea typeface="MS PGothic" pitchFamily="34" charset="-128"/>
                <a:sym typeface="Times New Roman Bold" charset="0"/>
              </a:rPr>
              <a:t> </a:t>
            </a:r>
          </a:p>
          <a:p>
            <a:pPr>
              <a:buClr>
                <a:srgbClr val="5E0009"/>
              </a:buClr>
              <a:buSzPct val="100000"/>
              <a:buFont typeface="Arial" pitchFamily="34" charset="0"/>
              <a:buChar char="•"/>
            </a:pPr>
            <a:r>
              <a:rPr lang="en-US" sz="2600" dirty="0" smtClean="0">
                <a:solidFill>
                  <a:srgbClr val="32010E"/>
                </a:solidFill>
                <a:latin typeface="Times New Roman Bold" charset="0"/>
                <a:ea typeface="MS PGothic" pitchFamily="34" charset="-128"/>
                <a:sym typeface="Times New Roman Bold" charset="0"/>
              </a:rPr>
              <a:t> Hypothesis </a:t>
            </a:r>
            <a:r>
              <a:rPr lang="en-US" sz="2600" dirty="0">
                <a:solidFill>
                  <a:srgbClr val="32010E"/>
                </a:solidFill>
                <a:latin typeface="Times New Roman Bold" charset="0"/>
                <a:ea typeface="MS PGothic" pitchFamily="34" charset="-128"/>
                <a:sym typeface="Times New Roman Bold" charset="0"/>
              </a:rPr>
              <a:t>#1:</a:t>
            </a:r>
            <a:r>
              <a:rPr lang="en-US" sz="2600" dirty="0">
                <a:solidFill>
                  <a:srgbClr val="32010E"/>
                </a:solidFill>
                <a:latin typeface="Times New Roman" pitchFamily="18" charset="0"/>
                <a:ea typeface="MS PGothic" pitchFamily="34" charset="-128"/>
                <a:sym typeface="Times New Roman" pitchFamily="18" charset="0"/>
              </a:rPr>
              <a:t> </a:t>
            </a:r>
            <a:r>
              <a:rPr lang="en-US" sz="2600" dirty="0">
                <a:solidFill>
                  <a:schemeClr val="tx1"/>
                </a:solidFill>
                <a:latin typeface="Times New Roman" pitchFamily="18" charset="0"/>
                <a:ea typeface="MS PGothic" pitchFamily="34" charset="-128"/>
                <a:sym typeface="Times New Roman" pitchFamily="18" charset="0"/>
              </a:rPr>
              <a:t>We believe students will rank their satisfaction of prescriptive functions higher than developmental functions. Both prescriptive functions and developmental functions will have higher ratings than overall advisor traits. </a:t>
            </a:r>
          </a:p>
          <a:p>
            <a:pPr>
              <a:buClr>
                <a:srgbClr val="5E0009"/>
              </a:buClr>
              <a:buSzPct val="100000"/>
              <a:buFont typeface="Arial" pitchFamily="34" charset="0"/>
              <a:buChar char="•"/>
            </a:pPr>
            <a:r>
              <a:rPr lang="en-US" sz="2600" dirty="0" smtClean="0">
                <a:solidFill>
                  <a:srgbClr val="32010E"/>
                </a:solidFill>
                <a:latin typeface="Times New Roman Bold" charset="0"/>
                <a:ea typeface="MS PGothic" pitchFamily="34" charset="-128"/>
                <a:sym typeface="Times New Roman Bold" charset="0"/>
              </a:rPr>
              <a:t> Hypothesis </a:t>
            </a:r>
            <a:r>
              <a:rPr lang="en-US" sz="2600" dirty="0">
                <a:solidFill>
                  <a:srgbClr val="32010E"/>
                </a:solidFill>
                <a:latin typeface="Times New Roman Bold" charset="0"/>
                <a:ea typeface="MS PGothic" pitchFamily="34" charset="-128"/>
                <a:sym typeface="Times New Roman Bold" charset="0"/>
              </a:rPr>
              <a:t>#2: </a:t>
            </a:r>
            <a:r>
              <a:rPr lang="en-US" sz="2600" dirty="0">
                <a:solidFill>
                  <a:schemeClr val="tx1"/>
                </a:solidFill>
                <a:latin typeface="Times New Roman" pitchFamily="18" charset="0"/>
                <a:ea typeface="MS PGothic" pitchFamily="34" charset="-128"/>
                <a:sym typeface="Times New Roman" pitchFamily="18" charset="0"/>
              </a:rPr>
              <a:t>Overall satisfaction ratings will differ based on what type of advisor (professional or faculty) a student last met with. We expect professional academic advisors to have better overall ratings than faculty advisors. </a:t>
            </a:r>
          </a:p>
        </p:txBody>
      </p:sp>
      <p:sp>
        <p:nvSpPr>
          <p:cNvPr id="13320" name="Line 10"/>
          <p:cNvSpPr>
            <a:spLocks noChangeShapeType="1"/>
          </p:cNvSpPr>
          <p:nvPr/>
        </p:nvSpPr>
        <p:spPr bwMode="auto">
          <a:xfrm>
            <a:off x="12001500" y="3725333"/>
            <a:ext cx="63500" cy="24333200"/>
          </a:xfrm>
          <a:prstGeom prst="line">
            <a:avLst/>
          </a:prstGeom>
          <a:noFill/>
          <a:ln w="9525">
            <a:solidFill>
              <a:srgbClr val="32010E"/>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21" name="Line 11"/>
          <p:cNvSpPr>
            <a:spLocks noChangeShapeType="1"/>
          </p:cNvSpPr>
          <p:nvPr/>
        </p:nvSpPr>
        <p:spPr bwMode="auto">
          <a:xfrm>
            <a:off x="24066500" y="3725333"/>
            <a:ext cx="63500" cy="24333200"/>
          </a:xfrm>
          <a:prstGeom prst="line">
            <a:avLst/>
          </a:prstGeom>
          <a:noFill/>
          <a:ln w="9525">
            <a:solidFill>
              <a:srgbClr val="32010E"/>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22" name="Rectangle 12"/>
          <p:cNvSpPr>
            <a:spLocks/>
          </p:cNvSpPr>
          <p:nvPr/>
        </p:nvSpPr>
        <p:spPr bwMode="auto">
          <a:xfrm>
            <a:off x="12636500" y="3996267"/>
            <a:ext cx="10847917"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3400" dirty="0">
                <a:solidFill>
                  <a:srgbClr val="32010E"/>
                </a:solidFill>
                <a:latin typeface="Times New Roman Bold" charset="0"/>
                <a:ea typeface="MS PGothic" pitchFamily="34" charset="-128"/>
                <a:sym typeface="Times New Roman Bold" charset="0"/>
              </a:rPr>
              <a:t>Advising Options Used By Students</a:t>
            </a:r>
          </a:p>
        </p:txBody>
      </p:sp>
      <p:sp>
        <p:nvSpPr>
          <p:cNvPr id="13323" name="Rectangle 13"/>
          <p:cNvSpPr>
            <a:spLocks/>
          </p:cNvSpPr>
          <p:nvPr/>
        </p:nvSpPr>
        <p:spPr bwMode="auto">
          <a:xfrm>
            <a:off x="24574500" y="15612534"/>
            <a:ext cx="9958917"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3400" dirty="0">
                <a:solidFill>
                  <a:srgbClr val="32010E"/>
                </a:solidFill>
                <a:latin typeface="Times New Roman Bold" charset="0"/>
                <a:ea typeface="MS PGothic" pitchFamily="34" charset="-128"/>
                <a:sym typeface="Times New Roman Bold" charset="0"/>
              </a:rPr>
              <a:t>General Discussion</a:t>
            </a:r>
          </a:p>
        </p:txBody>
      </p:sp>
      <p:sp>
        <p:nvSpPr>
          <p:cNvPr id="13324" name="Rectangle 14"/>
          <p:cNvSpPr>
            <a:spLocks/>
          </p:cNvSpPr>
          <p:nvPr/>
        </p:nvSpPr>
        <p:spPr bwMode="auto">
          <a:xfrm>
            <a:off x="24193500" y="23063200"/>
            <a:ext cx="10847917" cy="470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marL="244916" indent="-244916">
              <a:buFont typeface="Arial" pitchFamily="34" charset="0"/>
              <a:buChar char="•"/>
            </a:pPr>
            <a:r>
              <a:rPr lang="en-US" sz="2600" dirty="0">
                <a:latin typeface="Times New Roman" pitchFamily="18" charset="0"/>
                <a:ea typeface="MS PGothic" pitchFamily="34" charset="-128"/>
                <a:sym typeface="Times New Roman" pitchFamily="18" charset="0"/>
              </a:rPr>
              <a:t>Allen, J. M., &amp; Smith, C. L. (2008). Faculty and student perspectives on advising: Implications for student dissatisfaction. Journal of College Student Development, 49(6), 609-624.</a:t>
            </a:r>
          </a:p>
          <a:p>
            <a:pPr marL="244916" indent="-244916">
              <a:buFont typeface="Arial" pitchFamily="34" charset="0"/>
              <a:buChar char="•"/>
            </a:pPr>
            <a:r>
              <a:rPr lang="en-US" sz="2600" dirty="0">
                <a:latin typeface="Times New Roman" pitchFamily="18" charset="0"/>
                <a:ea typeface="MS PGothic" pitchFamily="34" charset="-128"/>
                <a:sym typeface="Times New Roman" pitchFamily="18" charset="0"/>
              </a:rPr>
              <a:t>Creamer, D. G., &amp; Creamer, E. G. (1994). Practicing developmental advising: Theoretical contexts and functional applications. NACADA Journal, 14(2), 17-24.</a:t>
            </a:r>
          </a:p>
          <a:p>
            <a:pPr marL="244916" indent="-244916">
              <a:buFont typeface="Arial" pitchFamily="34" charset="0"/>
              <a:buChar char="•"/>
            </a:pPr>
            <a:r>
              <a:rPr lang="en-US" sz="2600" dirty="0">
                <a:latin typeface="Times New Roman" pitchFamily="18" charset="0"/>
                <a:ea typeface="MS PGothic" pitchFamily="34" charset="-128"/>
                <a:sym typeface="Times New Roman" pitchFamily="18" charset="0"/>
              </a:rPr>
              <a:t>Crookston, B. B. (1972). A developmental view of academic advising as teaching. Journal of College Student Personnel, 13, 12-17. </a:t>
            </a:r>
          </a:p>
          <a:p>
            <a:pPr marL="244916" indent="-244916">
              <a:buFont typeface="Arial" pitchFamily="34" charset="0"/>
              <a:buChar char="•"/>
            </a:pPr>
            <a:r>
              <a:rPr lang="en-US" sz="2600" dirty="0" err="1">
                <a:latin typeface="Times New Roman" pitchFamily="18" charset="0"/>
                <a:ea typeface="MS PGothic" pitchFamily="34" charset="-128"/>
                <a:sym typeface="Times New Roman" pitchFamily="18" charset="0"/>
              </a:rPr>
              <a:t>Fielstein</a:t>
            </a:r>
            <a:r>
              <a:rPr lang="en-US" sz="2600" dirty="0">
                <a:latin typeface="Times New Roman" pitchFamily="18" charset="0"/>
                <a:ea typeface="MS PGothic" pitchFamily="34" charset="-128"/>
                <a:sym typeface="Times New Roman" pitchFamily="18" charset="0"/>
              </a:rPr>
              <a:t>, L. L. (1994). Developmental versus prescriptive advising: Must it be one or the other? NACADA Journal, 14(2), 76-79.</a:t>
            </a:r>
          </a:p>
          <a:p>
            <a:pPr marL="244916" indent="-244916">
              <a:buFont typeface="Arial" pitchFamily="34" charset="0"/>
              <a:buChar char="•"/>
            </a:pPr>
            <a:r>
              <a:rPr lang="en-US" sz="2600" dirty="0" err="1">
                <a:latin typeface="Times New Roman" pitchFamily="18" charset="0"/>
                <a:ea typeface="MS PGothic" pitchFamily="34" charset="-128"/>
                <a:sym typeface="Times New Roman" pitchFamily="18" charset="0"/>
              </a:rPr>
              <a:t>O’Banion</a:t>
            </a:r>
            <a:r>
              <a:rPr lang="en-US" sz="2600" dirty="0">
                <a:latin typeface="Times New Roman" pitchFamily="18" charset="0"/>
                <a:ea typeface="MS PGothic" pitchFamily="34" charset="-128"/>
                <a:sym typeface="Times New Roman" pitchFamily="18" charset="0"/>
              </a:rPr>
              <a:t>, T. (1972). An academic advising model. Junior College Journal, 42, 62, 64, 66-69. (reprinted in NACADA Journal, 14(2), 10-16).</a:t>
            </a:r>
          </a:p>
        </p:txBody>
      </p:sp>
      <p:sp>
        <p:nvSpPr>
          <p:cNvPr id="13325" name="Rectangle 15"/>
          <p:cNvSpPr>
            <a:spLocks/>
          </p:cNvSpPr>
          <p:nvPr/>
        </p:nvSpPr>
        <p:spPr bwMode="auto">
          <a:xfrm>
            <a:off x="16002000" y="10007600"/>
            <a:ext cx="4547595"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2656" tIns="32656" rIns="32656" bIns="32656"/>
          <a:lstStyle/>
          <a:p>
            <a:r>
              <a:rPr lang="en-US" sz="2600" dirty="0" smtClean="0">
                <a:solidFill>
                  <a:srgbClr val="32010E"/>
                </a:solidFill>
                <a:latin typeface="Times New Roman Bold Italic" charset="0"/>
                <a:ea typeface="MS PGothic" pitchFamily="34" charset="-128"/>
                <a:sym typeface="Times New Roman Bold Italic" charset="0"/>
              </a:rPr>
              <a:t>Commonly Used </a:t>
            </a:r>
            <a:r>
              <a:rPr lang="en-US" sz="2600" dirty="0">
                <a:solidFill>
                  <a:srgbClr val="32010E"/>
                </a:solidFill>
                <a:latin typeface="Times New Roman Bold Italic" charset="0"/>
                <a:ea typeface="MS PGothic" pitchFamily="34" charset="-128"/>
                <a:sym typeface="Times New Roman Bold Italic" charset="0"/>
              </a:rPr>
              <a:t>Sources:</a:t>
            </a:r>
          </a:p>
          <a:p>
            <a:pPr>
              <a:buClr>
                <a:srgbClr val="000000"/>
              </a:buClr>
              <a:buSzPct val="100000"/>
              <a:buFont typeface="Arial" pitchFamily="34" charset="0"/>
              <a:buChar char="•"/>
            </a:pPr>
            <a:r>
              <a:rPr lang="en-US" sz="2600" b="1" dirty="0">
                <a:solidFill>
                  <a:schemeClr val="tx1"/>
                </a:solidFill>
                <a:latin typeface="Times New Roman" pitchFamily="18" charset="0"/>
                <a:ea typeface="MS PGothic" pitchFamily="34" charset="-128"/>
                <a:sym typeface="Times New Roman" pitchFamily="18" charset="0"/>
              </a:rPr>
              <a:t>Professional Advisors:</a:t>
            </a:r>
          </a:p>
          <a:p>
            <a:pPr lvl="1">
              <a:buClr>
                <a:srgbClr val="000000"/>
              </a:buClr>
              <a:buSzPct val="100000"/>
              <a:buFont typeface="Arial" pitchFamily="34" charset="0"/>
              <a:buChar char="•"/>
            </a:pPr>
            <a:r>
              <a:rPr lang="en-US" sz="2600" dirty="0">
                <a:solidFill>
                  <a:schemeClr val="tx1"/>
                </a:solidFill>
                <a:latin typeface="Times New Roman" pitchFamily="18" charset="0"/>
                <a:ea typeface="MS PGothic" pitchFamily="34" charset="-128"/>
                <a:sym typeface="Times New Roman" pitchFamily="18" charset="0"/>
              </a:rPr>
              <a:t> General Advisors</a:t>
            </a:r>
          </a:p>
          <a:p>
            <a:pPr lvl="1">
              <a:buClr>
                <a:srgbClr val="000000"/>
              </a:buClr>
              <a:buSzPct val="100000"/>
              <a:buFont typeface="Arial" pitchFamily="34" charset="0"/>
              <a:buChar char="•"/>
            </a:pPr>
            <a:r>
              <a:rPr lang="en-US" sz="2600" dirty="0">
                <a:solidFill>
                  <a:schemeClr val="tx1"/>
                </a:solidFill>
                <a:latin typeface="Times New Roman" pitchFamily="18" charset="0"/>
                <a:ea typeface="MS PGothic" pitchFamily="34" charset="-128"/>
                <a:sym typeface="Times New Roman" pitchFamily="18" charset="0"/>
              </a:rPr>
              <a:t> Department Specific Advisors</a:t>
            </a:r>
          </a:p>
          <a:p>
            <a:pPr>
              <a:buClr>
                <a:srgbClr val="000000"/>
              </a:buClr>
              <a:buSzPct val="100000"/>
              <a:buFont typeface="Arial" pitchFamily="34" charset="0"/>
              <a:buChar char="•"/>
            </a:pPr>
            <a:r>
              <a:rPr lang="en-US" sz="2600" b="1" dirty="0">
                <a:solidFill>
                  <a:schemeClr val="tx1"/>
                </a:solidFill>
                <a:latin typeface="Times New Roman" pitchFamily="18" charset="0"/>
                <a:ea typeface="MS PGothic" pitchFamily="34" charset="-128"/>
                <a:sym typeface="Times New Roman" pitchFamily="18" charset="0"/>
              </a:rPr>
              <a:t>Faculty/Staff:</a:t>
            </a:r>
          </a:p>
          <a:p>
            <a:pPr lvl="1">
              <a:buClr>
                <a:srgbClr val="000000"/>
              </a:buClr>
              <a:buSzPct val="100000"/>
              <a:buFont typeface="Arial" pitchFamily="34" charset="0"/>
              <a:buChar char="•"/>
            </a:pPr>
            <a:r>
              <a:rPr lang="en-US" sz="2600" dirty="0">
                <a:solidFill>
                  <a:schemeClr val="tx1"/>
                </a:solidFill>
                <a:latin typeface="Times New Roman" pitchFamily="18" charset="0"/>
                <a:ea typeface="MS PGothic" pitchFamily="34" charset="-128"/>
                <a:sym typeface="Times New Roman" pitchFamily="18" charset="0"/>
              </a:rPr>
              <a:t> Faculty Members</a:t>
            </a:r>
          </a:p>
          <a:p>
            <a:pPr>
              <a:buClr>
                <a:srgbClr val="000000"/>
              </a:buClr>
              <a:buSzPct val="100000"/>
              <a:buFont typeface="Arial" pitchFamily="34" charset="0"/>
              <a:buChar char="•"/>
            </a:pPr>
            <a:r>
              <a:rPr lang="en-US" sz="2600" b="1" dirty="0">
                <a:solidFill>
                  <a:schemeClr val="tx1"/>
                </a:solidFill>
                <a:latin typeface="Times New Roman" pitchFamily="18" charset="0"/>
                <a:ea typeface="MS PGothic" pitchFamily="34" charset="-128"/>
                <a:sym typeface="Times New Roman" pitchFamily="18" charset="0"/>
              </a:rPr>
              <a:t>Other Sources:</a:t>
            </a:r>
          </a:p>
          <a:p>
            <a:pPr lvl="1">
              <a:buClr>
                <a:srgbClr val="000000"/>
              </a:buClr>
              <a:buSzPct val="100000"/>
              <a:buFont typeface="Arial" pitchFamily="34" charset="0"/>
              <a:buChar char="•"/>
            </a:pPr>
            <a:r>
              <a:rPr lang="en-US" sz="2600" dirty="0">
                <a:solidFill>
                  <a:schemeClr val="tx1"/>
                </a:solidFill>
                <a:latin typeface="Times New Roman" pitchFamily="18" charset="0"/>
                <a:ea typeface="MS PGothic" pitchFamily="34" charset="-128"/>
                <a:sym typeface="Times New Roman" pitchFamily="18" charset="0"/>
              </a:rPr>
              <a:t> </a:t>
            </a:r>
            <a:r>
              <a:rPr lang="en-US" sz="2600" dirty="0" smtClean="0">
                <a:solidFill>
                  <a:schemeClr val="tx1"/>
                </a:solidFill>
                <a:latin typeface="Times New Roman" pitchFamily="18" charset="0"/>
                <a:ea typeface="MS PGothic" pitchFamily="34" charset="-128"/>
                <a:sym typeface="Times New Roman" pitchFamily="18" charset="0"/>
              </a:rPr>
              <a:t>Summer </a:t>
            </a:r>
            <a:r>
              <a:rPr lang="en-US" sz="2600" dirty="0">
                <a:solidFill>
                  <a:schemeClr val="tx1"/>
                </a:solidFill>
                <a:latin typeface="Times New Roman" pitchFamily="18" charset="0"/>
                <a:ea typeface="MS PGothic" pitchFamily="34" charset="-128"/>
                <a:sym typeface="Times New Roman" pitchFamily="18" charset="0"/>
              </a:rPr>
              <a:t>Orientation (SOAR)</a:t>
            </a:r>
          </a:p>
          <a:p>
            <a:pPr lvl="1">
              <a:buClr>
                <a:srgbClr val="000000"/>
              </a:buClr>
              <a:buSzPct val="100000"/>
              <a:buFont typeface="Arial" pitchFamily="34" charset="0"/>
              <a:buChar char="•"/>
            </a:pPr>
            <a:r>
              <a:rPr lang="en-US" sz="2600" dirty="0">
                <a:solidFill>
                  <a:schemeClr val="tx1"/>
                </a:solidFill>
                <a:latin typeface="Times New Roman" pitchFamily="18" charset="0"/>
                <a:ea typeface="MS PGothic" pitchFamily="34" charset="-128"/>
                <a:sym typeface="Times New Roman" pitchFamily="18" charset="0"/>
              </a:rPr>
              <a:t> Peers/Friends</a:t>
            </a:r>
          </a:p>
        </p:txBody>
      </p:sp>
      <p:sp>
        <p:nvSpPr>
          <p:cNvPr id="13326" name="Rectangle 16"/>
          <p:cNvSpPr>
            <a:spLocks/>
          </p:cNvSpPr>
          <p:nvPr/>
        </p:nvSpPr>
        <p:spPr bwMode="auto">
          <a:xfrm>
            <a:off x="12636500" y="14224000"/>
            <a:ext cx="10847917"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3400" dirty="0">
                <a:solidFill>
                  <a:srgbClr val="32010E"/>
                </a:solidFill>
                <a:latin typeface="Times New Roman Bold" charset="0"/>
                <a:ea typeface="MS PGothic" pitchFamily="34" charset="-128"/>
                <a:sym typeface="Times New Roman Bold" charset="0"/>
              </a:rPr>
              <a:t>Mandatory vs. Voluntary Advising</a:t>
            </a:r>
          </a:p>
        </p:txBody>
      </p:sp>
      <p:sp>
        <p:nvSpPr>
          <p:cNvPr id="13328" name="Rectangle 18"/>
          <p:cNvSpPr>
            <a:spLocks/>
          </p:cNvSpPr>
          <p:nvPr/>
        </p:nvSpPr>
        <p:spPr bwMode="auto">
          <a:xfrm>
            <a:off x="1651000" y="15104533"/>
            <a:ext cx="10223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3400" dirty="0">
                <a:solidFill>
                  <a:srgbClr val="32010E"/>
                </a:solidFill>
                <a:latin typeface="Times New Roman Bold" charset="0"/>
                <a:ea typeface="MS PGothic" pitchFamily="34" charset="-128"/>
                <a:sym typeface="Times New Roman Bold" charset="0"/>
              </a:rPr>
              <a:t>The Advising Survey</a:t>
            </a:r>
          </a:p>
        </p:txBody>
      </p:sp>
      <p:sp>
        <p:nvSpPr>
          <p:cNvPr id="13329" name="Rectangle 19"/>
          <p:cNvSpPr>
            <a:spLocks/>
          </p:cNvSpPr>
          <p:nvPr/>
        </p:nvSpPr>
        <p:spPr bwMode="auto">
          <a:xfrm>
            <a:off x="1841500" y="15849600"/>
            <a:ext cx="9906000" cy="8060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tabLst>
                <a:tab pos="391866" algn="l"/>
                <a:tab pos="783732" algn="l"/>
              </a:tabLst>
            </a:pPr>
            <a:r>
              <a:rPr lang="en-US" sz="2600" dirty="0">
                <a:solidFill>
                  <a:srgbClr val="32010E"/>
                </a:solidFill>
                <a:latin typeface="Times New Roman Bold Italic" charset="0"/>
                <a:ea typeface="MS PGothic" pitchFamily="34" charset="-128"/>
                <a:sym typeface="Times New Roman Bold Italic" charset="0"/>
              </a:rPr>
              <a:t>Questionnaire:</a:t>
            </a:r>
          </a:p>
          <a:p>
            <a:pPr>
              <a:buClr>
                <a:srgbClr val="000000"/>
              </a:buClr>
              <a:buSzPct val="125000"/>
              <a:buFont typeface="Arial" pitchFamily="34" charset="0"/>
              <a:buChar char="•"/>
              <a:tabLst>
                <a:tab pos="391866" algn="l"/>
                <a:tab pos="783732" algn="l"/>
              </a:tabLst>
            </a:pPr>
            <a:r>
              <a:rPr lang="en-US" sz="2600" dirty="0">
                <a:solidFill>
                  <a:srgbClr val="0044FE"/>
                </a:solidFill>
                <a:latin typeface="Times New Roman Bold Italic" charset="0"/>
                <a:ea typeface="MS PGothic" pitchFamily="34" charset="-128"/>
                <a:sym typeface="Times New Roman Bold Italic" charset="0"/>
              </a:rPr>
              <a:t> </a:t>
            </a:r>
            <a:r>
              <a:rPr lang="en-US" sz="2600" dirty="0">
                <a:solidFill>
                  <a:schemeClr val="tx1"/>
                </a:solidFill>
                <a:latin typeface="Times New Roman" pitchFamily="18" charset="0"/>
                <a:ea typeface="MS PGothic" pitchFamily="34" charset="-128"/>
                <a:sym typeface="Times New Roman" pitchFamily="18" charset="0"/>
              </a:rPr>
              <a:t>Demographic Information</a:t>
            </a:r>
          </a:p>
          <a:p>
            <a:pPr lvl="1">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Age, Gender, Ethnicity</a:t>
            </a:r>
          </a:p>
          <a:p>
            <a:pPr>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Student Information</a:t>
            </a:r>
          </a:p>
          <a:p>
            <a:pPr lvl="1">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Year in School, Major</a:t>
            </a:r>
          </a:p>
          <a:p>
            <a:pPr>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Advising Experience</a:t>
            </a:r>
          </a:p>
          <a:p>
            <a:pPr lvl="1">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t>
            </a:r>
            <a:r>
              <a:rPr lang="en-US" sz="2600" dirty="0" smtClean="0">
                <a:solidFill>
                  <a:schemeClr val="tx1"/>
                </a:solidFill>
                <a:latin typeface="Times New Roman" pitchFamily="18" charset="0"/>
                <a:ea typeface="MS PGothic" pitchFamily="34" charset="-128"/>
                <a:sym typeface="Times New Roman" pitchFamily="18" charset="0"/>
              </a:rPr>
              <a:t>Advisor </a:t>
            </a:r>
            <a:r>
              <a:rPr lang="en-US" sz="2600" dirty="0">
                <a:solidFill>
                  <a:schemeClr val="tx1"/>
                </a:solidFill>
                <a:latin typeface="Times New Roman" pitchFamily="18" charset="0"/>
                <a:ea typeface="MS PGothic" pitchFamily="34" charset="-128"/>
                <a:sym typeface="Times New Roman" pitchFamily="18" charset="0"/>
              </a:rPr>
              <a:t>Type, Requirements</a:t>
            </a:r>
          </a:p>
          <a:p>
            <a:pPr>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Overall Advising Satisfaction</a:t>
            </a:r>
          </a:p>
          <a:p>
            <a:pPr lvl="1">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t>
            </a:r>
            <a:r>
              <a:rPr lang="en-US" sz="2600" dirty="0" err="1">
                <a:solidFill>
                  <a:schemeClr val="tx1"/>
                </a:solidFill>
                <a:latin typeface="Times New Roman" pitchFamily="18" charset="0"/>
                <a:ea typeface="MS PGothic" pitchFamily="34" charset="-128"/>
                <a:sym typeface="Times New Roman" pitchFamily="18" charset="0"/>
              </a:rPr>
              <a:t>Likert</a:t>
            </a:r>
            <a:r>
              <a:rPr lang="en-US" sz="2600" dirty="0">
                <a:solidFill>
                  <a:schemeClr val="tx1"/>
                </a:solidFill>
                <a:latin typeface="Times New Roman" pitchFamily="18" charset="0"/>
                <a:ea typeface="MS PGothic" pitchFamily="34" charset="-128"/>
                <a:sym typeface="Times New Roman" pitchFamily="18" charset="0"/>
              </a:rPr>
              <a:t> Scale 1 = strongly disagree, 4 = neutral, 7 = strongly agree</a:t>
            </a:r>
          </a:p>
          <a:p>
            <a:pPr>
              <a:buClr>
                <a:srgbClr val="000000"/>
              </a:buClr>
              <a:buSzPct val="125000"/>
              <a:tabLst>
                <a:tab pos="391866" algn="l"/>
                <a:tab pos="783732" algn="l"/>
              </a:tabLst>
            </a:pPr>
            <a:endParaRPr lang="en-US" sz="2600" dirty="0">
              <a:solidFill>
                <a:schemeClr val="tx1"/>
              </a:solidFill>
              <a:latin typeface="Times New Roman" pitchFamily="18" charset="0"/>
              <a:ea typeface="MS PGothic" pitchFamily="34" charset="-128"/>
              <a:sym typeface="Times New Roman" pitchFamily="18" charset="0"/>
            </a:endParaRPr>
          </a:p>
          <a:p>
            <a:pPr>
              <a:buClr>
                <a:srgbClr val="000000"/>
              </a:buClr>
              <a:buSzPct val="125000"/>
              <a:tabLst>
                <a:tab pos="391866" algn="l"/>
                <a:tab pos="783732" algn="l"/>
              </a:tabLst>
            </a:pPr>
            <a:r>
              <a:rPr lang="en-US" sz="2600" dirty="0">
                <a:solidFill>
                  <a:srgbClr val="32010E"/>
                </a:solidFill>
                <a:latin typeface="Times New Roman Bold Italic" charset="0"/>
                <a:ea typeface="MS PGothic" pitchFamily="34" charset="-128"/>
                <a:sym typeface="Times New Roman Bold Italic" charset="0"/>
              </a:rPr>
              <a:t>Satisfaction Categories:</a:t>
            </a:r>
            <a:endParaRPr lang="en-US" sz="2600" dirty="0">
              <a:solidFill>
                <a:srgbClr val="32010E"/>
              </a:solidFill>
              <a:latin typeface="Times New Roman" pitchFamily="18" charset="0"/>
              <a:ea typeface="MS PGothic" pitchFamily="34" charset="-128"/>
              <a:sym typeface="Times New Roman" pitchFamily="18" charset="0"/>
            </a:endParaRPr>
          </a:p>
          <a:p>
            <a:pPr>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t>
            </a:r>
            <a:r>
              <a:rPr lang="en-US" sz="2600" b="1" dirty="0">
                <a:solidFill>
                  <a:schemeClr val="tx1"/>
                </a:solidFill>
                <a:latin typeface="Times New Roman" pitchFamily="18" charset="0"/>
                <a:ea typeface="MS PGothic" pitchFamily="34" charset="-128"/>
                <a:sym typeface="Times New Roman" pitchFamily="18" charset="0"/>
              </a:rPr>
              <a:t>Prescriptive Functions: </a:t>
            </a:r>
            <a:r>
              <a:rPr lang="en-US" sz="2600" dirty="0">
                <a:solidFill>
                  <a:schemeClr val="tx1"/>
                </a:solidFill>
                <a:latin typeface="Times New Roman" pitchFamily="18" charset="0"/>
                <a:ea typeface="MS PGothic" pitchFamily="34" charset="-128"/>
                <a:sym typeface="Times New Roman" pitchFamily="18" charset="0"/>
              </a:rPr>
              <a:t>“My advisor is knowledgeable about course offerings and graduation requirements.”</a:t>
            </a:r>
          </a:p>
          <a:p>
            <a:pPr>
              <a:buClr>
                <a:srgbClr val="000000"/>
              </a:buClr>
              <a:buSzPct val="125000"/>
              <a:buFont typeface="Arial" pitchFamily="34" charset="0"/>
              <a:buChar char="•"/>
              <a:tabLst>
                <a:tab pos="391866" algn="l"/>
                <a:tab pos="783732" algn="l"/>
              </a:tabLst>
            </a:pPr>
            <a:r>
              <a:rPr lang="en-US" sz="2600" b="1" dirty="0">
                <a:solidFill>
                  <a:schemeClr val="tx1"/>
                </a:solidFill>
                <a:latin typeface="Times New Roman" pitchFamily="18" charset="0"/>
                <a:ea typeface="MS PGothic" pitchFamily="34" charset="-128"/>
                <a:sym typeface="Times New Roman" pitchFamily="18" charset="0"/>
              </a:rPr>
              <a:t> Developmental Functions: </a:t>
            </a:r>
            <a:r>
              <a:rPr lang="en-US" sz="2600" dirty="0">
                <a:solidFill>
                  <a:schemeClr val="tx1"/>
                </a:solidFill>
                <a:latin typeface="Times New Roman" pitchFamily="18" charset="0"/>
                <a:ea typeface="MS PGothic" pitchFamily="34" charset="-128"/>
                <a:sym typeface="Times New Roman" pitchFamily="18" charset="0"/>
              </a:rPr>
              <a:t>“My advisor helps me connect with campus resources.”</a:t>
            </a:r>
          </a:p>
          <a:p>
            <a:pPr>
              <a:buClr>
                <a:srgbClr val="000000"/>
              </a:buClr>
              <a:buSzPct val="125000"/>
              <a:buFont typeface="Arial" pitchFamily="34"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a:t>
            </a:r>
            <a:r>
              <a:rPr lang="en-US" sz="2600" b="1" dirty="0">
                <a:solidFill>
                  <a:schemeClr val="tx1"/>
                </a:solidFill>
                <a:latin typeface="Times New Roman" pitchFamily="18" charset="0"/>
                <a:ea typeface="MS PGothic" pitchFamily="34" charset="-128"/>
                <a:sym typeface="Times New Roman" pitchFamily="18" charset="0"/>
              </a:rPr>
              <a:t>General Advisor Traits: </a:t>
            </a:r>
            <a:r>
              <a:rPr lang="en-US" sz="2600" dirty="0">
                <a:solidFill>
                  <a:schemeClr val="tx1"/>
                </a:solidFill>
                <a:latin typeface="Times New Roman" pitchFamily="18" charset="0"/>
                <a:ea typeface="MS PGothic" pitchFamily="34" charset="-128"/>
                <a:sym typeface="Times New Roman" pitchFamily="18" charset="0"/>
              </a:rPr>
              <a:t>“I can trust my advisor.”</a:t>
            </a:r>
          </a:p>
          <a:p>
            <a:pPr>
              <a:buClr>
                <a:srgbClr val="000000"/>
              </a:buClr>
              <a:buSzPct val="125000"/>
              <a:tabLst>
                <a:tab pos="391866" algn="l"/>
                <a:tab pos="783732" algn="l"/>
              </a:tabLst>
            </a:pPr>
            <a:endParaRPr lang="en-US" sz="2600" dirty="0">
              <a:solidFill>
                <a:srgbClr val="C00000"/>
              </a:solidFill>
              <a:latin typeface="Times New Roman Bold Italic" charset="0"/>
              <a:ea typeface="MS PGothic" pitchFamily="34" charset="-128"/>
              <a:sym typeface="Times New Roman Bold Italic" charset="0"/>
            </a:endParaRPr>
          </a:p>
          <a:p>
            <a:pPr>
              <a:buClr>
                <a:srgbClr val="000000"/>
              </a:buClr>
              <a:buSzPct val="125000"/>
              <a:tabLst>
                <a:tab pos="391866" algn="l"/>
                <a:tab pos="783732" algn="l"/>
              </a:tabLst>
            </a:pPr>
            <a:r>
              <a:rPr lang="en-US" sz="2600" dirty="0">
                <a:solidFill>
                  <a:srgbClr val="32010E"/>
                </a:solidFill>
                <a:latin typeface="Times New Roman Bold Italic" charset="0"/>
                <a:ea typeface="MS PGothic" pitchFamily="34" charset="-128"/>
                <a:sym typeface="Times New Roman Bold Italic" charset="0"/>
              </a:rPr>
              <a:t>Participants:</a:t>
            </a:r>
          </a:p>
          <a:p>
            <a:pPr>
              <a:buClr>
                <a:srgbClr val="000000"/>
              </a:buClr>
              <a:buSzPct val="125000"/>
              <a:tabLst>
                <a:tab pos="391866" algn="l"/>
                <a:tab pos="783732" algn="l"/>
              </a:tabLst>
            </a:pPr>
            <a:endParaRPr lang="en-US" sz="2600" dirty="0">
              <a:solidFill>
                <a:schemeClr val="tx1"/>
              </a:solidFill>
              <a:latin typeface="Times New Roman" pitchFamily="18" charset="0"/>
              <a:ea typeface="MS PGothic" pitchFamily="34" charset="-128"/>
              <a:sym typeface="Times New Roman" pitchFamily="18" charset="0"/>
            </a:endParaRPr>
          </a:p>
          <a:p>
            <a:pPr>
              <a:buClr>
                <a:srgbClr val="000000"/>
              </a:buClr>
              <a:buSzPct val="125000"/>
              <a:buFont typeface="Arial" pitchFamily="34" charset="0"/>
              <a:buChar char="•"/>
              <a:tabLst>
                <a:tab pos="391866" algn="l"/>
                <a:tab pos="783732" algn="l"/>
              </a:tabLst>
            </a:pPr>
            <a:endParaRPr lang="en-US" sz="2600" dirty="0">
              <a:solidFill>
                <a:schemeClr val="tx1"/>
              </a:solidFill>
              <a:latin typeface="Times New Roman" pitchFamily="18" charset="0"/>
              <a:ea typeface="MS PGothic" pitchFamily="34" charset="-128"/>
              <a:sym typeface="Times New Roman" pitchFamily="18" charset="0"/>
            </a:endParaRPr>
          </a:p>
        </p:txBody>
      </p:sp>
      <p:sp>
        <p:nvSpPr>
          <p:cNvPr id="13332" name="Rectangle 22"/>
          <p:cNvSpPr>
            <a:spLocks/>
          </p:cNvSpPr>
          <p:nvPr/>
        </p:nvSpPr>
        <p:spPr bwMode="auto">
          <a:xfrm>
            <a:off x="24320500" y="16526932"/>
            <a:ext cx="10731500" cy="549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34832" bIns="0"/>
          <a:lstStyle/>
          <a:p>
            <a:pPr marL="34017">
              <a:buClr>
                <a:srgbClr val="000000"/>
              </a:buClr>
              <a:buSzPct val="100000"/>
              <a:buFont typeface="Times New Roman" pitchFamily="18" charset="0"/>
              <a:buChar char="•"/>
            </a:pPr>
            <a:r>
              <a:rPr lang="en-US" sz="2600" dirty="0">
                <a:solidFill>
                  <a:schemeClr val="tx1"/>
                </a:solidFill>
                <a:latin typeface="Times New Roman" pitchFamily="18" charset="0"/>
                <a:ea typeface="MS PGothic" pitchFamily="34" charset="-128"/>
                <a:sym typeface="Times New Roman" pitchFamily="18" charset="0"/>
              </a:rPr>
              <a:t> Overall, students are positive about their advising experience. </a:t>
            </a:r>
          </a:p>
          <a:p>
            <a:pPr marL="34017">
              <a:buClr>
                <a:srgbClr val="000000"/>
              </a:buClr>
              <a:buSzPct val="100000"/>
              <a:buFont typeface="Times New Roman" pitchFamily="18" charset="0"/>
              <a:buChar char="•"/>
            </a:pPr>
            <a:r>
              <a:rPr lang="en-US" sz="2600" dirty="0">
                <a:solidFill>
                  <a:schemeClr val="tx1"/>
                </a:solidFill>
                <a:latin typeface="Times New Roman" pitchFamily="18" charset="0"/>
                <a:ea typeface="MS PGothic" pitchFamily="34" charset="-128"/>
                <a:sym typeface="Times New Roman" pitchFamily="18" charset="0"/>
              </a:rPr>
              <a:t> </a:t>
            </a:r>
            <a:r>
              <a:rPr lang="en-US" sz="2600" dirty="0" smtClean="0">
                <a:solidFill>
                  <a:schemeClr val="tx1"/>
                </a:solidFill>
                <a:latin typeface="Times New Roman" pitchFamily="18" charset="0"/>
                <a:ea typeface="MS PGothic" pitchFamily="34" charset="-128"/>
                <a:sym typeface="Times New Roman" pitchFamily="18" charset="0"/>
              </a:rPr>
              <a:t>Students rated </a:t>
            </a:r>
            <a:r>
              <a:rPr lang="en-US" sz="2600" dirty="0">
                <a:solidFill>
                  <a:schemeClr val="tx1"/>
                </a:solidFill>
                <a:latin typeface="Times New Roman" pitchFamily="18" charset="0"/>
                <a:ea typeface="MS PGothic" pitchFamily="34" charset="-128"/>
                <a:sym typeface="Times New Roman" pitchFamily="18" charset="0"/>
              </a:rPr>
              <a:t>general advising traits higher than prescriptive functions and developmental functions. </a:t>
            </a:r>
          </a:p>
          <a:p>
            <a:pPr marL="34017">
              <a:buClr>
                <a:srgbClr val="000000"/>
              </a:buClr>
              <a:buSzPct val="100000"/>
              <a:buFont typeface="Times New Roman" pitchFamily="18" charset="0"/>
              <a:buChar char="•"/>
            </a:pPr>
            <a:r>
              <a:rPr lang="en-US" altLang="ja-JP" sz="2600" dirty="0" smtClean="0">
                <a:solidFill>
                  <a:schemeClr val="tx1"/>
                </a:solidFill>
                <a:latin typeface="Times New Roman" pitchFamily="18" charset="0"/>
                <a:ea typeface="MS PGothic" pitchFamily="34" charset="-128"/>
                <a:cs typeface="Times New Roman" pitchFamily="18" charset="0"/>
                <a:sym typeface="Times New Roman" pitchFamily="18" charset="0"/>
              </a:rPr>
              <a:t> When </a:t>
            </a:r>
            <a:r>
              <a:rPr lang="en-US" altLang="ja-JP" sz="2600" dirty="0">
                <a:solidFill>
                  <a:schemeClr val="tx1"/>
                </a:solidFill>
                <a:latin typeface="Times New Roman" pitchFamily="18" charset="0"/>
                <a:ea typeface="MS PGothic" pitchFamily="34" charset="-128"/>
                <a:cs typeface="Times New Roman" pitchFamily="18" charset="0"/>
                <a:sym typeface="Times New Roman" pitchFamily="18" charset="0"/>
              </a:rPr>
              <a:t>asked if their advisor makes Missouri State University’s public affairs mission an important topic in advising sessions, fifty-four participants (56.3%) marked a 4 (neutral) or less. </a:t>
            </a:r>
          </a:p>
          <a:p>
            <a:pPr marL="34017">
              <a:buClr>
                <a:srgbClr val="000000"/>
              </a:buClr>
              <a:buSzPct val="100000"/>
              <a:buFont typeface="Times New Roman" pitchFamily="18" charset="0"/>
              <a:buChar char="•"/>
            </a:pPr>
            <a:r>
              <a:rPr lang="en-US" altLang="ja-JP" sz="2600" dirty="0">
                <a:solidFill>
                  <a:schemeClr val="tx1"/>
                </a:solidFill>
                <a:latin typeface="Times New Roman" pitchFamily="18" charset="0"/>
                <a:ea typeface="MS PGothic" pitchFamily="34" charset="-128"/>
                <a:cs typeface="Times New Roman" pitchFamily="18" charset="0"/>
                <a:sym typeface="Times New Roman" pitchFamily="18" charset="0"/>
              </a:rPr>
              <a:t> A larger sample size may have pointed to significant differences between the various advisor types.</a:t>
            </a:r>
          </a:p>
          <a:p>
            <a:pPr marL="34017">
              <a:buClr>
                <a:srgbClr val="000000"/>
              </a:buClr>
              <a:buSzPct val="100000"/>
              <a:buFont typeface="Times New Roman" pitchFamily="18" charset="0"/>
              <a:buChar char="•"/>
            </a:pPr>
            <a:r>
              <a:rPr lang="en-US" altLang="ja-JP" sz="2600" dirty="0">
                <a:solidFill>
                  <a:schemeClr val="tx1"/>
                </a:solidFill>
                <a:latin typeface="Times New Roman" pitchFamily="18" charset="0"/>
                <a:ea typeface="MS PGothic" pitchFamily="34" charset="-128"/>
                <a:cs typeface="Times New Roman" pitchFamily="18" charset="0"/>
                <a:sym typeface="Times New Roman" pitchFamily="18" charset="0"/>
              </a:rPr>
              <a:t> Studies with larger sample sizes could investigate differences in satisfaction ratings between different majors.</a:t>
            </a:r>
          </a:p>
          <a:p>
            <a:pPr marL="34017">
              <a:buClr>
                <a:srgbClr val="000000"/>
              </a:buClr>
              <a:buSzPct val="100000"/>
              <a:buFont typeface="Times New Roman" pitchFamily="18" charset="0"/>
              <a:buChar char="•"/>
            </a:pPr>
            <a:r>
              <a:rPr lang="en-US" altLang="ja-JP" sz="2600" dirty="0">
                <a:solidFill>
                  <a:schemeClr val="tx1"/>
                </a:solidFill>
                <a:latin typeface="Times New Roman" pitchFamily="18" charset="0"/>
                <a:ea typeface="MS PGothic" pitchFamily="34" charset="-128"/>
                <a:cs typeface="Times New Roman" pitchFamily="18" charset="0"/>
                <a:sym typeface="Times New Roman" pitchFamily="18" charset="0"/>
              </a:rPr>
              <a:t> Further studies should compare student expectations to actual experience in advising sessions. </a:t>
            </a:r>
            <a:endParaRPr lang="en-US" altLang="ja-JP" sz="2600" dirty="0" smtClean="0">
              <a:solidFill>
                <a:schemeClr val="tx1"/>
              </a:solidFill>
              <a:latin typeface="Times New Roman" pitchFamily="18" charset="0"/>
              <a:ea typeface="MS PGothic" pitchFamily="34" charset="-128"/>
              <a:cs typeface="Times New Roman" pitchFamily="18" charset="0"/>
              <a:sym typeface="Times New Roman" pitchFamily="18" charset="0"/>
            </a:endParaRPr>
          </a:p>
          <a:p>
            <a:pPr marL="34017">
              <a:buClr>
                <a:srgbClr val="000000"/>
              </a:buClr>
              <a:buSzPct val="100000"/>
              <a:buFont typeface="Times New Roman" pitchFamily="18" charset="0"/>
              <a:buChar char="•"/>
            </a:pPr>
            <a:r>
              <a:rPr lang="en-US" altLang="ja-JP" sz="2600" dirty="0">
                <a:solidFill>
                  <a:schemeClr val="tx1"/>
                </a:solidFill>
                <a:latin typeface="Times New Roman" pitchFamily="18" charset="0"/>
                <a:cs typeface="Times New Roman" pitchFamily="18" charset="0"/>
                <a:sym typeface="Times New Roman" pitchFamily="18" charset="0"/>
              </a:rPr>
              <a:t> </a:t>
            </a:r>
            <a:r>
              <a:rPr lang="en-US" altLang="ja-JP" sz="2600" dirty="0" smtClean="0">
                <a:solidFill>
                  <a:schemeClr val="tx1"/>
                </a:solidFill>
                <a:latin typeface="Times New Roman" pitchFamily="18" charset="0"/>
                <a:cs typeface="Times New Roman" pitchFamily="18" charset="0"/>
                <a:sym typeface="Times New Roman" pitchFamily="18" charset="0"/>
              </a:rPr>
              <a:t>More scales related to academic advising should be developed and researched.</a:t>
            </a:r>
            <a:endParaRPr lang="en-US" altLang="ja-JP" sz="2600" dirty="0">
              <a:solidFill>
                <a:schemeClr val="tx1"/>
              </a:solidFill>
              <a:latin typeface="Times New Roman" pitchFamily="18" charset="0"/>
              <a:cs typeface="Times New Roman" pitchFamily="18" charset="0"/>
              <a:sym typeface="Times New Roman" pitchFamily="18" charset="0"/>
            </a:endParaRPr>
          </a:p>
        </p:txBody>
      </p:sp>
      <p:sp>
        <p:nvSpPr>
          <p:cNvPr id="13338" name="Rectangle 29"/>
          <p:cNvSpPr>
            <a:spLocks/>
          </p:cNvSpPr>
          <p:nvPr/>
        </p:nvSpPr>
        <p:spPr bwMode="auto">
          <a:xfrm>
            <a:off x="28236333" y="22227822"/>
            <a:ext cx="2730500" cy="59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r>
              <a:rPr lang="en-US" sz="3400" dirty="0">
                <a:solidFill>
                  <a:srgbClr val="32010E"/>
                </a:solidFill>
                <a:latin typeface="Times New Roman Bold" charset="0"/>
                <a:ea typeface="MS PGothic" pitchFamily="34" charset="-128"/>
                <a:sym typeface="Times New Roman Bold" charset="0"/>
              </a:rPr>
              <a:t>References</a:t>
            </a:r>
          </a:p>
        </p:txBody>
      </p:sp>
      <p:sp>
        <p:nvSpPr>
          <p:cNvPr id="36" name="Rectangle 24"/>
          <p:cNvSpPr>
            <a:spLocks/>
          </p:cNvSpPr>
          <p:nvPr/>
        </p:nvSpPr>
        <p:spPr bwMode="auto">
          <a:xfrm>
            <a:off x="19431000" y="15036801"/>
            <a:ext cx="4381500" cy="620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a:tabLst>
                <a:tab pos="391866" algn="l"/>
                <a:tab pos="783732" algn="l"/>
              </a:tabLst>
            </a:pPr>
            <a:r>
              <a:rPr lang="en-US" sz="2600" dirty="0">
                <a:solidFill>
                  <a:srgbClr val="32010E"/>
                </a:solidFill>
                <a:latin typeface="Times New Roman Bold Italic" charset="0"/>
                <a:ea typeface="MS PGothic" pitchFamily="34" charset="-128"/>
                <a:sym typeface="Times New Roman Bold Italic" charset="0"/>
              </a:rPr>
              <a:t>Reasons for Continued Advising:</a:t>
            </a:r>
          </a:p>
          <a:p>
            <a:pPr>
              <a:buClr>
                <a:srgbClr val="000000"/>
              </a:buClr>
              <a:buSzPct val="100000"/>
              <a:buFont typeface="Thonburi" charset="0"/>
              <a:buChar char="•"/>
              <a:tabLst>
                <a:tab pos="391866" algn="l"/>
                <a:tab pos="783732" algn="l"/>
              </a:tabLst>
            </a:pPr>
            <a:r>
              <a:rPr lang="en-US" sz="2600" b="1" dirty="0">
                <a:solidFill>
                  <a:schemeClr val="tx1"/>
                </a:solidFill>
                <a:latin typeface="Times New Roman Bold" charset="0"/>
                <a:ea typeface="MS PGothic" pitchFamily="34" charset="-128"/>
                <a:sym typeface="Times New Roman Bold" charset="0"/>
              </a:rPr>
              <a:t> Graduation Requirements</a:t>
            </a:r>
            <a:r>
              <a:rPr lang="en-US" sz="2600" dirty="0">
                <a:solidFill>
                  <a:schemeClr val="tx1"/>
                </a:solidFill>
                <a:latin typeface="Times New Roman Bold" charset="0"/>
                <a:ea typeface="MS PGothic" pitchFamily="34" charset="-128"/>
                <a:sym typeface="Times New Roman Bold" charset="0"/>
              </a:rPr>
              <a:t>:</a:t>
            </a:r>
          </a:p>
          <a:p>
            <a:pPr lvl="1">
              <a:buClr>
                <a:srgbClr val="000000"/>
              </a:buClr>
              <a:buSzPct val="100000"/>
              <a:buFont typeface="Thonburi" charset="0"/>
              <a:buChar char="•"/>
              <a:tabLst>
                <a:tab pos="391866" algn="l"/>
                <a:tab pos="783732" algn="l"/>
              </a:tabLst>
            </a:pPr>
            <a:r>
              <a:rPr lang="en-US" sz="2600" dirty="0">
                <a:solidFill>
                  <a:schemeClr val="tx1"/>
                </a:solidFill>
                <a:latin typeface="Times New Roman Bold" charset="0"/>
                <a:ea typeface="MS PGothic" pitchFamily="34" charset="-128"/>
                <a:sym typeface="Times New Roman Bold" charset="0"/>
              </a:rPr>
              <a:t> </a:t>
            </a:r>
            <a:r>
              <a:rPr lang="en-US" sz="2600" dirty="0">
                <a:solidFill>
                  <a:schemeClr val="tx1"/>
                </a:solidFill>
                <a:latin typeface="Times New Roman" pitchFamily="18" charset="0"/>
                <a:ea typeface="MS PGothic" pitchFamily="34" charset="-128"/>
                <a:sym typeface="Times New Roman" pitchFamily="18" charset="0"/>
              </a:rPr>
              <a:t>“Wanting to make sure I do not get off track.” </a:t>
            </a:r>
          </a:p>
          <a:p>
            <a:pPr lvl="1">
              <a:buClr>
                <a:srgbClr val="000000"/>
              </a:buClr>
              <a:buSzPct val="100000"/>
              <a:buFont typeface="Thonburi"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“…to graduate at a decent time.” </a:t>
            </a:r>
          </a:p>
          <a:p>
            <a:pPr lvl="1">
              <a:buClr>
                <a:srgbClr val="000000"/>
              </a:buClr>
              <a:buSzPct val="100000"/>
              <a:buFont typeface="Thonburi"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“I am trying to graduate in three years instead of four…”</a:t>
            </a:r>
          </a:p>
          <a:p>
            <a:pPr>
              <a:buClr>
                <a:srgbClr val="000000"/>
              </a:buClr>
              <a:buSzPct val="100000"/>
              <a:buFont typeface="Thonburi" charset="0"/>
              <a:buChar char="•"/>
              <a:tabLst>
                <a:tab pos="391866" algn="l"/>
                <a:tab pos="783732" algn="l"/>
              </a:tabLst>
            </a:pPr>
            <a:r>
              <a:rPr lang="en-US" sz="2600" b="1" dirty="0">
                <a:solidFill>
                  <a:schemeClr val="tx1"/>
                </a:solidFill>
                <a:latin typeface="Times New Roman Bold" charset="0"/>
                <a:ea typeface="MS PGothic" pitchFamily="34" charset="-128"/>
                <a:sym typeface="Times New Roman Bold" charset="0"/>
              </a:rPr>
              <a:t> Post-Graduation</a:t>
            </a:r>
            <a:r>
              <a:rPr lang="en-US" sz="2600" dirty="0">
                <a:solidFill>
                  <a:schemeClr val="tx1"/>
                </a:solidFill>
                <a:latin typeface="Times New Roman Bold" charset="0"/>
                <a:ea typeface="MS PGothic" pitchFamily="34" charset="-128"/>
                <a:sym typeface="Times New Roman Bold" charset="0"/>
              </a:rPr>
              <a:t>:</a:t>
            </a:r>
            <a:endParaRPr lang="en-US" sz="2600" dirty="0">
              <a:solidFill>
                <a:schemeClr val="tx1"/>
              </a:solidFill>
              <a:latin typeface="Times New Roman" pitchFamily="18" charset="0"/>
              <a:ea typeface="MS PGothic" pitchFamily="34" charset="-128"/>
              <a:sym typeface="Times New Roman" pitchFamily="18" charset="0"/>
            </a:endParaRPr>
          </a:p>
          <a:p>
            <a:pPr lvl="1">
              <a:buClr>
                <a:srgbClr val="000000"/>
              </a:buClr>
              <a:buSzPct val="100000"/>
              <a:buFont typeface="Thonburi"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“I like to build a good relationship with my advisors for recommendations.”</a:t>
            </a:r>
          </a:p>
          <a:p>
            <a:pPr lvl="1">
              <a:buClr>
                <a:srgbClr val="000000"/>
              </a:buClr>
              <a:buSzPct val="100000"/>
              <a:buFont typeface="Thonburi"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“To generally make sure I’m on the right track for Pharmacy school.”</a:t>
            </a:r>
          </a:p>
        </p:txBody>
      </p:sp>
      <p:sp>
        <p:nvSpPr>
          <p:cNvPr id="38" name="Rectangle 24"/>
          <p:cNvSpPr>
            <a:spLocks/>
          </p:cNvSpPr>
          <p:nvPr/>
        </p:nvSpPr>
        <p:spPr bwMode="auto">
          <a:xfrm>
            <a:off x="12382500" y="21259800"/>
            <a:ext cx="4672078" cy="6615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a:tabLst>
                <a:tab pos="391866" algn="l"/>
                <a:tab pos="783732" algn="l"/>
              </a:tabLst>
            </a:pPr>
            <a:r>
              <a:rPr lang="en-US" sz="2600" dirty="0">
                <a:solidFill>
                  <a:srgbClr val="32010E"/>
                </a:solidFill>
                <a:latin typeface="Times New Roman Bold Italic" charset="0"/>
                <a:ea typeface="MS PGothic" pitchFamily="34" charset="-128"/>
                <a:sym typeface="Times New Roman Bold Italic" charset="0"/>
              </a:rPr>
              <a:t>Reasons Not To Continue Advising:</a:t>
            </a:r>
          </a:p>
          <a:p>
            <a:pPr>
              <a:buClr>
                <a:srgbClr val="000000"/>
              </a:buClr>
              <a:buSzPct val="100000"/>
              <a:buFont typeface="Thonburi" charset="0"/>
              <a:buChar char="•"/>
              <a:tabLst>
                <a:tab pos="391866" algn="l"/>
                <a:tab pos="783732" algn="l"/>
              </a:tabLst>
            </a:pPr>
            <a:r>
              <a:rPr lang="en-US" sz="2600" dirty="0">
                <a:solidFill>
                  <a:schemeClr val="tx1"/>
                </a:solidFill>
                <a:latin typeface="Times New Roman Bold" charset="0"/>
                <a:ea typeface="MS PGothic" pitchFamily="34" charset="-128"/>
                <a:sym typeface="Times New Roman Bold" charset="0"/>
              </a:rPr>
              <a:t> </a:t>
            </a:r>
            <a:r>
              <a:rPr lang="en-US" sz="2600" b="1" dirty="0">
                <a:solidFill>
                  <a:schemeClr val="tx1"/>
                </a:solidFill>
                <a:latin typeface="Times New Roman Bold" charset="0"/>
                <a:ea typeface="MS PGothic" pitchFamily="34" charset="-128"/>
                <a:sym typeface="Times New Roman Bold" charset="0"/>
              </a:rPr>
              <a:t>Not Worth The Time:</a:t>
            </a:r>
          </a:p>
          <a:p>
            <a:pPr lvl="1">
              <a:buClr>
                <a:srgbClr val="000000"/>
              </a:buClr>
              <a:buSzPct val="100000"/>
              <a:buFont typeface="Thonburi" charset="0"/>
              <a:buChar char="•"/>
              <a:tabLst>
                <a:tab pos="391866" algn="l"/>
                <a:tab pos="783732" algn="l"/>
              </a:tabLst>
            </a:pPr>
            <a:r>
              <a:rPr lang="en-US" sz="2600" dirty="0">
                <a:solidFill>
                  <a:schemeClr val="tx1"/>
                </a:solidFill>
                <a:latin typeface="Times New Roman Bold" charset="0"/>
                <a:ea typeface="MS PGothic" pitchFamily="34" charset="-128"/>
                <a:sym typeface="Times New Roman Bold" charset="0"/>
              </a:rPr>
              <a:t> </a:t>
            </a:r>
            <a:r>
              <a:rPr lang="en-US" sz="2600" dirty="0">
                <a:solidFill>
                  <a:schemeClr val="tx1"/>
                </a:solidFill>
                <a:latin typeface="Times New Roman" pitchFamily="18" charset="0"/>
                <a:ea typeface="MS PGothic" pitchFamily="34" charset="-128"/>
                <a:sym typeface="Times New Roman" pitchFamily="18" charset="0"/>
              </a:rPr>
              <a:t>“I am aware of the courses I need, and I do not need the advisor’s input.”</a:t>
            </a:r>
          </a:p>
          <a:p>
            <a:pPr lvl="1">
              <a:buClr>
                <a:srgbClr val="000000"/>
              </a:buClr>
              <a:buSzPct val="100000"/>
              <a:buFont typeface="Thonburi"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“I prefer to take care of things myself, in my own time.”</a:t>
            </a:r>
          </a:p>
          <a:p>
            <a:pPr lvl="1">
              <a:buClr>
                <a:srgbClr val="000000"/>
              </a:buClr>
              <a:buSzPct val="100000"/>
              <a:buFont typeface="Thonburi"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“They tell you everything that has been explained to me many times before.”</a:t>
            </a:r>
          </a:p>
          <a:p>
            <a:pPr>
              <a:buClr>
                <a:srgbClr val="000000"/>
              </a:buClr>
              <a:buSzPct val="100000"/>
              <a:buFont typeface="Thonburi" charset="0"/>
              <a:buChar char="•"/>
              <a:tabLst>
                <a:tab pos="391866" algn="l"/>
                <a:tab pos="783732" algn="l"/>
              </a:tabLst>
            </a:pPr>
            <a:r>
              <a:rPr lang="en-US" sz="2600" b="1" dirty="0">
                <a:solidFill>
                  <a:schemeClr val="tx1"/>
                </a:solidFill>
                <a:latin typeface="Times New Roman" pitchFamily="18" charset="0"/>
                <a:ea typeface="MS PGothic" pitchFamily="34" charset="-128"/>
                <a:sym typeface="Times New Roman" pitchFamily="18" charset="0"/>
              </a:rPr>
              <a:t> It’s Frustrating:</a:t>
            </a:r>
          </a:p>
          <a:p>
            <a:pPr lvl="1">
              <a:buClr>
                <a:srgbClr val="000000"/>
              </a:buClr>
              <a:buSzPct val="100000"/>
              <a:buFont typeface="Thonburi"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“It frustrates me that I have to wait to sign up for classes.”</a:t>
            </a:r>
          </a:p>
          <a:p>
            <a:pPr lvl="1">
              <a:buClr>
                <a:srgbClr val="000000"/>
              </a:buClr>
              <a:buSzPct val="100000"/>
              <a:buFont typeface="Thonburi"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“…it is a bit of a hassle…”</a:t>
            </a:r>
          </a:p>
          <a:p>
            <a:pPr lvl="1">
              <a:buClr>
                <a:srgbClr val="000000"/>
              </a:buClr>
              <a:buSzPct val="100000"/>
              <a:buFont typeface="Thonburi" charset="0"/>
              <a:buChar char="•"/>
              <a:tabLst>
                <a:tab pos="391866" algn="l"/>
                <a:tab pos="783732" algn="l"/>
              </a:tabLst>
            </a:pPr>
            <a:r>
              <a:rPr lang="en-US" sz="2600" dirty="0">
                <a:solidFill>
                  <a:schemeClr val="tx1"/>
                </a:solidFill>
                <a:latin typeface="Times New Roman" pitchFamily="18" charset="0"/>
                <a:ea typeface="MS PGothic" pitchFamily="34" charset="-128"/>
                <a:sym typeface="Times New Roman" pitchFamily="18" charset="0"/>
              </a:rPr>
              <a:t> “My advisor just releases me for my classes.”</a:t>
            </a:r>
          </a:p>
          <a:p>
            <a:pPr lvl="1">
              <a:buClr>
                <a:srgbClr val="000000"/>
              </a:buClr>
              <a:buSzPct val="100000"/>
              <a:buFont typeface="Thonburi" charset="0"/>
              <a:buChar char="•"/>
              <a:tabLst>
                <a:tab pos="391866" algn="l"/>
                <a:tab pos="783732" algn="l"/>
              </a:tabLst>
            </a:pPr>
            <a:endParaRPr lang="en-US" sz="2600" dirty="0">
              <a:solidFill>
                <a:schemeClr val="tx1"/>
              </a:solidFill>
              <a:latin typeface="Times New Roman" pitchFamily="18" charset="0"/>
              <a:ea typeface="MS PGothic" pitchFamily="34" charset="-128"/>
              <a:sym typeface="Times New Roman" pitchFamily="18" charset="0"/>
            </a:endParaRPr>
          </a:p>
        </p:txBody>
      </p:sp>
      <p:sp>
        <p:nvSpPr>
          <p:cNvPr id="27" name="Rectangle 12"/>
          <p:cNvSpPr>
            <a:spLocks/>
          </p:cNvSpPr>
          <p:nvPr/>
        </p:nvSpPr>
        <p:spPr bwMode="auto">
          <a:xfrm>
            <a:off x="24193500" y="3996267"/>
            <a:ext cx="10847917"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2656" tIns="32656" rIns="32656" bIns="32656"/>
          <a:lstStyle/>
          <a:p>
            <a:pPr algn="ctr"/>
            <a:r>
              <a:rPr lang="en-US" sz="3400" dirty="0">
                <a:solidFill>
                  <a:srgbClr val="32010E"/>
                </a:solidFill>
                <a:latin typeface="Times New Roman Bold" charset="0"/>
                <a:ea typeface="MS PGothic" pitchFamily="34" charset="-128"/>
                <a:sym typeface="Times New Roman Bold" charset="0"/>
              </a:rPr>
              <a:t>Ratings by Advisor Type</a:t>
            </a:r>
          </a:p>
          <a:p>
            <a:pPr algn="ctr"/>
            <a:endParaRPr lang="en-US" sz="3400" dirty="0">
              <a:solidFill>
                <a:srgbClr val="32010E"/>
              </a:solidFill>
              <a:latin typeface="Times New Roman Bold" charset="0"/>
              <a:ea typeface="MS PGothic" pitchFamily="34" charset="-128"/>
              <a:sym typeface="Times New Roman Bold" charset="0"/>
            </a:endParaRPr>
          </a:p>
        </p:txBody>
      </p:sp>
      <p:sp>
        <p:nvSpPr>
          <p:cNvPr id="28" name="Rectangle 24"/>
          <p:cNvSpPr>
            <a:spLocks/>
          </p:cNvSpPr>
          <p:nvPr/>
        </p:nvSpPr>
        <p:spPr bwMode="auto">
          <a:xfrm>
            <a:off x="24701500" y="11108267"/>
            <a:ext cx="97790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a:tabLst>
                <a:tab pos="391866" algn="l"/>
                <a:tab pos="783732" algn="l"/>
              </a:tabLst>
            </a:pPr>
            <a:r>
              <a:rPr lang="en-US" sz="2600" b="1" dirty="0">
                <a:solidFill>
                  <a:srgbClr val="32010E"/>
                </a:solidFill>
                <a:latin typeface="Times New Roman Bold Italic" charset="0"/>
                <a:ea typeface="MS PGothic" pitchFamily="34" charset="-128"/>
                <a:sym typeface="Times New Roman Bold Italic" charset="0"/>
              </a:rPr>
              <a:t>Results and Discussion</a:t>
            </a:r>
          </a:p>
          <a:p>
            <a:pPr marL="783732" lvl="1" indent="-391866">
              <a:buFont typeface="Arial"/>
              <a:buChar char="•"/>
              <a:tabLst>
                <a:tab pos="391866" algn="l"/>
                <a:tab pos="783732" algn="l"/>
              </a:tabLst>
            </a:pPr>
            <a:r>
              <a:rPr lang="en-US" sz="2600" dirty="0">
                <a:latin typeface="Times New Roman" pitchFamily="18" charset="0"/>
                <a:ea typeface="MS PGothic" pitchFamily="34" charset="-128"/>
                <a:cs typeface="Times New Roman" pitchFamily="18" charset="0"/>
                <a:sym typeface="Times New Roman Bold Italic" charset="0"/>
              </a:rPr>
              <a:t>A mixed factorial ANOVA was analyzed to test Hypothesis 1 and 2 examining rating type, advisor type, and their interaction.</a:t>
            </a:r>
          </a:p>
          <a:p>
            <a:pPr>
              <a:tabLst>
                <a:tab pos="391866" algn="l"/>
                <a:tab pos="783732" algn="l"/>
              </a:tabLst>
            </a:pPr>
            <a:r>
              <a:rPr lang="en-US" sz="2600" b="1" i="1" dirty="0">
                <a:solidFill>
                  <a:srgbClr val="32010E"/>
                </a:solidFill>
                <a:latin typeface="Times New Roman" pitchFamily="18" charset="0"/>
                <a:ea typeface="MS PGothic" pitchFamily="34" charset="-128"/>
                <a:cs typeface="Times New Roman" pitchFamily="18" charset="0"/>
                <a:sym typeface="Times New Roman Bold Italic" charset="0"/>
              </a:rPr>
              <a:t>Rating type main effect (with post hoc):</a:t>
            </a:r>
          </a:p>
          <a:p>
            <a:pPr marL="783732" lvl="1" indent="-391866">
              <a:buFont typeface="Arial"/>
              <a:buChar char="•"/>
              <a:tabLst>
                <a:tab pos="391866" algn="l"/>
                <a:tab pos="783732" algn="l"/>
              </a:tabLst>
            </a:pPr>
            <a:r>
              <a:rPr lang="en-US" sz="2600" dirty="0">
                <a:solidFill>
                  <a:schemeClr val="tx1"/>
                </a:solidFill>
                <a:latin typeface="Times New Roman" pitchFamily="18" charset="0"/>
                <a:ea typeface="MS PGothic" pitchFamily="34" charset="-128"/>
                <a:cs typeface="Times New Roman" pitchFamily="18" charset="0"/>
                <a:sym typeface="Times New Roman Bold Italic" charset="0"/>
              </a:rPr>
              <a:t>Advisor traits &gt; prescriptive functions &gt; developmental functions</a:t>
            </a:r>
          </a:p>
          <a:p>
            <a:pPr>
              <a:tabLst>
                <a:tab pos="391866" algn="l"/>
                <a:tab pos="783732" algn="l"/>
              </a:tabLst>
            </a:pPr>
            <a:r>
              <a:rPr lang="en-US" sz="2600" b="1" i="1" dirty="0">
                <a:solidFill>
                  <a:srgbClr val="32010E"/>
                </a:solidFill>
                <a:latin typeface="Times New Roman" pitchFamily="18" charset="0"/>
                <a:ea typeface="MS PGothic" pitchFamily="34" charset="-128"/>
                <a:cs typeface="Times New Roman" pitchFamily="18" charset="0"/>
                <a:sym typeface="Times New Roman Bold Italic" charset="0"/>
              </a:rPr>
              <a:t>Advisor type:</a:t>
            </a:r>
          </a:p>
          <a:p>
            <a:pPr marL="783732" lvl="1" indent="-391866">
              <a:buFont typeface="Arial"/>
              <a:buChar char="•"/>
              <a:tabLst>
                <a:tab pos="391866" algn="l"/>
                <a:tab pos="783732" algn="l"/>
              </a:tabLst>
            </a:pPr>
            <a:r>
              <a:rPr lang="en-US" sz="2600" dirty="0">
                <a:solidFill>
                  <a:schemeClr val="tx1"/>
                </a:solidFill>
                <a:latin typeface="Times New Roman" pitchFamily="18" charset="0"/>
                <a:ea typeface="MS PGothic" pitchFamily="34" charset="-128"/>
                <a:cs typeface="Times New Roman" pitchFamily="18" charset="0"/>
                <a:sym typeface="Times New Roman Bold Italic" charset="0"/>
              </a:rPr>
              <a:t>Faculty = Professional Advisors on ratings</a:t>
            </a:r>
          </a:p>
          <a:p>
            <a:pPr>
              <a:tabLst>
                <a:tab pos="391866" algn="l"/>
                <a:tab pos="783732" algn="l"/>
              </a:tabLst>
            </a:pPr>
            <a:r>
              <a:rPr lang="en-US" sz="2600" b="1" i="1" dirty="0">
                <a:solidFill>
                  <a:srgbClr val="32010E"/>
                </a:solidFill>
                <a:latin typeface="Times New Roman" pitchFamily="18" charset="0"/>
                <a:ea typeface="MS PGothic" pitchFamily="34" charset="-128"/>
                <a:cs typeface="Times New Roman" pitchFamily="18" charset="0"/>
                <a:sym typeface="Times New Roman Bold Italic" charset="0"/>
              </a:rPr>
              <a:t>Interaction:</a:t>
            </a:r>
            <a:endParaRPr lang="en-US" sz="2600" i="1" dirty="0">
              <a:solidFill>
                <a:srgbClr val="32010E"/>
              </a:solidFill>
              <a:latin typeface="Times New Roman" pitchFamily="18" charset="0"/>
              <a:ea typeface="MS PGothic" pitchFamily="34" charset="-128"/>
              <a:cs typeface="Times New Roman" pitchFamily="18" charset="0"/>
              <a:sym typeface="Times New Roman Bold Italic" charset="0"/>
            </a:endParaRPr>
          </a:p>
          <a:p>
            <a:pPr marL="783732" lvl="1" indent="-391866">
              <a:buFont typeface="Arial"/>
              <a:buChar char="•"/>
              <a:tabLst>
                <a:tab pos="391866" algn="l"/>
                <a:tab pos="783732" algn="l"/>
              </a:tabLst>
            </a:pPr>
            <a:r>
              <a:rPr lang="en-US" sz="2600" dirty="0">
                <a:latin typeface="Times New Roman" pitchFamily="18" charset="0"/>
                <a:ea typeface="MS PGothic" pitchFamily="34" charset="-128"/>
                <a:cs typeface="Times New Roman" pitchFamily="18" charset="0"/>
                <a:sym typeface="Times New Roman Bold Italic" charset="0"/>
              </a:rPr>
              <a:t>No significant interaction, but a trend toward lower faculty ratings</a:t>
            </a:r>
          </a:p>
          <a:p>
            <a:pPr>
              <a:tabLst>
                <a:tab pos="391866" algn="l"/>
                <a:tab pos="783732" algn="l"/>
              </a:tabLst>
            </a:pPr>
            <a:endParaRPr lang="en-US" sz="2600" dirty="0">
              <a:solidFill>
                <a:srgbClr val="FF0000"/>
              </a:solidFill>
              <a:latin typeface="Times New Roman Bold Italic" charset="0"/>
              <a:ea typeface="MS PGothic" pitchFamily="34" charset="-128"/>
              <a:sym typeface="Times New Roman Bold Italic" charset="0"/>
            </a:endParaRPr>
          </a:p>
          <a:p>
            <a:pPr marL="783732" lvl="1" indent="-391866">
              <a:buFont typeface="Arial"/>
              <a:buChar char="•"/>
              <a:tabLst>
                <a:tab pos="391866" algn="l"/>
                <a:tab pos="783732" algn="l"/>
              </a:tabLst>
            </a:pPr>
            <a:endParaRPr lang="en-US" sz="2600" dirty="0">
              <a:solidFill>
                <a:schemeClr val="tx1"/>
              </a:solidFill>
              <a:latin typeface="Times New Roman Bold Italic" charset="0"/>
              <a:ea typeface="MS PGothic" pitchFamily="34" charset="-128"/>
              <a:sym typeface="Times New Roman Bold Italic" charset="0"/>
            </a:endParaRPr>
          </a:p>
          <a:p>
            <a:pPr lvl="1">
              <a:tabLst>
                <a:tab pos="391866" algn="l"/>
                <a:tab pos="783732" algn="l"/>
              </a:tabLst>
            </a:pPr>
            <a:endParaRPr lang="en-US" sz="2600" dirty="0">
              <a:solidFill>
                <a:schemeClr val="tx1"/>
              </a:solidFill>
              <a:latin typeface="Times New Roman Bold Italic" charset="0"/>
              <a:ea typeface="MS PGothic" pitchFamily="34" charset="-128"/>
              <a:sym typeface="Times New Roman Bold Italic" charset="0"/>
            </a:endParaRPr>
          </a:p>
          <a:p>
            <a:pPr>
              <a:tabLst>
                <a:tab pos="391866" algn="l"/>
                <a:tab pos="783732" algn="l"/>
              </a:tabLst>
            </a:pPr>
            <a:endParaRPr lang="en-US" sz="2600" dirty="0">
              <a:solidFill>
                <a:srgbClr val="C00000"/>
              </a:solidFill>
              <a:latin typeface="Times New Roman Bold Italic" charset="0"/>
              <a:ea typeface="MS PGothic" pitchFamily="34" charset="-128"/>
              <a:sym typeface="Times New Roman Bold Italic" charset="0"/>
            </a:endParaRPr>
          </a:p>
        </p:txBody>
      </p:sp>
      <p:graphicFrame>
        <p:nvGraphicFramePr>
          <p:cNvPr id="33" name="Chart 32"/>
          <p:cNvGraphicFramePr>
            <a:graphicFrameLocks/>
          </p:cNvGraphicFramePr>
          <p:nvPr>
            <p:extLst>
              <p:ext uri="{D42A27DB-BD31-4B8C-83A1-F6EECF244321}">
                <p14:modId xmlns:p14="http://schemas.microsoft.com/office/powerpoint/2010/main" val="3488372507"/>
              </p:ext>
            </p:extLst>
          </p:nvPr>
        </p:nvGraphicFramePr>
        <p:xfrm>
          <a:off x="24384000" y="4876800"/>
          <a:ext cx="10350500" cy="5892800"/>
        </p:xfrm>
        <a:graphic>
          <a:graphicData uri="http://schemas.openxmlformats.org/drawingml/2006/chart">
            <c:chart xmlns:c="http://schemas.openxmlformats.org/drawingml/2006/chart" xmlns:r="http://schemas.openxmlformats.org/officeDocument/2006/relationships" r:id="rId6"/>
          </a:graphicData>
        </a:graphic>
      </p:graphicFrame>
      <p:pic>
        <p:nvPicPr>
          <p:cNvPr id="2" name="Picture 1"/>
          <p:cNvPicPr>
            <a:picLocks noChangeAspect="1"/>
          </p:cNvPicPr>
          <p:nvPr/>
        </p:nvPicPr>
        <p:blipFill rotWithShape="1">
          <a:blip r:embed="rId7">
            <a:extLst>
              <a:ext uri="{28A0092B-C50C-407E-A947-70E740481C1C}">
                <a14:useLocalDpi xmlns:a14="http://schemas.microsoft.com/office/drawing/2010/main" val="0"/>
              </a:ext>
            </a:extLst>
          </a:blip>
          <a:srcRect r="1778" b="7092"/>
          <a:stretch/>
        </p:blipFill>
        <p:spPr>
          <a:xfrm>
            <a:off x="32613600" y="1295400"/>
            <a:ext cx="2442176" cy="2478645"/>
          </a:xfrm>
          <a:prstGeom prst="rect">
            <a:avLst/>
          </a:prstGeom>
        </p:spPr>
      </p:pic>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r="10183"/>
          <a:stretch/>
        </p:blipFill>
        <p:spPr>
          <a:xfrm>
            <a:off x="1549400" y="1295401"/>
            <a:ext cx="1955800" cy="2438400"/>
          </a:xfrm>
          <a:prstGeom prst="rect">
            <a:avLst/>
          </a:prstGeom>
        </p:spPr>
      </p:pic>
      <p:pic>
        <p:nvPicPr>
          <p:cNvPr id="9" name="Picture 5"/>
          <p:cNvPicPr>
            <a:picLocks noChangeAspect="1" noChangeArrowheads="1"/>
          </p:cNvPicPr>
          <p:nvPr/>
        </p:nvPicPr>
        <p:blipFill rotWithShape="1">
          <a:blip r:embed="rId9">
            <a:extLst>
              <a:ext uri="{28A0092B-C50C-407E-A947-70E740481C1C}">
                <a14:useLocalDpi xmlns:a14="http://schemas.microsoft.com/office/drawing/2010/main" val="0"/>
              </a:ext>
            </a:extLst>
          </a:blip>
          <a:srcRect l="15839" t="1575" r="17245" b="2972"/>
          <a:stretch/>
        </p:blipFill>
        <p:spPr bwMode="auto">
          <a:xfrm>
            <a:off x="6438900" y="23207133"/>
            <a:ext cx="4533900" cy="475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29290" t="3327" r="27462" b="1775"/>
          <a:stretch/>
        </p:blipFill>
        <p:spPr bwMode="auto">
          <a:xfrm>
            <a:off x="13308366" y="15210672"/>
            <a:ext cx="4953209" cy="585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5218" t="2898" r="12205" b="3718"/>
          <a:stretch/>
        </p:blipFill>
        <p:spPr bwMode="auto">
          <a:xfrm>
            <a:off x="17246554" y="22532622"/>
            <a:ext cx="6819946" cy="5127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sld>
</file>

<file path=ppt/theme/theme1.xml><?xml version="1.0" encoding="utf-8"?>
<a:theme xmlns:a="http://schemas.openxmlformats.org/drawingml/2006/main" name="Default - Blank">
  <a:themeElements>
    <a:clrScheme name="">
      <a:dk1>
        <a:srgbClr val="000000"/>
      </a:dk1>
      <a:lt1>
        <a:srgbClr val="FFFFFF"/>
      </a:lt1>
      <a:dk2>
        <a:srgbClr val="000000"/>
      </a:dk2>
      <a:lt2>
        <a:srgbClr val="808080"/>
      </a:lt2>
      <a:accent1>
        <a:srgbClr val="66B132"/>
      </a:accent1>
      <a:accent2>
        <a:srgbClr val="333399"/>
      </a:accent2>
      <a:accent3>
        <a:srgbClr val="FFFFFF"/>
      </a:accent3>
      <a:accent4>
        <a:srgbClr val="000000"/>
      </a:accent4>
      <a:accent5>
        <a:srgbClr val="B8D5AD"/>
      </a:accent5>
      <a:accent6>
        <a:srgbClr val="2D2D8A"/>
      </a:accent6>
      <a:hlink>
        <a:srgbClr val="009999"/>
      </a:hlink>
      <a:folHlink>
        <a:srgbClr val="99CC00"/>
      </a:folHlink>
    </a:clrScheme>
    <a:fontScheme name="Default - Blank">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TotalTime>
  <Pages>0</Pages>
  <Words>892</Words>
  <Characters>0</Characters>
  <Application>Microsoft Macintosh PowerPoint</Application>
  <PresentationFormat>Custom</PresentationFormat>
  <Lines>0</Lines>
  <Paragraphs>84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 Blank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Erin</cp:lastModifiedBy>
  <cp:revision>82</cp:revision>
  <dcterms:modified xsi:type="dcterms:W3CDTF">2012-09-27T04:19:03Z</dcterms:modified>
</cp:coreProperties>
</file>