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1pPr>
    <a:lvl2pPr marL="391866"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2pPr>
    <a:lvl3pPr marL="783732"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3pPr>
    <a:lvl4pPr marL="1175598"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4pPr>
    <a:lvl5pPr marL="1567464"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5pPr>
    <a:lvl6pPr marL="1959331" algn="l" defTabSz="783732" rtl="0" eaLnBrk="1" latinLnBrk="0" hangingPunct="1">
      <a:defRPr sz="1000" kern="1200">
        <a:solidFill>
          <a:srgbClr val="000000"/>
        </a:solidFill>
        <a:latin typeface="Gill Sans" charset="0"/>
        <a:ea typeface="ヒラギノ角ゴ ProN W3" charset="-128"/>
        <a:cs typeface="+mn-cs"/>
        <a:sym typeface="Gill Sans" charset="0"/>
      </a:defRPr>
    </a:lvl6pPr>
    <a:lvl7pPr marL="2351197" algn="l" defTabSz="783732" rtl="0" eaLnBrk="1" latinLnBrk="0" hangingPunct="1">
      <a:defRPr sz="1000" kern="1200">
        <a:solidFill>
          <a:srgbClr val="000000"/>
        </a:solidFill>
        <a:latin typeface="Gill Sans" charset="0"/>
        <a:ea typeface="ヒラギノ角ゴ ProN W3" charset="-128"/>
        <a:cs typeface="+mn-cs"/>
        <a:sym typeface="Gill Sans" charset="0"/>
      </a:defRPr>
    </a:lvl7pPr>
    <a:lvl8pPr marL="2743063" algn="l" defTabSz="783732" rtl="0" eaLnBrk="1" latinLnBrk="0" hangingPunct="1">
      <a:defRPr sz="1000" kern="1200">
        <a:solidFill>
          <a:srgbClr val="000000"/>
        </a:solidFill>
        <a:latin typeface="Gill Sans" charset="0"/>
        <a:ea typeface="ヒラギノ角ゴ ProN W3" charset="-128"/>
        <a:cs typeface="+mn-cs"/>
        <a:sym typeface="Gill Sans" charset="0"/>
      </a:defRPr>
    </a:lvl8pPr>
    <a:lvl9pPr marL="3134929" algn="l" defTabSz="783732" rtl="0" eaLnBrk="1" latinLnBrk="0" hangingPunct="1">
      <a:defRPr sz="1000" kern="1200">
        <a:solidFill>
          <a:srgbClr val="000000"/>
        </a:solidFill>
        <a:latin typeface="Gill Sans" charset="0"/>
        <a:ea typeface="ヒラギノ角ゴ ProN W3" charset="-128"/>
        <a:cs typeface="+mn-cs"/>
        <a:sym typeface="Gill Sans"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sername" initials="a" lastIdx="2" clrIdx="0"/>
  <p:cmAuthor id="1" name="Marilee"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10E"/>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614" autoAdjust="0"/>
    <p:restoredTop sz="96033" autoAdjust="0"/>
  </p:normalViewPr>
  <p:slideViewPr>
    <p:cSldViewPr>
      <p:cViewPr varScale="1">
        <p:scale>
          <a:sx n="27" d="100"/>
          <a:sy n="27" d="100"/>
        </p:scale>
        <p:origin x="-456" y="-78"/>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47F88-C3B5-401B-A4C9-82DCAC82758B}" type="datetimeFigureOut">
              <a:rPr lang="en-US" smtClean="0"/>
              <a:t>2/12/2014</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14C993-3E68-485E-8DEA-AEDC3BD3844C}" type="slidenum">
              <a:rPr lang="en-US" smtClean="0"/>
              <a:t>‹#›</a:t>
            </a:fld>
            <a:endParaRPr lang="en-US"/>
          </a:p>
        </p:txBody>
      </p:sp>
    </p:spTree>
    <p:extLst>
      <p:ext uri="{BB962C8B-B14F-4D97-AF65-F5344CB8AC3E}">
        <p14:creationId xmlns:p14="http://schemas.microsoft.com/office/powerpoint/2010/main" val="1649596410"/>
      </p:ext>
    </p:extLst>
  </p:cSld>
  <p:clrMap bg1="lt1" tx1="dk1" bg2="lt2" tx2="dk2" accent1="accent1" accent2="accent2" accent3="accent3" accent4="accent4" accent5="accent5" accent6="accent6" hlink="hlink" folHlink="folHlink"/>
  <p:notesStyle>
    <a:lvl1pPr marL="0" algn="l" defTabSz="783732" rtl="0" eaLnBrk="1" latinLnBrk="0" hangingPunct="1">
      <a:defRPr sz="1000" kern="1200">
        <a:solidFill>
          <a:schemeClr val="tx1"/>
        </a:solidFill>
        <a:latin typeface="+mn-lt"/>
        <a:ea typeface="+mn-ea"/>
        <a:cs typeface="+mn-cs"/>
      </a:defRPr>
    </a:lvl1pPr>
    <a:lvl2pPr marL="391866" algn="l" defTabSz="783732" rtl="0" eaLnBrk="1" latinLnBrk="0" hangingPunct="1">
      <a:defRPr sz="1000" kern="1200">
        <a:solidFill>
          <a:schemeClr val="tx1"/>
        </a:solidFill>
        <a:latin typeface="+mn-lt"/>
        <a:ea typeface="+mn-ea"/>
        <a:cs typeface="+mn-cs"/>
      </a:defRPr>
    </a:lvl2pPr>
    <a:lvl3pPr marL="783732" algn="l" defTabSz="783732" rtl="0" eaLnBrk="1" latinLnBrk="0" hangingPunct="1">
      <a:defRPr sz="1000" kern="1200">
        <a:solidFill>
          <a:schemeClr val="tx1"/>
        </a:solidFill>
        <a:latin typeface="+mn-lt"/>
        <a:ea typeface="+mn-ea"/>
        <a:cs typeface="+mn-cs"/>
      </a:defRPr>
    </a:lvl3pPr>
    <a:lvl4pPr marL="1175598" algn="l" defTabSz="783732" rtl="0" eaLnBrk="1" latinLnBrk="0" hangingPunct="1">
      <a:defRPr sz="1000" kern="1200">
        <a:solidFill>
          <a:schemeClr val="tx1"/>
        </a:solidFill>
        <a:latin typeface="+mn-lt"/>
        <a:ea typeface="+mn-ea"/>
        <a:cs typeface="+mn-cs"/>
      </a:defRPr>
    </a:lvl4pPr>
    <a:lvl5pPr marL="1567464" algn="l" defTabSz="783732" rtl="0" eaLnBrk="1" latinLnBrk="0" hangingPunct="1">
      <a:defRPr sz="1000" kern="1200">
        <a:solidFill>
          <a:schemeClr val="tx1"/>
        </a:solidFill>
        <a:latin typeface="+mn-lt"/>
        <a:ea typeface="+mn-ea"/>
        <a:cs typeface="+mn-cs"/>
      </a:defRPr>
    </a:lvl5pPr>
    <a:lvl6pPr marL="1959331" algn="l" defTabSz="783732" rtl="0" eaLnBrk="1" latinLnBrk="0" hangingPunct="1">
      <a:defRPr sz="1000" kern="1200">
        <a:solidFill>
          <a:schemeClr val="tx1"/>
        </a:solidFill>
        <a:latin typeface="+mn-lt"/>
        <a:ea typeface="+mn-ea"/>
        <a:cs typeface="+mn-cs"/>
      </a:defRPr>
    </a:lvl6pPr>
    <a:lvl7pPr marL="2351197" algn="l" defTabSz="783732" rtl="0" eaLnBrk="1" latinLnBrk="0" hangingPunct="1">
      <a:defRPr sz="1000" kern="1200">
        <a:solidFill>
          <a:schemeClr val="tx1"/>
        </a:solidFill>
        <a:latin typeface="+mn-lt"/>
        <a:ea typeface="+mn-ea"/>
        <a:cs typeface="+mn-cs"/>
      </a:defRPr>
    </a:lvl7pPr>
    <a:lvl8pPr marL="2743063" algn="l" defTabSz="783732" rtl="0" eaLnBrk="1" latinLnBrk="0" hangingPunct="1">
      <a:defRPr sz="1000" kern="1200">
        <a:solidFill>
          <a:schemeClr val="tx1"/>
        </a:solidFill>
        <a:latin typeface="+mn-lt"/>
        <a:ea typeface="+mn-ea"/>
        <a:cs typeface="+mn-cs"/>
      </a:defRPr>
    </a:lvl8pPr>
    <a:lvl9pPr marL="3134929" algn="l" defTabSz="78373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4C993-3E68-485E-8DEA-AEDC3BD3844C}" type="slidenum">
              <a:rPr lang="en-US" smtClean="0"/>
              <a:t>1</a:t>
            </a:fld>
            <a:endParaRPr lang="en-US"/>
          </a:p>
        </p:txBody>
      </p:sp>
    </p:spTree>
    <p:extLst>
      <p:ext uri="{BB962C8B-B14F-4D97-AF65-F5344CB8AC3E}">
        <p14:creationId xmlns:p14="http://schemas.microsoft.com/office/powerpoint/2010/main" val="229927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9090378"/>
            <a:ext cx="31088542" cy="6270978"/>
          </a:xfrm>
          <a:prstGeom prst="rect">
            <a:avLst/>
          </a:prstGeom>
        </p:spPr>
        <p:txBody>
          <a:bodyPr vert="horz" lIns="78373" tIns="39187" rIns="78373" bIns="39187"/>
          <a:lstStyle/>
          <a:p>
            <a:r>
              <a:rPr lang="en-US" smtClean="0"/>
              <a:t>Click to edit Master title style</a:t>
            </a:r>
            <a:endParaRPr lang="en-US"/>
          </a:p>
        </p:txBody>
      </p:sp>
      <p:sp>
        <p:nvSpPr>
          <p:cNvPr id="3" name="Subtitle 2"/>
          <p:cNvSpPr>
            <a:spLocks noGrp="1"/>
          </p:cNvSpPr>
          <p:nvPr>
            <p:ph type="subTitle" idx="1"/>
          </p:nvPr>
        </p:nvSpPr>
        <p:spPr>
          <a:xfrm>
            <a:off x="5486136" y="16580556"/>
            <a:ext cx="25603729" cy="7478889"/>
          </a:xfrm>
          <a:prstGeom prst="rect">
            <a:avLst/>
          </a:prstGeom>
        </p:spPr>
        <p:txBody>
          <a:bodyPr vert="horz" lIns="78373" tIns="39187" rIns="78373" bIns="39187"/>
          <a:lstStyle>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smtClean="0"/>
              <a:t>Click to edit Master subtitle style</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E4ED0051-74A4-43EF-87ED-64ADEC541AD7}" type="slidenum">
              <a:rPr lang="en-US"/>
              <a:pPr/>
              <a:t>‹#›</a:t>
            </a:fld>
            <a:endParaRPr lang="en-US"/>
          </a:p>
        </p:txBody>
      </p:sp>
    </p:spTree>
    <p:extLst>
      <p:ext uri="{BB962C8B-B14F-4D97-AF65-F5344CB8AC3E}">
        <p14:creationId xmlns:p14="http://schemas.microsoft.com/office/powerpoint/2010/main" val="36947978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Vertical Text Placeholder 2"/>
          <p:cNvSpPr>
            <a:spLocks noGrp="1"/>
          </p:cNvSpPr>
          <p:nvPr>
            <p:ph type="body" orient="vert" idx="1"/>
          </p:nvPr>
        </p:nvSpPr>
        <p:spPr>
          <a:xfrm>
            <a:off x="1828271" y="6826956"/>
            <a:ext cx="32919458" cy="19311056"/>
          </a:xfrm>
          <a:prstGeom prst="rect">
            <a:avLst/>
          </a:prstGeom>
        </p:spPr>
        <p:txBody>
          <a:bodyPr vert="eaVert" lIns="78373" tIns="39187" rIns="78373" bIns="391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28A20049-8FBC-43E9-93B5-EA59501E5E1F}" type="slidenum">
              <a:rPr lang="en-US"/>
              <a:pPr/>
              <a:t>‹#›</a:t>
            </a:fld>
            <a:endParaRPr lang="en-US"/>
          </a:p>
        </p:txBody>
      </p:sp>
    </p:spTree>
    <p:extLst>
      <p:ext uri="{BB962C8B-B14F-4D97-AF65-F5344CB8AC3E}">
        <p14:creationId xmlns:p14="http://schemas.microsoft.com/office/powerpoint/2010/main" val="194462042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866" y="1171222"/>
            <a:ext cx="8229864" cy="24966789"/>
          </a:xfrm>
          <a:prstGeom prst="rect">
            <a:avLst/>
          </a:prstGeom>
        </p:spPr>
        <p:txBody>
          <a:bodyPr vert="eaVert" lIns="78373" tIns="39187" rIns="78373" bIns="39187"/>
          <a:lstStyle/>
          <a:p>
            <a:r>
              <a:rPr lang="en-US" smtClean="0"/>
              <a:t>Click to edit Master title style</a:t>
            </a:r>
            <a:endParaRPr lang="en-US"/>
          </a:p>
        </p:txBody>
      </p:sp>
      <p:sp>
        <p:nvSpPr>
          <p:cNvPr id="3" name="Vertical Text Placeholder 2"/>
          <p:cNvSpPr>
            <a:spLocks noGrp="1"/>
          </p:cNvSpPr>
          <p:nvPr>
            <p:ph type="body" orient="vert" idx="1"/>
          </p:nvPr>
        </p:nvSpPr>
        <p:spPr>
          <a:xfrm>
            <a:off x="1828271" y="1171222"/>
            <a:ext cx="24562594" cy="24966789"/>
          </a:xfrm>
          <a:prstGeom prst="rect">
            <a:avLst/>
          </a:prstGeom>
        </p:spPr>
        <p:txBody>
          <a:bodyPr vert="eaVert" lIns="78373" tIns="39187" rIns="78373" bIns="391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540A1CB3-C912-4394-824A-8526ED3BE37A}" type="slidenum">
              <a:rPr lang="en-US"/>
              <a:pPr/>
              <a:t>‹#›</a:t>
            </a:fld>
            <a:endParaRPr lang="en-US"/>
          </a:p>
        </p:txBody>
      </p:sp>
    </p:spTree>
    <p:extLst>
      <p:ext uri="{BB962C8B-B14F-4D97-AF65-F5344CB8AC3E}">
        <p14:creationId xmlns:p14="http://schemas.microsoft.com/office/powerpoint/2010/main" val="38757687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Content Placeholder 2"/>
          <p:cNvSpPr>
            <a:spLocks noGrp="1"/>
          </p:cNvSpPr>
          <p:nvPr>
            <p:ph idx="1"/>
          </p:nvPr>
        </p:nvSpPr>
        <p:spPr>
          <a:xfrm>
            <a:off x="1828271" y="6826956"/>
            <a:ext cx="32919458" cy="19311056"/>
          </a:xfrm>
          <a:prstGeom prst="rect">
            <a:avLst/>
          </a:prstGeom>
        </p:spPr>
        <p:txBody>
          <a:bodyPr vert="horz" lIns="78373" tIns="39187" rIns="78373" bIns="391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566D4258-0B76-4D9D-882E-79A84922480C}" type="slidenum">
              <a:rPr lang="en-US"/>
              <a:pPr/>
              <a:t>‹#›</a:t>
            </a:fld>
            <a:endParaRPr lang="en-US"/>
          </a:p>
        </p:txBody>
      </p:sp>
    </p:spTree>
    <p:extLst>
      <p:ext uri="{BB962C8B-B14F-4D97-AF65-F5344CB8AC3E}">
        <p14:creationId xmlns:p14="http://schemas.microsoft.com/office/powerpoint/2010/main" val="215537849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8803056"/>
            <a:ext cx="31089865" cy="5810956"/>
          </a:xfrm>
          <a:prstGeom prst="rect">
            <a:avLst/>
          </a:prstGeom>
        </p:spPr>
        <p:txBody>
          <a:bodyPr vert="horz" lIns="78373" tIns="39187" rIns="78373" bIns="39187"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0" y="12402256"/>
            <a:ext cx="31089865" cy="6400800"/>
          </a:xfrm>
          <a:prstGeom prst="rect">
            <a:avLst/>
          </a:prstGeom>
        </p:spPr>
        <p:txBody>
          <a:bodyPr vert="horz" lIns="78373" tIns="39187" rIns="78373" bIns="39187" anchor="b"/>
          <a:lstStyle>
            <a:lvl1pPr marL="0" indent="0">
              <a:buNone/>
              <a:defRPr sz="1700"/>
            </a:lvl1pPr>
            <a:lvl2pPr marL="391866" indent="0">
              <a:buNone/>
              <a:defRPr sz="1500"/>
            </a:lvl2pPr>
            <a:lvl3pPr marL="783732" indent="0">
              <a:buNone/>
              <a:defRPr sz="1400"/>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smtClean="0"/>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fld id="{32B91835-538F-441E-9E46-73507BD970CC}" type="slidenum">
              <a:rPr lang="en-US"/>
              <a:pPr/>
              <a:t>‹#›</a:t>
            </a:fld>
            <a:endParaRPr lang="en-US"/>
          </a:p>
        </p:txBody>
      </p:sp>
    </p:spTree>
    <p:extLst>
      <p:ext uri="{BB962C8B-B14F-4D97-AF65-F5344CB8AC3E}">
        <p14:creationId xmlns:p14="http://schemas.microsoft.com/office/powerpoint/2010/main" val="30606820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Content Placeholder 2"/>
          <p:cNvSpPr>
            <a:spLocks noGrp="1"/>
          </p:cNvSpPr>
          <p:nvPr>
            <p:ph sz="half" idx="1"/>
          </p:nvPr>
        </p:nvSpPr>
        <p:spPr>
          <a:xfrm>
            <a:off x="1828271" y="6826956"/>
            <a:ext cx="16396229" cy="19311056"/>
          </a:xfrm>
          <a:prstGeom prst="rect">
            <a:avLst/>
          </a:prstGeom>
        </p:spPr>
        <p:txBody>
          <a:bodyPr vert="horz" lIns="78373" tIns="39187" rIns="78373" bIns="39187"/>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51501" y="6826956"/>
            <a:ext cx="16396229" cy="19311056"/>
          </a:xfrm>
          <a:prstGeom prst="rect">
            <a:avLst/>
          </a:prstGeom>
        </p:spPr>
        <p:txBody>
          <a:bodyPr vert="horz" lIns="78373" tIns="39187" rIns="78373" bIns="39187"/>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1"/>
          <p:cNvSpPr txBox="1">
            <a:spLocks noGrp="1" noChangeArrowheads="1"/>
          </p:cNvSpPr>
          <p:nvPr>
            <p:ph type="sldNum" sz="quarter" idx="10"/>
          </p:nvPr>
        </p:nvSpPr>
        <p:spPr>
          <a:ln/>
        </p:spPr>
        <p:txBody>
          <a:bodyPr/>
          <a:lstStyle>
            <a:lvl1pPr>
              <a:defRPr/>
            </a:lvl1pPr>
          </a:lstStyle>
          <a:p>
            <a:fld id="{CB53EAE1-E18C-4BCB-BD6E-0683F84967D1}" type="slidenum">
              <a:rPr lang="en-US"/>
              <a:pPr/>
              <a:t>‹#›</a:t>
            </a:fld>
            <a:endParaRPr lang="en-US"/>
          </a:p>
        </p:txBody>
      </p:sp>
    </p:spTree>
    <p:extLst>
      <p:ext uri="{BB962C8B-B14F-4D97-AF65-F5344CB8AC3E}">
        <p14:creationId xmlns:p14="http://schemas.microsoft.com/office/powerpoint/2010/main" val="34237014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271" y="6550378"/>
            <a:ext cx="16160750" cy="2729089"/>
          </a:xfrm>
          <a:prstGeom prst="rect">
            <a:avLst/>
          </a:prstGeom>
        </p:spPr>
        <p:txBody>
          <a:bodyPr vert="horz" lIns="78373" tIns="39187" rIns="78373" bIns="39187"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828271" y="9279467"/>
            <a:ext cx="16160750" cy="16858545"/>
          </a:xfrm>
          <a:prstGeom prst="rect">
            <a:avLst/>
          </a:prstGeom>
        </p:spPr>
        <p:txBody>
          <a:bodyPr vert="horz" lIns="78373" tIns="39187" rIns="78373" bIns="39187"/>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366" y="6550378"/>
            <a:ext cx="16167364" cy="2729089"/>
          </a:xfrm>
          <a:prstGeom prst="rect">
            <a:avLst/>
          </a:prstGeom>
        </p:spPr>
        <p:txBody>
          <a:bodyPr vert="horz" lIns="78373" tIns="39187" rIns="78373" bIns="39187"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8580366" y="9279467"/>
            <a:ext cx="16167364" cy="16858545"/>
          </a:xfrm>
          <a:prstGeom prst="rect">
            <a:avLst/>
          </a:prstGeom>
        </p:spPr>
        <p:txBody>
          <a:bodyPr vert="horz" lIns="78373" tIns="39187" rIns="78373" bIns="39187"/>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1"/>
          <p:cNvSpPr txBox="1">
            <a:spLocks noGrp="1" noChangeArrowheads="1"/>
          </p:cNvSpPr>
          <p:nvPr>
            <p:ph type="sldNum" sz="quarter" idx="10"/>
          </p:nvPr>
        </p:nvSpPr>
        <p:spPr>
          <a:ln/>
        </p:spPr>
        <p:txBody>
          <a:bodyPr/>
          <a:lstStyle>
            <a:lvl1pPr>
              <a:defRPr/>
            </a:lvl1pPr>
          </a:lstStyle>
          <a:p>
            <a:fld id="{777D2479-144F-4AB8-B052-92D0085A5051}" type="slidenum">
              <a:rPr lang="en-US"/>
              <a:pPr/>
              <a:t>‹#›</a:t>
            </a:fld>
            <a:endParaRPr lang="en-US"/>
          </a:p>
        </p:txBody>
      </p:sp>
    </p:spTree>
    <p:extLst>
      <p:ext uri="{BB962C8B-B14F-4D97-AF65-F5344CB8AC3E}">
        <p14:creationId xmlns:p14="http://schemas.microsoft.com/office/powerpoint/2010/main" val="27022364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Text Box 1"/>
          <p:cNvSpPr txBox="1">
            <a:spLocks noGrp="1" noChangeArrowheads="1"/>
          </p:cNvSpPr>
          <p:nvPr>
            <p:ph type="sldNum" sz="quarter" idx="10"/>
          </p:nvPr>
        </p:nvSpPr>
        <p:spPr>
          <a:ln/>
        </p:spPr>
        <p:txBody>
          <a:bodyPr/>
          <a:lstStyle>
            <a:lvl1pPr>
              <a:defRPr/>
            </a:lvl1pPr>
          </a:lstStyle>
          <a:p>
            <a:fld id="{E6F54B78-848F-4731-8280-AD2768DC9876}" type="slidenum">
              <a:rPr lang="en-US"/>
              <a:pPr/>
              <a:t>‹#›</a:t>
            </a:fld>
            <a:endParaRPr lang="en-US"/>
          </a:p>
        </p:txBody>
      </p:sp>
    </p:spTree>
    <p:extLst>
      <p:ext uri="{BB962C8B-B14F-4D97-AF65-F5344CB8AC3E}">
        <p14:creationId xmlns:p14="http://schemas.microsoft.com/office/powerpoint/2010/main" val="17837227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7B3F47EE-CEE5-4392-9E7A-9950C53E99B3}" type="slidenum">
              <a:rPr lang="en-US"/>
              <a:pPr/>
              <a:t>‹#›</a:t>
            </a:fld>
            <a:endParaRPr lang="en-US"/>
          </a:p>
        </p:txBody>
      </p:sp>
    </p:spTree>
    <p:extLst>
      <p:ext uri="{BB962C8B-B14F-4D97-AF65-F5344CB8AC3E}">
        <p14:creationId xmlns:p14="http://schemas.microsoft.com/office/powerpoint/2010/main" val="289324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65578"/>
            <a:ext cx="12033250" cy="4957234"/>
          </a:xfrm>
          <a:prstGeom prst="rect">
            <a:avLst/>
          </a:prstGeom>
        </p:spPr>
        <p:txBody>
          <a:bodyPr vert="horz" lIns="78373" tIns="39187" rIns="78373" bIns="39187"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4300729" y="1165578"/>
            <a:ext cx="20447000" cy="24972434"/>
          </a:xfrm>
          <a:prstGeom prst="rect">
            <a:avLst/>
          </a:prstGeom>
        </p:spPr>
        <p:txBody>
          <a:bodyPr vert="horz" lIns="78373" tIns="39187" rIns="78373" bIns="39187"/>
          <a:lstStyle>
            <a:lvl1pPr>
              <a:defRPr sz="27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271" y="6122812"/>
            <a:ext cx="12033250" cy="20015200"/>
          </a:xfrm>
          <a:prstGeom prst="rect">
            <a:avLst/>
          </a:prstGeom>
        </p:spPr>
        <p:txBody>
          <a:bodyPr vert="horz" lIns="78373" tIns="39187" rIns="78373" bIns="39187"/>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F7CA2CF7-1C2F-4818-AE4F-9CD14DBAFC4C}" type="slidenum">
              <a:rPr lang="en-US"/>
              <a:pPr/>
              <a:t>‹#›</a:t>
            </a:fld>
            <a:endParaRPr lang="en-US"/>
          </a:p>
        </p:txBody>
      </p:sp>
    </p:spTree>
    <p:extLst>
      <p:ext uri="{BB962C8B-B14F-4D97-AF65-F5344CB8AC3E}">
        <p14:creationId xmlns:p14="http://schemas.microsoft.com/office/powerpoint/2010/main" val="40481909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6" y="20482279"/>
            <a:ext cx="21945864" cy="2418644"/>
          </a:xfrm>
          <a:prstGeom prst="rect">
            <a:avLst/>
          </a:prstGeom>
        </p:spPr>
        <p:txBody>
          <a:bodyPr vert="horz" lIns="78373" tIns="39187" rIns="78373" bIns="39187"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7168886" y="2614790"/>
            <a:ext cx="21945864" cy="17555633"/>
          </a:xfrm>
          <a:prstGeom prst="rect">
            <a:avLst/>
          </a:prstGeom>
        </p:spPr>
        <p:txBody>
          <a:bodyPr vert="horz" lIns="78373" tIns="39187" rIns="78373" bIns="39187"/>
          <a:lstStyle>
            <a:lvl1pPr marL="0" indent="0">
              <a:buNone/>
              <a:defRPr sz="2700"/>
            </a:lvl1pPr>
            <a:lvl2pPr marL="391866" indent="0">
              <a:buNone/>
              <a:defRPr sz="2400"/>
            </a:lvl2pPr>
            <a:lvl3pPr marL="783732" indent="0">
              <a:buNone/>
              <a:defRPr sz="2100"/>
            </a:lvl3pPr>
            <a:lvl4pPr marL="1175598" indent="0">
              <a:buNone/>
              <a:defRPr sz="1700"/>
            </a:lvl4pPr>
            <a:lvl5pPr marL="1567464" indent="0">
              <a:buNone/>
              <a:defRPr sz="1700"/>
            </a:lvl5pPr>
            <a:lvl6pPr marL="1959331" indent="0">
              <a:buNone/>
              <a:defRPr sz="1700"/>
            </a:lvl6pPr>
            <a:lvl7pPr marL="2351197" indent="0">
              <a:buNone/>
              <a:defRPr sz="1700"/>
            </a:lvl7pPr>
            <a:lvl8pPr marL="2743063" indent="0">
              <a:buNone/>
              <a:defRPr sz="1700"/>
            </a:lvl8pPr>
            <a:lvl9pPr marL="3134929" indent="0">
              <a:buNone/>
              <a:defRPr sz="17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7168886" y="22900923"/>
            <a:ext cx="21945864" cy="3433233"/>
          </a:xfrm>
          <a:prstGeom prst="rect">
            <a:avLst/>
          </a:prstGeom>
        </p:spPr>
        <p:txBody>
          <a:bodyPr vert="horz" lIns="78373" tIns="39187" rIns="78373" bIns="39187"/>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50F99960-C785-46D9-968A-99FE28F11258}" type="slidenum">
              <a:rPr lang="en-US"/>
              <a:pPr/>
              <a:t>‹#›</a:t>
            </a:fld>
            <a:endParaRPr lang="en-US"/>
          </a:p>
        </p:txBody>
      </p:sp>
    </p:spTree>
    <p:extLst>
      <p:ext uri="{BB962C8B-B14F-4D97-AF65-F5344CB8AC3E}">
        <p14:creationId xmlns:p14="http://schemas.microsoft.com/office/powerpoint/2010/main" val="117089056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Text Box 1"/>
          <p:cNvSpPr txBox="1">
            <a:spLocks noGrp="1" noChangeArrowheads="1"/>
          </p:cNvSpPr>
          <p:nvPr>
            <p:ph type="sldNum" sz="quarter" idx="4"/>
          </p:nvPr>
        </p:nvSpPr>
        <p:spPr bwMode="auto">
          <a:xfrm>
            <a:off x="33606053" y="27537834"/>
            <a:ext cx="978958" cy="970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78373" tIns="39187" rIns="78373" bIns="39187" numCol="1" anchor="ctr" anchorCtr="0" compatLnSpc="1">
            <a:prstTxWarp prst="textNoShape">
              <a:avLst/>
            </a:prstTxWarp>
          </a:bodyPr>
          <a:lstStyle>
            <a:lvl1pPr algn="ctr" eaLnBrk="1" hangingPunct="1">
              <a:defRPr sz="5700">
                <a:solidFill>
                  <a:srgbClr val="878787"/>
                </a:solidFill>
                <a:latin typeface="Lucida Grande" charset="0"/>
                <a:ea typeface="MS PGothic" pitchFamily="34" charset="-128"/>
                <a:sym typeface="Lucida Grande" charset="0"/>
              </a:defRPr>
            </a:lvl1pPr>
            <a:lvl2pPr marL="636782" indent="-244916" eaLnBrk="0" hangingPunct="0">
              <a:defRPr sz="1000">
                <a:solidFill>
                  <a:srgbClr val="000000"/>
                </a:solidFill>
                <a:latin typeface="Gill Sans" charset="0"/>
                <a:ea typeface="ヒラギノ角ゴ ProN W3" charset="-128"/>
                <a:sym typeface="Gill Sans" charset="0"/>
              </a:defRPr>
            </a:lvl2pPr>
            <a:lvl3pPr marL="979665" indent="-195933" eaLnBrk="0" hangingPunct="0">
              <a:defRPr sz="1000">
                <a:solidFill>
                  <a:srgbClr val="000000"/>
                </a:solidFill>
                <a:latin typeface="Gill Sans" charset="0"/>
                <a:ea typeface="ヒラギノ角ゴ ProN W3" charset="-128"/>
                <a:sym typeface="Gill Sans" charset="0"/>
              </a:defRPr>
            </a:lvl3pPr>
            <a:lvl4pPr marL="1371531" indent="-195933" eaLnBrk="0" hangingPunct="0">
              <a:defRPr sz="1000">
                <a:solidFill>
                  <a:srgbClr val="000000"/>
                </a:solidFill>
                <a:latin typeface="Gill Sans" charset="0"/>
                <a:ea typeface="ヒラギノ角ゴ ProN W3" charset="-128"/>
                <a:sym typeface="Gill Sans" charset="0"/>
              </a:defRPr>
            </a:lvl4pPr>
            <a:lvl5pPr marL="1763398" indent="-195933" eaLnBrk="0" hangingPunct="0">
              <a:defRPr sz="1000">
                <a:solidFill>
                  <a:srgbClr val="000000"/>
                </a:solidFill>
                <a:latin typeface="Gill Sans" charset="0"/>
                <a:ea typeface="ヒラギノ角ゴ ProN W3" charset="-128"/>
                <a:sym typeface="Gill Sans" charset="0"/>
              </a:defRPr>
            </a:lvl5pPr>
            <a:lvl6pPr marL="2155264"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6pPr>
            <a:lvl7pPr marL="2547130"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7pPr>
            <a:lvl8pPr marL="2938996"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8pPr>
            <a:lvl9pPr marL="3330862"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9pPr>
          </a:lstStyle>
          <a:p>
            <a:fld id="{9C485C4E-26B1-41EA-B85F-8EDB910A6A6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4017" indent="-34017" algn="ctr" rtl="0" eaLnBrk="0" fontAlgn="base" hangingPunct="0">
        <a:spcBef>
          <a:spcPct val="0"/>
        </a:spcBef>
        <a:spcAft>
          <a:spcPct val="0"/>
        </a:spcAft>
        <a:defRPr sz="20700">
          <a:solidFill>
            <a:schemeClr val="tx1"/>
          </a:solidFill>
          <a:latin typeface="+mj-lt"/>
          <a:ea typeface="+mj-ea"/>
          <a:cs typeface="+mj-cs"/>
          <a:sym typeface="Lucida Grande" charset="0"/>
        </a:defRPr>
      </a:lvl1pPr>
      <a:lvl2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2pPr>
      <a:lvl3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3pPr>
      <a:lvl4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4pPr>
      <a:lvl5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5pPr>
      <a:lvl6pPr marL="425883"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6pPr>
      <a:lvl7pPr marL="817749"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7pPr>
      <a:lvl8pPr marL="1209615"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8pPr>
      <a:lvl9pPr marL="1601481"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9pPr>
    </p:titleStyle>
    <p:bodyStyle>
      <a:lvl1pPr marL="1747070" indent="-1611005" algn="l" rtl="0" eaLnBrk="0" fontAlgn="base" hangingPunct="0">
        <a:spcBef>
          <a:spcPts val="3600"/>
        </a:spcBef>
        <a:spcAft>
          <a:spcPct val="0"/>
        </a:spcAft>
        <a:buClr>
          <a:srgbClr val="000000"/>
        </a:buClr>
        <a:buSzPct val="100000"/>
        <a:buFont typeface="Arial" pitchFamily="34" charset="0"/>
        <a:buChar char="•"/>
        <a:defRPr sz="15000">
          <a:solidFill>
            <a:schemeClr val="tx1"/>
          </a:solidFill>
          <a:latin typeface="+mn-lt"/>
          <a:ea typeface="+mn-ea"/>
          <a:cs typeface="+mn-cs"/>
          <a:sym typeface="Lucida Grande" charset="0"/>
        </a:defRPr>
      </a:lvl1pPr>
      <a:lvl2pPr marL="3628844" indent="-1344318" algn="l" rtl="0" eaLnBrk="0" fontAlgn="base" hangingPunct="0">
        <a:spcBef>
          <a:spcPts val="3171"/>
        </a:spcBef>
        <a:spcAft>
          <a:spcPct val="0"/>
        </a:spcAft>
        <a:buClr>
          <a:srgbClr val="000000"/>
        </a:buClr>
        <a:buSzPct val="100000"/>
        <a:buFont typeface="Arial" pitchFamily="34" charset="0"/>
        <a:buChar char="–"/>
        <a:defRPr sz="13100">
          <a:solidFill>
            <a:schemeClr val="tx1"/>
          </a:solidFill>
          <a:latin typeface="+mn-lt"/>
          <a:ea typeface="+mn-ea"/>
          <a:cs typeface="+mn-cs"/>
          <a:sym typeface="Lucida Grande" charset="0"/>
        </a:defRPr>
      </a:lvl2pPr>
      <a:lvl3pPr marL="5509257" indent="-1074911" algn="l" rtl="0" eaLnBrk="0" fontAlgn="base" hangingPunct="0">
        <a:spcBef>
          <a:spcPts val="2657"/>
        </a:spcBef>
        <a:spcAft>
          <a:spcPct val="0"/>
        </a:spcAft>
        <a:buClr>
          <a:srgbClr val="000000"/>
        </a:buClr>
        <a:buSzPct val="100000"/>
        <a:buFont typeface="Arial" pitchFamily="34" charset="0"/>
        <a:buChar char="•"/>
        <a:defRPr sz="11200">
          <a:solidFill>
            <a:schemeClr val="tx1"/>
          </a:solidFill>
          <a:latin typeface="+mn-lt"/>
          <a:ea typeface="+mn-ea"/>
          <a:cs typeface="+mn-cs"/>
          <a:sym typeface="Lucida Grande" charset="0"/>
        </a:defRPr>
      </a:lvl3pPr>
      <a:lvl4pPr marL="7659078" indent="-1074911" algn="l" rtl="0" eaLnBrk="0" fontAlgn="base" hangingPunct="0">
        <a:spcBef>
          <a:spcPts val="2228"/>
        </a:spcBef>
        <a:spcAft>
          <a:spcPct val="0"/>
        </a:spcAft>
        <a:buClr>
          <a:srgbClr val="000000"/>
        </a:buClr>
        <a:buSzPct val="100000"/>
        <a:buFont typeface="Arial" pitchFamily="34" charset="0"/>
        <a:buChar char="–"/>
        <a:defRPr sz="9400">
          <a:solidFill>
            <a:schemeClr val="tx1"/>
          </a:solidFill>
          <a:latin typeface="+mn-lt"/>
          <a:ea typeface="+mn-ea"/>
          <a:cs typeface="+mn-cs"/>
          <a:sym typeface="Lucida Grande" charset="0"/>
        </a:defRPr>
      </a:lvl4pPr>
      <a:lvl5pPr marL="9807538" indent="-1073550" algn="l" rtl="0" eaLnBrk="0" fontAlgn="base" hangingPunct="0">
        <a:spcBef>
          <a:spcPts val="2228"/>
        </a:spcBef>
        <a:spcAft>
          <a:spcPct val="0"/>
        </a:spcAft>
        <a:buClr>
          <a:srgbClr val="000000"/>
        </a:buClr>
        <a:buSzPct val="100000"/>
        <a:buFont typeface="Arial" pitchFamily="34" charset="0"/>
        <a:buChar char="»"/>
        <a:defRPr sz="9400">
          <a:solidFill>
            <a:schemeClr val="tx1"/>
          </a:solidFill>
          <a:latin typeface="+mn-lt"/>
          <a:ea typeface="+mn-ea"/>
          <a:cs typeface="+mn-cs"/>
          <a:sym typeface="Lucida Grande" charset="0"/>
        </a:defRPr>
      </a:lvl5pPr>
      <a:lvl6pPr marL="10199404"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6pPr>
      <a:lvl7pPr marL="10591270"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7pPr>
      <a:lvl8pPr marL="10983137"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8pPr>
      <a:lvl9pPr marL="11375003"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9pPr>
    </p:bodyStyle>
    <p:otherStyle>
      <a:defPPr>
        <a:defRPr lang="en-US"/>
      </a:defPPr>
      <a:lvl1pPr marL="0" algn="l" defTabSz="391866" rtl="0" eaLnBrk="1" latinLnBrk="0" hangingPunct="1">
        <a:defRPr sz="1500" kern="1200">
          <a:solidFill>
            <a:schemeClr val="tx1"/>
          </a:solidFill>
          <a:latin typeface="+mn-lt"/>
          <a:ea typeface="+mn-ea"/>
          <a:cs typeface="+mn-cs"/>
        </a:defRPr>
      </a:lvl1pPr>
      <a:lvl2pPr marL="391866" algn="l" defTabSz="391866" rtl="0" eaLnBrk="1" latinLnBrk="0" hangingPunct="1">
        <a:defRPr sz="1500" kern="1200">
          <a:solidFill>
            <a:schemeClr val="tx1"/>
          </a:solidFill>
          <a:latin typeface="+mn-lt"/>
          <a:ea typeface="+mn-ea"/>
          <a:cs typeface="+mn-cs"/>
        </a:defRPr>
      </a:lvl2pPr>
      <a:lvl3pPr marL="783732" algn="l" defTabSz="391866" rtl="0" eaLnBrk="1" latinLnBrk="0" hangingPunct="1">
        <a:defRPr sz="1500" kern="1200">
          <a:solidFill>
            <a:schemeClr val="tx1"/>
          </a:solidFill>
          <a:latin typeface="+mn-lt"/>
          <a:ea typeface="+mn-ea"/>
          <a:cs typeface="+mn-cs"/>
        </a:defRPr>
      </a:lvl3pPr>
      <a:lvl4pPr marL="1175598" algn="l" defTabSz="391866" rtl="0" eaLnBrk="1" latinLnBrk="0" hangingPunct="1">
        <a:defRPr sz="1500" kern="1200">
          <a:solidFill>
            <a:schemeClr val="tx1"/>
          </a:solidFill>
          <a:latin typeface="+mn-lt"/>
          <a:ea typeface="+mn-ea"/>
          <a:cs typeface="+mn-cs"/>
        </a:defRPr>
      </a:lvl4pPr>
      <a:lvl5pPr marL="1567464" algn="l" defTabSz="391866" rtl="0" eaLnBrk="1" latinLnBrk="0" hangingPunct="1">
        <a:defRPr sz="1500" kern="1200">
          <a:solidFill>
            <a:schemeClr val="tx1"/>
          </a:solidFill>
          <a:latin typeface="+mn-lt"/>
          <a:ea typeface="+mn-ea"/>
          <a:cs typeface="+mn-cs"/>
        </a:defRPr>
      </a:lvl5pPr>
      <a:lvl6pPr marL="1959331" algn="l" defTabSz="391866" rtl="0" eaLnBrk="1" latinLnBrk="0" hangingPunct="1">
        <a:defRPr sz="1500" kern="1200">
          <a:solidFill>
            <a:schemeClr val="tx1"/>
          </a:solidFill>
          <a:latin typeface="+mn-lt"/>
          <a:ea typeface="+mn-ea"/>
          <a:cs typeface="+mn-cs"/>
        </a:defRPr>
      </a:lvl6pPr>
      <a:lvl7pPr marL="2351197" algn="l" defTabSz="391866" rtl="0" eaLnBrk="1" latinLnBrk="0" hangingPunct="1">
        <a:defRPr sz="1500" kern="1200">
          <a:solidFill>
            <a:schemeClr val="tx1"/>
          </a:solidFill>
          <a:latin typeface="+mn-lt"/>
          <a:ea typeface="+mn-ea"/>
          <a:cs typeface="+mn-cs"/>
        </a:defRPr>
      </a:lvl7pPr>
      <a:lvl8pPr marL="2743063" algn="l" defTabSz="391866" rtl="0" eaLnBrk="1" latinLnBrk="0" hangingPunct="1">
        <a:defRPr sz="1500" kern="1200">
          <a:solidFill>
            <a:schemeClr val="tx1"/>
          </a:solidFill>
          <a:latin typeface="+mn-lt"/>
          <a:ea typeface="+mn-ea"/>
          <a:cs typeface="+mn-cs"/>
        </a:defRPr>
      </a:lvl8pPr>
      <a:lvl9pPr marL="3134929" algn="l" defTabSz="3918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1"/>
          <p:cNvGrpSpPr>
            <a:grpSpLocks/>
          </p:cNvGrpSpPr>
          <p:nvPr/>
        </p:nvGrpSpPr>
        <p:grpSpPr bwMode="auto">
          <a:xfrm>
            <a:off x="1219200" y="685800"/>
            <a:ext cx="34137600" cy="3022600"/>
            <a:chOff x="0" y="0"/>
            <a:chExt cx="25376" cy="1691"/>
          </a:xfrm>
          <a:solidFill>
            <a:srgbClr val="32010E"/>
          </a:solidFill>
        </p:grpSpPr>
        <p:sp>
          <p:nvSpPr>
            <p:cNvPr id="13343" name="Rectangle 2"/>
            <p:cNvSpPr>
              <a:spLocks/>
            </p:cNvSpPr>
            <p:nvPr/>
          </p:nvSpPr>
          <p:spPr bwMode="auto">
            <a:xfrm>
              <a:off x="0" y="0"/>
              <a:ext cx="25352" cy="1691"/>
            </a:xfrm>
            <a:prstGeom prst="rect">
              <a:avLst/>
            </a:prstGeom>
            <a:grpFill/>
            <a:ln w="25400">
              <a:solidFill>
                <a:srgbClr val="23236F"/>
              </a:solidFill>
              <a:miter lim="800000"/>
              <a:headEnd/>
              <a:tailEnd/>
            </a:ln>
          </p:spPr>
          <p:txBody>
            <a:bodyPr lIns="0" tIns="0" rIns="0" bIns="0"/>
            <a:lstStyle/>
            <a:p>
              <a:endParaRPr lang="en-US"/>
            </a:p>
          </p:txBody>
        </p:sp>
        <p:sp>
          <p:nvSpPr>
            <p:cNvPr id="13344" name="Rectangle 3"/>
            <p:cNvSpPr>
              <a:spLocks/>
            </p:cNvSpPr>
            <p:nvPr/>
          </p:nvSpPr>
          <p:spPr bwMode="auto">
            <a:xfrm>
              <a:off x="0" y="160"/>
              <a:ext cx="25376" cy="1368"/>
            </a:xfrm>
            <a:prstGeom prst="rect">
              <a:avLst/>
            </a:prstGeom>
            <a:grpFill/>
            <a:ln>
              <a:noFill/>
            </a:ln>
            <a:extLs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nchor="ctr"/>
            <a:lstStyle/>
            <a:p>
              <a:pPr algn="ctr"/>
              <a:r>
                <a:rPr lang="en-US" sz="6400" dirty="0">
                  <a:solidFill>
                    <a:srgbClr val="FFFFFF"/>
                  </a:solidFill>
                  <a:latin typeface="Minion Pro" charset="0"/>
                  <a:ea typeface="MS PGothic" pitchFamily="34" charset="-128"/>
                  <a:sym typeface="Minion Pro" charset="0"/>
                </a:rPr>
                <a:t>When Music Goes Up In Flames: </a:t>
              </a:r>
              <a:endParaRPr lang="en-US" sz="6400" dirty="0" smtClean="0">
                <a:solidFill>
                  <a:srgbClr val="FFFFFF"/>
                </a:solidFill>
                <a:latin typeface="Minion Pro" charset="0"/>
                <a:ea typeface="MS PGothic" pitchFamily="34" charset="-128"/>
                <a:sym typeface="Minion Pro" charset="0"/>
              </a:endParaRPr>
            </a:p>
            <a:p>
              <a:pPr algn="ctr"/>
              <a:r>
                <a:rPr lang="en-US" sz="6400" dirty="0" smtClean="0">
                  <a:solidFill>
                    <a:srgbClr val="FFFFFF"/>
                  </a:solidFill>
                  <a:latin typeface="Minion Pro" charset="0"/>
                  <a:ea typeface="MS PGothic" pitchFamily="34" charset="-128"/>
                  <a:sym typeface="Minion Pro" charset="0"/>
                </a:rPr>
                <a:t>The </a:t>
              </a:r>
              <a:r>
                <a:rPr lang="en-US" sz="6400" dirty="0">
                  <a:solidFill>
                    <a:srgbClr val="FFFFFF"/>
                  </a:solidFill>
                  <a:latin typeface="Minion Pro" charset="0"/>
                  <a:ea typeface="MS PGothic" pitchFamily="34" charset="-128"/>
                  <a:sym typeface="Minion Pro" charset="0"/>
                </a:rPr>
                <a:t>Impact of Advising on the Perceived Burnout of Music Majors</a:t>
              </a:r>
              <a:endParaRPr lang="en-US" sz="6400" dirty="0" smtClean="0">
                <a:solidFill>
                  <a:srgbClr val="FFFFFF"/>
                </a:solidFill>
                <a:latin typeface="Minion Pro" charset="0"/>
                <a:ea typeface="MS PGothic" pitchFamily="34" charset="-128"/>
                <a:sym typeface="Minion Pro" charset="0"/>
              </a:endParaRPr>
            </a:p>
            <a:p>
              <a:pPr algn="ctr"/>
              <a:r>
                <a:rPr lang="en-US" sz="6400" dirty="0" smtClean="0">
                  <a:solidFill>
                    <a:srgbClr val="FFFFFF"/>
                  </a:solidFill>
                  <a:latin typeface="Minion Pro" charset="0"/>
                  <a:ea typeface="MS PGothic" pitchFamily="34" charset="-128"/>
                  <a:sym typeface="Minion Pro" charset="0"/>
                </a:rPr>
                <a:t>Marilee </a:t>
              </a:r>
              <a:r>
                <a:rPr lang="en-US" sz="6400" dirty="0">
                  <a:solidFill>
                    <a:srgbClr val="FFFFFF"/>
                  </a:solidFill>
                  <a:latin typeface="Minion Pro" charset="0"/>
                  <a:ea typeface="MS PGothic" pitchFamily="34" charset="-128"/>
                  <a:sym typeface="Minion Pro" charset="0"/>
                </a:rPr>
                <a:t>L. </a:t>
              </a:r>
              <a:r>
                <a:rPr lang="en-US" sz="6400" dirty="0" smtClean="0">
                  <a:solidFill>
                    <a:srgbClr val="FFFFFF"/>
                  </a:solidFill>
                  <a:latin typeface="Minion Pro" charset="0"/>
                  <a:ea typeface="MS PGothic" pitchFamily="34" charset="-128"/>
                  <a:sym typeface="Minion Pro" charset="0"/>
                </a:rPr>
                <a:t>Teasley, Department of Psychology</a:t>
              </a:r>
              <a:endParaRPr lang="en-US" sz="6400" dirty="0">
                <a:solidFill>
                  <a:srgbClr val="FFFFFF"/>
                </a:solidFill>
                <a:latin typeface="Minion Pro" charset="0"/>
                <a:ea typeface="MS PGothic" pitchFamily="34" charset="-128"/>
                <a:sym typeface="Minion Pro" charset="0"/>
              </a:endParaRPr>
            </a:p>
          </p:txBody>
        </p:sp>
      </p:grpSp>
      <p:sp>
        <p:nvSpPr>
          <p:cNvPr id="13314" name="Line 4"/>
          <p:cNvSpPr>
            <a:spLocks noChangeShapeType="1"/>
          </p:cNvSpPr>
          <p:nvPr/>
        </p:nvSpPr>
        <p:spPr bwMode="auto">
          <a:xfrm>
            <a:off x="1219200" y="3706990"/>
            <a:ext cx="64823" cy="24402344"/>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5" name="Line 5"/>
          <p:cNvSpPr>
            <a:spLocks noChangeShapeType="1"/>
          </p:cNvSpPr>
          <p:nvPr/>
        </p:nvSpPr>
        <p:spPr bwMode="auto">
          <a:xfrm>
            <a:off x="35293300" y="3708400"/>
            <a:ext cx="63500" cy="24333200"/>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6" name="Line 6"/>
          <p:cNvSpPr>
            <a:spLocks noChangeShapeType="1"/>
          </p:cNvSpPr>
          <p:nvPr/>
        </p:nvSpPr>
        <p:spPr bwMode="auto">
          <a:xfrm rot="10800000" flipH="1">
            <a:off x="1284023" y="28117799"/>
            <a:ext cx="34072777" cy="66323"/>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Rectangle 7"/>
          <p:cNvSpPr>
            <a:spLocks/>
          </p:cNvSpPr>
          <p:nvPr/>
        </p:nvSpPr>
        <p:spPr bwMode="auto">
          <a:xfrm>
            <a:off x="1840178" y="3962400"/>
            <a:ext cx="9960239"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smtClean="0">
                <a:solidFill>
                  <a:srgbClr val="32010E"/>
                </a:solidFill>
                <a:latin typeface="Times New Roman Bold" charset="0"/>
                <a:ea typeface="MS PGothic" pitchFamily="34" charset="-128"/>
                <a:sym typeface="Times New Roman Bold" charset="0"/>
              </a:rPr>
              <a:t>Abstract</a:t>
            </a:r>
          </a:p>
          <a:p>
            <a:pPr algn="ctr"/>
            <a:endParaRPr lang="en-US" sz="2400" dirty="0">
              <a:solidFill>
                <a:srgbClr val="32010E"/>
              </a:solidFill>
              <a:latin typeface="Times New Roman Bold" charset="0"/>
              <a:ea typeface="MS PGothic" pitchFamily="34" charset="-128"/>
              <a:sym typeface="Times New Roman Bold" charset="0"/>
            </a:endParaRPr>
          </a:p>
          <a:p>
            <a:r>
              <a:rPr lang="en-US" sz="2600" dirty="0" smtClean="0">
                <a:latin typeface="Times New Roman" pitchFamily="18" charset="0"/>
                <a:cs typeface="Times New Roman" pitchFamily="18" charset="0"/>
              </a:rPr>
              <a:t>Academic </a:t>
            </a:r>
            <a:r>
              <a:rPr lang="en-US" sz="2600" dirty="0">
                <a:latin typeface="Times New Roman" pitchFamily="18" charset="0"/>
                <a:cs typeface="Times New Roman" pitchFamily="18" charset="0"/>
              </a:rPr>
              <a:t>advisors are prepared to engage with a diverse population of students each semester, each bringing their own unique personality and experiences to the advising relationship. Unfortunately, many advisors find themselves meeting with students who display extreme cynicism and exhaustion toward their chosen major, known as burnout. Is there a relationship between perceived academic advisor support and burnout? </a:t>
            </a: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To answer this question, over three hundred music majors throughout the country were surveyed. This presentation will discuss the relationships found between advising support (autonomy, engagement, and interpersonal relations), psychological needs (autonomy, relatedness, and competence), and burnout (cynicism, emotional exhaustion, and professional efficacy). Advisors for all academic disciplines are invited to share their experiences!</a:t>
            </a:r>
          </a:p>
        </p:txBody>
      </p:sp>
      <p:sp>
        <p:nvSpPr>
          <p:cNvPr id="13318" name="Rectangle 8"/>
          <p:cNvSpPr>
            <a:spLocks/>
          </p:cNvSpPr>
          <p:nvPr/>
        </p:nvSpPr>
        <p:spPr bwMode="auto">
          <a:xfrm>
            <a:off x="1830917" y="10700455"/>
            <a:ext cx="9958917" cy="492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a:solidFill>
                  <a:srgbClr val="32010E"/>
                </a:solidFill>
                <a:latin typeface="Times New Roman Bold" charset="0"/>
                <a:ea typeface="MS PGothic" pitchFamily="34" charset="-128"/>
                <a:sym typeface="Times New Roman Bold" charset="0"/>
              </a:rPr>
              <a:t>Hypotheses</a:t>
            </a:r>
          </a:p>
          <a:p>
            <a:pPr>
              <a:buClr>
                <a:srgbClr val="5E0009"/>
              </a:buClr>
              <a:buSzPct val="100000"/>
              <a:buFont typeface="Arial" pitchFamily="34" charset="0"/>
              <a:buChar char="•"/>
            </a:pPr>
            <a:endParaRPr lang="en-US" sz="2600" dirty="0" smtClean="0">
              <a:solidFill>
                <a:srgbClr val="32010E"/>
              </a:solidFill>
              <a:latin typeface="Times New Roman Bold" charset="0"/>
              <a:ea typeface="MS PGothic" pitchFamily="34" charset="-128"/>
              <a:sym typeface="Times New Roman Bold" charset="0"/>
            </a:endParaRPr>
          </a:p>
          <a:p>
            <a:pPr>
              <a:buClr>
                <a:srgbClr val="5E0009"/>
              </a:buClr>
              <a:buSzPct val="100000"/>
              <a:buFont typeface="Arial" pitchFamily="34" charset="0"/>
              <a:buChar char="•"/>
            </a:pPr>
            <a:r>
              <a:rPr lang="en-US" sz="2600" dirty="0">
                <a:solidFill>
                  <a:srgbClr val="32010E"/>
                </a:solidFill>
                <a:latin typeface="Times New Roman Bold" charset="0"/>
                <a:ea typeface="MS PGothic" pitchFamily="34" charset="-128"/>
                <a:sym typeface="Times New Roman Bold" charset="0"/>
              </a:rPr>
              <a:t> </a:t>
            </a:r>
            <a:r>
              <a:rPr lang="en-US" sz="2600" dirty="0" smtClean="0">
                <a:solidFill>
                  <a:srgbClr val="32010E"/>
                </a:solidFill>
                <a:latin typeface="Times New Roman Bold" charset="0"/>
                <a:ea typeface="MS PGothic" pitchFamily="34" charset="-128"/>
                <a:sym typeface="Times New Roman Bold" charset="0"/>
              </a:rPr>
              <a:t>Hypothesis </a:t>
            </a:r>
            <a:r>
              <a:rPr lang="en-US" sz="2600" dirty="0">
                <a:solidFill>
                  <a:srgbClr val="32010E"/>
                </a:solidFill>
                <a:latin typeface="Times New Roman Bold" charset="0"/>
                <a:ea typeface="MS PGothic" pitchFamily="34" charset="-128"/>
                <a:sym typeface="Times New Roman Bold" charset="0"/>
              </a:rPr>
              <a:t>#1:</a:t>
            </a:r>
            <a:r>
              <a:rPr lang="en-US" sz="2600" dirty="0">
                <a:solidFill>
                  <a:srgbClr val="32010E"/>
                </a:solidFill>
                <a:latin typeface="Times New Roman" pitchFamily="18" charset="0"/>
                <a:ea typeface="MS PGothic" pitchFamily="34" charset="-128"/>
                <a:sym typeface="Times New Roman" pitchFamily="18" charset="0"/>
              </a:rPr>
              <a:t> </a:t>
            </a:r>
            <a:r>
              <a:rPr lang="en-US" sz="2600" dirty="0">
                <a:solidFill>
                  <a:schemeClr val="tx1"/>
                </a:solidFill>
                <a:latin typeface="Times New Roman" pitchFamily="18" charset="0"/>
                <a:ea typeface="MS PGothic" pitchFamily="34" charset="-128"/>
                <a:sym typeface="Times New Roman" pitchFamily="18" charset="0"/>
              </a:rPr>
              <a:t>Perceived advisor support </a:t>
            </a:r>
            <a:r>
              <a:rPr lang="en-US" sz="2600" dirty="0" smtClean="0">
                <a:solidFill>
                  <a:schemeClr val="tx1"/>
                </a:solidFill>
                <a:latin typeface="Times New Roman" pitchFamily="18" charset="0"/>
                <a:ea typeface="MS PGothic" pitchFamily="34" charset="-128"/>
                <a:sym typeface="Times New Roman" pitchFamily="18" charset="0"/>
              </a:rPr>
              <a:t>was </a:t>
            </a:r>
            <a:r>
              <a:rPr lang="en-US" sz="2600" dirty="0">
                <a:solidFill>
                  <a:schemeClr val="tx1"/>
                </a:solidFill>
                <a:latin typeface="Times New Roman" pitchFamily="18" charset="0"/>
                <a:ea typeface="MS PGothic" pitchFamily="34" charset="-128"/>
                <a:sym typeface="Times New Roman" pitchFamily="18" charset="0"/>
              </a:rPr>
              <a:t>expected to </a:t>
            </a:r>
            <a:r>
              <a:rPr lang="en-US" sz="2600" dirty="0" smtClean="0">
                <a:solidFill>
                  <a:schemeClr val="tx1"/>
                </a:solidFill>
                <a:latin typeface="Times New Roman" pitchFamily="18" charset="0"/>
                <a:ea typeface="MS PGothic" pitchFamily="34" charset="-128"/>
                <a:sym typeface="Times New Roman" pitchFamily="18" charset="0"/>
              </a:rPr>
              <a:t>negatively </a:t>
            </a:r>
            <a:r>
              <a:rPr lang="en-US" sz="2600" dirty="0">
                <a:solidFill>
                  <a:schemeClr val="tx1"/>
                </a:solidFill>
                <a:latin typeface="Times New Roman" pitchFamily="18" charset="0"/>
                <a:ea typeface="MS PGothic" pitchFamily="34" charset="-128"/>
                <a:sym typeface="Times New Roman" pitchFamily="18" charset="0"/>
              </a:rPr>
              <a:t>correlate with experienced burnout</a:t>
            </a:r>
            <a:r>
              <a:rPr lang="en-US" sz="2600" dirty="0" smtClean="0">
                <a:solidFill>
                  <a:schemeClr val="tx1"/>
                </a:solidFill>
                <a:latin typeface="Times New Roman" pitchFamily="18" charset="0"/>
                <a:ea typeface="MS PGothic" pitchFamily="34" charset="-128"/>
                <a:sym typeface="Times New Roman" pitchFamily="18" charset="0"/>
              </a:rPr>
              <a:t>.</a:t>
            </a:r>
          </a:p>
          <a:p>
            <a:pPr>
              <a:buClr>
                <a:srgbClr val="5E0009"/>
              </a:buClr>
              <a:buSzPct val="100000"/>
              <a:buFont typeface="Arial" pitchFamily="34" charset="0"/>
              <a:buChar char="•"/>
            </a:pPr>
            <a:r>
              <a:rPr lang="en-US" sz="2600" dirty="0" smtClean="0">
                <a:solidFill>
                  <a:srgbClr val="32010E"/>
                </a:solidFill>
                <a:latin typeface="Times New Roman Bold" charset="0"/>
                <a:ea typeface="MS PGothic" pitchFamily="34" charset="-128"/>
                <a:sym typeface="Times New Roman Bold" charset="0"/>
              </a:rPr>
              <a:t> Hypothesis </a:t>
            </a:r>
            <a:r>
              <a:rPr lang="en-US" sz="2600" dirty="0">
                <a:solidFill>
                  <a:srgbClr val="32010E"/>
                </a:solidFill>
                <a:latin typeface="Times New Roman Bold" charset="0"/>
                <a:ea typeface="MS PGothic" pitchFamily="34" charset="-128"/>
                <a:sym typeface="Times New Roman Bold" charset="0"/>
              </a:rPr>
              <a:t>#2: </a:t>
            </a:r>
            <a:r>
              <a:rPr lang="en-US" sz="2600" dirty="0">
                <a:solidFill>
                  <a:schemeClr val="tx1"/>
                </a:solidFill>
                <a:latin typeface="Times New Roman" pitchFamily="18" charset="0"/>
                <a:ea typeface="MS PGothic" pitchFamily="34" charset="-128"/>
                <a:sym typeface="Times New Roman" pitchFamily="18" charset="0"/>
              </a:rPr>
              <a:t>Advisor support </a:t>
            </a:r>
            <a:r>
              <a:rPr lang="en-US" sz="2600" dirty="0" smtClean="0">
                <a:solidFill>
                  <a:schemeClr val="tx1"/>
                </a:solidFill>
                <a:latin typeface="Times New Roman" pitchFamily="18" charset="0"/>
                <a:ea typeface="MS PGothic" pitchFamily="34" charset="-128"/>
                <a:sym typeface="Times New Roman" pitchFamily="18" charset="0"/>
              </a:rPr>
              <a:t>was </a:t>
            </a:r>
            <a:r>
              <a:rPr lang="en-US" sz="2600" dirty="0">
                <a:solidFill>
                  <a:schemeClr val="tx1"/>
                </a:solidFill>
                <a:latin typeface="Times New Roman" pitchFamily="18" charset="0"/>
                <a:ea typeface="MS PGothic" pitchFamily="34" charset="-128"/>
                <a:sym typeface="Times New Roman" pitchFamily="18" charset="0"/>
              </a:rPr>
              <a:t>expected </a:t>
            </a:r>
            <a:r>
              <a:rPr lang="en-US" sz="2600" dirty="0" smtClean="0">
                <a:solidFill>
                  <a:schemeClr val="tx1"/>
                </a:solidFill>
                <a:latin typeface="Times New Roman" pitchFamily="18" charset="0"/>
                <a:ea typeface="MS PGothic" pitchFamily="34" charset="-128"/>
                <a:sym typeface="Times New Roman" pitchFamily="18" charset="0"/>
              </a:rPr>
              <a:t>to predict </a:t>
            </a:r>
            <a:r>
              <a:rPr lang="en-US" sz="2600" dirty="0">
                <a:solidFill>
                  <a:schemeClr val="tx1"/>
                </a:solidFill>
                <a:latin typeface="Times New Roman" pitchFamily="18" charset="0"/>
                <a:ea typeface="MS PGothic" pitchFamily="34" charset="-128"/>
                <a:sym typeface="Times New Roman" pitchFamily="18" charset="0"/>
              </a:rPr>
              <a:t>burnout in music </a:t>
            </a:r>
            <a:r>
              <a:rPr lang="en-US" sz="2600" dirty="0" smtClean="0">
                <a:solidFill>
                  <a:schemeClr val="tx1"/>
                </a:solidFill>
                <a:latin typeface="Times New Roman" pitchFamily="18" charset="0"/>
                <a:ea typeface="MS PGothic" pitchFamily="34" charset="-128"/>
                <a:sym typeface="Times New Roman" pitchFamily="18" charset="0"/>
              </a:rPr>
              <a:t>majors, and mediation effects with basic psychological needs  were explored.</a:t>
            </a:r>
            <a:endParaRPr lang="en-US" sz="2600" dirty="0">
              <a:solidFill>
                <a:schemeClr val="tx1"/>
              </a:solidFill>
              <a:latin typeface="Times New Roman" pitchFamily="18" charset="0"/>
              <a:ea typeface="MS PGothic" pitchFamily="34" charset="-128"/>
              <a:sym typeface="Times New Roman" pitchFamily="18" charset="0"/>
            </a:endParaRPr>
          </a:p>
          <a:p>
            <a:pPr>
              <a:buClr>
                <a:srgbClr val="5E0009"/>
              </a:buClr>
              <a:buSzPct val="100000"/>
              <a:buFont typeface="Arial" pitchFamily="34" charset="0"/>
              <a:buChar char="•"/>
            </a:pPr>
            <a:r>
              <a:rPr lang="en-US" sz="2600" dirty="0" smtClean="0">
                <a:solidFill>
                  <a:srgbClr val="32010E"/>
                </a:solidFill>
                <a:latin typeface="Times New Roman Bold" charset="0"/>
                <a:ea typeface="MS PGothic" pitchFamily="34" charset="-128"/>
                <a:sym typeface="Times New Roman Bold" charset="0"/>
              </a:rPr>
              <a:t> Hypothesis #3: </a:t>
            </a:r>
            <a:r>
              <a:rPr lang="en-US" sz="2600" dirty="0">
                <a:solidFill>
                  <a:schemeClr val="tx1"/>
                </a:solidFill>
                <a:latin typeface="Times New Roman" pitchFamily="18" charset="0"/>
                <a:ea typeface="MS PGothic" pitchFamily="34" charset="-128"/>
                <a:sym typeface="Times New Roman" pitchFamily="18" charset="0"/>
              </a:rPr>
              <a:t>Music performance and music education majors </a:t>
            </a:r>
            <a:r>
              <a:rPr lang="en-US" sz="2600" dirty="0" smtClean="0">
                <a:solidFill>
                  <a:schemeClr val="tx1"/>
                </a:solidFill>
                <a:latin typeface="Times New Roman" pitchFamily="18" charset="0"/>
                <a:ea typeface="MS PGothic" pitchFamily="34" charset="-128"/>
                <a:sym typeface="Times New Roman" pitchFamily="18" charset="0"/>
              </a:rPr>
              <a:t>were expected to experience different rates of burnout and perceived advisor support..</a:t>
            </a:r>
            <a:endParaRPr lang="en-US" sz="2600" dirty="0">
              <a:solidFill>
                <a:schemeClr val="tx1"/>
              </a:solidFill>
              <a:latin typeface="Times New Roman" pitchFamily="18" charset="0"/>
              <a:ea typeface="MS PGothic" pitchFamily="34" charset="-128"/>
              <a:sym typeface="Times New Roman" pitchFamily="18" charset="0"/>
            </a:endParaRPr>
          </a:p>
        </p:txBody>
      </p:sp>
      <p:sp>
        <p:nvSpPr>
          <p:cNvPr id="13320" name="Line 10"/>
          <p:cNvSpPr>
            <a:spLocks noChangeShapeType="1"/>
          </p:cNvSpPr>
          <p:nvPr/>
        </p:nvSpPr>
        <p:spPr bwMode="auto">
          <a:xfrm>
            <a:off x="12001500" y="3725333"/>
            <a:ext cx="63500" cy="24333200"/>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21" name="Line 11"/>
          <p:cNvSpPr>
            <a:spLocks noChangeShapeType="1"/>
          </p:cNvSpPr>
          <p:nvPr/>
        </p:nvSpPr>
        <p:spPr bwMode="auto">
          <a:xfrm>
            <a:off x="24066500" y="3725333"/>
            <a:ext cx="63500" cy="24333200"/>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22" name="Rectangle 12"/>
          <p:cNvSpPr>
            <a:spLocks/>
          </p:cNvSpPr>
          <p:nvPr/>
        </p:nvSpPr>
        <p:spPr bwMode="auto">
          <a:xfrm>
            <a:off x="12636500" y="3996267"/>
            <a:ext cx="10847917" cy="110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smtClean="0">
                <a:solidFill>
                  <a:srgbClr val="32010E"/>
                </a:solidFill>
                <a:latin typeface="Times New Roman Bold" charset="0"/>
                <a:ea typeface="MS PGothic" pitchFamily="34" charset="-128"/>
                <a:sym typeface="Times New Roman Bold" charset="0"/>
              </a:rPr>
              <a:t>Correlations</a:t>
            </a:r>
            <a:endParaRPr lang="en-US" sz="4800" dirty="0">
              <a:solidFill>
                <a:srgbClr val="32010E"/>
              </a:solidFill>
              <a:latin typeface="Times New Roman Bold" charset="0"/>
              <a:ea typeface="MS PGothic" pitchFamily="34" charset="-128"/>
              <a:sym typeface="Times New Roman Bold" charset="0"/>
            </a:endParaRPr>
          </a:p>
        </p:txBody>
      </p:sp>
      <p:sp>
        <p:nvSpPr>
          <p:cNvPr id="13323" name="Rectangle 13"/>
          <p:cNvSpPr>
            <a:spLocks/>
          </p:cNvSpPr>
          <p:nvPr/>
        </p:nvSpPr>
        <p:spPr bwMode="auto">
          <a:xfrm>
            <a:off x="24193501" y="18669000"/>
            <a:ext cx="11099799" cy="94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a:solidFill>
                  <a:srgbClr val="32010E"/>
                </a:solidFill>
                <a:latin typeface="Times New Roman Bold" charset="0"/>
                <a:ea typeface="MS PGothic" pitchFamily="34" charset="-128"/>
                <a:sym typeface="Times New Roman Bold" charset="0"/>
              </a:rPr>
              <a:t>General Discussion</a:t>
            </a:r>
          </a:p>
        </p:txBody>
      </p:sp>
      <p:sp>
        <p:nvSpPr>
          <p:cNvPr id="13326" name="Rectangle 16"/>
          <p:cNvSpPr>
            <a:spLocks/>
          </p:cNvSpPr>
          <p:nvPr/>
        </p:nvSpPr>
        <p:spPr bwMode="auto">
          <a:xfrm>
            <a:off x="12065000" y="12573000"/>
            <a:ext cx="12001500" cy="74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smtClean="0">
                <a:solidFill>
                  <a:srgbClr val="32010E"/>
                </a:solidFill>
                <a:latin typeface="Times New Roman Bold" charset="0"/>
                <a:ea typeface="MS PGothic" pitchFamily="34" charset="-128"/>
                <a:sym typeface="Times New Roman Bold" charset="0"/>
              </a:rPr>
              <a:t>Predictive Relationships</a:t>
            </a:r>
            <a:endParaRPr lang="en-US" sz="4800" dirty="0">
              <a:solidFill>
                <a:srgbClr val="32010E"/>
              </a:solidFill>
              <a:latin typeface="Times New Roman Bold" charset="0"/>
              <a:ea typeface="MS PGothic" pitchFamily="34" charset="-128"/>
              <a:sym typeface="Times New Roman Bold" charset="0"/>
            </a:endParaRPr>
          </a:p>
        </p:txBody>
      </p:sp>
      <p:sp>
        <p:nvSpPr>
          <p:cNvPr id="13328" name="Rectangle 18"/>
          <p:cNvSpPr>
            <a:spLocks/>
          </p:cNvSpPr>
          <p:nvPr/>
        </p:nvSpPr>
        <p:spPr bwMode="auto">
          <a:xfrm>
            <a:off x="1371600" y="14859000"/>
            <a:ext cx="10502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smtClean="0">
                <a:solidFill>
                  <a:srgbClr val="32010E"/>
                </a:solidFill>
                <a:latin typeface="Times New Roman Bold" charset="0"/>
                <a:ea typeface="MS PGothic" pitchFamily="34" charset="-128"/>
                <a:sym typeface="Times New Roman Bold" charset="0"/>
              </a:rPr>
              <a:t>Materials</a:t>
            </a:r>
            <a:endParaRPr lang="en-US" sz="4800" dirty="0">
              <a:solidFill>
                <a:srgbClr val="32010E"/>
              </a:solidFill>
              <a:latin typeface="Times New Roman Bold" charset="0"/>
              <a:ea typeface="MS PGothic" pitchFamily="34" charset="-128"/>
              <a:sym typeface="Times New Roman Bold" charset="0"/>
            </a:endParaRPr>
          </a:p>
        </p:txBody>
      </p:sp>
      <p:sp>
        <p:nvSpPr>
          <p:cNvPr id="13329" name="Rectangle 19"/>
          <p:cNvSpPr>
            <a:spLocks/>
          </p:cNvSpPr>
          <p:nvPr/>
        </p:nvSpPr>
        <p:spPr bwMode="auto">
          <a:xfrm>
            <a:off x="1841500" y="15849600"/>
            <a:ext cx="9906000" cy="598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tabLst>
                <a:tab pos="391866" algn="l"/>
                <a:tab pos="783732" algn="l"/>
              </a:tabLst>
            </a:pPr>
            <a:r>
              <a:rPr lang="en-US" sz="2600" dirty="0" smtClean="0">
                <a:solidFill>
                  <a:srgbClr val="32010E"/>
                </a:solidFill>
                <a:latin typeface="Times New Roman Bold Italic" charset="0"/>
                <a:ea typeface="MS PGothic" pitchFamily="34" charset="-128"/>
                <a:sym typeface="Times New Roman Bold Italic" charset="0"/>
              </a:rPr>
              <a:t>Introductory Questions:</a:t>
            </a:r>
            <a:endParaRPr lang="en-US" sz="2600" dirty="0">
              <a:solidFill>
                <a:srgbClr val="32010E"/>
              </a:solidFill>
              <a:latin typeface="Times New Roman Bold Italic" charset="0"/>
              <a:ea typeface="MS PGothic" pitchFamily="34" charset="-128"/>
              <a:sym typeface="Times New Roman Bold Italic" charset="0"/>
            </a:endParaRPr>
          </a:p>
          <a:p>
            <a:pPr>
              <a:buClr>
                <a:srgbClr val="000000"/>
              </a:buClr>
              <a:buSzPct val="125000"/>
              <a:buFont typeface="Arial" pitchFamily="34" charset="0"/>
              <a:buChar char="•"/>
              <a:tabLst>
                <a:tab pos="391866" algn="l"/>
                <a:tab pos="783732" algn="l"/>
              </a:tabLst>
            </a:pPr>
            <a:r>
              <a:rPr lang="en-US" sz="2600" dirty="0">
                <a:solidFill>
                  <a:srgbClr val="0044FE"/>
                </a:solidFill>
                <a:latin typeface="Times New Roman Bold Italic" charset="0"/>
                <a:ea typeface="MS PGothic" pitchFamily="34" charset="-128"/>
                <a:sym typeface="Times New Roman Bold Italic" charset="0"/>
              </a:rPr>
              <a:t> </a:t>
            </a:r>
            <a:r>
              <a:rPr lang="en-US" sz="2600" dirty="0">
                <a:solidFill>
                  <a:schemeClr val="tx1"/>
                </a:solidFill>
                <a:latin typeface="Times New Roman" pitchFamily="18" charset="0"/>
                <a:ea typeface="MS PGothic" pitchFamily="34" charset="-128"/>
                <a:sym typeface="Times New Roman" pitchFamily="18" charset="0"/>
              </a:rPr>
              <a:t>Demographic Information</a:t>
            </a: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Age, Gender, </a:t>
            </a:r>
            <a:r>
              <a:rPr lang="en-US" sz="2600" dirty="0" smtClean="0">
                <a:solidFill>
                  <a:schemeClr val="tx1"/>
                </a:solidFill>
                <a:latin typeface="Times New Roman" pitchFamily="18" charset="0"/>
                <a:ea typeface="MS PGothic" pitchFamily="34" charset="-128"/>
                <a:sym typeface="Times New Roman" pitchFamily="18" charset="0"/>
              </a:rPr>
              <a:t>Ethnicity</a:t>
            </a:r>
            <a:endParaRPr lang="en-US" sz="2600" dirty="0">
              <a:solidFill>
                <a:schemeClr val="tx1"/>
              </a:solidFill>
              <a:latin typeface="Times New Roman" pitchFamily="18" charset="0"/>
              <a:ea typeface="MS PGothic" pitchFamily="34" charset="-128"/>
              <a:sym typeface="Times New Roman" pitchFamily="18" charset="0"/>
            </a:endParaRP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Student Information</a:t>
            </a: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Year in School, </a:t>
            </a:r>
            <a:r>
              <a:rPr lang="en-US" sz="2600" dirty="0" smtClean="0">
                <a:solidFill>
                  <a:schemeClr val="tx1"/>
                </a:solidFill>
                <a:latin typeface="Times New Roman" pitchFamily="18" charset="0"/>
                <a:ea typeface="MS PGothic" pitchFamily="34" charset="-128"/>
                <a:sym typeface="Times New Roman" pitchFamily="18" charset="0"/>
              </a:rPr>
              <a:t>Major, Outside Employment</a:t>
            </a:r>
            <a:endParaRPr lang="en-US" sz="2600" dirty="0">
              <a:solidFill>
                <a:schemeClr val="tx1"/>
              </a:solidFill>
              <a:latin typeface="Times New Roman" pitchFamily="18" charset="0"/>
              <a:ea typeface="MS PGothic" pitchFamily="34" charset="-128"/>
              <a:sym typeface="Times New Roman" pitchFamily="18" charset="0"/>
            </a:endParaRP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Advising Experience</a:t>
            </a: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dirty="0" smtClean="0">
                <a:solidFill>
                  <a:schemeClr val="tx1"/>
                </a:solidFill>
                <a:latin typeface="Times New Roman" pitchFamily="18" charset="0"/>
                <a:ea typeface="MS PGothic" pitchFamily="34" charset="-128"/>
                <a:sym typeface="Times New Roman" pitchFamily="18" charset="0"/>
              </a:rPr>
              <a:t>Advisor </a:t>
            </a:r>
            <a:r>
              <a:rPr lang="en-US" sz="2600" dirty="0">
                <a:solidFill>
                  <a:schemeClr val="tx1"/>
                </a:solidFill>
                <a:latin typeface="Times New Roman" pitchFamily="18" charset="0"/>
                <a:ea typeface="MS PGothic" pitchFamily="34" charset="-128"/>
                <a:sym typeface="Times New Roman" pitchFamily="18" charset="0"/>
              </a:rPr>
              <a:t>Type, </a:t>
            </a:r>
            <a:r>
              <a:rPr lang="en-US" sz="2600" dirty="0" smtClean="0">
                <a:solidFill>
                  <a:schemeClr val="tx1"/>
                </a:solidFill>
                <a:latin typeface="Times New Roman" pitchFamily="18" charset="0"/>
                <a:ea typeface="MS PGothic" pitchFamily="34" charset="-128"/>
                <a:sym typeface="Times New Roman" pitchFamily="18" charset="0"/>
              </a:rPr>
              <a:t>Time Spent with Advisor</a:t>
            </a:r>
            <a:endParaRPr lang="en-US" sz="2600" dirty="0">
              <a:solidFill>
                <a:schemeClr val="tx1"/>
              </a:solidFill>
              <a:latin typeface="Times New Roman" pitchFamily="18" charset="0"/>
              <a:ea typeface="MS PGothic" pitchFamily="34" charset="-128"/>
              <a:sym typeface="Times New Roman" pitchFamily="18" charset="0"/>
            </a:endParaRPr>
          </a:p>
          <a:p>
            <a:pPr>
              <a:buClr>
                <a:srgbClr val="000000"/>
              </a:buClr>
              <a:buSzPct val="125000"/>
              <a:buFont typeface="Arial" pitchFamily="34" charset="0"/>
              <a:buChar char="•"/>
              <a:tabLst>
                <a:tab pos="391866" algn="l"/>
                <a:tab pos="783732" algn="l"/>
              </a:tabLst>
            </a:pPr>
            <a:r>
              <a:rPr lang="en-US" sz="2600" dirty="0" smtClean="0">
                <a:solidFill>
                  <a:schemeClr val="tx1"/>
                </a:solidFill>
                <a:latin typeface="Times New Roman" pitchFamily="18" charset="0"/>
                <a:ea typeface="MS PGothic" pitchFamily="34" charset="-128"/>
                <a:sym typeface="Times New Roman" pitchFamily="18" charset="0"/>
              </a:rPr>
              <a:t> Music Experience</a:t>
            </a:r>
            <a:endParaRPr lang="en-US" sz="2600" dirty="0">
              <a:solidFill>
                <a:schemeClr val="tx1"/>
              </a:solidFill>
              <a:latin typeface="Times New Roman" pitchFamily="18" charset="0"/>
              <a:ea typeface="MS PGothic" pitchFamily="34" charset="-128"/>
              <a:sym typeface="Times New Roman" pitchFamily="18" charset="0"/>
            </a:endParaRP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dirty="0" smtClean="0">
                <a:solidFill>
                  <a:schemeClr val="tx1"/>
                </a:solidFill>
                <a:latin typeface="Times New Roman" pitchFamily="18" charset="0"/>
                <a:ea typeface="MS PGothic" pitchFamily="34" charset="-128"/>
                <a:sym typeface="Times New Roman" pitchFamily="18" charset="0"/>
              </a:rPr>
              <a:t>Instrument, Practice Hours, Ensembles, Professional Organizations</a:t>
            </a:r>
            <a:endParaRPr lang="en-US" sz="2600" dirty="0">
              <a:solidFill>
                <a:schemeClr val="tx1"/>
              </a:solidFill>
              <a:latin typeface="Times New Roman" pitchFamily="18" charset="0"/>
              <a:ea typeface="MS PGothic" pitchFamily="34" charset="-128"/>
              <a:sym typeface="Times New Roman" pitchFamily="18" charset="0"/>
            </a:endParaRPr>
          </a:p>
          <a:p>
            <a:pPr>
              <a:buClr>
                <a:srgbClr val="000000"/>
              </a:buClr>
              <a:buSzPct val="125000"/>
              <a:tabLst>
                <a:tab pos="391866" algn="l"/>
                <a:tab pos="783732" algn="l"/>
              </a:tabLst>
            </a:pPr>
            <a:endParaRPr lang="en-US" sz="2600" dirty="0">
              <a:solidFill>
                <a:schemeClr val="tx1"/>
              </a:solidFill>
              <a:latin typeface="Times New Roman" pitchFamily="18" charset="0"/>
              <a:ea typeface="MS PGothic" pitchFamily="34" charset="-128"/>
              <a:sym typeface="Times New Roman" pitchFamily="18" charset="0"/>
            </a:endParaRPr>
          </a:p>
          <a:p>
            <a:pPr>
              <a:buClr>
                <a:srgbClr val="000000"/>
              </a:buClr>
              <a:buSzPct val="125000"/>
              <a:tabLst>
                <a:tab pos="391866" algn="l"/>
                <a:tab pos="783732" algn="l"/>
              </a:tabLst>
            </a:pPr>
            <a:r>
              <a:rPr lang="en-US" sz="2600" dirty="0" smtClean="0">
                <a:solidFill>
                  <a:srgbClr val="32010E"/>
                </a:solidFill>
                <a:latin typeface="Times New Roman Bold Italic" charset="0"/>
                <a:ea typeface="MS PGothic" pitchFamily="34" charset="-128"/>
                <a:sym typeface="Times New Roman Bold Italic" charset="0"/>
              </a:rPr>
              <a:t>Survey Instruments:</a:t>
            </a:r>
            <a:endParaRPr lang="en-US" sz="2600" dirty="0">
              <a:solidFill>
                <a:srgbClr val="32010E"/>
              </a:solidFill>
              <a:latin typeface="Times New Roman" pitchFamily="18" charset="0"/>
              <a:ea typeface="MS PGothic" pitchFamily="34" charset="-128"/>
              <a:sym typeface="Times New Roman" pitchFamily="18" charset="0"/>
            </a:endParaRP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dirty="0" err="1" smtClean="0">
                <a:solidFill>
                  <a:schemeClr val="tx1"/>
                </a:solidFill>
                <a:latin typeface="Times New Roman" pitchFamily="18" charset="0"/>
                <a:ea typeface="MS PGothic" pitchFamily="34" charset="-128"/>
                <a:sym typeface="Times New Roman" pitchFamily="18" charset="0"/>
              </a:rPr>
              <a:t>Maslach</a:t>
            </a:r>
            <a:r>
              <a:rPr lang="en-US" sz="2600" dirty="0" smtClean="0">
                <a:solidFill>
                  <a:schemeClr val="tx1"/>
                </a:solidFill>
                <a:latin typeface="Times New Roman" pitchFamily="18" charset="0"/>
                <a:ea typeface="MS PGothic" pitchFamily="34" charset="-128"/>
                <a:sym typeface="Times New Roman" pitchFamily="18" charset="0"/>
              </a:rPr>
              <a:t> Burnout Inventory – Student Survey </a:t>
            </a: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dirty="0" smtClean="0">
                <a:solidFill>
                  <a:schemeClr val="tx1"/>
                </a:solidFill>
                <a:latin typeface="Times New Roman" pitchFamily="18" charset="0"/>
                <a:ea typeface="MS PGothic" pitchFamily="34" charset="-128"/>
                <a:sym typeface="Times New Roman" pitchFamily="18" charset="0"/>
              </a:rPr>
              <a:t>Advisor Support Scale</a:t>
            </a: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dirty="0" smtClean="0">
                <a:solidFill>
                  <a:schemeClr val="tx1"/>
                </a:solidFill>
                <a:latin typeface="Times New Roman" pitchFamily="18" charset="0"/>
                <a:ea typeface="MS PGothic" pitchFamily="34" charset="-128"/>
                <a:sym typeface="Times New Roman" pitchFamily="18" charset="0"/>
              </a:rPr>
              <a:t>Basic Psychological Needs Scale</a:t>
            </a:r>
          </a:p>
          <a:p>
            <a:pPr>
              <a:buClr>
                <a:srgbClr val="000000"/>
              </a:buClr>
              <a:buSzPct val="125000"/>
              <a:tabLst>
                <a:tab pos="391866" algn="l"/>
                <a:tab pos="783732" algn="l"/>
              </a:tabLst>
            </a:pPr>
            <a:endParaRPr lang="en-US" sz="2600" dirty="0">
              <a:solidFill>
                <a:srgbClr val="C00000"/>
              </a:solidFill>
              <a:latin typeface="Times New Roman Bold Italic" charset="0"/>
              <a:ea typeface="MS PGothic" pitchFamily="34" charset="-128"/>
              <a:sym typeface="Times New Roman Bold Italic" charset="0"/>
            </a:endParaRPr>
          </a:p>
          <a:p>
            <a:pPr>
              <a:buClr>
                <a:srgbClr val="000000"/>
              </a:buClr>
              <a:buSzPct val="125000"/>
              <a:buFont typeface="Arial" pitchFamily="34" charset="0"/>
              <a:buChar char="•"/>
              <a:tabLst>
                <a:tab pos="391866" algn="l"/>
                <a:tab pos="783732" algn="l"/>
              </a:tabLst>
            </a:pPr>
            <a:endParaRPr lang="en-US" sz="2600" dirty="0">
              <a:solidFill>
                <a:schemeClr val="tx1"/>
              </a:solidFill>
              <a:latin typeface="Times New Roman" pitchFamily="18" charset="0"/>
              <a:ea typeface="MS PGothic" pitchFamily="34" charset="-128"/>
              <a:sym typeface="Times New Roman" pitchFamily="18" charset="0"/>
            </a:endParaRPr>
          </a:p>
        </p:txBody>
      </p:sp>
      <p:sp>
        <p:nvSpPr>
          <p:cNvPr id="13338" name="Rectangle 29"/>
          <p:cNvSpPr>
            <a:spLocks/>
          </p:cNvSpPr>
          <p:nvPr/>
        </p:nvSpPr>
        <p:spPr bwMode="auto">
          <a:xfrm>
            <a:off x="24193501" y="23774400"/>
            <a:ext cx="1109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en-US" sz="4800" dirty="0" smtClean="0">
                <a:solidFill>
                  <a:srgbClr val="32010E"/>
                </a:solidFill>
                <a:latin typeface="Times New Roman Bold" charset="0"/>
                <a:ea typeface="MS PGothic" pitchFamily="34" charset="-128"/>
                <a:sym typeface="Times New Roman Bold" charset="0"/>
              </a:rPr>
              <a:t>Selected References</a:t>
            </a:r>
            <a:endParaRPr lang="en-US" sz="4800" dirty="0">
              <a:solidFill>
                <a:srgbClr val="32010E"/>
              </a:solidFill>
              <a:latin typeface="Times New Roman Bold" charset="0"/>
              <a:ea typeface="MS PGothic" pitchFamily="34" charset="-128"/>
              <a:sym typeface="Times New Roman Bold" charset="0"/>
            </a:endParaRPr>
          </a:p>
        </p:txBody>
      </p:sp>
      <p:sp>
        <p:nvSpPr>
          <p:cNvPr id="27" name="Rectangle 12"/>
          <p:cNvSpPr>
            <a:spLocks/>
          </p:cNvSpPr>
          <p:nvPr/>
        </p:nvSpPr>
        <p:spPr bwMode="auto">
          <a:xfrm>
            <a:off x="24193500" y="3996267"/>
            <a:ext cx="10847917" cy="110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smtClean="0">
                <a:solidFill>
                  <a:srgbClr val="32010E"/>
                </a:solidFill>
                <a:latin typeface="Times New Roman Bold" charset="0"/>
                <a:ea typeface="MS PGothic" pitchFamily="34" charset="-128"/>
                <a:sym typeface="Times New Roman Bold" charset="0"/>
              </a:rPr>
              <a:t>Perceived Burnout &amp; Advisor Support</a:t>
            </a:r>
            <a:endParaRPr lang="en-US" sz="4800" dirty="0">
              <a:solidFill>
                <a:srgbClr val="32010E"/>
              </a:solidFill>
              <a:latin typeface="Times New Roman Bold" charset="0"/>
              <a:ea typeface="MS PGothic" pitchFamily="34" charset="-128"/>
              <a:sym typeface="Times New Roman Bold"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778" b="7092"/>
          <a:stretch/>
        </p:blipFill>
        <p:spPr>
          <a:xfrm>
            <a:off x="32345012" y="950355"/>
            <a:ext cx="2442176" cy="247864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10183"/>
          <a:stretch/>
        </p:blipFill>
        <p:spPr>
          <a:xfrm>
            <a:off x="2006599" y="950355"/>
            <a:ext cx="2110317" cy="2631045"/>
          </a:xfrm>
          <a:prstGeom prst="rect">
            <a:avLst/>
          </a:prstGeom>
        </p:spPr>
      </p:pic>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7424" t="3502" r="25831" b="8785"/>
          <a:stretch/>
        </p:blipFill>
        <p:spPr bwMode="auto">
          <a:xfrm>
            <a:off x="1371600" y="22916344"/>
            <a:ext cx="4572000" cy="520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18"/>
          <p:cNvSpPr>
            <a:spLocks/>
          </p:cNvSpPr>
          <p:nvPr/>
        </p:nvSpPr>
        <p:spPr bwMode="auto">
          <a:xfrm>
            <a:off x="1371600" y="21793200"/>
            <a:ext cx="10591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4800" dirty="0" smtClean="0">
                <a:solidFill>
                  <a:srgbClr val="32010E"/>
                </a:solidFill>
                <a:latin typeface="Times New Roman Bold" charset="0"/>
                <a:ea typeface="MS PGothic" pitchFamily="34" charset="-128"/>
                <a:sym typeface="Times New Roman Bold" charset="0"/>
              </a:rPr>
              <a:t>Participants</a:t>
            </a:r>
            <a:endParaRPr lang="en-US" sz="3400" dirty="0">
              <a:solidFill>
                <a:srgbClr val="32010E"/>
              </a:solidFill>
              <a:latin typeface="Times New Roman Bold" charset="0"/>
              <a:ea typeface="MS PGothic" pitchFamily="34" charset="-128"/>
              <a:sym typeface="Times New Roman Bold" charset="0"/>
            </a:endParaRPr>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0089" t="4628" r="16651" b="8769"/>
          <a:stretch/>
        </p:blipFill>
        <p:spPr bwMode="auto">
          <a:xfrm>
            <a:off x="5718175" y="22936200"/>
            <a:ext cx="6245225" cy="5139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r="6928"/>
          <a:stretch/>
        </p:blipFill>
        <p:spPr bwMode="auto">
          <a:xfrm>
            <a:off x="24313564" y="12039600"/>
            <a:ext cx="7573205" cy="651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0680349" y="13108662"/>
            <a:ext cx="4361067" cy="4893647"/>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Music Performance majors generally reported higher levels of perceived burnout than Music Education majors, but the difference was not significant.</a:t>
            </a: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NOTE: For the MBI, higher burnout subscale scores and overall averages indicate higher levels of perceived burnout.</a:t>
            </a:r>
            <a:endParaRPr lang="en-US" sz="2600" dirty="0">
              <a:latin typeface="Times New Roman" panose="02020603050405020304" pitchFamily="18" charset="0"/>
              <a:cs typeface="Times New Roman" panose="02020603050405020304" pitchFamily="18" charset="0"/>
            </a:endParaRPr>
          </a:p>
        </p:txBody>
      </p:sp>
      <p:sp>
        <p:nvSpPr>
          <p:cNvPr id="32" name="Rectangle 8"/>
          <p:cNvSpPr>
            <a:spLocks/>
          </p:cNvSpPr>
          <p:nvPr/>
        </p:nvSpPr>
        <p:spPr bwMode="auto">
          <a:xfrm>
            <a:off x="24864483" y="19583400"/>
            <a:ext cx="9958917" cy="492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marL="457200" indent="-457200">
              <a:buClr>
                <a:srgbClr val="5E0009"/>
              </a:buClr>
              <a:buSzPct val="100000"/>
              <a:buFont typeface="Arial" panose="020B0604020202020204" pitchFamily="34" charset="0"/>
              <a:buChar char="•"/>
            </a:pPr>
            <a:r>
              <a:rPr lang="en-US" sz="2600" dirty="0" smtClean="0">
                <a:solidFill>
                  <a:schemeClr val="tx1"/>
                </a:solidFill>
                <a:latin typeface="Times New Roman" pitchFamily="18" charset="0"/>
                <a:ea typeface="MS PGothic" pitchFamily="34" charset="-128"/>
                <a:sym typeface="Times New Roman" pitchFamily="18" charset="0"/>
              </a:rPr>
              <a:t>The correlations turned out as expected; students who reported higher satisfaction with advisor support were likely to experience lower levels of burnout.</a:t>
            </a:r>
          </a:p>
          <a:p>
            <a:pPr marL="457200" indent="-457200">
              <a:buClr>
                <a:srgbClr val="5E0009"/>
              </a:buClr>
              <a:buSzPct val="100000"/>
              <a:buFont typeface="Arial" panose="020B0604020202020204" pitchFamily="34" charset="0"/>
              <a:buChar char="•"/>
            </a:pPr>
            <a:r>
              <a:rPr lang="en-US" sz="2600" dirty="0" smtClean="0">
                <a:solidFill>
                  <a:schemeClr val="tx1"/>
                </a:solidFill>
                <a:latin typeface="Times New Roman" pitchFamily="18" charset="0"/>
                <a:ea typeface="MS PGothic" pitchFamily="34" charset="-128"/>
                <a:sym typeface="Times New Roman" pitchFamily="18" charset="0"/>
              </a:rPr>
              <a:t>Using mediation analyses we demonstrated that advisor support predicts experienced burnout, but also that the psychological well-being of students plays an important role in this relationship and should not be overlooked.</a:t>
            </a:r>
          </a:p>
          <a:p>
            <a:pPr marL="457200" indent="-457200">
              <a:buClr>
                <a:srgbClr val="5E0009"/>
              </a:buClr>
              <a:buSzPct val="100000"/>
              <a:buFont typeface="Arial" panose="020B0604020202020204" pitchFamily="34" charset="0"/>
              <a:buChar char="•"/>
            </a:pPr>
            <a:r>
              <a:rPr lang="en-US" sz="2600" dirty="0" smtClean="0">
                <a:solidFill>
                  <a:schemeClr val="tx1"/>
                </a:solidFill>
                <a:latin typeface="Times New Roman" pitchFamily="18" charset="0"/>
                <a:ea typeface="MS PGothic" pitchFamily="34" charset="-128"/>
                <a:sym typeface="Times New Roman" pitchFamily="18" charset="0"/>
              </a:rPr>
              <a:t>Contrary to our expectations, students in different majors did not experience significantly different levels of perceived advisor support or burnout. </a:t>
            </a:r>
            <a:endParaRPr lang="en-US" sz="2600" dirty="0">
              <a:solidFill>
                <a:schemeClr val="tx1"/>
              </a:solidFill>
              <a:latin typeface="Times New Roman" pitchFamily="18" charset="0"/>
              <a:ea typeface="MS PGothic" pitchFamily="34" charset="-128"/>
              <a:sym typeface="Times New Roman" pitchFamily="18" charset="0"/>
            </a:endParaRPr>
          </a:p>
        </p:txBody>
      </p:sp>
      <p:sp>
        <p:nvSpPr>
          <p:cNvPr id="30" name="Rectangle 7"/>
          <p:cNvSpPr>
            <a:spLocks/>
          </p:cNvSpPr>
          <p:nvPr/>
        </p:nvSpPr>
        <p:spPr bwMode="auto">
          <a:xfrm>
            <a:off x="12277726" y="7581900"/>
            <a:ext cx="11572874"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r>
              <a:rPr lang="en-US" sz="2600" b="1" dirty="0" smtClean="0">
                <a:latin typeface="Times New Roman" pitchFamily="18" charset="0"/>
                <a:cs typeface="Times New Roman" pitchFamily="18" charset="0"/>
              </a:rPr>
              <a:t>Academic Advising Autonomy</a:t>
            </a:r>
          </a:p>
          <a:p>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my advisor allows me to make my own decisions, I feel less exhausted, less cynical, and </a:t>
            </a:r>
            <a:r>
              <a:rPr lang="en-US" sz="2600" dirty="0" smtClean="0">
                <a:latin typeface="Times New Roman" pitchFamily="18" charset="0"/>
                <a:cs typeface="Times New Roman" pitchFamily="18" charset="0"/>
              </a:rPr>
              <a:t>less inadequate.”</a:t>
            </a:r>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Academic Advising: Engagement</a:t>
            </a:r>
          </a:p>
          <a:p>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my advisor helps me get involved, I feel less </a:t>
            </a:r>
            <a:r>
              <a:rPr lang="en-US" sz="2600" dirty="0" smtClean="0">
                <a:latin typeface="Times New Roman" pitchFamily="18" charset="0"/>
                <a:cs typeface="Times New Roman" pitchFamily="18" charset="0"/>
              </a:rPr>
              <a:t>exhausted, </a:t>
            </a:r>
            <a:r>
              <a:rPr lang="en-US" sz="2600" dirty="0">
                <a:latin typeface="Times New Roman" pitchFamily="18" charset="0"/>
                <a:cs typeface="Times New Roman" pitchFamily="18" charset="0"/>
              </a:rPr>
              <a:t>less </a:t>
            </a:r>
            <a:r>
              <a:rPr lang="en-US" sz="2600" dirty="0" smtClean="0">
                <a:latin typeface="Times New Roman" pitchFamily="18" charset="0"/>
                <a:cs typeface="Times New Roman" pitchFamily="18" charset="0"/>
              </a:rPr>
              <a:t>cynical, </a:t>
            </a:r>
            <a:r>
              <a:rPr lang="en-US" sz="2600" dirty="0">
                <a:latin typeface="Times New Roman" pitchFamily="18" charset="0"/>
                <a:cs typeface="Times New Roman" pitchFamily="18" charset="0"/>
              </a:rPr>
              <a:t>and </a:t>
            </a:r>
            <a:r>
              <a:rPr lang="en-US" sz="2600" dirty="0" smtClean="0">
                <a:latin typeface="Times New Roman" pitchFamily="18" charset="0"/>
                <a:cs typeface="Times New Roman" pitchFamily="18" charset="0"/>
              </a:rPr>
              <a:t>less inadequate.”</a:t>
            </a:r>
            <a:endParaRPr lang="en-US" sz="2600" dirty="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Academic Advising: Interpersonal Relationships</a:t>
            </a:r>
            <a:endParaRPr lang="en-US" sz="2600" b="1"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I am happy with the interactions I have with my advisor, I </a:t>
            </a:r>
            <a:r>
              <a:rPr lang="en-US" sz="2600" dirty="0" smtClean="0">
                <a:latin typeface="Times New Roman" pitchFamily="18" charset="0"/>
                <a:cs typeface="Times New Roman" pitchFamily="18" charset="0"/>
              </a:rPr>
              <a:t>feel </a:t>
            </a:r>
            <a:r>
              <a:rPr lang="en-US" sz="2600" dirty="0">
                <a:latin typeface="Times New Roman" pitchFamily="18" charset="0"/>
                <a:cs typeface="Times New Roman" pitchFamily="18" charset="0"/>
              </a:rPr>
              <a:t>less </a:t>
            </a:r>
            <a:r>
              <a:rPr lang="en-US" sz="2600" dirty="0" smtClean="0">
                <a:latin typeface="Times New Roman" pitchFamily="18" charset="0"/>
                <a:cs typeface="Times New Roman" pitchFamily="18" charset="0"/>
              </a:rPr>
              <a:t>cynical and less inadequate (no significant relationship with exhaustion exists).”</a:t>
            </a:r>
            <a:endParaRPr lang="en-US" sz="2600" dirty="0">
              <a:latin typeface="Times New Roman" pitchFamily="18" charset="0"/>
              <a:cs typeface="Times New Roman" pitchFamily="18" charset="0"/>
            </a:endParaRPr>
          </a:p>
        </p:txBody>
      </p:sp>
      <p:pic>
        <p:nvPicPr>
          <p:cNvPr id="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77725" y="4951463"/>
            <a:ext cx="11572875" cy="228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 name="Group 43"/>
          <p:cNvGrpSpPr/>
          <p:nvPr/>
        </p:nvGrpSpPr>
        <p:grpSpPr>
          <a:xfrm>
            <a:off x="14030204" y="13745821"/>
            <a:ext cx="7610596" cy="3646415"/>
            <a:chOff x="0" y="0"/>
            <a:chExt cx="3062142" cy="1181649"/>
          </a:xfrm>
        </p:grpSpPr>
        <p:sp>
          <p:nvSpPr>
            <p:cNvPr id="45" name="Rectangle 44"/>
            <p:cNvSpPr>
              <a:spLocks noChangeArrowheads="1"/>
            </p:cNvSpPr>
            <p:nvPr/>
          </p:nvSpPr>
          <p:spPr bwMode="auto">
            <a:xfrm>
              <a:off x="0" y="790832"/>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Advising</a:t>
              </a:r>
              <a:endParaRPr lang="en-US" sz="2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Total</a:t>
              </a:r>
              <a:endParaRPr lang="en-US" sz="2400" dirty="0">
                <a:effectLst/>
                <a:latin typeface="Calibri"/>
                <a:ea typeface="Times New Roman"/>
                <a:cs typeface="Times New Roman"/>
              </a:endParaRPr>
            </a:p>
          </p:txBody>
        </p:sp>
        <p:cxnSp>
          <p:nvCxnSpPr>
            <p:cNvPr id="46" name="AutoShape 17"/>
            <p:cNvCxnSpPr>
              <a:cxnSpLocks noChangeShapeType="1"/>
            </p:cNvCxnSpPr>
            <p:nvPr/>
          </p:nvCxnSpPr>
          <p:spPr bwMode="auto">
            <a:xfrm>
              <a:off x="700216" y="939113"/>
              <a:ext cx="16503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18"/>
            <p:cNvCxnSpPr>
              <a:cxnSpLocks noChangeShapeType="1"/>
            </p:cNvCxnSpPr>
            <p:nvPr/>
          </p:nvCxnSpPr>
          <p:spPr bwMode="auto">
            <a:xfrm flipV="1">
              <a:off x="387178" y="156519"/>
              <a:ext cx="869315" cy="611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19"/>
            <p:cNvCxnSpPr>
              <a:cxnSpLocks noChangeShapeType="1"/>
            </p:cNvCxnSpPr>
            <p:nvPr/>
          </p:nvCxnSpPr>
          <p:spPr bwMode="auto">
            <a:xfrm>
              <a:off x="1960605" y="156519"/>
              <a:ext cx="761365" cy="611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9" name="Rectangle 48"/>
            <p:cNvSpPr>
              <a:spLocks noChangeArrowheads="1"/>
            </p:cNvSpPr>
            <p:nvPr/>
          </p:nvSpPr>
          <p:spPr bwMode="auto">
            <a:xfrm>
              <a:off x="1252151" y="0"/>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PSY Needs</a:t>
              </a:r>
              <a:endParaRPr lang="en-US" sz="4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Total</a:t>
              </a:r>
              <a:endParaRPr lang="en-US" sz="4400" dirty="0">
                <a:effectLst/>
                <a:latin typeface="Calibri"/>
                <a:ea typeface="Times New Roman"/>
                <a:cs typeface="Times New Roman"/>
              </a:endParaRPr>
            </a:p>
          </p:txBody>
        </p:sp>
        <p:sp>
          <p:nvSpPr>
            <p:cNvPr id="50" name="Rectangle 49"/>
            <p:cNvSpPr>
              <a:spLocks noChangeArrowheads="1"/>
            </p:cNvSpPr>
            <p:nvPr/>
          </p:nvSpPr>
          <p:spPr bwMode="auto">
            <a:xfrm>
              <a:off x="2356022" y="790832"/>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Burnout</a:t>
              </a:r>
              <a:endParaRPr lang="en-US" sz="2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Total</a:t>
              </a:r>
              <a:endParaRPr lang="en-US" sz="2400" dirty="0">
                <a:effectLst/>
                <a:latin typeface="Calibri"/>
                <a:ea typeface="Times New Roman"/>
                <a:cs typeface="Times New Roman"/>
              </a:endParaRPr>
            </a:p>
          </p:txBody>
        </p:sp>
        <p:sp>
          <p:nvSpPr>
            <p:cNvPr id="51" name="Text Box 22"/>
            <p:cNvSpPr txBox="1">
              <a:spLocks noChangeArrowheads="1"/>
            </p:cNvSpPr>
            <p:nvPr/>
          </p:nvSpPr>
          <p:spPr bwMode="auto">
            <a:xfrm>
              <a:off x="436605" y="263611"/>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a</a:t>
              </a:r>
              <a:r>
                <a:rPr lang="en-US" sz="2400" dirty="0">
                  <a:effectLst/>
                  <a:latin typeface="Times New Roman"/>
                  <a:ea typeface="Times New Roman"/>
                  <a:cs typeface="Times New Roman"/>
                </a:rPr>
                <a:t>   -.15</a:t>
              </a:r>
              <a:endParaRPr lang="en-US" sz="2400" dirty="0">
                <a:effectLst/>
                <a:latin typeface="Calibri"/>
                <a:ea typeface="Times New Roman"/>
                <a:cs typeface="Times New Roman"/>
              </a:endParaRPr>
            </a:p>
          </p:txBody>
        </p:sp>
        <p:sp>
          <p:nvSpPr>
            <p:cNvPr id="52" name="Text Box 23"/>
            <p:cNvSpPr txBox="1">
              <a:spLocks noChangeArrowheads="1"/>
            </p:cNvSpPr>
            <p:nvPr/>
          </p:nvSpPr>
          <p:spPr bwMode="auto">
            <a:xfrm>
              <a:off x="2306595" y="280086"/>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b</a:t>
              </a:r>
              <a:r>
                <a:rPr lang="en-US" sz="2400" dirty="0">
                  <a:effectLst/>
                  <a:latin typeface="Times New Roman"/>
                  <a:ea typeface="Times New Roman"/>
                  <a:cs typeface="Times New Roman"/>
                </a:rPr>
                <a:t>   -.85</a:t>
              </a:r>
              <a:endParaRPr lang="en-US" sz="2400" dirty="0">
                <a:effectLst/>
                <a:latin typeface="Calibri"/>
                <a:ea typeface="Times New Roman"/>
                <a:cs typeface="Times New Roman"/>
              </a:endParaRPr>
            </a:p>
          </p:txBody>
        </p:sp>
        <p:sp>
          <p:nvSpPr>
            <p:cNvPr id="53" name="Text Box 24"/>
            <p:cNvSpPr txBox="1">
              <a:spLocks noChangeArrowheads="1"/>
            </p:cNvSpPr>
            <p:nvPr/>
          </p:nvSpPr>
          <p:spPr bwMode="auto">
            <a:xfrm>
              <a:off x="1285103" y="724930"/>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c</a:t>
              </a:r>
              <a:r>
                <a:rPr lang="en-US" sz="2400" dirty="0">
                  <a:effectLst/>
                  <a:latin typeface="Times New Roman"/>
                  <a:ea typeface="Times New Roman"/>
                  <a:cs typeface="Times New Roman"/>
                </a:rPr>
                <a:t>   .15</a:t>
              </a:r>
              <a:endParaRPr lang="en-US" sz="2400" dirty="0">
                <a:effectLst/>
                <a:latin typeface="Calibri"/>
                <a:ea typeface="Times New Roman"/>
                <a:cs typeface="Times New Roman"/>
              </a:endParaRPr>
            </a:p>
          </p:txBody>
        </p:sp>
        <p:sp>
          <p:nvSpPr>
            <p:cNvPr id="54" name="Text Box 25"/>
            <p:cNvSpPr txBox="1">
              <a:spLocks noChangeArrowheads="1"/>
            </p:cNvSpPr>
            <p:nvPr/>
          </p:nvSpPr>
          <p:spPr bwMode="auto">
            <a:xfrm>
              <a:off x="1276865" y="955589"/>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c'</a:t>
              </a:r>
              <a:r>
                <a:rPr lang="en-US" sz="2400" dirty="0">
                  <a:effectLst/>
                  <a:latin typeface="Times New Roman"/>
                  <a:ea typeface="Times New Roman"/>
                  <a:cs typeface="Times New Roman"/>
                </a:rPr>
                <a:t>   .03</a:t>
              </a:r>
              <a:endParaRPr lang="en-US" sz="2400" dirty="0">
                <a:effectLst/>
                <a:latin typeface="Calibri"/>
                <a:ea typeface="Times New Roman"/>
                <a:cs typeface="Times New Roman"/>
              </a:endParaRPr>
            </a:p>
          </p:txBody>
        </p:sp>
      </p:grpSp>
      <p:grpSp>
        <p:nvGrpSpPr>
          <p:cNvPr id="55" name="Group 54"/>
          <p:cNvGrpSpPr/>
          <p:nvPr/>
        </p:nvGrpSpPr>
        <p:grpSpPr>
          <a:xfrm>
            <a:off x="14030204" y="23181740"/>
            <a:ext cx="7610596" cy="4478860"/>
            <a:chOff x="0" y="0"/>
            <a:chExt cx="3128045" cy="1181649"/>
          </a:xfrm>
        </p:grpSpPr>
        <p:sp>
          <p:nvSpPr>
            <p:cNvPr id="56" name="Rectangle 55"/>
            <p:cNvSpPr>
              <a:spLocks noChangeArrowheads="1"/>
            </p:cNvSpPr>
            <p:nvPr/>
          </p:nvSpPr>
          <p:spPr bwMode="auto">
            <a:xfrm>
              <a:off x="0" y="790832"/>
              <a:ext cx="771525"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Advising</a:t>
              </a:r>
              <a:endParaRPr lang="en-US" sz="2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Interpersonal</a:t>
              </a:r>
              <a:endParaRPr lang="en-US" sz="2400" dirty="0">
                <a:effectLst/>
                <a:latin typeface="Calibri"/>
                <a:ea typeface="Times New Roman"/>
                <a:cs typeface="Times New Roman"/>
              </a:endParaRPr>
            </a:p>
          </p:txBody>
        </p:sp>
        <p:cxnSp>
          <p:nvCxnSpPr>
            <p:cNvPr id="57" name="AutoShape 17"/>
            <p:cNvCxnSpPr>
              <a:cxnSpLocks noChangeShapeType="1"/>
            </p:cNvCxnSpPr>
            <p:nvPr/>
          </p:nvCxnSpPr>
          <p:spPr bwMode="auto">
            <a:xfrm>
              <a:off x="766119" y="939114"/>
              <a:ext cx="16503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8"/>
            <p:cNvCxnSpPr>
              <a:cxnSpLocks noChangeShapeType="1"/>
            </p:cNvCxnSpPr>
            <p:nvPr/>
          </p:nvCxnSpPr>
          <p:spPr bwMode="auto">
            <a:xfrm flipV="1">
              <a:off x="453081" y="164757"/>
              <a:ext cx="869315" cy="611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19"/>
            <p:cNvCxnSpPr>
              <a:cxnSpLocks noChangeShapeType="1"/>
            </p:cNvCxnSpPr>
            <p:nvPr/>
          </p:nvCxnSpPr>
          <p:spPr bwMode="auto">
            <a:xfrm>
              <a:off x="2026508" y="164757"/>
              <a:ext cx="761365" cy="611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0" name="Rectangle 59"/>
            <p:cNvSpPr>
              <a:spLocks noChangeArrowheads="1"/>
            </p:cNvSpPr>
            <p:nvPr/>
          </p:nvSpPr>
          <p:spPr bwMode="auto">
            <a:xfrm>
              <a:off x="1318054" y="0"/>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PSY Needs</a:t>
              </a:r>
              <a:endParaRPr lang="en-US" sz="2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Relatedness</a:t>
              </a:r>
              <a:endParaRPr lang="en-US" sz="2400" dirty="0">
                <a:effectLst/>
                <a:latin typeface="Calibri"/>
                <a:ea typeface="Times New Roman"/>
                <a:cs typeface="Times New Roman"/>
              </a:endParaRPr>
            </a:p>
          </p:txBody>
        </p:sp>
        <p:sp>
          <p:nvSpPr>
            <p:cNvPr id="61" name="Rectangle 60"/>
            <p:cNvSpPr>
              <a:spLocks noChangeArrowheads="1"/>
            </p:cNvSpPr>
            <p:nvPr/>
          </p:nvSpPr>
          <p:spPr bwMode="auto">
            <a:xfrm>
              <a:off x="2421925" y="790832"/>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Burnout Total</a:t>
              </a:r>
              <a:endParaRPr lang="en-US" sz="2400" dirty="0">
                <a:effectLst/>
                <a:latin typeface="Calibri"/>
                <a:ea typeface="Times New Roman"/>
                <a:cs typeface="Times New Roman"/>
              </a:endParaRPr>
            </a:p>
          </p:txBody>
        </p:sp>
        <p:sp>
          <p:nvSpPr>
            <p:cNvPr id="62" name="Text Box 22"/>
            <p:cNvSpPr txBox="1">
              <a:spLocks noChangeArrowheads="1"/>
            </p:cNvSpPr>
            <p:nvPr/>
          </p:nvSpPr>
          <p:spPr bwMode="auto">
            <a:xfrm>
              <a:off x="502508" y="271849"/>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a</a:t>
              </a:r>
              <a:r>
                <a:rPr lang="en-US" sz="2400" dirty="0">
                  <a:effectLst/>
                  <a:latin typeface="Times New Roman"/>
                  <a:ea typeface="Times New Roman"/>
                  <a:cs typeface="Times New Roman"/>
                </a:rPr>
                <a:t>   -.10</a:t>
              </a:r>
              <a:endParaRPr lang="en-US" sz="2400" dirty="0">
                <a:effectLst/>
                <a:latin typeface="Calibri"/>
                <a:ea typeface="Times New Roman"/>
                <a:cs typeface="Times New Roman"/>
              </a:endParaRPr>
            </a:p>
          </p:txBody>
        </p:sp>
        <p:sp>
          <p:nvSpPr>
            <p:cNvPr id="63" name="Text Box 23"/>
            <p:cNvSpPr txBox="1">
              <a:spLocks noChangeArrowheads="1"/>
            </p:cNvSpPr>
            <p:nvPr/>
          </p:nvSpPr>
          <p:spPr bwMode="auto">
            <a:xfrm>
              <a:off x="2372498" y="280087"/>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b</a:t>
              </a:r>
              <a:r>
                <a:rPr lang="en-US" sz="2400" dirty="0">
                  <a:effectLst/>
                  <a:latin typeface="Times New Roman"/>
                  <a:ea typeface="Times New Roman"/>
                  <a:cs typeface="Times New Roman"/>
                </a:rPr>
                <a:t>   -.50</a:t>
              </a:r>
              <a:endParaRPr lang="en-US" sz="2400" dirty="0">
                <a:effectLst/>
                <a:latin typeface="Calibri"/>
                <a:ea typeface="Times New Roman"/>
                <a:cs typeface="Times New Roman"/>
              </a:endParaRPr>
            </a:p>
          </p:txBody>
        </p:sp>
        <p:sp>
          <p:nvSpPr>
            <p:cNvPr id="64" name="Text Box 24"/>
            <p:cNvSpPr txBox="1">
              <a:spLocks noChangeArrowheads="1"/>
            </p:cNvSpPr>
            <p:nvPr/>
          </p:nvSpPr>
          <p:spPr bwMode="auto">
            <a:xfrm>
              <a:off x="1351006" y="733168"/>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c</a:t>
              </a:r>
              <a:r>
                <a:rPr lang="en-US" sz="2400" dirty="0">
                  <a:effectLst/>
                  <a:latin typeface="Times New Roman"/>
                  <a:ea typeface="Times New Roman"/>
                  <a:cs typeface="Times New Roman"/>
                </a:rPr>
                <a:t>   .12</a:t>
              </a:r>
              <a:endParaRPr lang="en-US" sz="2400" dirty="0">
                <a:effectLst/>
                <a:latin typeface="Calibri"/>
                <a:ea typeface="Times New Roman"/>
                <a:cs typeface="Times New Roman"/>
              </a:endParaRPr>
            </a:p>
          </p:txBody>
        </p:sp>
        <p:sp>
          <p:nvSpPr>
            <p:cNvPr id="65" name="Text Box 25"/>
            <p:cNvSpPr txBox="1">
              <a:spLocks noChangeArrowheads="1"/>
            </p:cNvSpPr>
            <p:nvPr/>
          </p:nvSpPr>
          <p:spPr bwMode="auto">
            <a:xfrm>
              <a:off x="1342768" y="955589"/>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c'</a:t>
              </a:r>
              <a:r>
                <a:rPr lang="en-US" sz="2400" dirty="0">
                  <a:effectLst/>
                  <a:latin typeface="Times New Roman"/>
                  <a:ea typeface="Times New Roman"/>
                  <a:cs typeface="Times New Roman"/>
                </a:rPr>
                <a:t>   .07</a:t>
              </a:r>
              <a:endParaRPr lang="en-US" sz="2400" dirty="0">
                <a:effectLst/>
                <a:latin typeface="Calibri"/>
                <a:ea typeface="Times New Roman"/>
                <a:cs typeface="Times New Roman"/>
              </a:endParaRPr>
            </a:p>
          </p:txBody>
        </p:sp>
      </p:grpSp>
      <p:grpSp>
        <p:nvGrpSpPr>
          <p:cNvPr id="66" name="Group 65"/>
          <p:cNvGrpSpPr/>
          <p:nvPr/>
        </p:nvGrpSpPr>
        <p:grpSpPr>
          <a:xfrm>
            <a:off x="14030204" y="18055724"/>
            <a:ext cx="7610596" cy="4347076"/>
            <a:chOff x="0" y="0"/>
            <a:chExt cx="3062142" cy="1181649"/>
          </a:xfrm>
        </p:grpSpPr>
        <p:sp>
          <p:nvSpPr>
            <p:cNvPr id="67" name="Rectangle 66"/>
            <p:cNvSpPr>
              <a:spLocks noChangeArrowheads="1"/>
            </p:cNvSpPr>
            <p:nvPr/>
          </p:nvSpPr>
          <p:spPr bwMode="auto">
            <a:xfrm>
              <a:off x="0" y="790832"/>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Advising</a:t>
              </a:r>
              <a:endParaRPr lang="en-US" sz="2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Autonomy</a:t>
              </a:r>
              <a:endParaRPr lang="en-US" sz="2400" dirty="0">
                <a:effectLst/>
                <a:latin typeface="Calibri"/>
                <a:ea typeface="Times New Roman"/>
                <a:cs typeface="Times New Roman"/>
              </a:endParaRPr>
            </a:p>
          </p:txBody>
        </p:sp>
        <p:cxnSp>
          <p:nvCxnSpPr>
            <p:cNvPr id="68" name="AutoShape 17"/>
            <p:cNvCxnSpPr>
              <a:cxnSpLocks noChangeShapeType="1"/>
            </p:cNvCxnSpPr>
            <p:nvPr/>
          </p:nvCxnSpPr>
          <p:spPr bwMode="auto">
            <a:xfrm>
              <a:off x="700216" y="939113"/>
              <a:ext cx="16503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18"/>
            <p:cNvCxnSpPr>
              <a:cxnSpLocks noChangeShapeType="1"/>
            </p:cNvCxnSpPr>
            <p:nvPr/>
          </p:nvCxnSpPr>
          <p:spPr bwMode="auto">
            <a:xfrm flipV="1">
              <a:off x="387178" y="156519"/>
              <a:ext cx="869315" cy="611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AutoShape 19"/>
            <p:cNvCxnSpPr>
              <a:cxnSpLocks noChangeShapeType="1"/>
            </p:cNvCxnSpPr>
            <p:nvPr/>
          </p:nvCxnSpPr>
          <p:spPr bwMode="auto">
            <a:xfrm>
              <a:off x="1960605" y="156519"/>
              <a:ext cx="761365" cy="611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1" name="Rectangle 70"/>
            <p:cNvSpPr>
              <a:spLocks noChangeArrowheads="1"/>
            </p:cNvSpPr>
            <p:nvPr/>
          </p:nvSpPr>
          <p:spPr bwMode="auto">
            <a:xfrm>
              <a:off x="1252151" y="0"/>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PSY Needs</a:t>
              </a:r>
              <a:endParaRPr lang="en-US" sz="2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Autonomy</a:t>
              </a:r>
              <a:endParaRPr lang="en-US" sz="2400" dirty="0">
                <a:effectLst/>
                <a:latin typeface="Calibri"/>
                <a:ea typeface="Times New Roman"/>
                <a:cs typeface="Times New Roman"/>
              </a:endParaRPr>
            </a:p>
          </p:txBody>
        </p:sp>
        <p:sp>
          <p:nvSpPr>
            <p:cNvPr id="72" name="Rectangle 71"/>
            <p:cNvSpPr>
              <a:spLocks noChangeArrowheads="1"/>
            </p:cNvSpPr>
            <p:nvPr/>
          </p:nvSpPr>
          <p:spPr bwMode="auto">
            <a:xfrm>
              <a:off x="2356022" y="790832"/>
              <a:ext cx="706120" cy="3511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400" dirty="0">
                  <a:effectLst/>
                  <a:latin typeface="Times New Roman"/>
                  <a:ea typeface="Times New Roman"/>
                  <a:cs typeface="Times New Roman"/>
                </a:rPr>
                <a:t>Burnout</a:t>
              </a:r>
              <a:endParaRPr lang="en-US" sz="2400" dirty="0">
                <a:effectLst/>
                <a:latin typeface="Calibri"/>
                <a:ea typeface="Times New Roman"/>
                <a:cs typeface="Times New Roman"/>
              </a:endParaRPr>
            </a:p>
            <a:p>
              <a:pPr marL="0" marR="0" algn="ctr">
                <a:spcBef>
                  <a:spcPts val="0"/>
                </a:spcBef>
                <a:spcAft>
                  <a:spcPts val="0"/>
                </a:spcAft>
              </a:pPr>
              <a:r>
                <a:rPr lang="en-US" sz="2400" dirty="0">
                  <a:effectLst/>
                  <a:latin typeface="Times New Roman"/>
                  <a:ea typeface="Times New Roman"/>
                  <a:cs typeface="Times New Roman"/>
                </a:rPr>
                <a:t>Total</a:t>
              </a:r>
              <a:endParaRPr lang="en-US" sz="2400" dirty="0">
                <a:effectLst/>
                <a:latin typeface="Calibri"/>
                <a:ea typeface="Times New Roman"/>
                <a:cs typeface="Times New Roman"/>
              </a:endParaRPr>
            </a:p>
          </p:txBody>
        </p:sp>
        <p:sp>
          <p:nvSpPr>
            <p:cNvPr id="73" name="Text Box 22"/>
            <p:cNvSpPr txBox="1">
              <a:spLocks noChangeArrowheads="1"/>
            </p:cNvSpPr>
            <p:nvPr/>
          </p:nvSpPr>
          <p:spPr bwMode="auto">
            <a:xfrm>
              <a:off x="436605" y="271849"/>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a</a:t>
              </a:r>
              <a:r>
                <a:rPr lang="en-US" sz="2400" dirty="0">
                  <a:effectLst/>
                  <a:latin typeface="Times New Roman"/>
                  <a:ea typeface="Times New Roman"/>
                  <a:cs typeface="Times New Roman"/>
                </a:rPr>
                <a:t>   -.14</a:t>
              </a:r>
              <a:endParaRPr lang="en-US" sz="2400" dirty="0">
                <a:effectLst/>
                <a:latin typeface="Calibri"/>
                <a:ea typeface="Times New Roman"/>
                <a:cs typeface="Times New Roman"/>
              </a:endParaRPr>
            </a:p>
          </p:txBody>
        </p:sp>
        <p:sp>
          <p:nvSpPr>
            <p:cNvPr id="74" name="Text Box 23"/>
            <p:cNvSpPr txBox="1">
              <a:spLocks noChangeArrowheads="1"/>
            </p:cNvSpPr>
            <p:nvPr/>
          </p:nvSpPr>
          <p:spPr bwMode="auto">
            <a:xfrm>
              <a:off x="2306595" y="280086"/>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b</a:t>
              </a:r>
              <a:r>
                <a:rPr lang="en-US" sz="2400" dirty="0">
                  <a:effectLst/>
                  <a:latin typeface="Times New Roman"/>
                  <a:ea typeface="Times New Roman"/>
                  <a:cs typeface="Times New Roman"/>
                </a:rPr>
                <a:t>   -.62</a:t>
              </a:r>
              <a:endParaRPr lang="en-US" sz="2400" dirty="0">
                <a:effectLst/>
                <a:latin typeface="Calibri"/>
                <a:ea typeface="Times New Roman"/>
                <a:cs typeface="Times New Roman"/>
              </a:endParaRPr>
            </a:p>
          </p:txBody>
        </p:sp>
        <p:sp>
          <p:nvSpPr>
            <p:cNvPr id="75" name="Text Box 24"/>
            <p:cNvSpPr txBox="1">
              <a:spLocks noChangeArrowheads="1"/>
            </p:cNvSpPr>
            <p:nvPr/>
          </p:nvSpPr>
          <p:spPr bwMode="auto">
            <a:xfrm>
              <a:off x="1285103" y="724930"/>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c</a:t>
              </a:r>
              <a:r>
                <a:rPr lang="en-US" sz="2400" dirty="0">
                  <a:effectLst/>
                  <a:latin typeface="Times New Roman"/>
                  <a:ea typeface="Times New Roman"/>
                  <a:cs typeface="Times New Roman"/>
                </a:rPr>
                <a:t>  .14</a:t>
              </a:r>
              <a:endParaRPr lang="en-US" sz="2400" dirty="0">
                <a:effectLst/>
                <a:latin typeface="Calibri"/>
                <a:ea typeface="Times New Roman"/>
                <a:cs typeface="Times New Roman"/>
              </a:endParaRPr>
            </a:p>
          </p:txBody>
        </p:sp>
        <p:sp>
          <p:nvSpPr>
            <p:cNvPr id="76" name="Text Box 25"/>
            <p:cNvSpPr txBox="1">
              <a:spLocks noChangeArrowheads="1"/>
            </p:cNvSpPr>
            <p:nvPr/>
          </p:nvSpPr>
          <p:spPr bwMode="auto">
            <a:xfrm>
              <a:off x="1276865" y="955589"/>
              <a:ext cx="61912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2400" i="1" dirty="0">
                  <a:effectLst/>
                  <a:latin typeface="Times New Roman"/>
                  <a:ea typeface="Times New Roman"/>
                  <a:cs typeface="Times New Roman"/>
                </a:rPr>
                <a:t>c'</a:t>
              </a:r>
              <a:r>
                <a:rPr lang="en-US" sz="2400" dirty="0">
                  <a:effectLst/>
                  <a:latin typeface="Times New Roman"/>
                  <a:ea typeface="Times New Roman"/>
                  <a:cs typeface="Times New Roman"/>
                </a:rPr>
                <a:t>  .05</a:t>
              </a:r>
              <a:endParaRPr lang="en-US" sz="2400" dirty="0">
                <a:effectLst/>
                <a:latin typeface="Calibri"/>
                <a:ea typeface="Times New Roman"/>
                <a:cs typeface="Times New Roman"/>
              </a:endParaRPr>
            </a:p>
          </p:txBody>
        </p:sp>
      </p:grpSp>
      <p:sp>
        <p:nvSpPr>
          <p:cNvPr id="77" name="Rectangle 8"/>
          <p:cNvSpPr>
            <a:spLocks/>
          </p:cNvSpPr>
          <p:nvPr/>
        </p:nvSpPr>
        <p:spPr bwMode="auto">
          <a:xfrm>
            <a:off x="24841200" y="24688801"/>
            <a:ext cx="995891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marL="457200" indent="-457200">
              <a:buClr>
                <a:srgbClr val="5E0009"/>
              </a:buClr>
              <a:buSzPct val="100000"/>
              <a:buFont typeface="Arial" panose="020B0604020202020204" pitchFamily="34" charset="0"/>
              <a:buChar char="•"/>
            </a:pPr>
            <a:r>
              <a:rPr lang="en-US" sz="2000" dirty="0">
                <a:solidFill>
                  <a:schemeClr val="tx1"/>
                </a:solidFill>
                <a:latin typeface="Times New Roman" pitchFamily="18" charset="0"/>
                <a:ea typeface="MS PGothic" pitchFamily="34" charset="-128"/>
                <a:sym typeface="Times New Roman" pitchFamily="18" charset="0"/>
              </a:rPr>
              <a:t>Burt, T., Buchanan, E.M., Carr, M., Teasley, M. L., </a:t>
            </a:r>
            <a:r>
              <a:rPr lang="en-US" sz="2000" dirty="0" err="1">
                <a:solidFill>
                  <a:schemeClr val="tx1"/>
                </a:solidFill>
                <a:latin typeface="Times New Roman" pitchFamily="18" charset="0"/>
                <a:ea typeface="MS PGothic" pitchFamily="34" charset="-128"/>
                <a:sym typeface="Times New Roman" pitchFamily="18" charset="0"/>
              </a:rPr>
              <a:t>Yadon</a:t>
            </a:r>
            <a:r>
              <a:rPr lang="en-US" sz="2000" dirty="0">
                <a:solidFill>
                  <a:schemeClr val="tx1"/>
                </a:solidFill>
                <a:latin typeface="Times New Roman" pitchFamily="18" charset="0"/>
                <a:ea typeface="MS PGothic" pitchFamily="34" charset="-128"/>
                <a:sym typeface="Times New Roman" pitchFamily="18" charset="0"/>
              </a:rPr>
              <a:t>, C., &amp; </a:t>
            </a:r>
            <a:r>
              <a:rPr lang="en-US" sz="2000" dirty="0" smtClean="0">
                <a:solidFill>
                  <a:schemeClr val="tx1"/>
                </a:solidFill>
                <a:latin typeface="Times New Roman" pitchFamily="18" charset="0"/>
                <a:ea typeface="MS PGothic" pitchFamily="34" charset="-128"/>
                <a:sym typeface="Times New Roman" pitchFamily="18" charset="0"/>
              </a:rPr>
              <a:t>Young-Jones</a:t>
            </a:r>
            <a:r>
              <a:rPr lang="en-US" sz="2000" dirty="0">
                <a:solidFill>
                  <a:schemeClr val="tx1"/>
                </a:solidFill>
                <a:latin typeface="Times New Roman" pitchFamily="18" charset="0"/>
                <a:ea typeface="MS PGothic" pitchFamily="34" charset="-128"/>
                <a:sym typeface="Times New Roman" pitchFamily="18" charset="0"/>
              </a:rPr>
              <a:t>, A. (2013, </a:t>
            </a:r>
            <a:r>
              <a:rPr lang="en-US" sz="2000" dirty="0" smtClean="0">
                <a:solidFill>
                  <a:schemeClr val="tx1"/>
                </a:solidFill>
                <a:latin typeface="Times New Roman" pitchFamily="18" charset="0"/>
                <a:ea typeface="MS PGothic" pitchFamily="34" charset="-128"/>
                <a:sym typeface="Times New Roman" pitchFamily="18" charset="0"/>
              </a:rPr>
              <a:t>	May</a:t>
            </a:r>
            <a:r>
              <a:rPr lang="en-US" sz="2000" dirty="0">
                <a:solidFill>
                  <a:schemeClr val="tx1"/>
                </a:solidFill>
                <a:latin typeface="Times New Roman" pitchFamily="18" charset="0"/>
                <a:ea typeface="MS PGothic" pitchFamily="34" charset="-128"/>
                <a:sym typeface="Times New Roman" pitchFamily="18" charset="0"/>
              </a:rPr>
              <a:t>). </a:t>
            </a:r>
            <a:r>
              <a:rPr lang="en-US" sz="2000" dirty="0" smtClean="0">
                <a:solidFill>
                  <a:schemeClr val="tx1"/>
                </a:solidFill>
                <a:latin typeface="Times New Roman" pitchFamily="18" charset="0"/>
                <a:ea typeface="MS PGothic" pitchFamily="34" charset="-128"/>
                <a:sym typeface="Times New Roman" pitchFamily="18" charset="0"/>
              </a:rPr>
              <a:t>Academic </a:t>
            </a:r>
            <a:r>
              <a:rPr lang="en-US" sz="2000" dirty="0">
                <a:solidFill>
                  <a:schemeClr val="tx1"/>
                </a:solidFill>
                <a:latin typeface="Times New Roman" pitchFamily="18" charset="0"/>
                <a:ea typeface="MS PGothic" pitchFamily="34" charset="-128"/>
                <a:sym typeface="Times New Roman" pitchFamily="18" charset="0"/>
              </a:rPr>
              <a:t>Advising Assessment: </a:t>
            </a:r>
            <a:r>
              <a:rPr lang="en-US" sz="2000" dirty="0" smtClean="0">
                <a:solidFill>
                  <a:schemeClr val="tx1"/>
                </a:solidFill>
                <a:latin typeface="Times New Roman" pitchFamily="18" charset="0"/>
                <a:ea typeface="MS PGothic" pitchFamily="34" charset="-128"/>
                <a:sym typeface="Times New Roman" pitchFamily="18" charset="0"/>
              </a:rPr>
              <a:t>Perceived </a:t>
            </a:r>
            <a:r>
              <a:rPr lang="en-US" sz="2000" dirty="0">
                <a:solidFill>
                  <a:schemeClr val="tx1"/>
                </a:solidFill>
                <a:latin typeface="Times New Roman" pitchFamily="18" charset="0"/>
                <a:ea typeface="MS PGothic" pitchFamily="34" charset="-128"/>
                <a:sym typeface="Times New Roman" pitchFamily="18" charset="0"/>
              </a:rPr>
              <a:t>Support and Scale Development </a:t>
            </a:r>
            <a:r>
              <a:rPr lang="en-US" sz="2000" dirty="0" smtClean="0">
                <a:solidFill>
                  <a:schemeClr val="tx1"/>
                </a:solidFill>
                <a:latin typeface="Times New Roman" pitchFamily="18" charset="0"/>
                <a:ea typeface="MS PGothic" pitchFamily="34" charset="-128"/>
                <a:sym typeface="Times New Roman" pitchFamily="18" charset="0"/>
              </a:rPr>
              <a:t>	as Outcomes</a:t>
            </a:r>
            <a:r>
              <a:rPr lang="en-US" sz="2000" dirty="0">
                <a:solidFill>
                  <a:schemeClr val="tx1"/>
                </a:solidFill>
                <a:latin typeface="Times New Roman" pitchFamily="18" charset="0"/>
                <a:ea typeface="MS PGothic" pitchFamily="34" charset="-128"/>
                <a:sym typeface="Times New Roman" pitchFamily="18" charset="0"/>
              </a:rPr>
              <a:t>. Poster </a:t>
            </a:r>
            <a:r>
              <a:rPr lang="en-US" sz="2000" dirty="0" smtClean="0">
                <a:solidFill>
                  <a:schemeClr val="tx1"/>
                </a:solidFill>
                <a:latin typeface="Times New Roman" pitchFamily="18" charset="0"/>
                <a:ea typeface="MS PGothic" pitchFamily="34" charset="-128"/>
                <a:sym typeface="Times New Roman" pitchFamily="18" charset="0"/>
              </a:rPr>
              <a:t>presentation </a:t>
            </a:r>
            <a:r>
              <a:rPr lang="en-US" sz="2000" dirty="0">
                <a:solidFill>
                  <a:schemeClr val="tx1"/>
                </a:solidFill>
                <a:latin typeface="Times New Roman" pitchFamily="18" charset="0"/>
                <a:ea typeface="MS PGothic" pitchFamily="34" charset="-128"/>
                <a:sym typeface="Times New Roman" pitchFamily="18" charset="0"/>
              </a:rPr>
              <a:t>for the Annual Meeting of the Association for </a:t>
            </a:r>
            <a:r>
              <a:rPr lang="en-US" sz="2000" dirty="0" smtClean="0">
                <a:solidFill>
                  <a:schemeClr val="tx1"/>
                </a:solidFill>
                <a:latin typeface="Times New Roman" pitchFamily="18" charset="0"/>
                <a:ea typeface="MS PGothic" pitchFamily="34" charset="-128"/>
                <a:sym typeface="Times New Roman" pitchFamily="18" charset="0"/>
              </a:rPr>
              <a:t>	Psychological </a:t>
            </a:r>
            <a:r>
              <a:rPr lang="en-US" sz="2000" dirty="0">
                <a:solidFill>
                  <a:schemeClr val="tx1"/>
                </a:solidFill>
                <a:latin typeface="Times New Roman" pitchFamily="18" charset="0"/>
                <a:ea typeface="MS PGothic" pitchFamily="34" charset="-128"/>
                <a:sym typeface="Times New Roman" pitchFamily="18" charset="0"/>
              </a:rPr>
              <a:t>Science, Washington D.C. </a:t>
            </a:r>
            <a:endParaRPr lang="en-US" sz="2000" dirty="0" smtClean="0">
              <a:solidFill>
                <a:schemeClr val="tx1"/>
              </a:solidFill>
              <a:latin typeface="Times New Roman" pitchFamily="18" charset="0"/>
              <a:ea typeface="MS PGothic" pitchFamily="34" charset="-128"/>
              <a:sym typeface="Times New Roman" pitchFamily="18" charset="0"/>
            </a:endParaRPr>
          </a:p>
          <a:p>
            <a:pPr marL="457200" indent="-457200">
              <a:buClr>
                <a:srgbClr val="5E0009"/>
              </a:buClr>
              <a:buSzPct val="100000"/>
              <a:buFont typeface="Arial" panose="020B0604020202020204" pitchFamily="34" charset="0"/>
              <a:buChar char="•"/>
            </a:pPr>
            <a:r>
              <a:rPr lang="en-US" sz="2000" dirty="0" smtClean="0">
                <a:solidFill>
                  <a:schemeClr val="tx1"/>
                </a:solidFill>
                <a:latin typeface="Times New Roman" pitchFamily="18" charset="0"/>
                <a:ea typeface="MS PGothic" pitchFamily="34" charset="-128"/>
                <a:sym typeface="Times New Roman" pitchFamily="18" charset="0"/>
              </a:rPr>
              <a:t>Gagne, M. (2003). The role of autonomy support and autonomy orientation in </a:t>
            </a:r>
            <a:r>
              <a:rPr lang="en-US" sz="2000" dirty="0" err="1" smtClean="0">
                <a:solidFill>
                  <a:schemeClr val="tx1"/>
                </a:solidFill>
                <a:latin typeface="Times New Roman" pitchFamily="18" charset="0"/>
                <a:ea typeface="MS PGothic" pitchFamily="34" charset="-128"/>
                <a:sym typeface="Times New Roman" pitchFamily="18" charset="0"/>
              </a:rPr>
              <a:t>prosocial</a:t>
            </a:r>
            <a:r>
              <a:rPr lang="en-US" sz="2000" dirty="0" smtClean="0">
                <a:solidFill>
                  <a:schemeClr val="tx1"/>
                </a:solidFill>
                <a:latin typeface="Times New Roman" pitchFamily="18" charset="0"/>
                <a:ea typeface="MS PGothic" pitchFamily="34" charset="-128"/>
                <a:sym typeface="Times New Roman" pitchFamily="18" charset="0"/>
              </a:rPr>
              <a:t> 	behavior engagement. </a:t>
            </a:r>
            <a:r>
              <a:rPr lang="en-US" sz="2000" i="1" dirty="0" smtClean="0">
                <a:solidFill>
                  <a:schemeClr val="tx1"/>
                </a:solidFill>
                <a:latin typeface="Times New Roman" pitchFamily="18" charset="0"/>
                <a:ea typeface="MS PGothic" pitchFamily="34" charset="-128"/>
                <a:sym typeface="Times New Roman" pitchFamily="18" charset="0"/>
              </a:rPr>
              <a:t>Motivation and Emotion, 27</a:t>
            </a:r>
            <a:r>
              <a:rPr lang="en-US" sz="2000" dirty="0" smtClean="0">
                <a:solidFill>
                  <a:schemeClr val="tx1"/>
                </a:solidFill>
                <a:latin typeface="Times New Roman" pitchFamily="18" charset="0"/>
                <a:ea typeface="MS PGothic" pitchFamily="34" charset="-128"/>
                <a:sym typeface="Times New Roman" pitchFamily="18" charset="0"/>
              </a:rPr>
              <a:t>, 199-223.</a:t>
            </a:r>
          </a:p>
          <a:p>
            <a:pPr marL="457200" indent="-457200">
              <a:buClr>
                <a:srgbClr val="5E0009"/>
              </a:buClr>
              <a:buSzPct val="100000"/>
              <a:buFont typeface="Arial" panose="020B0604020202020204" pitchFamily="34" charset="0"/>
              <a:buChar char="•"/>
            </a:pPr>
            <a:r>
              <a:rPr lang="en-US" sz="2000" dirty="0" err="1">
                <a:solidFill>
                  <a:schemeClr val="tx1"/>
                </a:solidFill>
                <a:latin typeface="Times New Roman" pitchFamily="18" charset="0"/>
                <a:ea typeface="MS PGothic" pitchFamily="34" charset="-128"/>
                <a:sym typeface="Times New Roman" pitchFamily="18" charset="0"/>
              </a:rPr>
              <a:t>Hamann</a:t>
            </a:r>
            <a:r>
              <a:rPr lang="en-US" sz="2000" dirty="0">
                <a:solidFill>
                  <a:schemeClr val="tx1"/>
                </a:solidFill>
                <a:latin typeface="Times New Roman" pitchFamily="18" charset="0"/>
                <a:ea typeface="MS PGothic" pitchFamily="34" charset="-128"/>
                <a:sym typeface="Times New Roman" pitchFamily="18" charset="0"/>
              </a:rPr>
              <a:t>, D. L., &amp; Daugherty, E. (1985). Burnout assessment: The college music student. </a:t>
            </a:r>
          </a:p>
          <a:p>
            <a:pPr>
              <a:buClr>
                <a:srgbClr val="5E0009"/>
              </a:buClr>
              <a:buSzPct val="100000"/>
            </a:pPr>
            <a:r>
              <a:rPr lang="en-US" sz="2000" dirty="0" smtClean="0">
                <a:solidFill>
                  <a:schemeClr val="tx1"/>
                </a:solidFill>
                <a:latin typeface="Times New Roman" pitchFamily="18" charset="0"/>
                <a:ea typeface="MS PGothic" pitchFamily="34" charset="-128"/>
                <a:sym typeface="Times New Roman" pitchFamily="18" charset="0"/>
              </a:rPr>
              <a:t>	</a:t>
            </a:r>
            <a:r>
              <a:rPr lang="en-US" sz="2000" i="1" dirty="0" smtClean="0">
                <a:solidFill>
                  <a:schemeClr val="tx1"/>
                </a:solidFill>
                <a:latin typeface="Times New Roman" pitchFamily="18" charset="0"/>
                <a:ea typeface="MS PGothic" pitchFamily="34" charset="-128"/>
                <a:sym typeface="Times New Roman" pitchFamily="18" charset="0"/>
              </a:rPr>
              <a:t>Update</a:t>
            </a:r>
            <a:r>
              <a:rPr lang="en-US" sz="2000" i="1" dirty="0">
                <a:solidFill>
                  <a:schemeClr val="tx1"/>
                </a:solidFill>
                <a:latin typeface="Times New Roman" pitchFamily="18" charset="0"/>
                <a:ea typeface="MS PGothic" pitchFamily="34" charset="-128"/>
                <a:sym typeface="Times New Roman" pitchFamily="18" charset="0"/>
              </a:rPr>
              <a:t>: The Applications of Research in Music Education, 3</a:t>
            </a:r>
            <a:r>
              <a:rPr lang="en-US" sz="2000" dirty="0">
                <a:solidFill>
                  <a:schemeClr val="tx1"/>
                </a:solidFill>
                <a:latin typeface="Times New Roman" pitchFamily="18" charset="0"/>
                <a:ea typeface="MS PGothic" pitchFamily="34" charset="-128"/>
                <a:sym typeface="Times New Roman" pitchFamily="18" charset="0"/>
              </a:rPr>
              <a:t>(2), 3-8.</a:t>
            </a:r>
          </a:p>
          <a:p>
            <a:pPr marL="457200" indent="-457200">
              <a:buClr>
                <a:srgbClr val="5E0009"/>
              </a:buClr>
              <a:buSzPct val="100000"/>
              <a:buFont typeface="Arial" panose="020B0604020202020204" pitchFamily="34" charset="0"/>
              <a:buChar char="•"/>
            </a:pPr>
            <a:r>
              <a:rPr lang="en-US" sz="2000" dirty="0" err="1" smtClean="0">
                <a:solidFill>
                  <a:schemeClr val="tx1"/>
                </a:solidFill>
                <a:latin typeface="Times New Roman" pitchFamily="18" charset="0"/>
                <a:ea typeface="MS PGothic" pitchFamily="34" charset="-128"/>
                <a:sym typeface="Times New Roman" pitchFamily="18" charset="0"/>
              </a:rPr>
              <a:t>Maslach</a:t>
            </a:r>
            <a:r>
              <a:rPr lang="en-US" sz="2000" dirty="0">
                <a:solidFill>
                  <a:schemeClr val="tx1"/>
                </a:solidFill>
                <a:latin typeface="Times New Roman" pitchFamily="18" charset="0"/>
                <a:ea typeface="MS PGothic" pitchFamily="34" charset="-128"/>
                <a:sym typeface="Times New Roman" pitchFamily="18" charset="0"/>
              </a:rPr>
              <a:t>, C., &amp; Jackson, S. E. (1981). The measurement of </a:t>
            </a:r>
            <a:r>
              <a:rPr lang="en-US" sz="2000" dirty="0" smtClean="0">
                <a:solidFill>
                  <a:schemeClr val="tx1"/>
                </a:solidFill>
                <a:latin typeface="Times New Roman" pitchFamily="18" charset="0"/>
                <a:ea typeface="MS PGothic" pitchFamily="34" charset="-128"/>
                <a:sym typeface="Times New Roman" pitchFamily="18" charset="0"/>
              </a:rPr>
              <a:t>experienced </a:t>
            </a:r>
            <a:r>
              <a:rPr lang="en-US" sz="2000" dirty="0">
                <a:solidFill>
                  <a:schemeClr val="tx1"/>
                </a:solidFill>
                <a:latin typeface="Times New Roman" pitchFamily="18" charset="0"/>
                <a:ea typeface="MS PGothic" pitchFamily="34" charset="-128"/>
                <a:sym typeface="Times New Roman" pitchFamily="18" charset="0"/>
              </a:rPr>
              <a:t>burnout. </a:t>
            </a:r>
            <a:r>
              <a:rPr lang="en-US" sz="2000" i="1" dirty="0">
                <a:solidFill>
                  <a:schemeClr val="tx1"/>
                </a:solidFill>
                <a:latin typeface="Times New Roman" pitchFamily="18" charset="0"/>
                <a:ea typeface="MS PGothic" pitchFamily="34" charset="-128"/>
                <a:sym typeface="Times New Roman" pitchFamily="18" charset="0"/>
              </a:rPr>
              <a:t>Journal of </a:t>
            </a:r>
            <a:r>
              <a:rPr lang="en-US" sz="2000" i="1" dirty="0" smtClean="0">
                <a:solidFill>
                  <a:schemeClr val="tx1"/>
                </a:solidFill>
                <a:latin typeface="Times New Roman" pitchFamily="18" charset="0"/>
                <a:ea typeface="MS PGothic" pitchFamily="34" charset="-128"/>
                <a:sym typeface="Times New Roman" pitchFamily="18" charset="0"/>
              </a:rPr>
              <a:t>	Occupational </a:t>
            </a:r>
            <a:r>
              <a:rPr lang="en-US" sz="2000" i="1" dirty="0">
                <a:solidFill>
                  <a:schemeClr val="tx1"/>
                </a:solidFill>
                <a:latin typeface="Times New Roman" pitchFamily="18" charset="0"/>
                <a:ea typeface="MS PGothic" pitchFamily="34" charset="-128"/>
                <a:sym typeface="Times New Roman" pitchFamily="18" charset="0"/>
              </a:rPr>
              <a:t>Behavior, 2</a:t>
            </a:r>
            <a:r>
              <a:rPr lang="en-US" sz="2000" dirty="0">
                <a:solidFill>
                  <a:schemeClr val="tx1"/>
                </a:solidFill>
                <a:latin typeface="Times New Roman" pitchFamily="18" charset="0"/>
                <a:ea typeface="MS PGothic" pitchFamily="34" charset="-128"/>
                <a:sym typeface="Times New Roman" pitchFamily="18" charset="0"/>
              </a:rPr>
              <a:t>, 99-113.</a:t>
            </a:r>
          </a:p>
        </p:txBody>
      </p:sp>
      <p:pic>
        <p:nvPicPr>
          <p:cNvPr id="3"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7853"/>
          <a:stretch/>
        </p:blipFill>
        <p:spPr bwMode="auto">
          <a:xfrm>
            <a:off x="24285641" y="5128846"/>
            <a:ext cx="7498003" cy="651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556200" y="6174462"/>
            <a:ext cx="4648200" cy="4893647"/>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Music Education majors generally perceived their advisor to be more supportive across all subscales than Music Performance majors, but the difference was not significant.</a:t>
            </a: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NOTE: For the Advisor Support Scale, lower advising subscale scores and overall averages indicate higher levels of perceived advisor support.</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Default - Blank">
  <a:themeElements>
    <a:clrScheme name="">
      <a:dk1>
        <a:srgbClr val="000000"/>
      </a:dk1>
      <a:lt1>
        <a:srgbClr val="FFFFFF"/>
      </a:lt1>
      <a:dk2>
        <a:srgbClr val="000000"/>
      </a:dk2>
      <a:lt2>
        <a:srgbClr val="808080"/>
      </a:lt2>
      <a:accent1>
        <a:srgbClr val="66B132"/>
      </a:accent1>
      <a:accent2>
        <a:srgbClr val="333399"/>
      </a:accent2>
      <a:accent3>
        <a:srgbClr val="FFFFFF"/>
      </a:accent3>
      <a:accent4>
        <a:srgbClr val="000000"/>
      </a:accent4>
      <a:accent5>
        <a:srgbClr val="B8D5AD"/>
      </a:accent5>
      <a:accent6>
        <a:srgbClr val="2D2D8A"/>
      </a:accent6>
      <a:hlink>
        <a:srgbClr val="009999"/>
      </a:hlink>
      <a:folHlink>
        <a:srgbClr val="99CC00"/>
      </a:folHlink>
    </a:clrScheme>
    <a:fontScheme name="Default - Blank">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1941</TotalTime>
  <Pages>0</Pages>
  <Words>656</Words>
  <Characters>0</Characters>
  <Application>Microsoft Office PowerPoint</Application>
  <PresentationFormat>Custom</PresentationFormat>
  <Lines>0</Lines>
  <Paragraphs>86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 Blank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Marilee L. Teasley</cp:lastModifiedBy>
  <cp:revision>110</cp:revision>
  <dcterms:modified xsi:type="dcterms:W3CDTF">2014-02-12T15:38:00Z</dcterms:modified>
</cp:coreProperties>
</file>