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06934"/>
    <a:srgbClr val="0044FE"/>
    <a:srgbClr val="F46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868" autoAdjust="0"/>
    <p:restoredTop sz="94383" autoAdjust="0"/>
  </p:normalViewPr>
  <p:slideViewPr>
    <p:cSldViewPr>
      <p:cViewPr>
        <p:scale>
          <a:sx n="30" d="100"/>
          <a:sy n="30" d="100"/>
        </p:scale>
        <p:origin x="-872" y="108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99343B-EA5F-4ADD-9460-941A8C1EBC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40736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52B7B-E9B7-4454-B0E5-3D59F7AA3E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83853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76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3" cy="28087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19E96-6FCD-4F9D-8F89-514B47A9C5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712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59801-7B5A-400E-B335-3A64EBB55A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78317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69C8C-A819-431E-9D13-9C81427D3D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7939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49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49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EE697-DFC7-48AF-886D-639558809E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03284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FD30B-62B3-49B3-90D3-C12BFD3E45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45999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DFA167-9D40-4397-8A22-C598A33180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3375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69EFD-54AA-411B-ABB0-DBDB9944F7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92847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F056D9-60D3-4E39-BDA5-F9140AF54C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65640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1B3A4-0D33-4155-AF48-49EB80A73D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8002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0327263" y="30980063"/>
            <a:ext cx="117475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6600">
                <a:solidFill>
                  <a:srgbClr val="878787"/>
                </a:solidFill>
                <a:latin typeface="Lucida Grande" pitchFamily="-84" charset="0"/>
                <a:ea typeface="MS PGothic" panose="020B0600070205080204" pitchFamily="34" charset="-128"/>
                <a:sym typeface="Lucida Grande" pitchFamily="-84" charset="0"/>
              </a:defRPr>
            </a:lvl1pPr>
          </a:lstStyle>
          <a:p>
            <a:fld id="{5FD8FEC7-2C5D-45DE-84FB-9C36ADEAE2E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+mj-lt"/>
          <a:ea typeface="+mj-ea"/>
          <a:cs typeface="+mj-cs"/>
          <a:sym typeface="Lucida Grande" pitchFamily="-84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pitchFamily="-84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pitchFamily="-84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pitchFamily="-84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pitchFamily="-84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2038350" indent="-1879600" algn="l" rtl="0" eaLnBrk="0" fontAlgn="base" hangingPunct="0">
        <a:spcBef>
          <a:spcPts val="42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75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1pPr>
      <a:lvl2pPr marL="4233863" indent="-156845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153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2pPr>
      <a:lvl3pPr marL="6427788" indent="-1254125" algn="l" rtl="0" eaLnBrk="0" fontAlgn="base" hangingPunct="0">
        <a:spcBef>
          <a:spcPts val="31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31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3pPr>
      <a:lvl4pPr marL="8936038" indent="-1254125" algn="l" rtl="0" eaLnBrk="0" fontAlgn="base" hangingPunct="0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110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4pPr>
      <a:lvl5pPr marL="11442700" indent="-1252538" algn="l" rtl="0" eaLnBrk="0" fontAlgn="base" hangingPunct="0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5pPr>
      <a:lvl6pPr marL="11899900" indent="-1252538" algn="l" rtl="0" fontAlgn="base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12357100" indent="-1252538" algn="l" rtl="0" fontAlgn="base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12814300" indent="-1252538" algn="l" rtl="0" fontAlgn="base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13271500" indent="-1252538" algn="l" rtl="0" fontAlgn="base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78912" y="22666643"/>
            <a:ext cx="7461468" cy="597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97950" y="9708118"/>
            <a:ext cx="748379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313" name="Group 1"/>
          <p:cNvGrpSpPr>
            <a:grpSpLocks/>
          </p:cNvGrpSpPr>
          <p:nvPr/>
        </p:nvGrpSpPr>
        <p:grpSpPr bwMode="auto">
          <a:xfrm>
            <a:off x="1828800" y="1487488"/>
            <a:ext cx="40284400" cy="2684462"/>
            <a:chOff x="0" y="0"/>
            <a:chExt cx="25376" cy="1691"/>
          </a:xfrm>
        </p:grpSpPr>
        <p:sp>
          <p:nvSpPr>
            <p:cNvPr id="13329" name="Rectangle 2"/>
            <p:cNvSpPr>
              <a:spLocks/>
            </p:cNvSpPr>
            <p:nvPr/>
          </p:nvSpPr>
          <p:spPr bwMode="auto">
            <a:xfrm>
              <a:off x="0" y="0"/>
              <a:ext cx="25352" cy="16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23236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330" name="Rectangle 3"/>
            <p:cNvSpPr>
              <a:spLocks/>
            </p:cNvSpPr>
            <p:nvPr/>
          </p:nvSpPr>
          <p:spPr bwMode="auto">
            <a:xfrm>
              <a:off x="0" y="160"/>
              <a:ext cx="25376" cy="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sz="6000" dirty="0">
                  <a:solidFill>
                    <a:srgbClr val="FFFFFF"/>
                  </a:solidFill>
                  <a:latin typeface="Gill Sans"/>
                  <a:ea typeface="MS PGothic" panose="020B0600070205080204" pitchFamily="34" charset="-128"/>
                  <a:sym typeface="Minion Pro" pitchFamily="18" charset="0"/>
                </a:rPr>
                <a:t> </a:t>
              </a:r>
              <a:r>
                <a:rPr lang="en-US" sz="6000" dirty="0" smtClean="0">
                  <a:solidFill>
                    <a:schemeClr val="bg1"/>
                  </a:solidFill>
                  <a:latin typeface="Gill Sans"/>
                </a:rPr>
                <a:t>Shaking Up Statistics: A Blended Learning Perspective</a:t>
              </a:r>
              <a:endParaRPr lang="en-US" sz="6000" dirty="0">
                <a:solidFill>
                  <a:schemeClr val="bg1"/>
                </a:solidFill>
                <a:latin typeface="Gill Sans"/>
                <a:ea typeface="MS PGothic" panose="020B0600070205080204" pitchFamily="34" charset="-128"/>
                <a:sym typeface="Minion Pro" pitchFamily="18" charset="0"/>
              </a:endParaRPr>
            </a:p>
            <a:p>
              <a:pPr algn="ctr" eaLnBrk="1" hangingPunct="1"/>
              <a:r>
                <a:rPr lang="en-US" sz="6000" dirty="0" smtClean="0">
                  <a:solidFill>
                    <a:srgbClr val="FFFFFF"/>
                  </a:solidFill>
                  <a:latin typeface="Gill Sans"/>
                  <a:ea typeface="MS PGothic" panose="020B0600070205080204" pitchFamily="34" charset="-128"/>
                  <a:sym typeface="Minion Pro" pitchFamily="18" charset="0"/>
                </a:rPr>
                <a:t>My Vu, Erin M. Buchanan, Kayla Jordan, Marilee </a:t>
              </a:r>
              <a:r>
                <a:rPr lang="en-US" sz="6000" dirty="0" err="1" smtClean="0">
                  <a:solidFill>
                    <a:srgbClr val="FFFFFF"/>
                  </a:solidFill>
                  <a:latin typeface="Gill Sans"/>
                  <a:ea typeface="MS PGothic" panose="020B0600070205080204" pitchFamily="34" charset="-128"/>
                  <a:sym typeface="Minion Pro" pitchFamily="18" charset="0"/>
                </a:rPr>
                <a:t>Teasley</a:t>
              </a:r>
              <a:r>
                <a:rPr lang="en-US" sz="6000" dirty="0" smtClean="0">
                  <a:solidFill>
                    <a:srgbClr val="FFFFFF"/>
                  </a:solidFill>
                  <a:latin typeface="Gill Sans"/>
                  <a:ea typeface="MS PGothic" panose="020B0600070205080204" pitchFamily="34" charset="-128"/>
                  <a:sym typeface="Minion Pro" pitchFamily="18" charset="0"/>
                </a:rPr>
                <a:t>, </a:t>
              </a:r>
              <a:r>
                <a:rPr lang="en-US" sz="6000" dirty="0" err="1" smtClean="0">
                  <a:solidFill>
                    <a:srgbClr val="FFFFFF"/>
                  </a:solidFill>
                  <a:latin typeface="Gill Sans"/>
                  <a:ea typeface="MS PGothic" panose="020B0600070205080204" pitchFamily="34" charset="-128"/>
                  <a:sym typeface="Minion Pro" pitchFamily="18" charset="0"/>
                </a:rPr>
                <a:t>Kathrene</a:t>
              </a:r>
              <a:r>
                <a:rPr lang="en-US" sz="6000" dirty="0" smtClean="0">
                  <a:solidFill>
                    <a:srgbClr val="FFFFFF"/>
                  </a:solidFill>
                  <a:latin typeface="Gill Sans"/>
                  <a:ea typeface="MS PGothic" panose="020B0600070205080204" pitchFamily="34" charset="-128"/>
                  <a:sym typeface="Minion Pro" pitchFamily="18" charset="0"/>
                </a:rPr>
                <a:t> Valentine </a:t>
              </a:r>
            </a:p>
            <a:p>
              <a:pPr algn="ctr" eaLnBrk="1" hangingPunct="1"/>
              <a:r>
                <a:rPr lang="en-US" sz="6000" dirty="0" smtClean="0">
                  <a:solidFill>
                    <a:srgbClr val="FFFFFF"/>
                  </a:solidFill>
                  <a:latin typeface="Gill Sans"/>
                  <a:ea typeface="MS PGothic" panose="020B0600070205080204" pitchFamily="34" charset="-128"/>
                  <a:sym typeface="Minion Pro" pitchFamily="18" charset="0"/>
                </a:rPr>
                <a:t>Missouri </a:t>
              </a:r>
              <a:r>
                <a:rPr lang="en-US" sz="6000" dirty="0">
                  <a:solidFill>
                    <a:srgbClr val="FFFFFF"/>
                  </a:solidFill>
                  <a:latin typeface="Gill Sans"/>
                  <a:ea typeface="MS PGothic" panose="020B0600070205080204" pitchFamily="34" charset="-128"/>
                  <a:sym typeface="Minion Pro" pitchFamily="18" charset="0"/>
                </a:rPr>
                <a:t>State University</a:t>
              </a:r>
            </a:p>
          </p:txBody>
        </p:sp>
      </p:grpSp>
      <p:sp>
        <p:nvSpPr>
          <p:cNvPr id="13314" name="Line 4"/>
          <p:cNvSpPr>
            <a:spLocks noChangeShapeType="1"/>
          </p:cNvSpPr>
          <p:nvPr/>
        </p:nvSpPr>
        <p:spPr bwMode="auto">
          <a:xfrm>
            <a:off x="1827213" y="4170363"/>
            <a:ext cx="77787" cy="27452637"/>
          </a:xfrm>
          <a:prstGeom prst="line">
            <a:avLst/>
          </a:prstGeom>
          <a:noFill/>
          <a:ln w="9525">
            <a:solidFill>
              <a:srgbClr val="2929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5" name="Line 5"/>
          <p:cNvSpPr>
            <a:spLocks noChangeShapeType="1"/>
          </p:cNvSpPr>
          <p:nvPr/>
        </p:nvSpPr>
        <p:spPr bwMode="auto">
          <a:xfrm>
            <a:off x="42062400" y="4171950"/>
            <a:ext cx="76200" cy="27374850"/>
          </a:xfrm>
          <a:prstGeom prst="line">
            <a:avLst/>
          </a:prstGeom>
          <a:noFill/>
          <a:ln w="9525">
            <a:solidFill>
              <a:srgbClr val="2929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6" name="Line 6"/>
          <p:cNvSpPr>
            <a:spLocks noChangeShapeType="1"/>
          </p:cNvSpPr>
          <p:nvPr/>
        </p:nvSpPr>
        <p:spPr bwMode="auto">
          <a:xfrm rot="10800000" flipH="1">
            <a:off x="1905000" y="31548388"/>
            <a:ext cx="40233600" cy="74612"/>
          </a:xfrm>
          <a:prstGeom prst="line">
            <a:avLst/>
          </a:prstGeom>
          <a:noFill/>
          <a:ln w="9525">
            <a:solidFill>
              <a:srgbClr val="2929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4" name="Rectangle 7"/>
          <p:cNvSpPr>
            <a:spLocks/>
          </p:cNvSpPr>
          <p:nvPr/>
        </p:nvSpPr>
        <p:spPr bwMode="auto">
          <a:xfrm>
            <a:off x="2208214" y="4457700"/>
            <a:ext cx="11736386" cy="140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Gill Sans"/>
                <a:ea typeface="MS PGothic" panose="020B0600070205080204" pitchFamily="34" charset="-128"/>
                <a:sym typeface="Times New Roman Bold" panose="02020803070505020304" pitchFamily="18" charset="0"/>
              </a:rPr>
              <a:t>Introduction</a:t>
            </a:r>
            <a:endParaRPr lang="en-US" sz="3600" b="1" dirty="0" smtClean="0">
              <a:latin typeface="Gill Sans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atin typeface="Gill Sans"/>
                <a:ea typeface="Calibri"/>
                <a:cs typeface="Times New Roman"/>
              </a:rPr>
              <a:t>Why should we care about new methods of teaching statistics?</a:t>
            </a:r>
            <a:endParaRPr lang="en-US" sz="3200" dirty="0">
              <a:latin typeface="Gill Sans"/>
              <a:ea typeface="Calibri"/>
              <a:cs typeface="Times New Roman"/>
            </a:endParaRPr>
          </a:p>
          <a:p>
            <a:pPr marL="108585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sz="3200" dirty="0">
                <a:latin typeface="Gill Sans"/>
                <a:ea typeface="Calibri"/>
                <a:cs typeface="Times New Roman"/>
              </a:rPr>
              <a:t>Retention of material is often poor (Lyle, 2011).</a:t>
            </a:r>
          </a:p>
          <a:p>
            <a:pPr marL="108585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sz="3200" dirty="0">
                <a:latin typeface="Gill Sans"/>
                <a:ea typeface="Calibri"/>
                <a:cs typeface="Times New Roman"/>
              </a:rPr>
              <a:t>Today’s student may approach learning in new ways (</a:t>
            </a:r>
            <a:r>
              <a:rPr lang="en-US" sz="3200" dirty="0" err="1">
                <a:latin typeface="Gill Sans"/>
                <a:ea typeface="Calibri"/>
                <a:cs typeface="Times New Roman"/>
              </a:rPr>
              <a:t>Dziuban</a:t>
            </a:r>
            <a:r>
              <a:rPr lang="en-US" sz="3200" dirty="0">
                <a:latin typeface="Gill Sans"/>
                <a:ea typeface="Calibri"/>
                <a:cs typeface="Times New Roman"/>
              </a:rPr>
              <a:t>, </a:t>
            </a:r>
            <a:r>
              <a:rPr lang="en-US" sz="3200" dirty="0" err="1">
                <a:latin typeface="Gill Sans"/>
                <a:ea typeface="Calibri"/>
                <a:cs typeface="Times New Roman"/>
              </a:rPr>
              <a:t>Moskal</a:t>
            </a:r>
            <a:r>
              <a:rPr lang="en-US" sz="3200" dirty="0">
                <a:latin typeface="Gill Sans"/>
                <a:ea typeface="Calibri"/>
                <a:cs typeface="Times New Roman"/>
              </a:rPr>
              <a:t>, &amp; Hartman, 2005).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latin typeface="Gill Sans"/>
                <a:ea typeface="Calibri"/>
                <a:cs typeface="Times New Roman"/>
              </a:rPr>
              <a:t>What </a:t>
            </a:r>
            <a:r>
              <a:rPr lang="en-US" sz="3200" b="1" dirty="0">
                <a:latin typeface="Gill Sans"/>
                <a:ea typeface="Calibri"/>
                <a:cs typeface="Times New Roman"/>
              </a:rPr>
              <a:t>are the challenges to teaching </a:t>
            </a:r>
            <a:r>
              <a:rPr lang="en-US" sz="3200" b="1" dirty="0" smtClean="0">
                <a:latin typeface="Gill Sans"/>
                <a:ea typeface="Calibri"/>
                <a:cs typeface="Times New Roman"/>
              </a:rPr>
              <a:t>a </a:t>
            </a:r>
            <a:r>
              <a:rPr lang="en-US" sz="3200" b="1" dirty="0">
                <a:latin typeface="Gill Sans"/>
                <a:ea typeface="Calibri"/>
                <a:cs typeface="Times New Roman"/>
              </a:rPr>
              <a:t>statistics class?</a:t>
            </a:r>
            <a:endParaRPr lang="en-US" sz="3200" dirty="0">
              <a:latin typeface="Gill Sans"/>
              <a:ea typeface="Calibri"/>
              <a:cs typeface="Times New Roman"/>
            </a:endParaRPr>
          </a:p>
          <a:p>
            <a:pPr marL="108585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sz="3200" dirty="0">
                <a:latin typeface="Gill Sans"/>
                <a:ea typeface="Calibri"/>
                <a:cs typeface="Times New Roman"/>
              </a:rPr>
              <a:t>Students vary in their ability, motivation, and assertiveness (Perkins, 2001).</a:t>
            </a:r>
          </a:p>
          <a:p>
            <a:pPr marL="108585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sz="3200" dirty="0">
                <a:latin typeface="Gill Sans"/>
                <a:ea typeface="Calibri"/>
                <a:cs typeface="Times New Roman"/>
              </a:rPr>
              <a:t>Since students have a low level of interest and lack </a:t>
            </a:r>
            <a:r>
              <a:rPr lang="en-US" sz="3200" dirty="0" smtClean="0">
                <a:latin typeface="Gill Sans"/>
                <a:ea typeface="Calibri"/>
                <a:cs typeface="Times New Roman"/>
              </a:rPr>
              <a:t>preparation, students </a:t>
            </a:r>
            <a:r>
              <a:rPr lang="en-US" sz="3200" dirty="0">
                <a:latin typeface="Gill Sans"/>
                <a:ea typeface="Calibri"/>
                <a:cs typeface="Times New Roman"/>
              </a:rPr>
              <a:t>exhibit math anxiety (Wilson, 2013).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atin typeface="Gill Sans"/>
                <a:ea typeface="Calibri"/>
                <a:cs typeface="Times New Roman"/>
              </a:rPr>
              <a:t>What are some techniques to solve possible problems?</a:t>
            </a:r>
            <a:endParaRPr lang="en-US" sz="3200" dirty="0">
              <a:latin typeface="Gill Sans"/>
              <a:ea typeface="Calibri"/>
              <a:cs typeface="Times New Roman"/>
            </a:endParaRPr>
          </a:p>
          <a:p>
            <a:pPr marL="108585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sz="3200" dirty="0">
                <a:latin typeface="Gill Sans"/>
                <a:ea typeface="Calibri"/>
                <a:cs typeface="Times New Roman"/>
              </a:rPr>
              <a:t>Application exercises not only show the relevance of the subject but its repeated practice helps retention (Perkins, 2011).</a:t>
            </a:r>
          </a:p>
          <a:p>
            <a:pPr marL="108585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sz="3200" dirty="0">
                <a:latin typeface="Gill Sans"/>
                <a:ea typeface="Calibri"/>
                <a:cs typeface="Times New Roman"/>
              </a:rPr>
              <a:t>Group work keep students actively engaged in the learning process (Wilson, 2013).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atin typeface="Gill Sans"/>
                <a:ea typeface="Calibri"/>
                <a:cs typeface="Times New Roman"/>
              </a:rPr>
              <a:t>Blended learning </a:t>
            </a:r>
            <a:r>
              <a:rPr lang="en-US" sz="3200" dirty="0">
                <a:latin typeface="Gill Sans"/>
                <a:ea typeface="Calibri"/>
                <a:cs typeface="Times New Roman"/>
              </a:rPr>
              <a:t>is the combination of classroom face-to-face learning experiences with online learning experiences.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atin typeface="Gill Sans"/>
                <a:ea typeface="Calibri"/>
                <a:cs typeface="Times New Roman"/>
              </a:rPr>
              <a:t>Advantages of Blended Learning</a:t>
            </a:r>
            <a:endParaRPr lang="en-US" sz="3200" dirty="0">
              <a:latin typeface="Gill Sans"/>
              <a:ea typeface="Calibri"/>
              <a:cs typeface="Times New Roman"/>
            </a:endParaRPr>
          </a:p>
          <a:p>
            <a:pPr marL="108585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sz="3200" dirty="0">
                <a:latin typeface="Gill Sans"/>
                <a:ea typeface="Calibri"/>
                <a:cs typeface="Times New Roman"/>
              </a:rPr>
              <a:t>It satisfies social interactions while maintaining its flexibility (</a:t>
            </a:r>
            <a:r>
              <a:rPr lang="en-US" sz="3200" dirty="0" err="1">
                <a:latin typeface="Gill Sans"/>
                <a:ea typeface="Calibri"/>
                <a:cs typeface="Times New Roman"/>
              </a:rPr>
              <a:t>Cottle</a:t>
            </a:r>
            <a:r>
              <a:rPr lang="en-US" sz="3200" dirty="0">
                <a:latin typeface="Gill Sans"/>
                <a:ea typeface="Calibri"/>
                <a:cs typeface="Times New Roman"/>
              </a:rPr>
              <a:t>, 2011).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atin typeface="Gill Sans"/>
                <a:ea typeface="Calibri"/>
                <a:cs typeface="Times New Roman"/>
              </a:rPr>
              <a:t>Disadvantages of Blended Learning</a:t>
            </a:r>
            <a:endParaRPr lang="en-US" sz="3200" dirty="0">
              <a:latin typeface="Gill Sans"/>
              <a:ea typeface="Calibri"/>
              <a:cs typeface="Times New Roman"/>
            </a:endParaRPr>
          </a:p>
          <a:p>
            <a:pPr marL="108585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457200" algn="l"/>
              </a:tabLst>
            </a:pPr>
            <a:r>
              <a:rPr lang="en-US" sz="3200" dirty="0">
                <a:latin typeface="Gill Sans"/>
                <a:ea typeface="Calibri"/>
                <a:cs typeface="Times New Roman"/>
              </a:rPr>
              <a:t>It is time consuming for the teachers to create and update courses and it increases student’s responsibilities (</a:t>
            </a:r>
            <a:r>
              <a:rPr lang="en-US" sz="3200" dirty="0" err="1">
                <a:latin typeface="Gill Sans"/>
                <a:ea typeface="Calibri"/>
                <a:cs typeface="Times New Roman"/>
              </a:rPr>
              <a:t>Cottle</a:t>
            </a:r>
            <a:r>
              <a:rPr lang="en-US" sz="3200" dirty="0">
                <a:latin typeface="Gill Sans"/>
                <a:ea typeface="Calibri"/>
                <a:cs typeface="Times New Roman"/>
              </a:rPr>
              <a:t>, 2011)</a:t>
            </a:r>
            <a:r>
              <a:rPr lang="en-US" sz="3200" dirty="0">
                <a:latin typeface="Calibri"/>
                <a:ea typeface="Calibri"/>
                <a:cs typeface="Times New Roman"/>
              </a:rPr>
              <a:t>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3600" dirty="0">
              <a:latin typeface="Calibri"/>
              <a:ea typeface="Calibri"/>
              <a:cs typeface="Times New Roman"/>
            </a:endParaRPr>
          </a:p>
          <a:p>
            <a:pPr eaLnBrk="1" hangingPunct="1"/>
            <a:endParaRPr lang="en-US" sz="3600" dirty="0">
              <a:solidFill>
                <a:schemeClr val="tx1"/>
              </a:solidFill>
              <a:latin typeface="Times New Roman Bold" panose="02020803070505020304" pitchFamily="18" charset="0"/>
              <a:ea typeface="MS PGothic" panose="020B0600070205080204" pitchFamily="34" charset="-128"/>
              <a:sym typeface="Times New Roman Bold" panose="02020803070505020304" pitchFamily="18" charset="0"/>
            </a:endParaRPr>
          </a:p>
        </p:txBody>
      </p:sp>
      <p:sp>
        <p:nvSpPr>
          <p:cNvPr id="2055" name="Rectangle 8"/>
          <p:cNvSpPr>
            <a:spLocks/>
          </p:cNvSpPr>
          <p:nvPr/>
        </p:nvSpPr>
        <p:spPr bwMode="auto">
          <a:xfrm>
            <a:off x="2209800" y="20040600"/>
            <a:ext cx="11950700" cy="1127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914400" indent="-4572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marL="0" lvl="1" indent="0" eaLnBrk="1" hangingPunct="1"/>
            <a:r>
              <a:rPr lang="en-US" sz="3200" b="1" dirty="0" smtClean="0">
                <a:latin typeface="Gill Sans"/>
                <a:cs typeface="Times New Roman" panose="02020603050405020304" pitchFamily="18" charset="0"/>
              </a:rPr>
              <a:t>Semester 1 (Spring)</a:t>
            </a:r>
            <a:endParaRPr lang="en-US" sz="3200" b="1" dirty="0">
              <a:latin typeface="Gill Sans"/>
              <a:cs typeface="Times New Roman" panose="02020603050405020304" pitchFamily="18" charset="0"/>
            </a:endParaRPr>
          </a:p>
          <a:p>
            <a:pPr marL="1092200" lvl="3" indent="-292100" eaLnBrk="1" hangingPunct="1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ill Sans"/>
              </a:rPr>
              <a:t>Blended section: 20 students </a:t>
            </a:r>
          </a:p>
          <a:p>
            <a:pPr marL="1092200" lvl="3" indent="-292100" eaLnBrk="1" hangingPunct="1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ill Sans"/>
              </a:rPr>
              <a:t>Traditional section: 37 students</a:t>
            </a:r>
          </a:p>
          <a:p>
            <a:pPr marL="0" lvl="1" indent="0" eaLnBrk="1" hangingPunct="1"/>
            <a:r>
              <a:rPr lang="en-US" sz="3200" b="1" dirty="0" smtClean="0">
                <a:latin typeface="Gill Sans"/>
              </a:rPr>
              <a:t>Semester 2 (Fall)</a:t>
            </a:r>
          </a:p>
          <a:p>
            <a:pPr marL="1092200" lvl="3" indent="-342900" eaLnBrk="1" hangingPunct="1">
              <a:buFont typeface="Arial" pitchFamily="34" charset="0"/>
              <a:buChar char="•"/>
            </a:pPr>
            <a:r>
              <a:rPr lang="en-US" sz="3200" dirty="0" smtClean="0">
                <a:latin typeface="Gill Sans"/>
              </a:rPr>
              <a:t>Blended sections: 49 students</a:t>
            </a:r>
          </a:p>
          <a:p>
            <a:pPr marL="1092200" lvl="3" indent="-342900" eaLnBrk="1" hangingPunct="1">
              <a:buFont typeface="Arial" pitchFamily="34" charset="0"/>
              <a:buChar char="•"/>
            </a:pPr>
            <a:r>
              <a:rPr lang="en-US" sz="3200" dirty="0" smtClean="0">
                <a:latin typeface="Gill Sans"/>
              </a:rPr>
              <a:t>Traditional sections: 43 students</a:t>
            </a:r>
          </a:p>
          <a:p>
            <a:pPr marL="0" lvl="1" indent="0" eaLnBrk="1" hangingPunct="1"/>
            <a:r>
              <a:rPr lang="en-US" sz="3200" b="1" dirty="0" smtClean="0">
                <a:latin typeface="Gill Sans"/>
              </a:rPr>
              <a:t>Instructors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ill Sans"/>
              </a:rPr>
              <a:t>Blended sections taught by full-time faculty member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ill Sans"/>
              </a:rPr>
              <a:t>Traditional sections taught by adjunct faculty trained by full time faculty member </a:t>
            </a:r>
          </a:p>
          <a:p>
            <a:pPr marL="0" lvl="1" indent="0" eaLnBrk="1" hangingPunct="1"/>
            <a:r>
              <a:rPr lang="en-US" sz="3200" b="1" dirty="0" smtClean="0">
                <a:latin typeface="Gill Sans"/>
              </a:rPr>
              <a:t>Materials </a:t>
            </a:r>
          </a:p>
          <a:p>
            <a:pPr marL="1143000" lvl="1" indent="-393700" eaLnBrk="1" hangingPunct="1">
              <a:buFont typeface="Arial" pitchFamily="34" charset="0"/>
              <a:buChar char="•"/>
            </a:pPr>
            <a:r>
              <a:rPr lang="en-US" sz="3200" dirty="0" smtClean="0">
                <a:latin typeface="Gill Sans"/>
              </a:rPr>
              <a:t>Textbook: Aron, Aron, and Coups (2012) Statistics for the Behavioral Sciences </a:t>
            </a:r>
          </a:p>
          <a:p>
            <a:pPr marL="1143000" lvl="1" indent="-393700" eaLnBrk="1" hangingPunct="1">
              <a:buFont typeface="Arial" pitchFamily="34" charset="0"/>
              <a:buChar char="•"/>
            </a:pPr>
            <a:r>
              <a:rPr lang="en-US" sz="3200" dirty="0" smtClean="0">
                <a:latin typeface="Gill Sans"/>
              </a:rPr>
              <a:t>Blended component: </a:t>
            </a:r>
            <a:r>
              <a:rPr lang="en-US" sz="3200" dirty="0" err="1" smtClean="0">
                <a:latin typeface="Gill Sans"/>
              </a:rPr>
              <a:t>MyStatLab</a:t>
            </a:r>
            <a:r>
              <a:rPr lang="en-US" sz="3200" dirty="0" smtClean="0">
                <a:latin typeface="Gill Sans"/>
              </a:rPr>
              <a:t> portal offered in conjunction with this textbook.  </a:t>
            </a:r>
          </a:p>
          <a:p>
            <a:pPr marL="0" lvl="1" indent="0" eaLnBrk="1" hangingPunct="1"/>
            <a:r>
              <a:rPr lang="en-US" sz="3200" b="1" dirty="0" smtClean="0">
                <a:latin typeface="Gill Sans"/>
              </a:rPr>
              <a:t>Assessments</a:t>
            </a:r>
          </a:p>
          <a:p>
            <a:pPr marL="1143000" lvl="1" indent="-393700" eaLnBrk="1" hangingPunct="1">
              <a:buFont typeface="Arial" pitchFamily="34" charset="0"/>
              <a:buChar char="•"/>
            </a:pPr>
            <a:r>
              <a:rPr lang="en-US" sz="3200" dirty="0" smtClean="0">
                <a:latin typeface="Gill Sans"/>
              </a:rPr>
              <a:t>Chapter quizzes (12-20)</a:t>
            </a:r>
          </a:p>
          <a:p>
            <a:pPr marL="1143000" lvl="1" indent="-393700" eaLnBrk="1" hangingPunct="1">
              <a:buFont typeface="Arial" pitchFamily="34" charset="0"/>
              <a:buChar char="•"/>
            </a:pPr>
            <a:r>
              <a:rPr lang="en-US" sz="3200" dirty="0" smtClean="0">
                <a:latin typeface="Gill Sans"/>
              </a:rPr>
              <a:t>Homework Assignments (12)</a:t>
            </a:r>
          </a:p>
          <a:p>
            <a:pPr marL="1143000" lvl="1" indent="-393700" eaLnBrk="1" hangingPunct="1">
              <a:buFont typeface="Arial" pitchFamily="34" charset="0"/>
              <a:buChar char="•"/>
            </a:pPr>
            <a:r>
              <a:rPr lang="en-US" sz="3200" dirty="0" smtClean="0">
                <a:latin typeface="Gill Sans"/>
              </a:rPr>
              <a:t>Exams (4)</a:t>
            </a:r>
          </a:p>
          <a:p>
            <a:pPr marL="1143000" lvl="1" indent="-393700" eaLnBrk="1" hangingPunct="1">
              <a:buFont typeface="Arial" pitchFamily="34" charset="0"/>
              <a:buChar char="•"/>
            </a:pPr>
            <a:r>
              <a:rPr lang="en-US" sz="3200" dirty="0" smtClean="0">
                <a:latin typeface="Gill Sans"/>
              </a:rPr>
              <a:t>The courses were presented on the same course schedule. In the blended section, </a:t>
            </a:r>
            <a:r>
              <a:rPr lang="en-US" sz="3200" dirty="0" err="1" smtClean="0">
                <a:latin typeface="Gill Sans"/>
              </a:rPr>
              <a:t>homeworks</a:t>
            </a:r>
            <a:r>
              <a:rPr lang="en-US" sz="3200" dirty="0" smtClean="0">
                <a:latin typeface="Gill Sans"/>
              </a:rPr>
              <a:t> and quizzes could be taken several times for full credit (with different items each time).</a:t>
            </a:r>
            <a:endParaRPr lang="en-US" sz="3200" dirty="0">
              <a:latin typeface="Gill Sans"/>
              <a:cs typeface="Times New Roman" panose="02020603050405020304" pitchFamily="18" charset="0"/>
            </a:endParaRPr>
          </a:p>
        </p:txBody>
      </p:sp>
      <p:sp>
        <p:nvSpPr>
          <p:cNvPr id="13319" name="Line 10"/>
          <p:cNvSpPr>
            <a:spLocks noChangeShapeType="1"/>
          </p:cNvSpPr>
          <p:nvPr/>
        </p:nvSpPr>
        <p:spPr bwMode="auto">
          <a:xfrm>
            <a:off x="14401800" y="4191000"/>
            <a:ext cx="76200" cy="27374850"/>
          </a:xfrm>
          <a:prstGeom prst="line">
            <a:avLst/>
          </a:prstGeom>
          <a:noFill/>
          <a:ln w="9525">
            <a:solidFill>
              <a:srgbClr val="2929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0" name="Line 11"/>
          <p:cNvSpPr>
            <a:spLocks noChangeShapeType="1"/>
          </p:cNvSpPr>
          <p:nvPr/>
        </p:nvSpPr>
        <p:spPr bwMode="auto">
          <a:xfrm>
            <a:off x="28879800" y="4191000"/>
            <a:ext cx="76200" cy="27374850"/>
          </a:xfrm>
          <a:prstGeom prst="line">
            <a:avLst/>
          </a:prstGeom>
          <a:noFill/>
          <a:ln w="9525">
            <a:solidFill>
              <a:srgbClr val="2929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1" name="Rectangle 13"/>
          <p:cNvSpPr>
            <a:spLocks/>
          </p:cNvSpPr>
          <p:nvPr/>
        </p:nvSpPr>
        <p:spPr bwMode="auto">
          <a:xfrm>
            <a:off x="29578300" y="21412200"/>
            <a:ext cx="11950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Gill Sans"/>
                <a:ea typeface="MS PGothic" panose="020B0600070205080204" pitchFamily="34" charset="-128"/>
                <a:cs typeface="Gill Sans"/>
                <a:sym typeface="Times New Roman Bold" panose="02020803070505020304" pitchFamily="18" charset="0"/>
              </a:rPr>
              <a:t>Discussion</a:t>
            </a:r>
          </a:p>
        </p:txBody>
      </p:sp>
      <p:sp>
        <p:nvSpPr>
          <p:cNvPr id="13322" name="Rectangle 14"/>
          <p:cNvSpPr>
            <a:spLocks/>
          </p:cNvSpPr>
          <p:nvPr/>
        </p:nvSpPr>
        <p:spPr bwMode="auto">
          <a:xfrm>
            <a:off x="29184600" y="27355800"/>
            <a:ext cx="13017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342900" indent="-3429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800100" indent="-3429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5" name="Rectangle 22"/>
          <p:cNvSpPr>
            <a:spLocks/>
          </p:cNvSpPr>
          <p:nvPr/>
        </p:nvSpPr>
        <p:spPr bwMode="auto">
          <a:xfrm>
            <a:off x="29184600" y="20970876"/>
            <a:ext cx="12877800" cy="722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496888" indent="-4572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marL="611188" indent="-571500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13328" name="Rectangle 13"/>
          <p:cNvSpPr>
            <a:spLocks/>
          </p:cNvSpPr>
          <p:nvPr/>
        </p:nvSpPr>
        <p:spPr bwMode="auto">
          <a:xfrm>
            <a:off x="29286200" y="27584400"/>
            <a:ext cx="11950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Gill Sans"/>
                <a:ea typeface="MS PGothic" panose="020B0600070205080204" pitchFamily="34" charset="-128"/>
                <a:cs typeface="Gill Sans"/>
                <a:sym typeface="Times New Roman Bold" panose="02020803070505020304" pitchFamily="18" charset="0"/>
              </a:rPr>
              <a:t>Contact</a:t>
            </a:r>
          </a:p>
        </p:txBody>
      </p:sp>
      <p:sp>
        <p:nvSpPr>
          <p:cNvPr id="20" name="Rectangle 22"/>
          <p:cNvSpPr>
            <a:spLocks/>
          </p:cNvSpPr>
          <p:nvPr/>
        </p:nvSpPr>
        <p:spPr bwMode="auto">
          <a:xfrm>
            <a:off x="28956000" y="5562600"/>
            <a:ext cx="12877800" cy="967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496888" indent="-4572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13323" name="Rectangle 18"/>
          <p:cNvSpPr>
            <a:spLocks/>
          </p:cNvSpPr>
          <p:nvPr/>
        </p:nvSpPr>
        <p:spPr bwMode="auto">
          <a:xfrm>
            <a:off x="29184600" y="4191000"/>
            <a:ext cx="12560300" cy="114300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100" tIns="38100" rIns="38100" bIns="38100" anchor="ctr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Gill Sans"/>
                <a:ea typeface="MS PGothic" panose="020B0600070205080204" pitchFamily="34" charset="-128"/>
                <a:sym typeface="Times New Roman Bold" panose="02020803070505020304" pitchFamily="18" charset="0"/>
              </a:rPr>
              <a:t>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Gill Sans"/>
                <a:ea typeface="MS PGothic" panose="020B0600070205080204" pitchFamily="34" charset="-128"/>
                <a:sym typeface="Times New Roman Bold" panose="02020803070505020304" pitchFamily="18" charset="0"/>
              </a:rPr>
              <a:t>Learning Objectives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Gill Sans"/>
              <a:ea typeface="MS PGothic" panose="020B0600070205080204" pitchFamily="34" charset="-128"/>
              <a:sym typeface="Times New Roman Bold" panose="02020803070505020304" pitchFamily="18" charset="0"/>
            </a:endParaRPr>
          </a:p>
        </p:txBody>
      </p:sp>
      <p:sp>
        <p:nvSpPr>
          <p:cNvPr id="39" name="Rectangle 13"/>
          <p:cNvSpPr>
            <a:spLocks/>
          </p:cNvSpPr>
          <p:nvPr/>
        </p:nvSpPr>
        <p:spPr bwMode="auto">
          <a:xfrm>
            <a:off x="2209800" y="19240500"/>
            <a:ext cx="11950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Gill Sans"/>
                <a:ea typeface="MS PGothic" panose="020B0600070205080204" pitchFamily="34" charset="-128"/>
                <a:sym typeface="Times New Roman Bold" panose="02020803070505020304" pitchFamily="18" charset="0"/>
              </a:rPr>
              <a:t>Method</a:t>
            </a:r>
            <a:endParaRPr lang="en-US" sz="3600" b="1" dirty="0">
              <a:solidFill>
                <a:schemeClr val="accent6">
                  <a:lumMod val="75000"/>
                </a:schemeClr>
              </a:solidFill>
              <a:latin typeface="Gill Sans"/>
              <a:ea typeface="MS PGothic" panose="020B0600070205080204" pitchFamily="34" charset="-128"/>
              <a:sym typeface="Times New Roman Bold" panose="020208030705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64000" y="4397514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Gill Sans"/>
                <a:ea typeface="MS PGothic" panose="020B0600070205080204" pitchFamily="34" charset="-128"/>
                <a:sym typeface="Times New Roman Bold" panose="02020803070505020304" pitchFamily="18" charset="0"/>
              </a:rPr>
              <a:t>Semester 1</a:t>
            </a:r>
            <a:endParaRPr lang="en-US" sz="3600" b="1" dirty="0">
              <a:latin typeface="Gill 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692312" y="9708118"/>
            <a:ext cx="7086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14692312" y="15651718"/>
            <a:ext cx="6538912" cy="111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Interaction Effect: </a:t>
            </a:r>
            <a:r>
              <a:rPr lang="en-US" sz="3200" i="1" dirty="0" smtClean="0"/>
              <a:t>F </a:t>
            </a:r>
            <a:r>
              <a:rPr lang="en-US" sz="3200" dirty="0" smtClean="0"/>
              <a:t>(3, 165) = 3.274, </a:t>
            </a:r>
            <a:r>
              <a:rPr lang="en-US" sz="3200" i="1" dirty="0" smtClean="0"/>
              <a:t>p </a:t>
            </a:r>
            <a:r>
              <a:rPr lang="en-US" sz="3200" dirty="0" smtClean="0"/>
              <a:t>= .023, partial η</a:t>
            </a:r>
            <a:r>
              <a:rPr lang="en-US" sz="3200" baseline="30000" dirty="0" smtClean="0"/>
              <a:t>2 </a:t>
            </a:r>
            <a:r>
              <a:rPr lang="en-US" sz="3200" dirty="0" smtClean="0"/>
              <a:t>= .056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1971000" y="15686782"/>
            <a:ext cx="6364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Interaction Effect: </a:t>
            </a:r>
            <a:r>
              <a:rPr lang="en-US" sz="3200" i="1" dirty="0" smtClean="0"/>
              <a:t>F </a:t>
            </a:r>
            <a:r>
              <a:rPr lang="en-US" sz="3200" dirty="0" smtClean="0"/>
              <a:t>(3, 165) = 5.012, </a:t>
            </a:r>
            <a:r>
              <a:rPr lang="en-US" sz="3200" i="1" dirty="0" smtClean="0"/>
              <a:t>p </a:t>
            </a:r>
            <a:r>
              <a:rPr lang="en-US" sz="3200" dirty="0" smtClean="0"/>
              <a:t>&lt; .001, partial η</a:t>
            </a:r>
            <a:r>
              <a:rPr lang="en-US" sz="3200" baseline="30000" dirty="0" smtClean="0"/>
              <a:t>2 </a:t>
            </a:r>
            <a:r>
              <a:rPr lang="en-US" sz="3200" dirty="0" smtClean="0"/>
              <a:t>= .084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6725900" y="17449800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Gill Sans"/>
                <a:ea typeface="MS PGothic" panose="020B0600070205080204" pitchFamily="34" charset="-128"/>
                <a:sym typeface="Times New Roman Bold" panose="02020803070505020304" pitchFamily="18" charset="0"/>
              </a:rPr>
              <a:t>Semester 2</a:t>
            </a:r>
            <a:endParaRPr lang="en-US" sz="3600" b="1" dirty="0">
              <a:latin typeface="Gill San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807981" y="22695149"/>
            <a:ext cx="7461468" cy="597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21951950" y="29032200"/>
            <a:ext cx="6453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Interaction Effect: </a:t>
            </a:r>
            <a:r>
              <a:rPr lang="en-US" sz="3200" i="1" dirty="0" smtClean="0"/>
              <a:t>F </a:t>
            </a:r>
            <a:r>
              <a:rPr lang="en-US" sz="3200" dirty="0" smtClean="0"/>
              <a:t>(6.81, 449.27) = 4.13, </a:t>
            </a:r>
            <a:r>
              <a:rPr lang="en-US" sz="3200" i="1" dirty="0" smtClean="0"/>
              <a:t>p </a:t>
            </a:r>
            <a:r>
              <a:rPr lang="en-US" sz="3200" dirty="0" smtClean="0"/>
              <a:t>&lt; .001, partial η</a:t>
            </a:r>
            <a:r>
              <a:rPr lang="en-US" sz="3200" baseline="30000" dirty="0" smtClean="0"/>
              <a:t>2 </a:t>
            </a:r>
            <a:r>
              <a:rPr lang="en-US" sz="3200" dirty="0" smtClean="0"/>
              <a:t>= .06</a:t>
            </a:r>
          </a:p>
          <a:p>
            <a:pPr algn="ctr"/>
            <a:r>
              <a:rPr lang="en-US" sz="2400" dirty="0" smtClean="0"/>
              <a:t>*Two big drops in blended sections are introductions to hypothesis testing.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4807980" y="29027497"/>
            <a:ext cx="64232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Interaction Effect: </a:t>
            </a:r>
            <a:r>
              <a:rPr lang="en-US" sz="3200" i="1" dirty="0" smtClean="0"/>
              <a:t>F </a:t>
            </a:r>
            <a:r>
              <a:rPr lang="en-US" sz="3200" dirty="0" smtClean="0"/>
              <a:t>(3, 255) = 1.89, </a:t>
            </a:r>
            <a:r>
              <a:rPr lang="en-US" sz="3200" i="1" dirty="0" smtClean="0"/>
              <a:t>p </a:t>
            </a:r>
            <a:r>
              <a:rPr lang="en-US" sz="3200" dirty="0" smtClean="0"/>
              <a:t>= .132, partial η</a:t>
            </a:r>
            <a:r>
              <a:rPr lang="en-US" sz="3200" baseline="30000" dirty="0" smtClean="0"/>
              <a:t>2 </a:t>
            </a:r>
            <a:r>
              <a:rPr lang="en-US" sz="3200" dirty="0" smtClean="0"/>
              <a:t>= .02</a:t>
            </a:r>
          </a:p>
          <a:p>
            <a:pPr algn="ctr"/>
            <a:r>
              <a:rPr lang="en-US" sz="3200" dirty="0" smtClean="0"/>
              <a:t>Main Effect of Exam: </a:t>
            </a:r>
            <a:r>
              <a:rPr lang="en-US" sz="3200" i="1" dirty="0" smtClean="0"/>
              <a:t>F </a:t>
            </a:r>
            <a:r>
              <a:rPr lang="en-US" sz="3200" dirty="0" smtClean="0"/>
              <a:t>(3, 255) = 5.26, </a:t>
            </a:r>
            <a:r>
              <a:rPr lang="en-US" sz="3200" i="1" dirty="0" smtClean="0"/>
              <a:t>p </a:t>
            </a:r>
            <a:r>
              <a:rPr lang="en-US" sz="3200" dirty="0" smtClean="0"/>
              <a:t>= .002, partial η</a:t>
            </a:r>
            <a:r>
              <a:rPr lang="en-US" sz="3200" baseline="30000" dirty="0" smtClean="0"/>
              <a:t>2 </a:t>
            </a:r>
            <a:r>
              <a:rPr lang="en-US" sz="3200" dirty="0" smtClean="0"/>
              <a:t>= .06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031218"/>
              </p:ext>
            </p:extLst>
          </p:nvPr>
        </p:nvGraphicFramePr>
        <p:xfrm>
          <a:off x="14935200" y="5426474"/>
          <a:ext cx="13335000" cy="356512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934200"/>
                <a:gridCol w="3657600"/>
                <a:gridCol w="2743200"/>
              </a:tblGrid>
              <a:tr h="538456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Gill Sans"/>
                        </a:rPr>
                        <a:t>Demographic</a:t>
                      </a:r>
                      <a:r>
                        <a:rPr lang="en-US" sz="3200" baseline="0" dirty="0" smtClean="0">
                          <a:latin typeface="Gill Sans"/>
                        </a:rPr>
                        <a:t>s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Blended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Traditional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</a:tr>
              <a:tr h="538456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Gill Sans"/>
                        </a:rPr>
                        <a:t>Female</a:t>
                      </a:r>
                      <a:r>
                        <a:rPr lang="en-US" sz="3200" baseline="0" dirty="0" smtClean="0">
                          <a:latin typeface="Gill Sans"/>
                        </a:rPr>
                        <a:t> (%)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35%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70.3%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</a:tr>
              <a:tr h="538456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Gill Sans"/>
                        </a:rPr>
                        <a:t>Ethnicity (%</a:t>
                      </a:r>
                      <a:r>
                        <a:rPr lang="en-US" sz="3200" baseline="0" dirty="0" smtClean="0">
                          <a:latin typeface="Gill Sans"/>
                        </a:rPr>
                        <a:t> Caucasian)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80%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83.8%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</a:tr>
              <a:tr h="669526">
                <a:tc>
                  <a:txBody>
                    <a:bodyPr/>
                    <a:lstStyle/>
                    <a:p>
                      <a:r>
                        <a:rPr lang="en-US" sz="3200" i="0" baseline="0" dirty="0" smtClean="0">
                          <a:latin typeface="Gill Sans"/>
                        </a:rPr>
                        <a:t>Credit Hours Completed </a:t>
                      </a:r>
                      <a:r>
                        <a:rPr lang="en-US" sz="3200" i="1" baseline="0" dirty="0" smtClean="0">
                          <a:latin typeface="Gill Sans"/>
                        </a:rPr>
                        <a:t>M </a:t>
                      </a:r>
                      <a:r>
                        <a:rPr lang="en-US" sz="3200" i="0" baseline="0" dirty="0" smtClean="0">
                          <a:latin typeface="Gill Sans"/>
                        </a:rPr>
                        <a:t>(</a:t>
                      </a:r>
                      <a:r>
                        <a:rPr lang="en-US" sz="3200" i="1" baseline="0" dirty="0" smtClean="0">
                          <a:latin typeface="Gill Sans"/>
                        </a:rPr>
                        <a:t>SD</a:t>
                      </a:r>
                      <a:r>
                        <a:rPr lang="en-US" sz="3200" i="0" baseline="0" dirty="0" smtClean="0">
                          <a:latin typeface="Gill Sans"/>
                        </a:rPr>
                        <a:t>)</a:t>
                      </a:r>
                      <a:endParaRPr lang="en-US" sz="3200" i="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84.11 (36.53)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77.01 (19.08)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</a:tr>
              <a:tr h="566795">
                <a:tc>
                  <a:txBody>
                    <a:bodyPr/>
                    <a:lstStyle/>
                    <a:p>
                      <a:r>
                        <a:rPr lang="en-US" sz="3200" i="0" dirty="0" smtClean="0">
                          <a:latin typeface="Gill Sans"/>
                        </a:rPr>
                        <a:t>Age </a:t>
                      </a:r>
                      <a:r>
                        <a:rPr lang="en-US" sz="3200" i="1" dirty="0" smtClean="0">
                          <a:latin typeface="Gill Sans"/>
                        </a:rPr>
                        <a:t>M</a:t>
                      </a:r>
                      <a:r>
                        <a:rPr lang="en-US" sz="3200" i="0" dirty="0" smtClean="0">
                          <a:latin typeface="Gill Sans"/>
                        </a:rPr>
                        <a:t> (</a:t>
                      </a:r>
                      <a:r>
                        <a:rPr lang="en-US" sz="3200" i="1" dirty="0" smtClean="0">
                          <a:latin typeface="Gill Sans"/>
                        </a:rPr>
                        <a:t>SD</a:t>
                      </a:r>
                      <a:r>
                        <a:rPr lang="en-US" sz="3200" i="0" dirty="0" smtClean="0">
                          <a:latin typeface="Gill Sans"/>
                        </a:rPr>
                        <a:t>)</a:t>
                      </a:r>
                      <a:endParaRPr lang="en-US" sz="3200" i="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22.55 (5.92)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20.86</a:t>
                      </a:r>
                      <a:r>
                        <a:rPr lang="en-US" sz="3200" baseline="0" dirty="0" smtClean="0">
                          <a:latin typeface="Gill Sans"/>
                        </a:rPr>
                        <a:t> (2.40)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</a:tr>
              <a:tr h="233443">
                <a:tc>
                  <a:txBody>
                    <a:bodyPr/>
                    <a:lstStyle/>
                    <a:p>
                      <a:r>
                        <a:rPr lang="en-US" sz="3200" i="0" dirty="0" smtClean="0">
                          <a:latin typeface="Gill Sans"/>
                        </a:rPr>
                        <a:t>Overall GPA </a:t>
                      </a:r>
                      <a:r>
                        <a:rPr lang="en-US" sz="3200" i="1" dirty="0" smtClean="0">
                          <a:latin typeface="Gill Sans"/>
                        </a:rPr>
                        <a:t>M</a:t>
                      </a:r>
                      <a:r>
                        <a:rPr lang="en-US" sz="3200" i="0" baseline="0" dirty="0" smtClean="0">
                          <a:latin typeface="Gill Sans"/>
                        </a:rPr>
                        <a:t> (</a:t>
                      </a:r>
                      <a:r>
                        <a:rPr lang="en-US" sz="3200" i="1" baseline="0" dirty="0" smtClean="0">
                          <a:latin typeface="Gill Sans"/>
                        </a:rPr>
                        <a:t>SD</a:t>
                      </a:r>
                      <a:r>
                        <a:rPr lang="en-US" sz="3200" i="0" baseline="0" dirty="0" smtClean="0">
                          <a:latin typeface="Gill Sans"/>
                        </a:rPr>
                        <a:t>)</a:t>
                      </a:r>
                      <a:endParaRPr lang="en-US" sz="3200" i="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2.92 (0.61)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3.25 (0.52)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59287"/>
              </p:ext>
            </p:extLst>
          </p:nvPr>
        </p:nvGraphicFramePr>
        <p:xfrm>
          <a:off x="15087600" y="18419601"/>
          <a:ext cx="13335000" cy="354108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048500"/>
                <a:gridCol w="3657600"/>
                <a:gridCol w="2628900"/>
              </a:tblGrid>
              <a:tr h="506477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Gill Sans"/>
                        </a:rPr>
                        <a:t>Demographics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Blended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Traditional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</a:tr>
              <a:tr h="506477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Gill Sans"/>
                        </a:rPr>
                        <a:t>Female</a:t>
                      </a:r>
                      <a:r>
                        <a:rPr lang="en-US" sz="3200" baseline="0" dirty="0" smtClean="0">
                          <a:latin typeface="Gill Sans"/>
                        </a:rPr>
                        <a:t> (%)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63.3%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67.5%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</a:tr>
              <a:tr h="50647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Gill Sans"/>
                        </a:rPr>
                        <a:t>Ethnicity (%</a:t>
                      </a:r>
                      <a:r>
                        <a:rPr lang="en-US" sz="3200" baseline="0" dirty="0" smtClean="0">
                          <a:latin typeface="Gill Sans"/>
                        </a:rPr>
                        <a:t> Caucasian)</a:t>
                      </a:r>
                      <a:endParaRPr lang="en-US" sz="3200" dirty="0" smtClean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81.6%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87.5%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</a:tr>
              <a:tr h="56943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i="0" baseline="0" dirty="0" smtClean="0">
                          <a:latin typeface="Gill Sans"/>
                        </a:rPr>
                        <a:t>Credit Hours Completed </a:t>
                      </a:r>
                      <a:r>
                        <a:rPr lang="en-US" sz="3200" i="1" baseline="0" dirty="0" smtClean="0">
                          <a:latin typeface="Gill Sans"/>
                        </a:rPr>
                        <a:t>M </a:t>
                      </a:r>
                      <a:r>
                        <a:rPr lang="en-US" sz="3200" i="0" baseline="0" dirty="0" smtClean="0">
                          <a:latin typeface="Gill Sans"/>
                        </a:rPr>
                        <a:t>(</a:t>
                      </a:r>
                      <a:r>
                        <a:rPr lang="en-US" sz="3200" i="1" baseline="0" dirty="0" smtClean="0">
                          <a:latin typeface="Gill Sans"/>
                        </a:rPr>
                        <a:t>SD</a:t>
                      </a:r>
                      <a:r>
                        <a:rPr lang="en-US" sz="3200" i="0" baseline="0" dirty="0" smtClean="0">
                          <a:latin typeface="Gill Sans"/>
                        </a:rPr>
                        <a:t>)</a:t>
                      </a:r>
                      <a:endParaRPr lang="en-US" sz="3200" i="0" dirty="0" smtClean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86.08</a:t>
                      </a:r>
                      <a:r>
                        <a:rPr lang="en-US" sz="3200" baseline="0" dirty="0" smtClean="0">
                          <a:latin typeface="Gill Sans"/>
                        </a:rPr>
                        <a:t> (26.13)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63.95 (27.69)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</a:tr>
              <a:tr h="50647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i="0" dirty="0" smtClean="0">
                          <a:latin typeface="Gill Sans"/>
                        </a:rPr>
                        <a:t>Age </a:t>
                      </a:r>
                      <a:r>
                        <a:rPr lang="en-US" sz="3200" i="1" dirty="0" smtClean="0">
                          <a:latin typeface="Gill Sans"/>
                        </a:rPr>
                        <a:t>M</a:t>
                      </a:r>
                      <a:r>
                        <a:rPr lang="en-US" sz="3200" i="0" dirty="0" smtClean="0">
                          <a:latin typeface="Gill Sans"/>
                        </a:rPr>
                        <a:t> (</a:t>
                      </a:r>
                      <a:r>
                        <a:rPr lang="en-US" sz="3200" i="1" dirty="0" smtClean="0">
                          <a:latin typeface="Gill Sans"/>
                        </a:rPr>
                        <a:t>SD</a:t>
                      </a:r>
                      <a:r>
                        <a:rPr lang="en-US" sz="3200" i="0" dirty="0" smtClean="0">
                          <a:latin typeface="Gill San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22.06 (4.94)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20.73</a:t>
                      </a:r>
                      <a:r>
                        <a:rPr lang="en-US" sz="3200" baseline="0" dirty="0" smtClean="0">
                          <a:latin typeface="Gill Sans"/>
                        </a:rPr>
                        <a:t> (2.21)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</a:tr>
              <a:tr h="64548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i="0" dirty="0" smtClean="0">
                          <a:latin typeface="Gill Sans"/>
                        </a:rPr>
                        <a:t>Overall GPA </a:t>
                      </a:r>
                      <a:r>
                        <a:rPr lang="en-US" sz="3200" i="1" dirty="0" smtClean="0">
                          <a:latin typeface="Gill Sans"/>
                        </a:rPr>
                        <a:t>M</a:t>
                      </a:r>
                      <a:r>
                        <a:rPr lang="en-US" sz="3200" i="0" baseline="0" dirty="0" smtClean="0">
                          <a:latin typeface="Gill Sans"/>
                        </a:rPr>
                        <a:t> (</a:t>
                      </a:r>
                      <a:r>
                        <a:rPr lang="en-US" sz="3200" i="1" baseline="0" dirty="0" smtClean="0">
                          <a:latin typeface="Gill Sans"/>
                        </a:rPr>
                        <a:t>SD</a:t>
                      </a:r>
                      <a:r>
                        <a:rPr lang="en-US" sz="3200" i="0" baseline="0" dirty="0" smtClean="0">
                          <a:latin typeface="Gill Sans"/>
                        </a:rPr>
                        <a:t>)</a:t>
                      </a:r>
                      <a:endParaRPr lang="en-US" sz="3200" i="0" dirty="0" smtClean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Gill Sans"/>
                        </a:rPr>
                        <a:t>3.40 (0.54)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Gill Sans"/>
                        </a:rPr>
                        <a:t>3.00 (0.68)</a:t>
                      </a:r>
                      <a:endParaRPr lang="en-US" sz="3200" dirty="0">
                        <a:latin typeface="Gill San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75087"/>
              </p:ext>
            </p:extLst>
          </p:nvPr>
        </p:nvGraphicFramePr>
        <p:xfrm>
          <a:off x="29260800" y="5400675"/>
          <a:ext cx="12623690" cy="1570672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76375"/>
                <a:gridCol w="1813556"/>
                <a:gridCol w="1440697"/>
                <a:gridCol w="1557629"/>
                <a:gridCol w="1813556"/>
                <a:gridCol w="1740843"/>
                <a:gridCol w="1381034"/>
              </a:tblGrid>
              <a:tr h="923925">
                <a:tc>
                  <a:txBody>
                    <a:bodyPr/>
                    <a:lstStyle/>
                    <a:p>
                      <a:endParaRPr lang="en-US" sz="2400" dirty="0">
                        <a:latin typeface="Gill San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Gill Sans"/>
                        </a:rPr>
                        <a:t>Semester</a:t>
                      </a:r>
                      <a:r>
                        <a:rPr lang="en-US" sz="3000" baseline="0" dirty="0" smtClean="0">
                          <a:latin typeface="Gill Sans"/>
                        </a:rPr>
                        <a:t> </a:t>
                      </a:r>
                      <a:r>
                        <a:rPr lang="en-US" sz="3000" dirty="0" smtClean="0">
                          <a:latin typeface="Gill Sans"/>
                        </a:rPr>
                        <a:t>1</a:t>
                      </a:r>
                      <a:endParaRPr lang="en-US" sz="3000" dirty="0">
                        <a:latin typeface="Gill San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Gill San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Gill San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Gill Sans"/>
                        </a:rPr>
                        <a:t>Semester 2</a:t>
                      </a:r>
                      <a:endParaRPr lang="en-US" sz="3000" dirty="0">
                        <a:latin typeface="Gill San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Gill San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Gill Sans"/>
                      </a:endParaRPr>
                    </a:p>
                  </a:txBody>
                  <a:tcPr anchor="ctr"/>
                </a:tc>
              </a:tr>
              <a:tr h="923925">
                <a:tc>
                  <a:txBody>
                    <a:bodyPr/>
                    <a:lstStyle/>
                    <a:p>
                      <a:pPr algn="l" fontAlgn="b"/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Gill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M </a:t>
                      </a:r>
                      <a:endParaRPr lang="en-US" sz="3000" b="0" i="1" u="none" strike="noStrike" dirty="0" smtClean="0">
                        <a:solidFill>
                          <a:srgbClr val="000000"/>
                        </a:solidFill>
                        <a:effectLst/>
                        <a:latin typeface="Gill Sans"/>
                      </a:endParaRPr>
                    </a:p>
                    <a:p>
                      <a:pPr algn="ct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Attempts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Gill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M</a:t>
                      </a:r>
                    </a:p>
                    <a:p>
                      <a:pPr algn="ct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Grade</a:t>
                      </a:r>
                      <a:endParaRPr lang="en-US" sz="3000" b="0" i="1" u="none" strike="noStrike" dirty="0">
                        <a:solidFill>
                          <a:srgbClr val="000000"/>
                        </a:solidFill>
                        <a:effectLst/>
                        <a:latin typeface="Gill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M </a:t>
                      </a:r>
                      <a:endParaRPr lang="en-US" sz="3000" b="0" i="1" u="none" strike="noStrike" dirty="0" smtClean="0">
                        <a:solidFill>
                          <a:srgbClr val="000000"/>
                        </a:solidFill>
                        <a:effectLst/>
                        <a:latin typeface="Gill Sans"/>
                      </a:endParaRPr>
                    </a:p>
                    <a:p>
                      <a:pPr algn="ct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Time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Gill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M </a:t>
                      </a:r>
                      <a:endParaRPr lang="en-US" sz="3000" b="0" i="1" u="none" strike="noStrike" dirty="0" smtClean="0">
                        <a:solidFill>
                          <a:srgbClr val="000000"/>
                        </a:solidFill>
                        <a:effectLst/>
                        <a:latin typeface="Gill Sans"/>
                      </a:endParaRPr>
                    </a:p>
                    <a:p>
                      <a:pPr algn="ct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Attempts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Gill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M</a:t>
                      </a:r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 </a:t>
                      </a:r>
                      <a:endParaRPr lang="en-US" sz="3000" b="0" i="0" u="none" strike="noStrike" dirty="0" smtClean="0">
                        <a:solidFill>
                          <a:srgbClr val="000000"/>
                        </a:solidFill>
                        <a:effectLst/>
                        <a:latin typeface="Gill Sans"/>
                      </a:endParaRPr>
                    </a:p>
                    <a:p>
                      <a:pPr algn="ct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Grade</a:t>
                      </a:r>
                      <a:endParaRPr lang="en-US" sz="3000" b="0" i="1" u="none" strike="noStrike" dirty="0">
                        <a:solidFill>
                          <a:srgbClr val="000000"/>
                        </a:solidFill>
                        <a:effectLst/>
                        <a:latin typeface="Gill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M </a:t>
                      </a:r>
                      <a:endParaRPr lang="en-US" sz="3000" b="0" i="1" u="none" strike="noStrike" dirty="0" smtClean="0">
                        <a:solidFill>
                          <a:srgbClr val="000000"/>
                        </a:solidFill>
                        <a:effectLst/>
                        <a:latin typeface="Gill Sans"/>
                      </a:endParaRPr>
                    </a:p>
                    <a:p>
                      <a:pPr algn="ct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Time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Gill Sans"/>
                      </a:endParaRP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Descriptive Statistics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76.35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0:09:01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77.25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0:05:59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Tables/Graphs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100.00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0:18:47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87.21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0:07:48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Distributions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79.40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0:09:02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83.00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0:04:21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1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Z</a:t>
                      </a: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-score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77.82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0:12:13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76.43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0:06:50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1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Z-</a:t>
                      </a: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test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46.63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0:32:59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64.93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0:16:06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Hypothesis Testing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84.00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0:08:55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78.88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0:04:35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Confidence Intervals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86.67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0:15:03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81.15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0:06:47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Power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81.84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0:06:24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82.99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0:03:28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Single Sample </a:t>
                      </a:r>
                      <a:r>
                        <a:rPr lang="en-US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t</a:t>
                      </a:r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 test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61.29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0:38:49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65.61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0:12:15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Dependent </a:t>
                      </a:r>
                      <a:r>
                        <a:rPr lang="en-US" sz="3000" b="0" i="1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t </a:t>
                      </a: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test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50.53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0:31:00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70.76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0:04:43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Independent </a:t>
                      </a:r>
                      <a:r>
                        <a:rPr lang="en-US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t </a:t>
                      </a:r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test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72.34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0:26:29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74.75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0:04:54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ANOVA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79.55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0:13:18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73.03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0:04:17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Correlation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87.16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0:16:43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87.66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0:07:09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Regression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81.50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0:14:26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80.79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0:08:55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Chi-square test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57.86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0:34:26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60.66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"/>
                        </a:rPr>
                        <a:t>0:17:34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9286200" y="28306455"/>
            <a:ext cx="1254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My Vu (my03@missouristate.edu)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Erin Buchanan (erinbuchanan@missouristate.edu)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Kayla Jordan (jordan810@live.missouristate.edu)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Marilee Teasley (teasley888@live.missouristate.edu)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Kathrene</a:t>
            </a:r>
            <a:r>
              <a:rPr lang="en-US" sz="3200" dirty="0" smtClean="0"/>
              <a:t> Valentine (valentine3@live.missouristate.edu)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29349700" y="22174200"/>
            <a:ext cx="12547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Compared to traditional sections, the blended course shows better exam grades, but only in the second semester</a:t>
            </a:r>
            <a:r>
              <a:rPr lang="en-US" sz="32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Homework grades are better than traditional classes because of the ability to practice with multiple attempts, and standard deviations for homework grades decreased with the second semester.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Blended sections of statistics showed improvement with instructor experience, as the second semester portrayed better learning outcomes and grades than the first semester of blended sections.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With the blended system, topics can be examined by specific learning objectives to target difficult concepts for future implementations.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B132"/>
      </a:accent1>
      <a:accent2>
        <a:srgbClr val="333399"/>
      </a:accent2>
      <a:accent3>
        <a:srgbClr val="FFFFFF"/>
      </a:accent3>
      <a:accent4>
        <a:srgbClr val="000000"/>
      </a:accent4>
      <a:accent5>
        <a:srgbClr val="B8D5AD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Pages>0</Pages>
  <Words>1014</Words>
  <Characters>0</Characters>
  <Application>Microsoft Macintosh PowerPoint</Application>
  <PresentationFormat>Custom</PresentationFormat>
  <Lines>0</Lines>
  <Paragraphs>212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- Blank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erin</dc:creator>
  <cp:lastModifiedBy>Erin Buchanan</cp:lastModifiedBy>
  <cp:revision>139</cp:revision>
  <cp:lastPrinted>2013-10-31T19:38:35Z</cp:lastPrinted>
  <dcterms:modified xsi:type="dcterms:W3CDTF">2014-03-28T04:49:45Z</dcterms:modified>
</cp:coreProperties>
</file>