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38404800" cy="32918400"/>
  <p:notesSz cx="6858000" cy="9144000"/>
  <p:defaultTextStyle>
    <a:defPPr>
      <a:defRPr lang="en-US"/>
    </a:defPPr>
    <a:lvl1pPr marL="0" algn="l" defTabSz="2194324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324" algn="l" defTabSz="2194324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650" algn="l" defTabSz="2194324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2974" algn="l" defTabSz="2194324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300" algn="l" defTabSz="2194324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1625" algn="l" defTabSz="2194324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5949" algn="l" defTabSz="2194324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0275" algn="l" defTabSz="2194324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4599" algn="l" defTabSz="2194324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151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406" autoAdjust="0"/>
  </p:normalViewPr>
  <p:slideViewPr>
    <p:cSldViewPr snapToGrid="0" snapToObjects="1">
      <p:cViewPr>
        <p:scale>
          <a:sx n="30" d="100"/>
          <a:sy n="30" d="100"/>
        </p:scale>
        <p:origin x="1568" y="-288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4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3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79C6-5212-2645-8819-E64284537EFF}" type="datetimeFigureOut">
              <a:rPr lang="en-US" smtClean="0"/>
              <a:pPr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5B4B-DD9C-C149-8916-6A5042017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emf"/><Relationship Id="rId12" Type="http://schemas.openxmlformats.org/officeDocument/2006/relationships/image" Target="../media/image7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emf"/><Relationship Id="rId9" Type="http://schemas.openxmlformats.org/officeDocument/2006/relationships/image" Target="../media/image6.jpg"/><Relationship Id="rId10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338136" y="483348"/>
            <a:ext cx="31623242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800" i="1" dirty="0"/>
              <a:t>Evaluation of Video Game Skill for Future Training Modalities in Robotic-Assisted Surgery</a:t>
            </a:r>
            <a:r>
              <a:rPr lang="en-US" sz="8800" dirty="0"/>
              <a:t>. </a:t>
            </a:r>
          </a:p>
          <a:p>
            <a:pPr algn="ctr">
              <a:lnSpc>
                <a:spcPct val="90000"/>
              </a:lnSpc>
            </a:pPr>
            <a:endParaRPr lang="en-US" sz="3600" dirty="0"/>
          </a:p>
          <a:p>
            <a:pPr algn="ctr">
              <a:lnSpc>
                <a:spcPct val="90000"/>
              </a:lnSpc>
            </a:pPr>
            <a:r>
              <a:rPr lang="en-US" sz="4400" b="1" u="sng" dirty="0"/>
              <a:t>Oh, Kenny J.*, Esposito, Andrew</a:t>
            </a:r>
            <a:r>
              <a:rPr lang="en-US" sz="4400" u="sng" dirty="0"/>
              <a:t>*,</a:t>
            </a:r>
            <a:r>
              <a:rPr lang="en-US" sz="4400" dirty="0"/>
              <a:t> Owen-Simon, Nina, Dachert, Stephen, Kaplan, J., </a:t>
            </a:r>
            <a:r>
              <a:rPr lang="en-US" sz="4400" dirty="0" err="1"/>
              <a:t>Kamenko</a:t>
            </a:r>
            <a:r>
              <a:rPr lang="en-US" sz="4400" dirty="0"/>
              <a:t>, A., Shipman, S., </a:t>
            </a:r>
            <a:r>
              <a:rPr lang="en-US" sz="4400" dirty="0" err="1"/>
              <a:t>Rehrig</a:t>
            </a:r>
            <a:r>
              <a:rPr lang="en-US" sz="4400" dirty="0"/>
              <a:t>, J., Walters, K., Ray, K., </a:t>
            </a:r>
            <a:r>
              <a:rPr lang="en-US" sz="4400" dirty="0" err="1"/>
              <a:t>Nadhan</a:t>
            </a:r>
            <a:r>
              <a:rPr lang="en-US" sz="4400" dirty="0"/>
              <a:t>, K., Wood, M., Musser, L., Buchanan, E., Kim, A., Kim, E., Kim, J., Suh, A., </a:t>
            </a:r>
            <a:r>
              <a:rPr lang="en-US" sz="4400" dirty="0" err="1"/>
              <a:t>Shiau</a:t>
            </a:r>
            <a:r>
              <a:rPr lang="en-US" sz="4400" dirty="0"/>
              <a:t>, G., Reese, A., Harbin, A., Waldorf, B. and </a:t>
            </a:r>
            <a:r>
              <a:rPr lang="en-US" sz="4400" dirty="0" err="1"/>
              <a:t>Eun</a:t>
            </a:r>
            <a:r>
              <a:rPr lang="en-US" sz="4400" dirty="0"/>
              <a:t>, D</a:t>
            </a:r>
            <a:r>
              <a:rPr lang="en-US" sz="6000" dirty="0"/>
              <a:t>. </a:t>
            </a:r>
            <a:r>
              <a:rPr lang="en-US" sz="4800" i="1" dirty="0"/>
              <a:t>Department of Urology, Lewis Katz School of Medicine at Temple University, Philadelphia, PA 19140</a:t>
            </a:r>
            <a:endParaRPr lang="en-US" altLang="en-US" sz="4800" i="1" dirty="0">
              <a:latin typeface="Arial" charset="0"/>
            </a:endParaRPr>
          </a:p>
        </p:txBody>
      </p:sp>
      <p:sp>
        <p:nvSpPr>
          <p:cNvPr id="28" name="Text Box 213"/>
          <p:cNvSpPr txBox="1">
            <a:spLocks noChangeArrowheads="1"/>
          </p:cNvSpPr>
          <p:nvPr/>
        </p:nvSpPr>
        <p:spPr bwMode="auto">
          <a:xfrm>
            <a:off x="339292" y="6532532"/>
            <a:ext cx="11307302" cy="1138773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57200" tIns="228600" rIns="228600" bIns="228600">
            <a:spAutoFit/>
          </a:bodyPr>
          <a:lstStyle>
            <a:lvl1pPr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763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526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289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5052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9624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4196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8768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3340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4400" b="1" dirty="0">
                <a:solidFill>
                  <a:schemeClr val="bg1"/>
                </a:solidFill>
                <a:latin typeface="Arial" charset="0"/>
              </a:rPr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3629390" y="10262750"/>
            <a:ext cx="457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894" y="8341602"/>
            <a:ext cx="11277700" cy="698652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Robotic Assisted Surgery (RAS) has grown in popularity in the recent decade as an alternative to laparoscopic and open surgeries. Its use continues to be pioneered in multiple surgical subspecialties. 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Traditionally, selection of surgical trainees </a:t>
            </a:r>
            <a:r>
              <a:rPr lang="en-US" sz="3200" dirty="0" smtClean="0">
                <a:cs typeface="Arial"/>
              </a:rPr>
              <a:t>has been </a:t>
            </a:r>
            <a:r>
              <a:rPr lang="en-US" sz="3200" dirty="0">
                <a:cs typeface="Arial"/>
              </a:rPr>
              <a:t>based on cognitive factors (academics), personality, attitude, </a:t>
            </a:r>
            <a:r>
              <a:rPr lang="en-US" sz="3200" dirty="0" smtClean="0">
                <a:cs typeface="Arial"/>
              </a:rPr>
              <a:t>and motivation </a:t>
            </a:r>
            <a:r>
              <a:rPr lang="en-US" sz="3200" dirty="0">
                <a:cs typeface="Arial"/>
              </a:rPr>
              <a:t>but </a:t>
            </a:r>
            <a:r>
              <a:rPr lang="en-US" sz="3200" dirty="0" smtClean="0">
                <a:cs typeface="Arial"/>
              </a:rPr>
              <a:t>has not included </a:t>
            </a:r>
            <a:r>
              <a:rPr lang="en-US" sz="3200" dirty="0">
                <a:cs typeface="Arial"/>
              </a:rPr>
              <a:t>innate dexterity. </a:t>
            </a:r>
            <a:r>
              <a:rPr lang="en-US" sz="3200" dirty="0" smtClean="0">
                <a:cs typeface="Arial"/>
              </a:rPr>
              <a:t>However, innate </a:t>
            </a:r>
            <a:r>
              <a:rPr lang="en-US" sz="3200" dirty="0">
                <a:cs typeface="Arial"/>
              </a:rPr>
              <a:t>dexterity was </a:t>
            </a:r>
            <a:r>
              <a:rPr lang="en-US" sz="3200" dirty="0" smtClean="0">
                <a:cs typeface="Arial"/>
              </a:rPr>
              <a:t>identified </a:t>
            </a:r>
            <a:r>
              <a:rPr lang="en-US" sz="3200" dirty="0">
                <a:cs typeface="Arial"/>
              </a:rPr>
              <a:t>by directors of surgical training programs as </a:t>
            </a:r>
            <a:r>
              <a:rPr lang="en-US" sz="3200" dirty="0" smtClean="0">
                <a:cs typeface="Arial"/>
              </a:rPr>
              <a:t>an </a:t>
            </a:r>
            <a:r>
              <a:rPr lang="en-US" sz="3200" dirty="0">
                <a:cs typeface="Arial"/>
              </a:rPr>
              <a:t>important factor in determining ultimate technical proficiency of a surgeon. 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Previous research has investigated positive correlation between RAS ability and past video game experience.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This is the first prospective study to examine the connection between video game skill and RAS skill.</a:t>
            </a:r>
          </a:p>
        </p:txBody>
      </p:sp>
      <p:sp>
        <p:nvSpPr>
          <p:cNvPr id="33" name="Text Box 213"/>
          <p:cNvSpPr txBox="1">
            <a:spLocks noChangeArrowheads="1"/>
          </p:cNvSpPr>
          <p:nvPr/>
        </p:nvSpPr>
        <p:spPr bwMode="auto">
          <a:xfrm>
            <a:off x="368894" y="16583547"/>
            <a:ext cx="11277700" cy="1138773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57200" tIns="228600" rIns="228600" bIns="228600">
            <a:spAutoFit/>
          </a:bodyPr>
          <a:lstStyle>
            <a:lvl1pPr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763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526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289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5052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9624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4196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8768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3340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4400" b="1" dirty="0">
                <a:solidFill>
                  <a:schemeClr val="bg1"/>
                </a:solidFill>
                <a:latin typeface="Arial" charset="0"/>
              </a:rPr>
              <a:t>METHODS</a:t>
            </a:r>
          </a:p>
        </p:txBody>
      </p:sp>
      <p:sp>
        <p:nvSpPr>
          <p:cNvPr id="34" name="Rectangle 33"/>
          <p:cNvSpPr/>
          <p:nvPr/>
        </p:nvSpPr>
        <p:spPr>
          <a:xfrm rot="10800000" flipV="1">
            <a:off x="333751" y="18901994"/>
            <a:ext cx="11312842" cy="55092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4572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116 undergraduate and pre-clinical medical students took a diagnostic exam on the Nintendo Wii system, completing three attempts of five levels of “Super Monkey Ball: Banana Blitz”. Composite scores were calculated based on task completion and time to completion. </a:t>
            </a:r>
          </a:p>
          <a:p>
            <a:pPr marL="4572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Subjects then performed 5 attempts each of peg transfer, pattern cutting, and running suture on the Da Vinci Xi Surgical Robot (Da Vinci). Time to completion and accuracy of tasks were recorded.  </a:t>
            </a:r>
          </a:p>
          <a:p>
            <a:pPr marL="4572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Participants with prior experience in either video game or Da Vinci were excluded. </a:t>
            </a:r>
          </a:p>
        </p:txBody>
      </p:sp>
      <p:sp>
        <p:nvSpPr>
          <p:cNvPr id="36" name="Text Box 269"/>
          <p:cNvSpPr txBox="1">
            <a:spLocks noChangeArrowheads="1"/>
          </p:cNvSpPr>
          <p:nvPr/>
        </p:nvSpPr>
        <p:spPr bwMode="auto">
          <a:xfrm>
            <a:off x="26042165" y="6532531"/>
            <a:ext cx="11312843" cy="1138773"/>
          </a:xfrm>
          <a:prstGeom prst="rect">
            <a:avLst/>
          </a:prstGeom>
          <a:solidFill>
            <a:srgbClr val="C00000"/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457200" tIns="228600" rIns="228600" bIns="228600" anchor="ctr">
            <a:spAutoFit/>
          </a:bodyPr>
          <a:lstStyle>
            <a:lvl1pPr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763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526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289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5052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9624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4196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8768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3340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17526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CONCLUSION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028553" y="8220766"/>
            <a:ext cx="11806153" cy="35086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Video game skill and RAS skill have a significant correlation.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This study is the largest prospective study to date investigating skills predicting RAS performance.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As use of RAS is increasingly prominent, it is essential to identify skill sets predictive of proficiency on this platform to develop future surgical teaching strategies and education curricula.</a:t>
            </a:r>
            <a:endParaRPr lang="en-US" sz="3000" dirty="0">
              <a:latin typeface="Arial"/>
              <a:cs typeface="Arial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000" dirty="0">
              <a:latin typeface="Arial"/>
              <a:cs typeface="Arial"/>
            </a:endParaRPr>
          </a:p>
        </p:txBody>
      </p:sp>
      <p:sp>
        <p:nvSpPr>
          <p:cNvPr id="38" name="Text Box 269"/>
          <p:cNvSpPr txBox="1">
            <a:spLocks noChangeArrowheads="1"/>
          </p:cNvSpPr>
          <p:nvPr/>
        </p:nvSpPr>
        <p:spPr bwMode="auto">
          <a:xfrm>
            <a:off x="11914811" y="6532530"/>
            <a:ext cx="13578706" cy="1138773"/>
          </a:xfrm>
          <a:prstGeom prst="rect">
            <a:avLst/>
          </a:prstGeom>
          <a:solidFill>
            <a:srgbClr val="C00000"/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457200" tIns="228600" rIns="228600" bIns="228600" anchor="ctr">
            <a:spAutoFit/>
          </a:bodyPr>
          <a:lstStyle>
            <a:lvl1pPr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763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526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289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5052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9624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4196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8768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3340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17526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kern="0" dirty="0">
                <a:solidFill>
                  <a:srgbClr val="FFFFFF"/>
                </a:solidFill>
                <a:latin typeface="Arial" charset="0"/>
              </a:rPr>
              <a:t>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14811" y="22341337"/>
            <a:ext cx="14113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Figure 1: Correlation of Video Game Score and Running Suture Time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816923" y="30266778"/>
            <a:ext cx="141795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/>
              <a:t>Figure 2: Correlation of Video Game Score and Precision Cutting Time and Peg Transfer Time and Video Game Score and Peg Transfer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669936" y="29311505"/>
            <a:ext cx="689735" cy="186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293783" y="29316026"/>
            <a:ext cx="689735" cy="186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1" y="1524968"/>
            <a:ext cx="4200052" cy="1384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542" y="1414919"/>
            <a:ext cx="4263163" cy="1496141"/>
          </a:xfrm>
          <a:prstGeom prst="rect">
            <a:avLst/>
          </a:prstGeom>
        </p:spPr>
      </p:pic>
      <p:sp>
        <p:nvSpPr>
          <p:cNvPr id="39" name="Text Box 269"/>
          <p:cNvSpPr txBox="1">
            <a:spLocks noChangeArrowheads="1"/>
          </p:cNvSpPr>
          <p:nvPr/>
        </p:nvSpPr>
        <p:spPr bwMode="auto">
          <a:xfrm>
            <a:off x="26042165" y="12521697"/>
            <a:ext cx="11312843" cy="1138773"/>
          </a:xfrm>
          <a:prstGeom prst="rect">
            <a:avLst/>
          </a:prstGeom>
          <a:solidFill>
            <a:srgbClr val="C00000"/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457200" tIns="228600" rIns="228600" bIns="228600" anchor="ctr">
            <a:spAutoFit/>
          </a:bodyPr>
          <a:lstStyle>
            <a:lvl1pPr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763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526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289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505200" defTabSz="1752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9624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4196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8768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334000" defTabSz="1752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17526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REFERENCES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042165" y="14342348"/>
            <a:ext cx="11615775" cy="108952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err="1"/>
              <a:t>Abboudi</a:t>
            </a:r>
            <a:r>
              <a:rPr lang="en-US" sz="3200" dirty="0"/>
              <a:t>, H., Khan, M., </a:t>
            </a:r>
            <a:r>
              <a:rPr lang="en-US" sz="3200" dirty="0" err="1"/>
              <a:t>Aboumarzouk</a:t>
            </a:r>
            <a:r>
              <a:rPr lang="en-US" sz="3200" dirty="0"/>
              <a:t>, O. et al.  Current status of validation for robotic surgery simulators – a systematic review.  BJU Int. 2013;111(2):194-205.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Brinkman, W., </a:t>
            </a:r>
            <a:r>
              <a:rPr lang="en-US" sz="3200" dirty="0" err="1"/>
              <a:t>Luursema</a:t>
            </a:r>
            <a:r>
              <a:rPr lang="en-US" sz="3200" dirty="0"/>
              <a:t>, J., </a:t>
            </a:r>
            <a:r>
              <a:rPr lang="en-US" sz="3200" dirty="0" err="1"/>
              <a:t>Kengen</a:t>
            </a:r>
            <a:r>
              <a:rPr lang="en-US" sz="3200" dirty="0"/>
              <a:t>, B. et al.  da Vinci Skills Simulator for assessing learning curve and criterion-based training of robotic basic skills.  Urology. 2013;81:562-566.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err="1"/>
              <a:t>Dulan</a:t>
            </a:r>
            <a:r>
              <a:rPr lang="en-US" sz="3200" dirty="0"/>
              <a:t>, G., </a:t>
            </a:r>
            <a:r>
              <a:rPr lang="en-US" sz="3200" dirty="0" err="1"/>
              <a:t>Rege</a:t>
            </a:r>
            <a:r>
              <a:rPr lang="en-US" sz="3200" dirty="0"/>
              <a:t>, R., Hogg, D. et al.  Developing a comprehensive, proficiency-based training program for robotic surgery.  Surgery. 2012;152(3):477-488.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Harper, J., Kaiser, S., </a:t>
            </a:r>
            <a:r>
              <a:rPr lang="en-US" sz="3200" dirty="0" err="1"/>
              <a:t>Ebrahimi</a:t>
            </a:r>
            <a:r>
              <a:rPr lang="en-US" sz="3200" dirty="0"/>
              <a:t>, K. et al.  Prior video game exposure does not enhance robotic surgical performance.  J </a:t>
            </a:r>
            <a:r>
              <a:rPr lang="en-US" sz="3200" dirty="0" err="1"/>
              <a:t>Endourol</a:t>
            </a:r>
            <a:r>
              <a:rPr lang="en-US" sz="3200" dirty="0"/>
              <a:t>. 2007;21:1207-1210.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Lynch, J. </a:t>
            </a:r>
            <a:r>
              <a:rPr lang="en-US" sz="3200" dirty="0" err="1"/>
              <a:t>Aughwane</a:t>
            </a:r>
            <a:r>
              <a:rPr lang="en-US" sz="3200" dirty="0"/>
              <a:t>, P, Hammond T.  Video games and surgical ability: a literature review. J </a:t>
            </a:r>
            <a:r>
              <a:rPr lang="en-US" sz="3200" dirty="0" err="1"/>
              <a:t>Surg</a:t>
            </a:r>
            <a:r>
              <a:rPr lang="en-US" sz="3200" dirty="0"/>
              <a:t> Educ. 2010;67:186-189.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err="1"/>
              <a:t>Moglia</a:t>
            </a:r>
            <a:r>
              <a:rPr lang="en-US" sz="3200" dirty="0"/>
              <a:t>, A</a:t>
            </a:r>
            <a:r>
              <a:rPr lang="en-US" sz="3200" dirty="0" smtClean="0"/>
              <a:t>., Ferrari, V., </a:t>
            </a:r>
            <a:r>
              <a:rPr lang="en-US" sz="3200" dirty="0" err="1" smtClean="0"/>
              <a:t>Morelli</a:t>
            </a:r>
            <a:r>
              <a:rPr lang="en-US" sz="3200" dirty="0" smtClean="0"/>
              <a:t>, L. et al.  </a:t>
            </a:r>
            <a:r>
              <a:rPr lang="en-US" sz="3200" dirty="0"/>
              <a:t>Distribution of innate ability for surgery amongst medical students assessed by an advanced virtual reality surgical simulator.</a:t>
            </a:r>
            <a:r>
              <a:rPr lang="en-US" sz="3200" i="1" dirty="0"/>
              <a:t> </a:t>
            </a:r>
            <a:r>
              <a:rPr lang="en-US" sz="3200" i="1" dirty="0" err="1" smtClean="0"/>
              <a:t>Surg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Endosc</a:t>
            </a:r>
            <a:r>
              <a:rPr lang="en-US" sz="3200" dirty="0" smtClean="0"/>
              <a:t>. 2014;</a:t>
            </a:r>
            <a:r>
              <a:rPr lang="en-US" sz="3200" i="1" dirty="0" smtClean="0"/>
              <a:t>28</a:t>
            </a:r>
            <a:r>
              <a:rPr lang="en-US" sz="3200" dirty="0"/>
              <a:t>(6</a:t>
            </a:r>
            <a:r>
              <a:rPr lang="en-US" sz="3200" dirty="0" smtClean="0"/>
              <a:t>): 1830- 1837.</a:t>
            </a:r>
            <a:endParaRPr lang="en-US" sz="3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Rosser, J., Lynch, P., </a:t>
            </a:r>
            <a:r>
              <a:rPr lang="en-US" sz="3200" dirty="0" err="1"/>
              <a:t>Cuddihy</a:t>
            </a:r>
            <a:r>
              <a:rPr lang="en-US" sz="3200" dirty="0"/>
              <a:t>, L. et al.  The impact of video games on training surgeons in the 21st century.  Arch Surg. 2007;142:181-186.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000" dirty="0"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252983"/>
              </p:ext>
            </p:extLst>
          </p:nvPr>
        </p:nvGraphicFramePr>
        <p:xfrm>
          <a:off x="13419214" y="13912077"/>
          <a:ext cx="9051190" cy="798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Prism 7" r:id="rId5" imgW="3700034" imgH="3265877" progId="Prism7.Document">
                  <p:embed/>
                </p:oleObj>
              </mc:Choice>
              <mc:Fallback>
                <p:oleObj name="Prism 7" r:id="rId5" imgW="3700034" imgH="3265877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19214" y="13912077"/>
                        <a:ext cx="9051190" cy="7987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7092"/>
              </p:ext>
            </p:extLst>
          </p:nvPr>
        </p:nvGraphicFramePr>
        <p:xfrm>
          <a:off x="11137284" y="23659348"/>
          <a:ext cx="7487567" cy="660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Prism 7" r:id="rId7" imgW="3700034" imgH="3265877" progId="Prism7.Document">
                  <p:embed/>
                </p:oleObj>
              </mc:Choice>
              <mc:Fallback>
                <p:oleObj name="Prism 7" r:id="rId7" imgW="3700034" imgH="3265877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37284" y="23659348"/>
                        <a:ext cx="7487567" cy="660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03" y="25374174"/>
            <a:ext cx="5196194" cy="692392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816923" y="8220766"/>
            <a:ext cx="13188061" cy="60016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Preliminary results from 26 subjects are described.  The distribution of video game final scores ranged from 681.42 to 11016.43 with a mean of 4553.38 (SD=2885.7).  On Da Vinci, timed tasks included peg transfer (mean= 2:10.7 min, SD = 40.6 sec), precision cutting (mean= 3:20.56 min, SD = 73.2 sec), and running suture (mean= 5:51.9 min, SD = 60.0 sec). Correlations were calculated across trials controlling for random intercepts by participant and are graphically represented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significant inverse relationship existed between final video game score and running suture time, </a:t>
            </a:r>
            <a:r>
              <a:rPr lang="en-US" sz="3200" i="1" dirty="0"/>
              <a:t>r =</a:t>
            </a:r>
            <a:r>
              <a:rPr lang="en-US" sz="3200" dirty="0"/>
              <a:t>-.33, </a:t>
            </a:r>
            <a:r>
              <a:rPr lang="en-US" sz="3200" i="1" dirty="0"/>
              <a:t>p &lt; 0.01.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Relationships approaching significance </a:t>
            </a:r>
            <a:r>
              <a:rPr lang="en-US" sz="3200" dirty="0"/>
              <a:t>occurred in the remaining timed tasks, precision cutting and peg transfer, with trends approaching significance at </a:t>
            </a:r>
            <a:r>
              <a:rPr lang="en-US" sz="3200" i="1" dirty="0"/>
              <a:t>r = </a:t>
            </a:r>
            <a:r>
              <a:rPr lang="en-US" sz="3200" dirty="0"/>
              <a:t>-.23, </a:t>
            </a:r>
            <a:r>
              <a:rPr lang="en-US" sz="3200" i="1" dirty="0"/>
              <a:t>p = 0.08 </a:t>
            </a:r>
            <a:r>
              <a:rPr lang="en-US" sz="3200" dirty="0"/>
              <a:t>and </a:t>
            </a:r>
            <a:r>
              <a:rPr lang="en-US" sz="3200" i="1" dirty="0"/>
              <a:t>r = </a:t>
            </a:r>
            <a:r>
              <a:rPr lang="en-US" sz="3200" dirty="0"/>
              <a:t>-.23, </a:t>
            </a:r>
            <a:r>
              <a:rPr lang="en-US" sz="3200" i="1" dirty="0"/>
              <a:t>p = </a:t>
            </a:r>
            <a:r>
              <a:rPr lang="en-US" sz="3200" dirty="0"/>
              <a:t>0.085. </a:t>
            </a:r>
            <a:endParaRPr lang="en-US" sz="3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85329"/>
              </p:ext>
            </p:extLst>
          </p:nvPr>
        </p:nvGraphicFramePr>
        <p:xfrm>
          <a:off x="18401801" y="23726333"/>
          <a:ext cx="7495443" cy="66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Prism 7" r:id="rId10" imgW="3700034" imgH="3265877" progId="Prism7.Document">
                  <p:embed/>
                </p:oleObj>
              </mc:Choice>
              <mc:Fallback>
                <p:oleObj name="Prism 7" r:id="rId10" imgW="3700034" imgH="3265877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401801" y="23726333"/>
                        <a:ext cx="7495443" cy="6614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726" y="24934631"/>
            <a:ext cx="6222652" cy="73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637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Prism 7</vt:lpstr>
      <vt:lpstr>PowerPoint Presentation</vt:lpstr>
    </vt:vector>
  </TitlesOfParts>
  <Company>Mount Sinai School of Medicine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Neuroscience</dc:creator>
  <cp:lastModifiedBy>Erin M. Buchanan</cp:lastModifiedBy>
  <cp:revision>79</cp:revision>
  <cp:lastPrinted>2015-03-10T19:14:11Z</cp:lastPrinted>
  <dcterms:created xsi:type="dcterms:W3CDTF">2013-11-07T19:05:13Z</dcterms:created>
  <dcterms:modified xsi:type="dcterms:W3CDTF">2016-09-05T23:31:13Z</dcterms:modified>
</cp:coreProperties>
</file>