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71" r:id="rId5"/>
    <p:sldId id="257" r:id="rId6"/>
    <p:sldId id="260" r:id="rId7"/>
    <p:sldId id="263" r:id="rId8"/>
    <p:sldId id="272" r:id="rId9"/>
    <p:sldId id="265" r:id="rId10"/>
    <p:sldId id="273" r:id="rId11"/>
    <p:sldId id="274" r:id="rId12"/>
    <p:sldId id="275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595"/>
  </p:normalViewPr>
  <p:slideViewPr>
    <p:cSldViewPr snapToGrid="0" snapToObjects="1">
      <p:cViewPr varScale="1">
        <p:scale>
          <a:sx n="91" d="100"/>
          <a:sy n="91" d="100"/>
        </p:scale>
        <p:origin x="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6642F-9C86-AA47-AD91-553F7AA88C2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70DCE-D3FA-B04E-89E5-86E17C0BE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6657-DE2A-D04E-B575-2C1E5CA5154A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D13FB-4D67-3743-BC0D-9619FEA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4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14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4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3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13FB-4D67-3743-BC0D-9619FEA376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69C06D-4ED8-42C6-905D-CA84CA1B6CBF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1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April 28,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April 28,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5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2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17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88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46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71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7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B385921-A91A-409C-921C-0E0EC1E750EC}" type="datetime2">
              <a:rPr lang="en-US" smtClean="0"/>
              <a:t>Friday, April 28,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9" r:id="rId1"/>
    <p:sldLayoutId id="2147484770" r:id="rId2"/>
    <p:sldLayoutId id="2147484771" r:id="rId3"/>
    <p:sldLayoutId id="2147484772" r:id="rId4"/>
    <p:sldLayoutId id="2147484773" r:id="rId5"/>
    <p:sldLayoutId id="2147484774" r:id="rId6"/>
    <p:sldLayoutId id="2147484775" r:id="rId7"/>
    <p:sldLayoutId id="2147484776" r:id="rId8"/>
    <p:sldLayoutId id="2147484777" r:id="rId9"/>
    <p:sldLayoutId id="2147484778" r:id="rId10"/>
    <p:sldLayoutId id="2147484779" r:id="rId11"/>
  </p:sldLayoutIdLst>
  <p:hf sldNum="0"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764" y="1368428"/>
            <a:ext cx="8303213" cy="21526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effectLst/>
              </a:rPr>
              <a:t>Returning </a:t>
            </a:r>
            <a:r>
              <a:rPr lang="en-US" sz="4000" dirty="0">
                <a:effectLst/>
              </a:rPr>
              <a:t>to Abusive </a:t>
            </a:r>
            <a:r>
              <a:rPr lang="en-US" sz="4000" dirty="0" smtClean="0">
                <a:effectLst/>
              </a:rPr>
              <a:t>Relationships: Related and Predictive factors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21" y="5319897"/>
            <a:ext cx="1658662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Rachel L. Swadley</a:t>
            </a:r>
          </a:p>
          <a:p>
            <a:pPr algn="r"/>
            <a:r>
              <a:rPr lang="en-US" sz="1200" dirty="0" smtClean="0"/>
              <a:t>April 1,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560" y="227108"/>
            <a:ext cx="244388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0796" y="1247149"/>
            <a:ext cx="7078127" cy="36906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Participants reported staying in a domestic violence shelter from 1-10 times and 2.67 times on average (SD = 2.14)</a:t>
            </a:r>
          </a:p>
          <a:p>
            <a:r>
              <a:rPr lang="en-US" dirty="0" smtClean="0"/>
              <a:t>Participants reported experiencing from 1 to 10 abusive relationships, with the average being 3.08 (SD = 2.10)</a:t>
            </a:r>
          </a:p>
          <a:p>
            <a:r>
              <a:rPr lang="en-US" dirty="0" smtClean="0"/>
              <a:t>The reported length of abusive relationships averaged 7.18 years (SD = 7.05) and ranged from 6 months to 28 years</a:t>
            </a:r>
          </a:p>
          <a:p>
            <a:r>
              <a:rPr lang="en-US" dirty="0" smtClean="0"/>
              <a:t>On average, abuse occurred 24 months into the abusive relationship (SD = 46.48), and ranged from 0-240 months</a:t>
            </a:r>
          </a:p>
          <a:p>
            <a:r>
              <a:rPr lang="en-US" dirty="0" smtClean="0"/>
              <a:t>30 participants reported returning to their abusive partner at least once, while only two participants reported leaving their abusive situation and not returning (M = 5.94, SD = 9.08)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560" y="227108"/>
            <a:ext cx="244388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32560" y="1141508"/>
            <a:ext cx="6021458" cy="5334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2"/>
                </a:solidFill>
              </a:rPr>
              <a:t>Regression 1: </a:t>
            </a:r>
            <a:r>
              <a:rPr lang="en-US" sz="3200" i="1" dirty="0">
                <a:solidFill>
                  <a:schemeClr val="accent2"/>
                </a:solidFill>
              </a:rPr>
              <a:t>R</a:t>
            </a:r>
            <a:r>
              <a:rPr lang="en-US" sz="3200" baseline="30000" dirty="0">
                <a:solidFill>
                  <a:schemeClr val="accent2"/>
                </a:solidFill>
              </a:rPr>
              <a:t>2</a:t>
            </a:r>
            <a:r>
              <a:rPr lang="en-US" sz="3200" dirty="0">
                <a:solidFill>
                  <a:schemeClr val="accent2"/>
                </a:solidFill>
              </a:rPr>
              <a:t> = </a:t>
            </a:r>
            <a:r>
              <a:rPr lang="en-US" sz="3200" dirty="0" smtClean="0">
                <a:solidFill>
                  <a:schemeClr val="accent2"/>
                </a:solidFill>
              </a:rPr>
              <a:t>0.485, F(6, 27) = 4.244, </a:t>
            </a:r>
            <a:r>
              <a:rPr lang="en-US" sz="3200" i="1" dirty="0" smtClean="0">
                <a:solidFill>
                  <a:schemeClr val="accent2"/>
                </a:solidFill>
              </a:rPr>
              <a:t>p = 0.004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13848" y="1619543"/>
            <a:ext cx="6501351" cy="82310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Economic Abuse 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l-GR" dirty="0" smtClean="0"/>
              <a:t> </a:t>
            </a:r>
            <a:r>
              <a:rPr lang="el-GR" dirty="0"/>
              <a:t>= </a:t>
            </a:r>
            <a:r>
              <a:rPr lang="en-US" dirty="0" smtClean="0"/>
              <a:t>-.136</a:t>
            </a:r>
            <a:r>
              <a:rPr lang="el-GR" dirty="0" smtClean="0"/>
              <a:t>, p</a:t>
            </a:r>
            <a:r>
              <a:rPr lang="en-US" dirty="0" smtClean="0"/>
              <a:t> = .004), Injury due to abuse 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l-GR" dirty="0" smtClean="0"/>
              <a:t> </a:t>
            </a:r>
            <a:r>
              <a:rPr lang="el-GR" dirty="0"/>
              <a:t>= </a:t>
            </a:r>
            <a:r>
              <a:rPr lang="en-US" dirty="0" smtClean="0"/>
              <a:t>-.024</a:t>
            </a:r>
            <a:r>
              <a:rPr lang="el-GR" dirty="0" smtClean="0"/>
              <a:t>, p</a:t>
            </a:r>
            <a:r>
              <a:rPr lang="en-US" dirty="0" smtClean="0"/>
              <a:t>= .007), and sexual coercion 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l-GR" dirty="0" smtClean="0"/>
              <a:t> </a:t>
            </a:r>
            <a:r>
              <a:rPr lang="el-GR" dirty="0"/>
              <a:t>= </a:t>
            </a:r>
            <a:r>
              <a:rPr lang="el-GR" dirty="0" smtClean="0"/>
              <a:t>.</a:t>
            </a:r>
            <a:r>
              <a:rPr lang="en-US" dirty="0" smtClean="0"/>
              <a:t>012</a:t>
            </a:r>
            <a:r>
              <a:rPr lang="el-GR" dirty="0" smtClean="0"/>
              <a:t>, p</a:t>
            </a:r>
            <a:r>
              <a:rPr lang="en-US" dirty="0" smtClean="0"/>
              <a:t> = .023) were significantly predictive of leaving an abusive relationship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32560" y="2669989"/>
            <a:ext cx="5854724" cy="5334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2"/>
                </a:solidFill>
              </a:rPr>
              <a:t>Regression 2: </a:t>
            </a:r>
            <a:r>
              <a:rPr lang="en-US" sz="3200" i="1" dirty="0">
                <a:solidFill>
                  <a:schemeClr val="accent2"/>
                </a:solidFill>
              </a:rPr>
              <a:t>R</a:t>
            </a:r>
            <a:r>
              <a:rPr lang="en-US" sz="3200" baseline="30000" dirty="0">
                <a:solidFill>
                  <a:schemeClr val="accent2"/>
                </a:solidFill>
              </a:rPr>
              <a:t>2</a:t>
            </a:r>
            <a:r>
              <a:rPr lang="en-US" sz="3200" dirty="0">
                <a:solidFill>
                  <a:schemeClr val="accent2"/>
                </a:solidFill>
              </a:rPr>
              <a:t> = 0.350 </a:t>
            </a:r>
            <a:r>
              <a:rPr lang="en-US" sz="3200" dirty="0" smtClean="0">
                <a:solidFill>
                  <a:schemeClr val="accent2"/>
                </a:solidFill>
              </a:rPr>
              <a:t>, F(6, 24) = 2.15, </a:t>
            </a:r>
            <a:r>
              <a:rPr lang="en-US" sz="3200" i="1" dirty="0" smtClean="0">
                <a:solidFill>
                  <a:schemeClr val="accent2"/>
                </a:solidFill>
              </a:rPr>
              <a:t>p</a:t>
            </a:r>
            <a:r>
              <a:rPr lang="en-US" sz="3200" dirty="0" smtClean="0">
                <a:solidFill>
                  <a:schemeClr val="accent2"/>
                </a:solidFill>
              </a:rPr>
              <a:t> = 0.084 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13848" y="3203411"/>
            <a:ext cx="6121523" cy="85898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Economic Abuse 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l-GR" dirty="0" smtClean="0"/>
              <a:t> </a:t>
            </a:r>
            <a:r>
              <a:rPr lang="el-GR" dirty="0"/>
              <a:t>= </a:t>
            </a:r>
            <a:r>
              <a:rPr lang="en-US" dirty="0" smtClean="0"/>
              <a:t>-.157</a:t>
            </a:r>
            <a:r>
              <a:rPr lang="el-GR" dirty="0" smtClean="0"/>
              <a:t>, p</a:t>
            </a:r>
            <a:r>
              <a:rPr lang="en-US" dirty="0" smtClean="0"/>
              <a:t> = .020) and sexual coercion 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l-GR" dirty="0" smtClean="0"/>
              <a:t> </a:t>
            </a:r>
            <a:r>
              <a:rPr lang="el-GR" dirty="0"/>
              <a:t>= </a:t>
            </a:r>
            <a:r>
              <a:rPr lang="el-GR" dirty="0" smtClean="0"/>
              <a:t>.</a:t>
            </a:r>
            <a:r>
              <a:rPr lang="en-US" dirty="0" smtClean="0"/>
              <a:t>019</a:t>
            </a:r>
            <a:r>
              <a:rPr lang="el-GR" dirty="0" smtClean="0"/>
              <a:t>, p</a:t>
            </a:r>
            <a:r>
              <a:rPr lang="en-US" dirty="0" smtClean="0"/>
              <a:t> = .045) were significantly predictive of return to abuse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2560" y="227108"/>
            <a:ext cx="244388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32560" y="1141508"/>
            <a:ext cx="6021458" cy="5334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2"/>
                </a:solidFill>
              </a:rPr>
              <a:t>Regression 1: </a:t>
            </a:r>
            <a:r>
              <a:rPr lang="en-US" sz="3200" i="1" dirty="0">
                <a:solidFill>
                  <a:schemeClr val="accent2"/>
                </a:solidFill>
              </a:rPr>
              <a:t>R</a:t>
            </a:r>
            <a:r>
              <a:rPr lang="en-US" sz="3200" baseline="30000" dirty="0">
                <a:solidFill>
                  <a:schemeClr val="accent2"/>
                </a:solidFill>
              </a:rPr>
              <a:t>2</a:t>
            </a:r>
            <a:r>
              <a:rPr lang="en-US" sz="3200" dirty="0">
                <a:solidFill>
                  <a:schemeClr val="accent2"/>
                </a:solidFill>
              </a:rPr>
              <a:t> = </a:t>
            </a:r>
            <a:r>
              <a:rPr lang="en-US" sz="3200" dirty="0" smtClean="0">
                <a:solidFill>
                  <a:schemeClr val="accent2"/>
                </a:solidFill>
              </a:rPr>
              <a:t>0.485, F(6, 27) = 4.244, </a:t>
            </a:r>
            <a:r>
              <a:rPr lang="en-US" sz="3200" i="1" dirty="0" smtClean="0">
                <a:solidFill>
                  <a:schemeClr val="accent2"/>
                </a:solidFill>
              </a:rPr>
              <a:t>p = 0.004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813849" y="1619542"/>
            <a:ext cx="6670164" cy="1022325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was significant</a:t>
            </a:r>
          </a:p>
          <a:p>
            <a:r>
              <a:rPr lang="en-US" dirty="0" smtClean="0"/>
              <a:t>Economic Abuse and Injury Due to Abuse were negatively correlated</a:t>
            </a:r>
          </a:p>
          <a:p>
            <a:r>
              <a:rPr lang="en-US" dirty="0" smtClean="0"/>
              <a:t>Sexual Coercion was positively correlated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32560" y="2751246"/>
            <a:ext cx="5854724" cy="5334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2"/>
                </a:solidFill>
              </a:rPr>
              <a:t>Regression 2: </a:t>
            </a:r>
            <a:r>
              <a:rPr lang="en-US" sz="3200" i="1" dirty="0">
                <a:solidFill>
                  <a:schemeClr val="accent2"/>
                </a:solidFill>
              </a:rPr>
              <a:t>R</a:t>
            </a:r>
            <a:r>
              <a:rPr lang="en-US" sz="3200" baseline="30000" dirty="0">
                <a:solidFill>
                  <a:schemeClr val="accent2"/>
                </a:solidFill>
              </a:rPr>
              <a:t>2</a:t>
            </a:r>
            <a:r>
              <a:rPr lang="en-US" sz="3200" dirty="0">
                <a:solidFill>
                  <a:schemeClr val="accent2"/>
                </a:solidFill>
              </a:rPr>
              <a:t> = 0.350 </a:t>
            </a:r>
            <a:r>
              <a:rPr lang="en-US" sz="3200" dirty="0" smtClean="0">
                <a:solidFill>
                  <a:schemeClr val="accent2"/>
                </a:solidFill>
              </a:rPr>
              <a:t>, F(6, 24) = 2.15, </a:t>
            </a:r>
            <a:r>
              <a:rPr lang="en-US" sz="3200" i="1" dirty="0" smtClean="0">
                <a:solidFill>
                  <a:schemeClr val="accent2"/>
                </a:solidFill>
              </a:rPr>
              <a:t>p</a:t>
            </a:r>
            <a:r>
              <a:rPr lang="en-US" sz="3200" dirty="0" smtClean="0">
                <a:solidFill>
                  <a:schemeClr val="accent2"/>
                </a:solidFill>
              </a:rPr>
              <a:t> = 0.084 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13848" y="3230698"/>
            <a:ext cx="6248134" cy="989303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was not significant</a:t>
            </a:r>
          </a:p>
          <a:p>
            <a:r>
              <a:rPr lang="en-US" dirty="0" smtClean="0"/>
              <a:t>Economic Abuse was negatively correlated</a:t>
            </a:r>
          </a:p>
          <a:p>
            <a:r>
              <a:rPr lang="en-US" dirty="0" smtClean="0"/>
              <a:t>Sexual Coercion was positively correlated</a:t>
            </a:r>
          </a:p>
          <a:p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13848" y="4699453"/>
            <a:ext cx="7584564" cy="15300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Economic Abuse appeared to be consistently predictive of  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leaving an abusive relationship and return to abuse</a:t>
            </a:r>
          </a:p>
          <a:p>
            <a:r>
              <a:rPr lang="en-US" dirty="0" smtClean="0"/>
              <a:t>Social Support and PTSD appeared to have no significant effect on leaving an abusive relationship or return to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042" y="843198"/>
            <a:ext cx="244388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2489" y="1757598"/>
            <a:ext cx="4911702" cy="1862527"/>
          </a:xfrm>
        </p:spPr>
        <p:txBody>
          <a:bodyPr>
            <a:normAutofit/>
          </a:bodyPr>
          <a:lstStyle/>
          <a:p>
            <a:r>
              <a:rPr lang="en-US" dirty="0" smtClean="0"/>
              <a:t>Sample Size and collection of data</a:t>
            </a:r>
          </a:p>
          <a:p>
            <a:r>
              <a:rPr lang="en-US" dirty="0"/>
              <a:t>Accuracy of self-report </a:t>
            </a:r>
            <a:r>
              <a:rPr lang="en-US" dirty="0" smtClean="0"/>
              <a:t>surveys</a:t>
            </a:r>
          </a:p>
          <a:p>
            <a:r>
              <a:rPr lang="en-US" dirty="0" smtClean="0"/>
              <a:t>Validity </a:t>
            </a:r>
            <a:r>
              <a:rPr lang="en-US" dirty="0"/>
              <a:t>of </a:t>
            </a:r>
            <a:r>
              <a:rPr lang="en-US" dirty="0" smtClean="0"/>
              <a:t>Measurement</a:t>
            </a:r>
          </a:p>
          <a:p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719041" y="3620125"/>
            <a:ext cx="570989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Directions of </a:t>
            </a:r>
            <a:r>
              <a:rPr lang="en-US" smtClean="0"/>
              <a:t>future research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362489" y="4399980"/>
            <a:ext cx="4911702" cy="186252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Continuation of analyses on current data set</a:t>
            </a:r>
          </a:p>
          <a:p>
            <a:r>
              <a:rPr lang="en-US" dirty="0" smtClean="0"/>
              <a:t>Further development of an accurate measure of return to abuse</a:t>
            </a:r>
          </a:p>
          <a:p>
            <a:r>
              <a:rPr lang="en-US" dirty="0" smtClean="0"/>
              <a:t>Future studies on the differentiation of experiencing multiple abusive relationships and returning to abusive 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32099" y="3092823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86346" y="764024"/>
            <a:ext cx="88126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dirty="0"/>
              <a:t>Aguirre, B. E. (1985). Why do they return? Abused wives in shelters. </a:t>
            </a:r>
            <a:r>
              <a:rPr lang="en-US" sz="950" i="1" dirty="0"/>
              <a:t>Social Work, 30</a:t>
            </a:r>
            <a:r>
              <a:rPr lang="en-US" sz="950" dirty="0"/>
              <a:t>(4), 350-354. </a:t>
            </a:r>
          </a:p>
          <a:p>
            <a:r>
              <a:rPr lang="en-US" sz="950" dirty="0" err="1"/>
              <a:t>Borstein</a:t>
            </a:r>
            <a:r>
              <a:rPr lang="en-US" sz="950" dirty="0"/>
              <a:t>, R. F. (2006). The complex relationship between dependency and domestic violence: Converging psychological factors and </a:t>
            </a:r>
            <a:r>
              <a:rPr lang="en-US" sz="950" dirty="0" smtClean="0"/>
              <a:t>social </a:t>
            </a:r>
            <a:r>
              <a:rPr lang="en-US" sz="950" dirty="0"/>
              <a:t>forces. </a:t>
            </a:r>
            <a:r>
              <a:rPr lang="en-US" sz="950" i="1" dirty="0"/>
              <a:t>American Psychologist, 61</a:t>
            </a:r>
            <a:r>
              <a:rPr lang="en-US" sz="950" dirty="0"/>
              <a:t>(6), 595-606. doi: </a:t>
            </a:r>
            <a:r>
              <a:rPr lang="en-US" sz="950" dirty="0" smtClean="0"/>
              <a:t>10.1037/0003-066X.61.6.595</a:t>
            </a:r>
            <a:endParaRPr lang="en-US" sz="950" dirty="0"/>
          </a:p>
          <a:p>
            <a:r>
              <a:rPr lang="en-US" sz="950" dirty="0" err="1"/>
              <a:t>Bybee</a:t>
            </a:r>
            <a:r>
              <a:rPr lang="en-US" sz="950" dirty="0"/>
              <a:t>, D., &amp; Sullivan, C. M. (2005). Predicting re-victimization of battered women 3 years after exiting a shelter program. </a:t>
            </a:r>
            <a:r>
              <a:rPr lang="en-US" sz="950" i="1" dirty="0"/>
              <a:t>American </a:t>
            </a:r>
            <a:r>
              <a:rPr lang="en-US" sz="950" i="1" dirty="0" smtClean="0"/>
              <a:t>Journal </a:t>
            </a:r>
            <a:r>
              <a:rPr lang="en-US" sz="950" i="1" dirty="0"/>
              <a:t>of Community Psychology, 36</a:t>
            </a:r>
            <a:r>
              <a:rPr lang="en-US" sz="950" dirty="0"/>
              <a:t>(1/2), 85-96. doi: </a:t>
            </a:r>
            <a:r>
              <a:rPr lang="en-US" sz="950" dirty="0" smtClean="0"/>
              <a:t>10.1007/s10464-005-6234-5</a:t>
            </a:r>
            <a:endParaRPr lang="en-US" sz="950" dirty="0"/>
          </a:p>
          <a:p>
            <a:r>
              <a:rPr lang="en-US" sz="950" dirty="0"/>
              <a:t>Cavanaugh, C. E., Martins, S. S., </a:t>
            </a:r>
            <a:r>
              <a:rPr lang="en-US" sz="950" dirty="0" err="1"/>
              <a:t>Petras</a:t>
            </a:r>
            <a:r>
              <a:rPr lang="en-US" sz="950" dirty="0"/>
              <a:t>, H., &amp; Campbell, J. C. (2013). Mental disorders associated with subpopulations of women </a:t>
            </a:r>
            <a:r>
              <a:rPr lang="en-US" sz="950" dirty="0" smtClean="0"/>
              <a:t>affected </a:t>
            </a:r>
            <a:r>
              <a:rPr lang="en-US" sz="950" dirty="0"/>
              <a:t>by violence and abuse. </a:t>
            </a:r>
            <a:r>
              <a:rPr lang="en-US" sz="950" i="1" dirty="0"/>
              <a:t>Journal of Traumatic Stress, 26</a:t>
            </a:r>
            <a:r>
              <a:rPr lang="en-US" sz="950" dirty="0"/>
              <a:t>(4), 459-466. </a:t>
            </a:r>
            <a:r>
              <a:rPr lang="en-US" sz="950" dirty="0" smtClean="0"/>
              <a:t>doi: 10.1002/jts.21821</a:t>
            </a:r>
            <a:endParaRPr lang="en-US" sz="950" dirty="0"/>
          </a:p>
          <a:p>
            <a:r>
              <a:rPr lang="en-US" sz="950" dirty="0"/>
              <a:t>Clements, C. M., </a:t>
            </a:r>
            <a:r>
              <a:rPr lang="en-US" sz="950" dirty="0" err="1"/>
              <a:t>Sabourin</a:t>
            </a:r>
            <a:r>
              <a:rPr lang="en-US" sz="950" dirty="0"/>
              <a:t>, C. M., &amp; </a:t>
            </a:r>
            <a:r>
              <a:rPr lang="en-US" sz="950" dirty="0" err="1"/>
              <a:t>Spiby</a:t>
            </a:r>
            <a:r>
              <a:rPr lang="en-US" sz="950" dirty="0"/>
              <a:t>, L. (2004). Dysphoria and hopelessness following battering: The role of perceived control, </a:t>
            </a:r>
            <a:r>
              <a:rPr lang="en-US" sz="950" dirty="0" smtClean="0"/>
              <a:t>coping</a:t>
            </a:r>
            <a:r>
              <a:rPr lang="en-US" sz="950" dirty="0"/>
              <a:t>, and self-esteem. </a:t>
            </a:r>
            <a:r>
              <a:rPr lang="en-US" sz="950" i="1" dirty="0"/>
              <a:t>Journal of Family Violence, 19(</a:t>
            </a:r>
            <a:r>
              <a:rPr lang="en-US" sz="950" dirty="0"/>
              <a:t>1), 25-36</a:t>
            </a:r>
            <a:r>
              <a:rPr lang="en-US" sz="950" dirty="0" smtClean="0"/>
              <a:t>.</a:t>
            </a:r>
            <a:endParaRPr lang="en-US" sz="950" dirty="0"/>
          </a:p>
          <a:p>
            <a:r>
              <a:rPr lang="en-US" sz="950" dirty="0"/>
              <a:t>Cohen, S., &amp; </a:t>
            </a:r>
            <a:r>
              <a:rPr lang="en-US" sz="950" dirty="0" err="1"/>
              <a:t>Hoberman</a:t>
            </a:r>
            <a:r>
              <a:rPr lang="en-US" sz="950" dirty="0"/>
              <a:t>, H. (1983). Positive events and social supports as buffers of life change stress. </a:t>
            </a:r>
            <a:r>
              <a:rPr lang="en-US" sz="950" i="1" dirty="0"/>
              <a:t>Journal of Applied Social Psychology, </a:t>
            </a:r>
            <a:r>
              <a:rPr lang="en-US" sz="950" i="1" dirty="0" smtClean="0"/>
              <a:t>13</a:t>
            </a:r>
            <a:r>
              <a:rPr lang="en-US" sz="950" dirty="0"/>
              <a:t>, 99-125. </a:t>
            </a:r>
          </a:p>
          <a:p>
            <a:r>
              <a:rPr lang="en-US" sz="950" dirty="0"/>
              <a:t>Crane, P. A., &amp; </a:t>
            </a:r>
            <a:r>
              <a:rPr lang="en-US" sz="950" dirty="0" err="1"/>
              <a:t>Constantino</a:t>
            </a:r>
            <a:r>
              <a:rPr lang="en-US" sz="950" dirty="0"/>
              <a:t>, R. E. (2003). Use of the Interpersonal Support Evaluation List (ISEL) to guide intervention development </a:t>
            </a:r>
            <a:r>
              <a:rPr lang="en-US" sz="950" dirty="0" smtClean="0"/>
              <a:t>with </a:t>
            </a:r>
            <a:r>
              <a:rPr lang="en-US" sz="950" dirty="0"/>
              <a:t>women experiencing abuse. Issues in </a:t>
            </a:r>
            <a:r>
              <a:rPr lang="en-US" sz="950" i="1" dirty="0"/>
              <a:t>Mental Health Nursing, 24</a:t>
            </a:r>
            <a:r>
              <a:rPr lang="en-US" sz="950" dirty="0"/>
              <a:t>, 523-541. doi: </a:t>
            </a:r>
            <a:r>
              <a:rPr lang="en-US" sz="950" dirty="0" smtClean="0"/>
              <a:t>10.1080/01612840390207971</a:t>
            </a:r>
            <a:endParaRPr lang="en-US" sz="950" dirty="0"/>
          </a:p>
          <a:p>
            <a:r>
              <a:rPr lang="en-US" sz="950" dirty="0"/>
              <a:t>Edwards, K. M., </a:t>
            </a:r>
            <a:r>
              <a:rPr lang="en-US" sz="950" dirty="0" err="1"/>
              <a:t>Gidycz</a:t>
            </a:r>
            <a:r>
              <a:rPr lang="en-US" sz="950" dirty="0"/>
              <a:t>, C. A., Murphy, M. J. (2011). College women’s stay/leave decisions in abusive dating relationships: A </a:t>
            </a:r>
            <a:r>
              <a:rPr lang="en-US" sz="950" dirty="0" smtClean="0"/>
              <a:t>prospective </a:t>
            </a:r>
            <a:r>
              <a:rPr lang="en-US" sz="950" dirty="0"/>
              <a:t>analysis of an expanded investment model. </a:t>
            </a:r>
            <a:r>
              <a:rPr lang="en-US" sz="950" i="1" dirty="0"/>
              <a:t>Journal of Interpersonal Violence, 26</a:t>
            </a:r>
            <a:r>
              <a:rPr lang="en-US" sz="950" dirty="0"/>
              <a:t>(7), 1446-1462. doi: </a:t>
            </a:r>
            <a:r>
              <a:rPr lang="en-US" sz="950" dirty="0" smtClean="0"/>
              <a:t>10.1177/0886260510369131</a:t>
            </a:r>
            <a:endParaRPr lang="en-US" sz="950" dirty="0"/>
          </a:p>
          <a:p>
            <a:r>
              <a:rPr lang="en-US" sz="950" dirty="0" err="1"/>
              <a:t>Enander</a:t>
            </a:r>
            <a:r>
              <a:rPr lang="en-US" sz="950" dirty="0"/>
              <a:t>, V., &amp; Holmberg, C. (2008). Why does she leave? The leaving process(</a:t>
            </a:r>
            <a:r>
              <a:rPr lang="en-US" sz="950" dirty="0" err="1"/>
              <a:t>es</a:t>
            </a:r>
            <a:r>
              <a:rPr lang="en-US" sz="950" dirty="0"/>
              <a:t>) of battered women. </a:t>
            </a:r>
            <a:r>
              <a:rPr lang="en-US" sz="950" i="1" dirty="0"/>
              <a:t>Health Care for Women </a:t>
            </a:r>
            <a:r>
              <a:rPr lang="en-US" sz="950" i="1" dirty="0" smtClean="0"/>
              <a:t>International</a:t>
            </a:r>
            <a:r>
              <a:rPr lang="en-US" sz="950" i="1" dirty="0"/>
              <a:t>, 29</a:t>
            </a:r>
            <a:r>
              <a:rPr lang="en-US" sz="950" dirty="0"/>
              <a:t>, 200-226. doi: </a:t>
            </a:r>
            <a:r>
              <a:rPr lang="en-US" sz="950" dirty="0" smtClean="0"/>
              <a:t>10.1080/07399330801913802</a:t>
            </a:r>
            <a:endParaRPr lang="en-US" sz="950" dirty="0"/>
          </a:p>
          <a:p>
            <a:r>
              <a:rPr lang="en-US" sz="950" dirty="0" err="1"/>
              <a:t>Follingstad</a:t>
            </a:r>
            <a:r>
              <a:rPr lang="en-US" sz="950" dirty="0"/>
              <a:t>, D. R., Bush, H. M. (2014). Measurement of intimate partner violence: A model for developing the gold standard. </a:t>
            </a:r>
            <a:r>
              <a:rPr lang="en-US" sz="950" i="1" dirty="0"/>
              <a:t>Psychology </a:t>
            </a:r>
            <a:r>
              <a:rPr lang="en-US" sz="950" i="1" dirty="0" smtClean="0"/>
              <a:t>of </a:t>
            </a:r>
            <a:r>
              <a:rPr lang="en-US" sz="950" i="1" dirty="0"/>
              <a:t>Violence, 4</a:t>
            </a:r>
            <a:r>
              <a:rPr lang="en-US" sz="950" dirty="0"/>
              <a:t>(4), 369-383. doi: </a:t>
            </a:r>
            <a:r>
              <a:rPr lang="en-US" sz="950" dirty="0" smtClean="0"/>
              <a:t>10.1037/a0037515</a:t>
            </a:r>
            <a:endParaRPr lang="en-US" sz="950" dirty="0"/>
          </a:p>
          <a:p>
            <a:r>
              <a:rPr lang="en-US" sz="950" dirty="0"/>
              <a:t> </a:t>
            </a:r>
            <a:r>
              <a:rPr lang="en-US" sz="950" dirty="0" err="1"/>
              <a:t>Follingstad</a:t>
            </a:r>
            <a:r>
              <a:rPr lang="en-US" sz="950" dirty="0"/>
              <a:t>, D. R., &amp; Rogers, M. J. (2012). Women experiencing psychological abuse: Are they a homogenous group? Journal of </a:t>
            </a:r>
            <a:r>
              <a:rPr lang="en-US" sz="950" dirty="0" smtClean="0"/>
              <a:t>Aggression</a:t>
            </a:r>
            <a:r>
              <a:rPr lang="en-US" sz="950" dirty="0"/>
              <a:t>, </a:t>
            </a:r>
            <a:r>
              <a:rPr lang="en-US" sz="950" i="1" dirty="0"/>
              <a:t>Maltreatment, &amp; Trauma, 21</a:t>
            </a:r>
            <a:r>
              <a:rPr lang="en-US" sz="950" dirty="0"/>
              <a:t>, 891-916. Doi: </a:t>
            </a:r>
            <a:r>
              <a:rPr lang="en-US" sz="950" dirty="0" smtClean="0"/>
              <a:t>10.1080/10926771.2012.708012</a:t>
            </a:r>
            <a:endParaRPr lang="en-US" sz="950" dirty="0"/>
          </a:p>
          <a:p>
            <a:r>
              <a:rPr lang="en-US" sz="950" dirty="0"/>
              <a:t>Frisch, M. B., &amp; </a:t>
            </a:r>
            <a:r>
              <a:rPr lang="en-US" sz="950" dirty="0" err="1"/>
              <a:t>MacKenzie</a:t>
            </a:r>
            <a:r>
              <a:rPr lang="en-US" sz="950" dirty="0"/>
              <a:t>, C. J. (1991). A comparison of formerly and chronically battered women on cognitive and situational </a:t>
            </a:r>
            <a:r>
              <a:rPr lang="en-US" sz="950" dirty="0" smtClean="0"/>
              <a:t>dimensions</a:t>
            </a:r>
            <a:r>
              <a:rPr lang="en-US" sz="950" dirty="0"/>
              <a:t>. </a:t>
            </a:r>
            <a:r>
              <a:rPr lang="en-US" sz="950" i="1" dirty="0"/>
              <a:t>Psychotherapy, 28</a:t>
            </a:r>
            <a:r>
              <a:rPr lang="en-US" sz="950" dirty="0"/>
              <a:t>(2), 339-344. </a:t>
            </a:r>
          </a:p>
          <a:p>
            <a:r>
              <a:rPr lang="en-US" sz="950" dirty="0"/>
              <a:t>Handsel, V. A. (2007). </a:t>
            </a:r>
            <a:r>
              <a:rPr lang="en-US" sz="950" i="1" dirty="0"/>
              <a:t>Psychological variables in battered women’s stay leave decisions: Risk-taking, perceived control, and optimistic bias</a:t>
            </a:r>
            <a:r>
              <a:rPr lang="en-US" sz="950" dirty="0"/>
              <a:t> </a:t>
            </a:r>
            <a:r>
              <a:rPr lang="en-US" sz="950" dirty="0" smtClean="0"/>
              <a:t>(Master’s </a:t>
            </a:r>
            <a:r>
              <a:rPr lang="en-US" sz="950" dirty="0"/>
              <a:t>thesis). Retrieved from http://</a:t>
            </a:r>
            <a:r>
              <a:rPr lang="en-US" sz="950" dirty="0" err="1" smtClean="0"/>
              <a:t>libres.uncg.edu</a:t>
            </a:r>
            <a:r>
              <a:rPr lang="en-US" sz="950" dirty="0" smtClean="0"/>
              <a:t>/</a:t>
            </a:r>
            <a:r>
              <a:rPr lang="en-US" sz="950" dirty="0" err="1" smtClean="0"/>
              <a:t>ir</a:t>
            </a:r>
            <a:r>
              <a:rPr lang="en-US" sz="950" dirty="0" smtClean="0"/>
              <a:t>/</a:t>
            </a:r>
            <a:r>
              <a:rPr lang="en-US" sz="950" dirty="0" err="1" smtClean="0"/>
              <a:t>listing.aspx?id</a:t>
            </a:r>
            <a:r>
              <a:rPr lang="en-US" sz="950" dirty="0" smtClean="0"/>
              <a:t>=1674</a:t>
            </a:r>
            <a:endParaRPr lang="en-US" sz="950" dirty="0"/>
          </a:p>
          <a:p>
            <a:r>
              <a:rPr lang="en-US" sz="950" dirty="0" err="1"/>
              <a:t>Kuijpers</a:t>
            </a:r>
            <a:r>
              <a:rPr lang="en-US" sz="950" dirty="0"/>
              <a:t>, K. F., van der </a:t>
            </a:r>
            <a:r>
              <a:rPr lang="en-US" sz="950" dirty="0" err="1"/>
              <a:t>Knaap</a:t>
            </a:r>
            <a:r>
              <a:rPr lang="en-US" sz="950" dirty="0"/>
              <a:t>, L. M., &amp; </a:t>
            </a:r>
            <a:r>
              <a:rPr lang="en-US" sz="950" dirty="0" err="1"/>
              <a:t>Winkel</a:t>
            </a:r>
            <a:r>
              <a:rPr lang="en-US" sz="950" dirty="0"/>
              <a:t>, F. W. (2012). PTSD symptoms as risk factors for intimate partner violence </a:t>
            </a:r>
            <a:r>
              <a:rPr lang="en-US" sz="950" dirty="0" err="1" smtClean="0"/>
              <a:t>revictimization</a:t>
            </a:r>
            <a:r>
              <a:rPr lang="en-US" sz="950" dirty="0" smtClean="0"/>
              <a:t> </a:t>
            </a:r>
            <a:r>
              <a:rPr lang="en-US" sz="950" dirty="0"/>
              <a:t>and the mediating role of victims’ violent behavior. </a:t>
            </a:r>
            <a:r>
              <a:rPr lang="en-US" sz="950" i="1" dirty="0"/>
              <a:t>Journal of Traumatic Stress, 25</a:t>
            </a:r>
            <a:r>
              <a:rPr lang="en-US" sz="950" dirty="0"/>
              <a:t>, 179-186</a:t>
            </a:r>
            <a:r>
              <a:rPr lang="en-US" sz="950" dirty="0" smtClean="0"/>
              <a:t>.</a:t>
            </a:r>
            <a:endParaRPr lang="en-US" sz="950" dirty="0"/>
          </a:p>
          <a:p>
            <a:r>
              <a:rPr lang="en-US" sz="950" dirty="0"/>
              <a:t>McFarlane, J., </a:t>
            </a:r>
            <a:r>
              <a:rPr lang="en-US" sz="950" dirty="0" err="1"/>
              <a:t>Pennings</a:t>
            </a:r>
            <a:r>
              <a:rPr lang="en-US" sz="950" dirty="0"/>
              <a:t>, J., </a:t>
            </a:r>
            <a:r>
              <a:rPr lang="en-US" sz="950" dirty="0" err="1"/>
              <a:t>Symes</a:t>
            </a:r>
            <a:r>
              <a:rPr lang="en-US" sz="950" dirty="0"/>
              <a:t>, L., </a:t>
            </a:r>
            <a:r>
              <a:rPr lang="en-US" sz="950" dirty="0" err="1"/>
              <a:t>Maddoux</a:t>
            </a:r>
            <a:r>
              <a:rPr lang="en-US" sz="950" dirty="0"/>
              <a:t>, J., &amp; Paulson, R. (2014). </a:t>
            </a:r>
            <a:r>
              <a:rPr lang="en-US" sz="950" dirty="0" err="1"/>
              <a:t>Predicitng</a:t>
            </a:r>
            <a:r>
              <a:rPr lang="en-US" sz="950" dirty="0"/>
              <a:t> abused women with children who return to the </a:t>
            </a:r>
            <a:r>
              <a:rPr lang="en-US" sz="950" dirty="0" smtClean="0"/>
              <a:t>abuser</a:t>
            </a:r>
            <a:r>
              <a:rPr lang="en-US" sz="950" dirty="0"/>
              <a:t>: Development of a risk assessment tool. </a:t>
            </a:r>
            <a:r>
              <a:rPr lang="en-US" sz="950" i="1" dirty="0"/>
              <a:t>Journal of Threat Assessment and Management, 1</a:t>
            </a:r>
            <a:r>
              <a:rPr lang="en-US" sz="950" dirty="0"/>
              <a:t>(4), 274-290. doi: </a:t>
            </a:r>
            <a:r>
              <a:rPr lang="en-US" sz="950" dirty="0" smtClean="0"/>
              <a:t>10.1037/tam0000025</a:t>
            </a:r>
            <a:endParaRPr lang="en-US" sz="950" dirty="0"/>
          </a:p>
          <a:p>
            <a:r>
              <a:rPr lang="en-US" sz="950" dirty="0"/>
              <a:t>McLeod, A. L., Hays, D. G., &amp; Chang, C. Y. (2010). Female intimate partner violence survivors’ experiences with accessing resources. </a:t>
            </a:r>
            <a:r>
              <a:rPr lang="en-US" sz="950" i="1" dirty="0" smtClean="0"/>
              <a:t>Journal </a:t>
            </a:r>
            <a:r>
              <a:rPr lang="en-US" sz="950" i="1" dirty="0"/>
              <a:t>of Counseling &amp; Development, 88</a:t>
            </a:r>
            <a:r>
              <a:rPr lang="en-US" sz="950" dirty="0"/>
              <a:t>, 303-310</a:t>
            </a:r>
            <a:r>
              <a:rPr lang="en-US" sz="950" dirty="0" smtClean="0"/>
              <a:t>.</a:t>
            </a:r>
            <a:endParaRPr lang="en-US" sz="950" dirty="0"/>
          </a:p>
          <a:p>
            <a:r>
              <a:rPr lang="en-US" sz="950" dirty="0" err="1"/>
              <a:t>Meuleners</a:t>
            </a:r>
            <a:r>
              <a:rPr lang="en-US" sz="950" dirty="0"/>
              <a:t>, L., Lee, A. H., &amp; </a:t>
            </a:r>
            <a:r>
              <a:rPr lang="en-US" sz="950" dirty="0" err="1"/>
              <a:t>Hendrie</a:t>
            </a:r>
            <a:r>
              <a:rPr lang="en-US" sz="950" dirty="0"/>
              <a:t>, D. (2009). Effects of demographic variables on mental illness admission for victims of interpersonal violence. </a:t>
            </a:r>
            <a:r>
              <a:rPr lang="en-US" sz="950" i="1" dirty="0"/>
              <a:t>Journal of Public Health (Oxford, England), 31(</a:t>
            </a:r>
            <a:r>
              <a:rPr lang="en-US" sz="950" dirty="0"/>
              <a:t>1), 162-167. doi: </a:t>
            </a:r>
            <a:r>
              <a:rPr lang="en-US" sz="950" dirty="0" smtClean="0"/>
              <a:t>10.1093/</a:t>
            </a:r>
            <a:r>
              <a:rPr lang="en-US" sz="950" dirty="0" err="1" smtClean="0"/>
              <a:t>pubmed</a:t>
            </a:r>
            <a:r>
              <a:rPr lang="en-US" sz="950" dirty="0" smtClean="0"/>
              <a:t>/fdn069</a:t>
            </a:r>
            <a:endParaRPr lang="en-US" sz="950" dirty="0"/>
          </a:p>
          <a:p>
            <a:r>
              <a:rPr lang="en-US" sz="950" dirty="0" err="1"/>
              <a:t>Rusbult</a:t>
            </a:r>
            <a:r>
              <a:rPr lang="en-US" sz="950" dirty="0"/>
              <a:t>, C., Martz, J., &amp; Agnew, C. (1998). The Investment Model Scale: Measuring commitment level, satisfaction level, quality of alternatives, and investment size. Personal Relationships, 5, 357–391. DOI: </a:t>
            </a:r>
            <a:r>
              <a:rPr lang="en-US" sz="950" dirty="0" smtClean="0"/>
              <a:t>10.1111/j.1475-6811.1998.tb00177.x</a:t>
            </a:r>
            <a:endParaRPr lang="en-US" sz="950" dirty="0"/>
          </a:p>
          <a:p>
            <a:r>
              <a:rPr lang="en-US" sz="950" dirty="0" err="1"/>
              <a:t>Sonis</a:t>
            </a:r>
            <a:r>
              <a:rPr lang="en-US" sz="950" dirty="0"/>
              <a:t>, J., &amp; Langer, M. (2008). Risk and protective factors for recurrent intimate partner violence in a cohort of low-income inner-city women. </a:t>
            </a:r>
            <a:r>
              <a:rPr lang="en-US" sz="950" i="1" dirty="0"/>
              <a:t>Journal of Family Violence, 23</a:t>
            </a:r>
            <a:r>
              <a:rPr lang="en-US" sz="950" dirty="0"/>
              <a:t>, 529-538. doi: </a:t>
            </a:r>
            <a:r>
              <a:rPr lang="en-US" sz="950" dirty="0" smtClean="0"/>
              <a:t>10.1007/s10896-008-9158-7</a:t>
            </a:r>
            <a:endParaRPr lang="en-US" sz="950" dirty="0"/>
          </a:p>
          <a:p>
            <a:r>
              <a:rPr lang="en-US" sz="950" dirty="0"/>
              <a:t>Straus, M. A., Hamby, S. L., Boney-McCoy, S., &amp; </a:t>
            </a:r>
            <a:r>
              <a:rPr lang="en-US" sz="950" dirty="0" err="1"/>
              <a:t>Sugarman</a:t>
            </a:r>
            <a:r>
              <a:rPr lang="en-US" sz="950" dirty="0"/>
              <a:t>, D. B. (1996). The Revised Conflict Tactics Scales (CTS2): Development and preliminary psychometric data. </a:t>
            </a:r>
            <a:r>
              <a:rPr lang="en-US" sz="950" i="1" dirty="0"/>
              <a:t>Journal of Family Issues, 17</a:t>
            </a:r>
            <a:r>
              <a:rPr lang="en-US" sz="950" dirty="0"/>
              <a:t>(3), 283-316. doi: </a:t>
            </a:r>
            <a:r>
              <a:rPr lang="en-US" sz="950" dirty="0" smtClean="0"/>
              <a:t>10.1177/019251396017003001</a:t>
            </a:r>
            <a:endParaRPr lang="en-US" sz="950" dirty="0"/>
          </a:p>
          <a:p>
            <a:r>
              <a:rPr lang="en-US" sz="950" dirty="0" err="1"/>
              <a:t>Strube</a:t>
            </a:r>
            <a:r>
              <a:rPr lang="en-US" sz="950" dirty="0"/>
              <a:t>, M. J., &amp; Barbour, L. S. (1983). The decision to leave an abusive relationship: Economic dependence and psychological commitment. </a:t>
            </a:r>
            <a:r>
              <a:rPr lang="en-US" sz="950" i="1" dirty="0"/>
              <a:t>Journal of Marriage and the Family, 83</a:t>
            </a:r>
            <a:r>
              <a:rPr lang="en-US" sz="950" dirty="0"/>
              <a:t>(45), 785-793. 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4678" y="152400"/>
            <a:ext cx="2331079" cy="818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4127" y="867236"/>
            <a:ext cx="3208227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Prior Findings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9708" y="2034856"/>
            <a:ext cx="6974809" cy="250900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One third of women experience abuse</a:t>
            </a:r>
            <a:endParaRPr lang="en-US" dirty="0" smtClean="0">
              <a:effectLst/>
            </a:endParaRPr>
          </a:p>
          <a:p>
            <a:pPr>
              <a:buFont typeface="Wingdings" charset="2"/>
              <a:buChar char="v"/>
            </a:pPr>
            <a:r>
              <a:rPr lang="en-US" dirty="0"/>
              <a:t>Survivors of domestic violence often experience higher </a:t>
            </a:r>
            <a:r>
              <a:rPr lang="en-US" dirty="0" smtClean="0"/>
              <a:t>levels: 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mental health related issues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injuries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physical concerns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Additional consequences occur for communities as a whole</a:t>
            </a:r>
          </a:p>
        </p:txBody>
      </p:sp>
    </p:spTree>
    <p:extLst>
      <p:ext uri="{BB962C8B-B14F-4D97-AF65-F5344CB8AC3E}">
        <p14:creationId xmlns:p14="http://schemas.microsoft.com/office/powerpoint/2010/main" val="12891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2659" y="717658"/>
            <a:ext cx="881642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Related </a:t>
            </a:r>
            <a:r>
              <a:rPr lang="en-US" smtClean="0"/>
              <a:t>to Interpersonal Violence (IPV)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755504" y="1632058"/>
            <a:ext cx="7150539" cy="311392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/>
              <a:t>I</a:t>
            </a:r>
            <a:r>
              <a:rPr lang="en-US" dirty="0" smtClean="0"/>
              <a:t>ndividuals </a:t>
            </a:r>
            <a:r>
              <a:rPr lang="en-US" dirty="0"/>
              <a:t>with a higher economic dependence on their </a:t>
            </a:r>
            <a:r>
              <a:rPr lang="en-US" dirty="0" smtClean="0"/>
              <a:t>abuser display higher risk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Social support decreased </a:t>
            </a:r>
            <a:r>
              <a:rPr lang="en-US" dirty="0"/>
              <a:t>the risk of returning to an abusive </a:t>
            </a:r>
            <a:r>
              <a:rPr lang="en-US" dirty="0" smtClean="0"/>
              <a:t>relationship</a:t>
            </a:r>
          </a:p>
          <a:p>
            <a:pPr>
              <a:buFont typeface="Wingdings" charset="2"/>
              <a:buChar char="v"/>
            </a:pP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of commitment </a:t>
            </a:r>
            <a:r>
              <a:rPr lang="en-US" dirty="0" smtClean="0"/>
              <a:t>that </a:t>
            </a:r>
            <a:r>
              <a:rPr lang="en-US" dirty="0"/>
              <a:t>IPV victims </a:t>
            </a:r>
            <a:r>
              <a:rPr lang="en-US" dirty="0" smtClean="0"/>
              <a:t>have in regards to the abusive relationship are </a:t>
            </a:r>
            <a:r>
              <a:rPr lang="en-US" dirty="0"/>
              <a:t>related to whether or not the victim decides to stay in the </a:t>
            </a:r>
            <a:r>
              <a:rPr lang="en-US" dirty="0" smtClean="0"/>
              <a:t>relationship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PTSD symptoms were </a:t>
            </a:r>
            <a:r>
              <a:rPr lang="en-US" dirty="0"/>
              <a:t>linked to the risk of returning to an </a:t>
            </a:r>
            <a:r>
              <a:rPr lang="en-US" dirty="0" smtClean="0"/>
              <a:t>abuser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17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7405" y="858335"/>
            <a:ext cx="52287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Return to abuse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304144" y="1781636"/>
            <a:ext cx="7000407" cy="4559961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v"/>
            </a:pPr>
            <a:r>
              <a:rPr lang="en-US" dirty="0"/>
              <a:t>L</a:t>
            </a:r>
            <a:r>
              <a:rPr lang="en-US" dirty="0" smtClean="0"/>
              <a:t>ittle </a:t>
            </a:r>
            <a:r>
              <a:rPr lang="en-US" dirty="0"/>
              <a:t>research has been directed towards the close to 50 percent of women who return to abusive relationships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IPV </a:t>
            </a:r>
            <a:r>
              <a:rPr lang="en-US" dirty="0"/>
              <a:t>victims will often attempt to leave between 5-7 times on </a:t>
            </a:r>
            <a:r>
              <a:rPr lang="en-US" dirty="0" smtClean="0"/>
              <a:t>average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New studies rely </a:t>
            </a:r>
            <a:r>
              <a:rPr lang="en-US" dirty="0"/>
              <a:t>on the previous research from studies of IPV to predict if victims will return to abusive situations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These studies </a:t>
            </a:r>
            <a:r>
              <a:rPr lang="en-US" dirty="0"/>
              <a:t>focus on specific samples, </a:t>
            </a:r>
            <a:r>
              <a:rPr lang="en-US" dirty="0" smtClean="0"/>
              <a:t>include only one factor related to IPV, are longitudinal, or ask victims to estimate their odds of returning to their abuser</a:t>
            </a:r>
          </a:p>
          <a:p>
            <a:pPr>
              <a:buFont typeface="Wingdings" charset="2"/>
              <a:buChar char="v"/>
            </a:pPr>
            <a:r>
              <a:rPr lang="en-US" dirty="0"/>
              <a:t>Future research is needed that can be more generalizable to different populations of IPV victims 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Research </a:t>
            </a:r>
            <a:r>
              <a:rPr lang="en-US" dirty="0"/>
              <a:t>in this area will be beneficial in providing services for and treating individuals who have survived domestic violence and </a:t>
            </a:r>
            <a:r>
              <a:rPr lang="en-US" dirty="0" smtClean="0"/>
              <a:t>abuse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26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9232" y="821445"/>
            <a:ext cx="4410856" cy="914400"/>
          </a:xfrm>
        </p:spPr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7648" y="1735845"/>
            <a:ext cx="7101854" cy="38990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/>
              <a:t>The current </a:t>
            </a:r>
            <a:r>
              <a:rPr lang="en-US" dirty="0" smtClean="0"/>
              <a:t>study used </a:t>
            </a:r>
            <a:r>
              <a:rPr lang="en-US" dirty="0"/>
              <a:t>measures of social support, economic dependency, investment, PTSD symptomology, </a:t>
            </a:r>
            <a:r>
              <a:rPr lang="en-US" dirty="0" smtClean="0"/>
              <a:t>and IPV severity to </a:t>
            </a:r>
            <a:r>
              <a:rPr lang="en-US" dirty="0"/>
              <a:t>predict </a:t>
            </a:r>
            <a:r>
              <a:rPr lang="en-US" dirty="0" smtClean="0"/>
              <a:t>leaving abusive situations and return </a:t>
            </a:r>
            <a:r>
              <a:rPr lang="en-US" dirty="0"/>
              <a:t>to </a:t>
            </a:r>
            <a:r>
              <a:rPr lang="en-US" dirty="0" smtClean="0"/>
              <a:t>abuse through </a:t>
            </a:r>
            <a:r>
              <a:rPr lang="en-US" dirty="0"/>
              <a:t>multiple regression </a:t>
            </a:r>
            <a:r>
              <a:rPr lang="en-US" dirty="0" smtClean="0"/>
              <a:t>analyses</a:t>
            </a:r>
          </a:p>
          <a:p>
            <a:pPr>
              <a:buFont typeface="Wingdings" charset="2"/>
              <a:buChar char="v"/>
            </a:pPr>
            <a:r>
              <a:rPr lang="en-US" dirty="0"/>
              <a:t>Because this study is cross-sectional, return to abuse </a:t>
            </a:r>
            <a:r>
              <a:rPr lang="en-US" dirty="0" smtClean="0"/>
              <a:t>was </a:t>
            </a:r>
            <a:r>
              <a:rPr lang="en-US" dirty="0"/>
              <a:t>defined as the victim’s return to abuse across past abusive </a:t>
            </a:r>
            <a:r>
              <a:rPr lang="en-US" dirty="0" smtClean="0"/>
              <a:t>relationships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As no questionnaires for economic dependence or return to abuse appear in the literature on IPV, these questionnaires were created for the purpose of this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8535" y="854807"/>
            <a:ext cx="2369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3785" y="1739594"/>
            <a:ext cx="6776031" cy="3806767"/>
          </a:xfrm>
        </p:spPr>
        <p:txBody>
          <a:bodyPr>
            <a:normAutofit/>
          </a:bodyPr>
          <a:lstStyle/>
          <a:p>
            <a:pPr marL="123825" indent="-123825">
              <a:buFont typeface="Wingdings" charset="2"/>
              <a:buChar char="v"/>
            </a:pPr>
            <a:r>
              <a:rPr lang="en-US" dirty="0"/>
              <a:t>It </a:t>
            </a:r>
            <a:r>
              <a:rPr lang="en-US" dirty="0" smtClean="0"/>
              <a:t>was </a:t>
            </a:r>
            <a:r>
              <a:rPr lang="en-US" dirty="0"/>
              <a:t>hypothesized that social support </a:t>
            </a:r>
            <a:r>
              <a:rPr lang="en-US" dirty="0" smtClean="0"/>
              <a:t>would </a:t>
            </a:r>
            <a:r>
              <a:rPr lang="en-US" dirty="0"/>
              <a:t>be negatively related to return to </a:t>
            </a:r>
            <a:r>
              <a:rPr lang="en-US" dirty="0" smtClean="0"/>
              <a:t>abuse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PTSD </a:t>
            </a:r>
            <a:r>
              <a:rPr lang="en-US" dirty="0"/>
              <a:t>symptomology, economic dependency, and investment in the relationship </a:t>
            </a:r>
            <a:r>
              <a:rPr lang="en-US" dirty="0" smtClean="0"/>
              <a:t>were hypothesized to be </a:t>
            </a:r>
            <a:r>
              <a:rPr lang="en-US" dirty="0"/>
              <a:t>positively related to return to </a:t>
            </a:r>
            <a:r>
              <a:rPr lang="en-US" dirty="0" smtClean="0"/>
              <a:t>abuse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Based </a:t>
            </a:r>
            <a:r>
              <a:rPr lang="en-US" dirty="0"/>
              <a:t>on the cited literature, it </a:t>
            </a:r>
            <a:r>
              <a:rPr lang="en-US" dirty="0" smtClean="0"/>
              <a:t>was </a:t>
            </a:r>
            <a:r>
              <a:rPr lang="en-US" dirty="0"/>
              <a:t>predicted that economic dependence </a:t>
            </a:r>
            <a:r>
              <a:rPr lang="en-US" dirty="0" smtClean="0"/>
              <a:t>would </a:t>
            </a:r>
            <a:r>
              <a:rPr lang="en-US" dirty="0"/>
              <a:t>be the greatest predictor of return to </a:t>
            </a:r>
            <a:r>
              <a:rPr lang="en-US" dirty="0" smtClean="0"/>
              <a:t>abuse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0153" y="0"/>
            <a:ext cx="3216536" cy="914400"/>
          </a:xfrm>
        </p:spPr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304" y="671431"/>
            <a:ext cx="8263681" cy="3028373"/>
          </a:xfrm>
        </p:spPr>
        <p:txBody>
          <a:bodyPr>
            <a:normAutofit/>
          </a:bodyPr>
          <a:lstStyle/>
          <a:p>
            <a:r>
              <a:rPr lang="en-US" dirty="0" smtClean="0"/>
              <a:t>Packets were created containing the scales, questionnaires, informed consent, debriefing forms, and clear instructions</a:t>
            </a:r>
          </a:p>
          <a:p>
            <a:r>
              <a:rPr lang="en-US" dirty="0" smtClean="0"/>
              <a:t>Scales and questionnaires were placed in a random sequence to account for testing effects</a:t>
            </a:r>
          </a:p>
          <a:p>
            <a:r>
              <a:rPr lang="en-US" dirty="0" smtClean="0"/>
              <a:t>Packets were administered during on hour sessions each week by the researcher to residents of the shelter across a six-month time span</a:t>
            </a:r>
          </a:p>
          <a:p>
            <a:r>
              <a:rPr lang="en-US" dirty="0" smtClean="0"/>
              <a:t>Compensation in the form of gift cards drawings and points were given as incentive for completing the surveys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2240165" y="3699804"/>
            <a:ext cx="5262929" cy="3052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Economic Dependency Scale</a:t>
            </a:r>
          </a:p>
          <a:p>
            <a:r>
              <a:rPr lang="en-US" dirty="0" smtClean="0"/>
              <a:t>Investment Model Scale </a:t>
            </a:r>
          </a:p>
          <a:p>
            <a:r>
              <a:rPr lang="en-US" dirty="0" smtClean="0"/>
              <a:t>Interpersonal Support Evaluation List (ISEL)</a:t>
            </a:r>
          </a:p>
          <a:p>
            <a:r>
              <a:rPr lang="en-US" dirty="0" smtClean="0"/>
              <a:t>PTSD Checklist for </a:t>
            </a:r>
            <a:r>
              <a:rPr lang="en-US" i="1" dirty="0" smtClean="0"/>
              <a:t>DSM-5</a:t>
            </a:r>
            <a:r>
              <a:rPr lang="en-US" dirty="0" smtClean="0"/>
              <a:t> (Civilian Version) </a:t>
            </a:r>
          </a:p>
          <a:p>
            <a:r>
              <a:rPr lang="en-US" dirty="0" smtClean="0"/>
              <a:t>Return to Abuse Questionnaire</a:t>
            </a:r>
          </a:p>
          <a:p>
            <a:r>
              <a:rPr lang="en-US" dirty="0" smtClean="0"/>
              <a:t>Revised Conflict Tactics Scale (CTS2)</a:t>
            </a:r>
          </a:p>
          <a:p>
            <a:r>
              <a:rPr lang="en-US" dirty="0" smtClean="0"/>
              <a:t>Demographics Questionnaire</a:t>
            </a:r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0153" y="3699804"/>
            <a:ext cx="1810012" cy="4079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Materials: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62403" y="836769"/>
            <a:ext cx="3273552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Participant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316031" y="1345920"/>
            <a:ext cx="7026109" cy="4623307"/>
          </a:xfrm>
        </p:spPr>
        <p:txBody>
          <a:bodyPr>
            <a:normAutofit/>
          </a:bodyPr>
          <a:lstStyle/>
          <a:p>
            <a:r>
              <a:rPr lang="en-US" dirty="0" smtClean="0"/>
              <a:t>40 Participants were recruited from a domestic violence shelter in the Midwest</a:t>
            </a:r>
          </a:p>
          <a:p>
            <a:r>
              <a:rPr lang="en-US" dirty="0" smtClean="0"/>
              <a:t>38 Females and 1 Male completed the survey packet</a:t>
            </a:r>
          </a:p>
          <a:p>
            <a:r>
              <a:rPr lang="en-US" dirty="0"/>
              <a:t>Ages ranged from 23-62 (M = </a:t>
            </a:r>
            <a:r>
              <a:rPr lang="en-US" dirty="0" smtClean="0"/>
              <a:t>37.90, SD = 10.15)</a:t>
            </a:r>
          </a:p>
          <a:p>
            <a:r>
              <a:rPr lang="en-US" dirty="0" smtClean="0"/>
              <a:t>Ethnicity: Hispanic </a:t>
            </a:r>
            <a:r>
              <a:rPr lang="en-US" dirty="0"/>
              <a:t>or Latino </a:t>
            </a:r>
            <a:r>
              <a:rPr lang="en-US" dirty="0" smtClean="0"/>
              <a:t>(N = 2), Not </a:t>
            </a:r>
            <a:r>
              <a:rPr lang="en-US" dirty="0"/>
              <a:t>Hispanic Latino </a:t>
            </a:r>
            <a:r>
              <a:rPr lang="en-US" dirty="0" smtClean="0"/>
              <a:t>(N = 34)</a:t>
            </a:r>
          </a:p>
          <a:p>
            <a:r>
              <a:rPr lang="en-US" dirty="0"/>
              <a:t>Race: </a:t>
            </a:r>
            <a:r>
              <a:rPr lang="en-US" dirty="0" smtClean="0"/>
              <a:t>American </a:t>
            </a:r>
            <a:r>
              <a:rPr lang="en-US" dirty="0"/>
              <a:t>Indian or Alaska Native </a:t>
            </a:r>
            <a:r>
              <a:rPr lang="en-US" dirty="0" smtClean="0"/>
              <a:t>N = 3), Black </a:t>
            </a:r>
            <a:r>
              <a:rPr lang="en-US" dirty="0"/>
              <a:t>or African American </a:t>
            </a:r>
            <a:r>
              <a:rPr lang="en-US" dirty="0" smtClean="0"/>
              <a:t>N = 3), White (N = 31)</a:t>
            </a:r>
          </a:p>
          <a:p>
            <a:r>
              <a:rPr lang="en-US" dirty="0" smtClean="0"/>
              <a:t>Education: High School Degree or Less (N = 15), More than High School (N =  23)</a:t>
            </a:r>
          </a:p>
          <a:p>
            <a:r>
              <a:rPr lang="en-US" dirty="0" smtClean="0"/>
              <a:t>Marital </a:t>
            </a:r>
            <a:r>
              <a:rPr lang="en-US" dirty="0"/>
              <a:t>Status: </a:t>
            </a:r>
            <a:r>
              <a:rPr lang="en-US" dirty="0" smtClean="0"/>
              <a:t>Divorced (N = 12), Married (N = 16), Single (N = 10), Widowed (N = 1)</a:t>
            </a:r>
          </a:p>
        </p:txBody>
      </p:sp>
    </p:spTree>
    <p:extLst>
      <p:ext uri="{BB962C8B-B14F-4D97-AF65-F5344CB8AC3E}">
        <p14:creationId xmlns:p14="http://schemas.microsoft.com/office/powerpoint/2010/main" val="16925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1070610" y="834662"/>
            <a:ext cx="3566160" cy="8229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Analysis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1070610" y="1847561"/>
            <a:ext cx="7454412" cy="29883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Multiple regression analyses were conducted for </a:t>
            </a:r>
            <a:r>
              <a:rPr lang="en-US" smtClean="0"/>
              <a:t>continuous variables:</a:t>
            </a:r>
            <a:endParaRPr lang="en-US" dirty="0" smtClean="0"/>
          </a:p>
          <a:p>
            <a:r>
              <a:rPr lang="en-US" dirty="0" smtClean="0"/>
              <a:t>The first regression analysis predicted leaving abusive relationships using economic dependence, relationship commitment, social support, PTSD symptomology, injuries related to abuse, and partner sexual coercion </a:t>
            </a:r>
          </a:p>
          <a:p>
            <a:r>
              <a:rPr lang="en-US" dirty="0" smtClean="0"/>
              <a:t>The second regression analysis predicted returning to abusive relationships using </a:t>
            </a:r>
            <a:r>
              <a:rPr lang="en-US" dirty="0"/>
              <a:t>economic dependence, relationship commitment, social support, PTSD symptomology, injuries related to abuse, and partner sexual coercion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3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37997</TotalTime>
  <Words>1996</Words>
  <Application>Microsoft Macintosh PowerPoint</Application>
  <PresentationFormat>On-screen Show (4:3)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MS Mincho</vt:lpstr>
      <vt:lpstr>Times New Roman</vt:lpstr>
      <vt:lpstr>Tw Cen MT</vt:lpstr>
      <vt:lpstr>Tw Cen MT Condensed</vt:lpstr>
      <vt:lpstr>Wingdings</vt:lpstr>
      <vt:lpstr>Wingdings 3</vt:lpstr>
      <vt:lpstr>Integral</vt:lpstr>
      <vt:lpstr>Returning to Abusive Relationships: Related and Predictive factors </vt:lpstr>
      <vt:lpstr>Prior Findings</vt:lpstr>
      <vt:lpstr>Factors Related to Interpersonal Violence (IPV)</vt:lpstr>
      <vt:lpstr>Return to abuse</vt:lpstr>
      <vt:lpstr>Current Study</vt:lpstr>
      <vt:lpstr>Hypotheses</vt:lpstr>
      <vt:lpstr>Procedure</vt:lpstr>
      <vt:lpstr>PowerPoint Presentation</vt:lpstr>
      <vt:lpstr>PowerPoint Presentation</vt:lpstr>
      <vt:lpstr>Results</vt:lpstr>
      <vt:lpstr>Results</vt:lpstr>
      <vt:lpstr>Discussion</vt:lpstr>
      <vt:lpstr>Limitations</vt:lpstr>
      <vt:lpstr>PowerPoint Presentation</vt:lpstr>
    </vt:vector>
  </TitlesOfParts>
  <Company>Lighthouse Christian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Comparison Levels in Returning to Abusive Relationships Across the Lifespan </dc:title>
  <dc:creator>Treva Swadley</dc:creator>
  <cp:lastModifiedBy>Rachel Swadley</cp:lastModifiedBy>
  <cp:revision>53</cp:revision>
  <cp:lastPrinted>2017-03-30T04:56:15Z</cp:lastPrinted>
  <dcterms:created xsi:type="dcterms:W3CDTF">2014-11-21T07:25:59Z</dcterms:created>
  <dcterms:modified xsi:type="dcterms:W3CDTF">2017-05-01T14:51:19Z</dcterms:modified>
</cp:coreProperties>
</file>