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934"/>
    <a:srgbClr val="0044FE"/>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383" autoAdjust="0"/>
  </p:normalViewPr>
  <p:slideViewPr>
    <p:cSldViewPr>
      <p:cViewPr varScale="1">
        <p:scale>
          <a:sx n="23" d="100"/>
          <a:sy n="23" d="100"/>
        </p:scale>
        <p:origin x="2202" y="8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4899343B-EA5F-4ADD-9460-941A8C1EBC78}" type="slidenum">
              <a:rPr lang="en-US"/>
              <a:pPr/>
              <a:t>‹#›</a:t>
            </a:fld>
            <a:endParaRPr lang="en-US"/>
          </a:p>
        </p:txBody>
      </p:sp>
    </p:spTree>
    <p:extLst>
      <p:ext uri="{BB962C8B-B14F-4D97-AF65-F5344CB8AC3E}">
        <p14:creationId xmlns:p14="http://schemas.microsoft.com/office/powerpoint/2010/main" val="22568407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D452B7B-E9B7-4454-B0E5-3D59F7AA3E32}" type="slidenum">
              <a:rPr lang="en-US"/>
              <a:pPr/>
              <a:t>‹#›</a:t>
            </a:fld>
            <a:endParaRPr lang="en-US"/>
          </a:p>
        </p:txBody>
      </p:sp>
    </p:spTree>
    <p:extLst>
      <p:ext uri="{BB962C8B-B14F-4D97-AF65-F5344CB8AC3E}">
        <p14:creationId xmlns:p14="http://schemas.microsoft.com/office/powerpoint/2010/main" val="42946838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6BF19E96-6FCD-4F9D-8F89-514B47A9C5CD}" type="slidenum">
              <a:rPr lang="en-US"/>
              <a:pPr/>
              <a:t>‹#›</a:t>
            </a:fld>
            <a:endParaRPr lang="en-US"/>
          </a:p>
        </p:txBody>
      </p:sp>
    </p:spTree>
    <p:extLst>
      <p:ext uri="{BB962C8B-B14F-4D97-AF65-F5344CB8AC3E}">
        <p14:creationId xmlns:p14="http://schemas.microsoft.com/office/powerpoint/2010/main" val="1393087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CF359801-7B5A-400E-B335-3A64EBB55A7D}" type="slidenum">
              <a:rPr lang="en-US"/>
              <a:pPr/>
              <a:t>‹#›</a:t>
            </a:fld>
            <a:endParaRPr lang="en-US"/>
          </a:p>
        </p:txBody>
      </p:sp>
    </p:spTree>
    <p:extLst>
      <p:ext uri="{BB962C8B-B14F-4D97-AF65-F5344CB8AC3E}">
        <p14:creationId xmlns:p14="http://schemas.microsoft.com/office/powerpoint/2010/main" val="32548783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28C69C8C-A819-431E-9D13-9C81427D3D78}" type="slidenum">
              <a:rPr lang="en-US"/>
              <a:pPr/>
              <a:t>‹#›</a:t>
            </a:fld>
            <a:endParaRPr lang="en-US"/>
          </a:p>
        </p:txBody>
      </p:sp>
    </p:spTree>
    <p:extLst>
      <p:ext uri="{BB962C8B-B14F-4D97-AF65-F5344CB8AC3E}">
        <p14:creationId xmlns:p14="http://schemas.microsoft.com/office/powerpoint/2010/main" val="4090879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433EE697-DFC7-48AF-886D-639558809EF2}" type="slidenum">
              <a:rPr lang="en-US"/>
              <a:pPr/>
              <a:t>‹#›</a:t>
            </a:fld>
            <a:endParaRPr lang="en-US"/>
          </a:p>
        </p:txBody>
      </p:sp>
    </p:spTree>
    <p:extLst>
      <p:ext uri="{BB962C8B-B14F-4D97-AF65-F5344CB8AC3E}">
        <p14:creationId xmlns:p14="http://schemas.microsoft.com/office/powerpoint/2010/main" val="22601032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B15FD30B-62B3-49B3-90D3-C12BFD3E4534}" type="slidenum">
              <a:rPr lang="en-US"/>
              <a:pPr/>
              <a:t>‹#›</a:t>
            </a:fld>
            <a:endParaRPr lang="en-US"/>
          </a:p>
        </p:txBody>
      </p:sp>
    </p:spTree>
    <p:extLst>
      <p:ext uri="{BB962C8B-B14F-4D97-AF65-F5344CB8AC3E}">
        <p14:creationId xmlns:p14="http://schemas.microsoft.com/office/powerpoint/2010/main" val="7197459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9CDFA167-9D40-4397-8A22-C598A3318095}" type="slidenum">
              <a:rPr lang="en-US"/>
              <a:pPr/>
              <a:t>‹#›</a:t>
            </a:fld>
            <a:endParaRPr lang="en-US"/>
          </a:p>
        </p:txBody>
      </p:sp>
    </p:spTree>
    <p:extLst>
      <p:ext uri="{BB962C8B-B14F-4D97-AF65-F5344CB8AC3E}">
        <p14:creationId xmlns:p14="http://schemas.microsoft.com/office/powerpoint/2010/main" val="1294773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94A69EFD-54AA-411B-ABB0-DBDB9944F712}" type="slidenum">
              <a:rPr lang="en-US"/>
              <a:pPr/>
              <a:t>‹#›</a:t>
            </a:fld>
            <a:endParaRPr lang="en-US"/>
          </a:p>
        </p:txBody>
      </p:sp>
    </p:spTree>
    <p:extLst>
      <p:ext uri="{BB962C8B-B14F-4D97-AF65-F5344CB8AC3E}">
        <p14:creationId xmlns:p14="http://schemas.microsoft.com/office/powerpoint/2010/main" val="26302928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FF056D9-60D3-4E39-BDA5-F9140AF54CEC}" type="slidenum">
              <a:rPr lang="en-US"/>
              <a:pPr/>
              <a:t>‹#›</a:t>
            </a:fld>
            <a:endParaRPr lang="en-US"/>
          </a:p>
        </p:txBody>
      </p:sp>
    </p:spTree>
    <p:extLst>
      <p:ext uri="{BB962C8B-B14F-4D97-AF65-F5344CB8AC3E}">
        <p14:creationId xmlns:p14="http://schemas.microsoft.com/office/powerpoint/2010/main" val="5987656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D941B3A4-0D33-4155-AF48-49EB80A73D68}" type="slidenum">
              <a:rPr lang="en-US"/>
              <a:pPr/>
              <a:t>‹#›</a:t>
            </a:fld>
            <a:endParaRPr lang="en-US"/>
          </a:p>
        </p:txBody>
      </p:sp>
    </p:spTree>
    <p:extLst>
      <p:ext uri="{BB962C8B-B14F-4D97-AF65-F5344CB8AC3E}">
        <p14:creationId xmlns:p14="http://schemas.microsoft.com/office/powerpoint/2010/main" val="559080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40327263" y="30980063"/>
            <a:ext cx="1174750" cy="109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a:defRPr sz="6600">
                <a:solidFill>
                  <a:srgbClr val="878787"/>
                </a:solidFill>
                <a:latin typeface="Lucida Grande" pitchFamily="-84" charset="0"/>
                <a:ea typeface="MS PGothic" panose="020B0600070205080204" pitchFamily="34" charset="-128"/>
                <a:sym typeface="Lucida Grande" pitchFamily="-84" charset="0"/>
              </a:defRPr>
            </a:lvl1pPr>
          </a:lstStyle>
          <a:p>
            <a:fld id="{5FD8FEC7-2C5D-45DE-84FB-9C36ADEAE2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9688" indent="-39688" algn="ctr" rtl="0" eaLnBrk="0" fontAlgn="base" hangingPunct="0">
        <a:spcBef>
          <a:spcPct val="0"/>
        </a:spcBef>
        <a:spcAft>
          <a:spcPct val="0"/>
        </a:spcAft>
        <a:defRPr sz="24100">
          <a:solidFill>
            <a:schemeClr val="tx1"/>
          </a:solidFill>
          <a:latin typeface="+mj-lt"/>
          <a:ea typeface="+mj-ea"/>
          <a:cs typeface="+mj-cs"/>
          <a:sym typeface="Lucida Grande" pitchFamily="-84" charset="0"/>
        </a:defRPr>
      </a:lvl1pPr>
      <a:lvl2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2pPr>
      <a:lvl3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3pPr>
      <a:lvl4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4pPr>
      <a:lvl5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5pPr>
      <a:lvl6pPr marL="4968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6pPr>
      <a:lvl7pPr marL="9540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7pPr>
      <a:lvl8pPr marL="14112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8pPr>
      <a:lvl9pPr marL="18684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9pPr>
    </p:titleStyle>
    <p:bodyStyle>
      <a:lvl1pPr marL="2038350" indent="-1879600" algn="l" rtl="0" eaLnBrk="0" fontAlgn="base" hangingPunct="0">
        <a:spcBef>
          <a:spcPts val="4200"/>
        </a:spcBef>
        <a:spcAft>
          <a:spcPct val="0"/>
        </a:spcAft>
        <a:buClr>
          <a:srgbClr val="000000"/>
        </a:buClr>
        <a:buSzPct val="100000"/>
        <a:buFont typeface="Arial" panose="020B0604020202020204" pitchFamily="34" charset="0"/>
        <a:buChar char="•"/>
        <a:defRPr sz="17500">
          <a:solidFill>
            <a:schemeClr val="tx1"/>
          </a:solidFill>
          <a:latin typeface="+mn-lt"/>
          <a:ea typeface="+mn-ea"/>
          <a:cs typeface="+mn-cs"/>
          <a:sym typeface="Lucida Grande" pitchFamily="-84" charset="0"/>
        </a:defRPr>
      </a:lvl1pPr>
      <a:lvl2pPr marL="4233863" indent="-1568450" algn="l" rtl="0" eaLnBrk="0" fontAlgn="base" hangingPunct="0">
        <a:spcBef>
          <a:spcPts val="3700"/>
        </a:spcBef>
        <a:spcAft>
          <a:spcPct val="0"/>
        </a:spcAft>
        <a:buClr>
          <a:srgbClr val="000000"/>
        </a:buClr>
        <a:buSzPct val="100000"/>
        <a:buFont typeface="Arial" panose="020B0604020202020204" pitchFamily="34" charset="0"/>
        <a:buChar char="–"/>
        <a:defRPr sz="15300">
          <a:solidFill>
            <a:schemeClr val="tx1"/>
          </a:solidFill>
          <a:latin typeface="+mn-lt"/>
          <a:ea typeface="+mn-ea"/>
          <a:cs typeface="+mn-cs"/>
          <a:sym typeface="Lucida Grande" pitchFamily="-84" charset="0"/>
        </a:defRPr>
      </a:lvl2pPr>
      <a:lvl3pPr marL="6427788" indent="-1254125" algn="l" rtl="0" eaLnBrk="0" fontAlgn="base" hangingPunct="0">
        <a:spcBef>
          <a:spcPts val="3100"/>
        </a:spcBef>
        <a:spcAft>
          <a:spcPct val="0"/>
        </a:spcAft>
        <a:buClr>
          <a:srgbClr val="000000"/>
        </a:buClr>
        <a:buSzPct val="100000"/>
        <a:buFont typeface="Arial" panose="020B0604020202020204" pitchFamily="34" charset="0"/>
        <a:buChar char="•"/>
        <a:defRPr sz="13100">
          <a:solidFill>
            <a:schemeClr val="tx1"/>
          </a:solidFill>
          <a:latin typeface="+mn-lt"/>
          <a:ea typeface="+mn-ea"/>
          <a:cs typeface="+mn-cs"/>
          <a:sym typeface="Lucida Grande" pitchFamily="-84" charset="0"/>
        </a:defRPr>
      </a:lvl3pPr>
      <a:lvl4pPr marL="8936038" indent="-1254125"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4pPr>
      <a:lvl5pPr marL="11442700" indent="-1252538"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5pPr>
      <a:lvl6pPr marL="118999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6pPr>
      <a:lvl7pPr marL="123571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7pPr>
      <a:lvl8pPr marL="128143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8pPr>
      <a:lvl9pPr marL="132715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1"/>
          <p:cNvGrpSpPr>
            <a:grpSpLocks/>
          </p:cNvGrpSpPr>
          <p:nvPr/>
        </p:nvGrpSpPr>
        <p:grpSpPr bwMode="auto">
          <a:xfrm>
            <a:off x="1828800" y="1487488"/>
            <a:ext cx="40284400" cy="2684462"/>
            <a:chOff x="0" y="0"/>
            <a:chExt cx="25376" cy="1691"/>
          </a:xfrm>
        </p:grpSpPr>
        <p:sp>
          <p:nvSpPr>
            <p:cNvPr id="13329" name="Rectangle 2"/>
            <p:cNvSpPr>
              <a:spLocks/>
            </p:cNvSpPr>
            <p:nvPr/>
          </p:nvSpPr>
          <p:spPr bwMode="auto">
            <a:xfrm>
              <a:off x="0" y="0"/>
              <a:ext cx="25352" cy="1691"/>
            </a:xfrm>
            <a:prstGeom prst="rect">
              <a:avLst/>
            </a:prstGeom>
            <a:solidFill>
              <a:schemeClr val="accent6">
                <a:lumMod val="75000"/>
              </a:schemeClr>
            </a:solidFill>
            <a:ln w="25400">
              <a:solidFill>
                <a:srgbClr val="23236F"/>
              </a:solidFill>
              <a:miter lim="800000"/>
              <a:headEnd/>
              <a:tailEnd/>
            </a:ln>
          </p:spPr>
          <p:txBody>
            <a:bodyPr lIns="0" tIns="0" rIns="0" bIns="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endParaRPr lang="en-US"/>
            </a:p>
          </p:txBody>
        </p:sp>
        <p:sp>
          <p:nvSpPr>
            <p:cNvPr id="13330" name="Rectangle 3"/>
            <p:cNvSpPr>
              <a:spLocks/>
            </p:cNvSpPr>
            <p:nvPr/>
          </p:nvSpPr>
          <p:spPr bwMode="auto">
            <a:xfrm>
              <a:off x="0" y="160"/>
              <a:ext cx="25376" cy="1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5500" dirty="0" smtClean="0">
                  <a:solidFill>
                    <a:srgbClr val="FFFFFF"/>
                  </a:solidFill>
                  <a:latin typeface="Minion Pro" pitchFamily="18" charset="0"/>
                  <a:ea typeface="MS PGothic" panose="020B0600070205080204" pitchFamily="34" charset="-128"/>
                  <a:sym typeface="Minion Pro" pitchFamily="18" charset="0"/>
                </a:rPr>
                <a:t>The Delivery Matters: Examining Reactivity in Question Answering</a:t>
              </a:r>
              <a:endParaRPr lang="en-US" sz="5500" dirty="0">
                <a:solidFill>
                  <a:srgbClr val="FFFFFF"/>
                </a:solidFill>
                <a:latin typeface="Minion Pro" pitchFamily="18" charset="0"/>
                <a:ea typeface="MS PGothic" panose="020B0600070205080204" pitchFamily="34" charset="-128"/>
                <a:sym typeface="Minion Pro" pitchFamily="18" charset="0"/>
              </a:endParaRPr>
            </a:p>
            <a:p>
              <a:pPr algn="ctr" eaLnBrk="1" hangingPunct="1"/>
              <a:r>
                <a:rPr lang="en-US" sz="5500" dirty="0" smtClean="0">
                  <a:solidFill>
                    <a:srgbClr val="FFFFFF"/>
                  </a:solidFill>
                  <a:latin typeface="Minion Pro" pitchFamily="18" charset="0"/>
                  <a:ea typeface="MS PGothic" panose="020B0600070205080204" pitchFamily="34" charset="-128"/>
                  <a:sym typeface="Minion Pro" pitchFamily="18" charset="0"/>
                </a:rPr>
                <a:t>Riley E. Foreman, Marshall T. Beauchamp, and Erin </a:t>
              </a:r>
              <a:r>
                <a:rPr lang="en-US" sz="5500" dirty="0">
                  <a:solidFill>
                    <a:srgbClr val="FFFFFF"/>
                  </a:solidFill>
                  <a:latin typeface="Minion Pro" pitchFamily="18" charset="0"/>
                  <a:ea typeface="MS PGothic" panose="020B0600070205080204" pitchFamily="34" charset="-128"/>
                  <a:sym typeface="Minion Pro" pitchFamily="18" charset="0"/>
                </a:rPr>
                <a:t>M. </a:t>
              </a:r>
              <a:r>
                <a:rPr lang="en-US" sz="5500" dirty="0" smtClean="0">
                  <a:solidFill>
                    <a:srgbClr val="FFFFFF"/>
                  </a:solidFill>
                  <a:latin typeface="Minion Pro" pitchFamily="18" charset="0"/>
                  <a:ea typeface="MS PGothic" panose="020B0600070205080204" pitchFamily="34" charset="-128"/>
                  <a:sym typeface="Minion Pro" pitchFamily="18" charset="0"/>
                </a:rPr>
                <a:t>Buchanan</a:t>
              </a:r>
            </a:p>
            <a:p>
              <a:pPr algn="ctr" eaLnBrk="1" hangingPunct="1"/>
              <a:r>
                <a:rPr lang="en-US" sz="5500" dirty="0" smtClean="0">
                  <a:solidFill>
                    <a:srgbClr val="FFFFFF"/>
                  </a:solidFill>
                  <a:latin typeface="Minion Pro" pitchFamily="18" charset="0"/>
                  <a:ea typeface="MS PGothic" panose="020B0600070205080204" pitchFamily="34" charset="-128"/>
                  <a:sym typeface="Minion Pro" pitchFamily="18" charset="0"/>
                </a:rPr>
                <a:t>Missouri </a:t>
              </a:r>
              <a:r>
                <a:rPr lang="en-US" sz="5500" dirty="0">
                  <a:solidFill>
                    <a:srgbClr val="FFFFFF"/>
                  </a:solidFill>
                  <a:latin typeface="Minion Pro" pitchFamily="18" charset="0"/>
                  <a:ea typeface="MS PGothic" panose="020B0600070205080204" pitchFamily="34" charset="-128"/>
                  <a:sym typeface="Minion Pro" pitchFamily="18" charset="0"/>
                </a:rPr>
                <a:t>State University</a:t>
              </a:r>
            </a:p>
          </p:txBody>
        </p:sp>
      </p:grpSp>
      <p:sp>
        <p:nvSpPr>
          <p:cNvPr id="13314" name="Line 4"/>
          <p:cNvSpPr>
            <a:spLocks noChangeShapeType="1"/>
          </p:cNvSpPr>
          <p:nvPr/>
        </p:nvSpPr>
        <p:spPr bwMode="auto">
          <a:xfrm>
            <a:off x="1827213" y="4170363"/>
            <a:ext cx="77787" cy="27452637"/>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15" name="Line 5"/>
          <p:cNvSpPr>
            <a:spLocks noChangeShapeType="1"/>
          </p:cNvSpPr>
          <p:nvPr/>
        </p:nvSpPr>
        <p:spPr bwMode="auto">
          <a:xfrm>
            <a:off x="42062400" y="4171950"/>
            <a:ext cx="76200" cy="2737485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16" name="Line 6"/>
          <p:cNvSpPr>
            <a:spLocks noChangeShapeType="1"/>
          </p:cNvSpPr>
          <p:nvPr/>
        </p:nvSpPr>
        <p:spPr bwMode="auto">
          <a:xfrm rot="10800000" flipH="1">
            <a:off x="1905000" y="31548388"/>
            <a:ext cx="40233600" cy="74612"/>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054" name="Rectangle 7"/>
          <p:cNvSpPr>
            <a:spLocks/>
          </p:cNvSpPr>
          <p:nvPr/>
        </p:nvSpPr>
        <p:spPr bwMode="auto">
          <a:xfrm>
            <a:off x="2208213" y="4457700"/>
            <a:ext cx="11952287" cy="1009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Abstract</a:t>
            </a:r>
          </a:p>
          <a:p>
            <a:pPr algn="ct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055" name="Rectangle 8"/>
          <p:cNvSpPr>
            <a:spLocks/>
          </p:cNvSpPr>
          <p:nvPr/>
        </p:nvSpPr>
        <p:spPr bwMode="auto">
          <a:xfrm>
            <a:off x="2133600" y="14325600"/>
            <a:ext cx="11950700" cy="594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The </a:t>
            </a:r>
            <a:r>
              <a:rPr lang="en-US" sz="4000" dirty="0" smtClean="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Importance of Scale Psychometrics</a:t>
            </a:r>
            <a:endPar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endParaRPr>
          </a:p>
          <a:p>
            <a:pPr eaLnBrk="1" hangingPunct="1">
              <a:buFont typeface="Arial" panose="020B0604020202020204" pitchFamily="34" charset="0"/>
              <a:buChar char="•"/>
            </a:pPr>
            <a:r>
              <a:rPr lang="en-US" sz="3600" dirty="0" smtClean="0">
                <a:latin typeface="Times New Roman" panose="02020603050405020304" pitchFamily="18" charset="0"/>
                <a:ea typeface="MS Mincho" panose="02020609040205080304" pitchFamily="49" charset="-128"/>
              </a:rPr>
              <a:t>In recent history, there has been a greater propensity to administer surveys through electronic means as opposed to pencil and paper (Buchanan &amp; Smith, 1999). </a:t>
            </a:r>
          </a:p>
          <a:p>
            <a:pPr eaLnBrk="1" hangingPunct="1">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If this shift is to occur, it must be ensured that internet surveys are either more reliable or equally reliable when compared to concrete, physical surveys. </a:t>
            </a:r>
          </a:p>
          <a:p>
            <a:pPr eaLnBrk="1" hangingPunct="1">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Studies have been performed to </a:t>
            </a:r>
            <a:r>
              <a:rPr lang="en-US" sz="3600" dirty="0">
                <a:latin typeface="Times New Roman" panose="02020603050405020304" pitchFamily="18" charset="0"/>
                <a:cs typeface="Times New Roman" panose="02020603050405020304" pitchFamily="18" charset="0"/>
              </a:rPr>
              <a:t>determine </a:t>
            </a:r>
            <a:r>
              <a:rPr lang="en-US" sz="3600" dirty="0" smtClean="0">
                <a:latin typeface="Times New Roman" panose="02020603050405020304" pitchFamily="18" charset="0"/>
                <a:cs typeface="Times New Roman" panose="02020603050405020304" pitchFamily="18" charset="0"/>
              </a:rPr>
              <a:t>equivalence and have found computer-based surveys to be comparable to their paper counterparts (</a:t>
            </a:r>
            <a:r>
              <a:rPr lang="en-US" sz="3600" dirty="0" err="1" smtClean="0">
                <a:latin typeface="Times New Roman" panose="02020603050405020304" pitchFamily="18" charset="0"/>
                <a:cs typeface="Times New Roman" panose="02020603050405020304" pitchFamily="18" charset="0"/>
              </a:rPr>
              <a:t>Weigold</a:t>
            </a:r>
            <a:r>
              <a:rPr lang="en-US" sz="3600" dirty="0" smtClean="0">
                <a:latin typeface="Times New Roman" panose="02020603050405020304" pitchFamily="18" charset="0"/>
                <a:cs typeface="Times New Roman" panose="02020603050405020304" pitchFamily="18" charset="0"/>
              </a:rPr>
              <a:t>, 2013). </a:t>
            </a:r>
          </a:p>
          <a:p>
            <a:pPr eaLnBrk="1" hangingPunct="1">
              <a:buFont typeface="Arial" panose="020B0604020202020204" pitchFamily="34" charset="0"/>
              <a:buChar char="•"/>
            </a:pPr>
            <a:endParaRPr lang="en-US" sz="3600" dirty="0" smtClean="0">
              <a:latin typeface="Times New Roman" panose="02020603050405020304" pitchFamily="18" charset="0"/>
              <a:cs typeface="Times New Roman" panose="02020603050405020304" pitchFamily="18" charset="0"/>
            </a:endParaRPr>
          </a:p>
          <a:p>
            <a:pPr eaLnBrk="1" hangingPunct="1"/>
            <a:endParaRPr lang="en-US" sz="3600" dirty="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13319" name="Line 10"/>
          <p:cNvSpPr>
            <a:spLocks noChangeShapeType="1"/>
          </p:cNvSpPr>
          <p:nvPr/>
        </p:nvSpPr>
        <p:spPr bwMode="auto">
          <a:xfrm>
            <a:off x="14401800" y="4191000"/>
            <a:ext cx="76200" cy="2737485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20" name="Line 11"/>
          <p:cNvSpPr>
            <a:spLocks noChangeShapeType="1"/>
          </p:cNvSpPr>
          <p:nvPr/>
        </p:nvSpPr>
        <p:spPr bwMode="auto">
          <a:xfrm>
            <a:off x="28879800" y="4191000"/>
            <a:ext cx="76200" cy="27374850"/>
          </a:xfrm>
          <a:prstGeom prst="line">
            <a:avLst/>
          </a:prstGeom>
          <a:noFill/>
          <a:ln w="9525">
            <a:solidFill>
              <a:srgbClr val="292989"/>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3321" name="Rectangle 13"/>
          <p:cNvSpPr>
            <a:spLocks/>
          </p:cNvSpPr>
          <p:nvPr/>
        </p:nvSpPr>
        <p:spPr bwMode="auto">
          <a:xfrm>
            <a:off x="29489400" y="16230600"/>
            <a:ext cx="119507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Discussion</a:t>
            </a:r>
          </a:p>
        </p:txBody>
      </p:sp>
      <p:sp>
        <p:nvSpPr>
          <p:cNvPr id="13322" name="Rectangle 14"/>
          <p:cNvSpPr>
            <a:spLocks/>
          </p:cNvSpPr>
          <p:nvPr/>
        </p:nvSpPr>
        <p:spPr bwMode="auto">
          <a:xfrm>
            <a:off x="29197300" y="30022800"/>
            <a:ext cx="130175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Riley E. Foreman: foreman117@live.missouristate.edu</a:t>
            </a:r>
          </a:p>
          <a:p>
            <a:pPr eaLnBrk="1" hangingPunct="1">
              <a:buFont typeface="Arial" panose="020B0604020202020204" pitchFamily="34" charset="0"/>
              <a:buChar char="•"/>
            </a:pPr>
            <a:r>
              <a:rPr lang="en-US" sz="4000" dirty="0" smtClean="0">
                <a:latin typeface="Times New Roman" panose="02020603050405020304" pitchFamily="18" charset="0"/>
                <a:cs typeface="Times New Roman" panose="02020603050405020304" pitchFamily="18" charset="0"/>
              </a:rPr>
              <a:t>Erin M. Buchanan: </a:t>
            </a:r>
            <a:r>
              <a:rPr lang="en-US" sz="4000" dirty="0" err="1" smtClean="0">
                <a:latin typeface="Times New Roman" panose="02020603050405020304" pitchFamily="18" charset="0"/>
                <a:cs typeface="Times New Roman" panose="02020603050405020304" pitchFamily="18" charset="0"/>
              </a:rPr>
              <a:t>erinbuchanan</a:t>
            </a:r>
            <a:r>
              <a:rPr lang="en-US" sz="4000" dirty="0" err="1">
                <a:latin typeface="Times New Roman" panose="02020603050405020304" pitchFamily="18" charset="0"/>
                <a:cs typeface="Times New Roman" panose="02020603050405020304" pitchFamily="18" charset="0"/>
              </a:rPr>
              <a:t>@missouristate.edu</a:t>
            </a: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13325" name="Rectangle 22"/>
          <p:cNvSpPr>
            <a:spLocks/>
          </p:cNvSpPr>
          <p:nvPr/>
        </p:nvSpPr>
        <p:spPr bwMode="auto">
          <a:xfrm>
            <a:off x="29184600" y="17068800"/>
            <a:ext cx="12877800" cy="1219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334963"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Overall, paper and computer administrations showed differences in average scores, item correlations, and percent change on both versions of the questionnaire.</a:t>
            </a:r>
          </a:p>
          <a:p>
            <a:pPr marL="334963"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Continuous Measures:</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and computer showed similar average scores, but randomizing the questions lowered item averages.</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administration showed the lowest item correlations, indicating potential item reactivity. However, non-randomized computer administrations had higher item correlations than randomized computer administrations, indicating that randomization does not affect reactivity in the way hypothesized.</a:t>
            </a:r>
          </a:p>
          <a:p>
            <a:pPr marL="334963"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Categorical Measures:</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and computers showed different average question scores, along with randomized and not randomized administrations.</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questionnaires had lower percent change than computers, and randomized computer versions were lower than non-randomized administrations, which was a surprising finding that might be explained by different answering options.</a:t>
            </a:r>
          </a:p>
          <a:p>
            <a:pPr marL="334963"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Limitations:</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This analysis cannot distinguish between positive and negative reactivity, which may explain differences across scales</a:t>
            </a: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a:t>
            </a:r>
          </a:p>
          <a:p>
            <a:pPr marL="581025" lvl="1" indent="-295275" eaLnBrk="1" hangingPunct="1">
              <a:buClr>
                <a:srgbClr val="000000"/>
              </a:buClr>
              <a:buSzPct val="100000"/>
              <a:buFont typeface="Arial" panose="020B0604020202020204" pitchFamily="34" charset="0"/>
              <a:buChar char="•"/>
            </a:pPr>
            <a:r>
              <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No randomized </a:t>
            </a:r>
            <a:r>
              <a:rPr lang="en-US" sz="360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administration. </a:t>
            </a:r>
            <a:endParaRPr lang="en-US" sz="36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39688" indent="0" eaLnBrk="1" hangingPunct="1">
              <a:buClr>
                <a:srgbClr val="000000"/>
              </a:buClr>
              <a:buSzPct val="100000"/>
            </a:pPr>
            <a:endParaRPr lang="en-US" sz="36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13328" name="Rectangle 13"/>
          <p:cNvSpPr>
            <a:spLocks/>
          </p:cNvSpPr>
          <p:nvPr/>
        </p:nvSpPr>
        <p:spPr bwMode="auto">
          <a:xfrm>
            <a:off x="29286200" y="29298900"/>
            <a:ext cx="119507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Contact</a:t>
            </a:r>
          </a:p>
        </p:txBody>
      </p:sp>
      <p:sp>
        <p:nvSpPr>
          <p:cNvPr id="13323" name="Rectangle 18"/>
          <p:cNvSpPr>
            <a:spLocks/>
          </p:cNvSpPr>
          <p:nvPr/>
        </p:nvSpPr>
        <p:spPr bwMode="auto">
          <a:xfrm>
            <a:off x="29184600" y="4191000"/>
            <a:ext cx="12560300" cy="1143000"/>
          </a:xfrm>
          <a:prstGeom prst="rect">
            <a:avLst/>
          </a:prstGeom>
          <a:ln/>
          <a:extLst/>
        </p:spPr>
        <p:style>
          <a:lnRef idx="2">
            <a:schemeClr val="accent3"/>
          </a:lnRef>
          <a:fillRef idx="1">
            <a:schemeClr val="lt1"/>
          </a:fillRef>
          <a:effectRef idx="0">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smtClean="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The Life Purpose Questionnaire Analysis</a:t>
            </a:r>
            <a:endPar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1385968"/>
              </p:ext>
            </p:extLst>
          </p:nvPr>
        </p:nvGraphicFramePr>
        <p:xfrm>
          <a:off x="14916524" y="4157010"/>
          <a:ext cx="13411200" cy="13895168"/>
        </p:xfrm>
        <a:graphic>
          <a:graphicData uri="http://schemas.openxmlformats.org/drawingml/2006/table">
            <a:tbl>
              <a:tblPr firstRow="1" bandRow="1">
                <a:tableStyleId>{D27102A9-8310-4765-A935-A1911B00CA55}</a:tableStyleId>
              </a:tblPr>
              <a:tblGrid>
                <a:gridCol w="842990"/>
                <a:gridCol w="12568210"/>
              </a:tblGrid>
              <a:tr h="477303">
                <a:tc>
                  <a:txBody>
                    <a:bodyPr/>
                    <a:lstStyle/>
                    <a:p>
                      <a:endParaRPr lang="en-US" sz="2400" dirty="0">
                        <a:latin typeface="Times New Roman"/>
                        <a:cs typeface="Times New Roman"/>
                      </a:endParaRPr>
                    </a:p>
                  </a:txBody>
                  <a:tcPr/>
                </a:tc>
                <a:tc>
                  <a:txBody>
                    <a:bodyPr/>
                    <a:lstStyle/>
                    <a:p>
                      <a:r>
                        <a:rPr lang="en-US" sz="2400" dirty="0" smtClean="0">
                          <a:latin typeface="Times New Roman"/>
                          <a:cs typeface="Times New Roman"/>
                        </a:rPr>
                        <a:t>The Purpose in Life Test (</a:t>
                      </a:r>
                      <a:r>
                        <a:rPr lang="en-US" sz="2400" dirty="0" err="1" smtClean="0">
                          <a:latin typeface="Times New Roman"/>
                          <a:cs typeface="Times New Roman"/>
                        </a:rPr>
                        <a:t>Crumbaugh</a:t>
                      </a:r>
                      <a:r>
                        <a:rPr lang="en-US" sz="2400" dirty="0" smtClean="0">
                          <a:latin typeface="Times New Roman"/>
                          <a:cs typeface="Times New Roman"/>
                        </a:rPr>
                        <a:t> &amp; </a:t>
                      </a:r>
                      <a:r>
                        <a:rPr lang="en-US" sz="2400" dirty="0" err="1" smtClean="0">
                          <a:latin typeface="Times New Roman"/>
                          <a:cs typeface="Times New Roman"/>
                        </a:rPr>
                        <a:t>Maholick</a:t>
                      </a:r>
                      <a:r>
                        <a:rPr lang="en-US" sz="2400" dirty="0" smtClean="0">
                          <a:latin typeface="Times New Roman"/>
                          <a:cs typeface="Times New Roman"/>
                        </a:rPr>
                        <a:t>, 1964)</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a:t>
                      </a:r>
                      <a:endParaRPr lang="en-US" sz="2400" dirty="0">
                        <a:latin typeface="Times New Roman"/>
                        <a:cs typeface="Times New Roman"/>
                      </a:endParaRPr>
                    </a:p>
                  </a:txBody>
                  <a:tcPr/>
                </a:tc>
                <a:tc>
                  <a:txBody>
                    <a:bodyPr/>
                    <a:lstStyle/>
                    <a:p>
                      <a:r>
                        <a:rPr lang="en-US" sz="2400" dirty="0" smtClean="0">
                          <a:latin typeface="Times New Roman"/>
                          <a:cs typeface="Times New Roman"/>
                        </a:rPr>
                        <a:t>I am usually:</a:t>
                      </a:r>
                      <a:r>
                        <a:rPr lang="en-US" sz="2400" baseline="0" dirty="0" smtClean="0">
                          <a:latin typeface="Times New Roman"/>
                          <a:cs typeface="Times New Roman"/>
                        </a:rPr>
                        <a:t> (1-completely bored; 7-exuberant, enthusiastic)</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2</a:t>
                      </a:r>
                      <a:endParaRPr lang="en-US" sz="2400" dirty="0">
                        <a:latin typeface="Times New Roman"/>
                        <a:cs typeface="Times New Roman"/>
                      </a:endParaRPr>
                    </a:p>
                  </a:txBody>
                  <a:tcPr/>
                </a:tc>
                <a:tc>
                  <a:txBody>
                    <a:bodyPr/>
                    <a:lstStyle/>
                    <a:p>
                      <a:r>
                        <a:rPr lang="en-US" sz="2400" dirty="0" smtClean="0">
                          <a:latin typeface="Times New Roman"/>
                          <a:cs typeface="Times New Roman"/>
                        </a:rPr>
                        <a:t>Life to me seems: (1-completely routine; 7-always exiting)*</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3</a:t>
                      </a:r>
                      <a:endParaRPr lang="en-US" sz="2400" dirty="0">
                        <a:latin typeface="Times New Roman"/>
                        <a:cs typeface="Times New Roman"/>
                      </a:endParaRPr>
                    </a:p>
                  </a:txBody>
                  <a:tcPr/>
                </a:tc>
                <a:tc>
                  <a:txBody>
                    <a:bodyPr/>
                    <a:lstStyle/>
                    <a:p>
                      <a:r>
                        <a:rPr lang="en-US" sz="2400" dirty="0" smtClean="0">
                          <a:latin typeface="Times New Roman"/>
                          <a:cs typeface="Times New Roman"/>
                        </a:rPr>
                        <a:t>In life I have: (1-no goals or aims at all; 7-very clear goals and aims)</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4</a:t>
                      </a:r>
                      <a:endParaRPr lang="en-US" sz="2400" dirty="0">
                        <a:latin typeface="Times New Roman"/>
                        <a:cs typeface="Times New Roman"/>
                      </a:endParaRPr>
                    </a:p>
                  </a:txBody>
                  <a:tcPr/>
                </a:tc>
                <a:tc>
                  <a:txBody>
                    <a:bodyPr/>
                    <a:lstStyle/>
                    <a:p>
                      <a:r>
                        <a:rPr lang="en-US" sz="2400" dirty="0" smtClean="0">
                          <a:latin typeface="Times New Roman"/>
                          <a:cs typeface="Times New Roman"/>
                        </a:rPr>
                        <a:t>My personal existence is: (1-utterly meaningless,</a:t>
                      </a:r>
                      <a:r>
                        <a:rPr lang="en-US" sz="2400" baseline="0" dirty="0" smtClean="0">
                          <a:latin typeface="Times New Roman"/>
                          <a:cs typeface="Times New Roman"/>
                        </a:rPr>
                        <a:t> without purpose; 7-very purposeful and meaningful)</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5</a:t>
                      </a:r>
                      <a:endParaRPr lang="en-US" sz="2400" dirty="0">
                        <a:latin typeface="Times New Roman"/>
                        <a:cs typeface="Times New Roman"/>
                      </a:endParaRPr>
                    </a:p>
                  </a:txBody>
                  <a:tcPr/>
                </a:tc>
                <a:tc>
                  <a:txBody>
                    <a:bodyPr/>
                    <a:lstStyle/>
                    <a:p>
                      <a:r>
                        <a:rPr lang="en-US" sz="2400" dirty="0" smtClean="0">
                          <a:latin typeface="Times New Roman"/>
                          <a:cs typeface="Times New Roman"/>
                        </a:rPr>
                        <a:t>Every day is: (1-exactly the same;</a:t>
                      </a:r>
                      <a:r>
                        <a:rPr lang="en-US" sz="2400" baseline="0" dirty="0" smtClean="0">
                          <a:latin typeface="Times New Roman"/>
                          <a:cs typeface="Times New Roman"/>
                        </a:rPr>
                        <a:t> 7-constantly new)*</a:t>
                      </a:r>
                    </a:p>
                  </a:txBody>
                  <a:tcPr/>
                </a:tc>
              </a:tr>
              <a:tr h="735441">
                <a:tc>
                  <a:txBody>
                    <a:bodyPr/>
                    <a:lstStyle/>
                    <a:p>
                      <a:r>
                        <a:rPr lang="en-US" sz="2400" dirty="0" smtClean="0">
                          <a:latin typeface="Times New Roman"/>
                          <a:cs typeface="Times New Roman"/>
                        </a:rPr>
                        <a:t>6</a:t>
                      </a:r>
                      <a:endParaRPr lang="en-US" sz="2400" dirty="0">
                        <a:latin typeface="Times New Roman"/>
                        <a:cs typeface="Times New Roman"/>
                      </a:endParaRPr>
                    </a:p>
                  </a:txBody>
                  <a:tcPr/>
                </a:tc>
                <a:tc>
                  <a:txBody>
                    <a:bodyPr/>
                    <a:lstStyle/>
                    <a:p>
                      <a:r>
                        <a:rPr lang="en-US" sz="2400" dirty="0" smtClean="0">
                          <a:latin typeface="Times New Roman"/>
                          <a:cs typeface="Times New Roman"/>
                        </a:rPr>
                        <a:t>If</a:t>
                      </a:r>
                      <a:r>
                        <a:rPr lang="en-US" sz="2400" baseline="0" dirty="0" smtClean="0">
                          <a:latin typeface="Times New Roman"/>
                          <a:cs typeface="Times New Roman"/>
                        </a:rPr>
                        <a:t> I could choose, I would: (1-prefer never to have been born; 7-like nine more lives just like this one)</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7</a:t>
                      </a:r>
                      <a:endParaRPr lang="en-US" sz="2400" dirty="0">
                        <a:latin typeface="Times New Roman"/>
                        <a:cs typeface="Times New Roman"/>
                      </a:endParaRPr>
                    </a:p>
                  </a:txBody>
                  <a:tcPr/>
                </a:tc>
                <a:tc>
                  <a:txBody>
                    <a:bodyPr/>
                    <a:lstStyle/>
                    <a:p>
                      <a:r>
                        <a:rPr lang="en-US" sz="2400" dirty="0" smtClean="0">
                          <a:latin typeface="Times New Roman"/>
                          <a:cs typeface="Times New Roman"/>
                        </a:rPr>
                        <a:t>After retiring, I would: (1-loaf</a:t>
                      </a:r>
                      <a:r>
                        <a:rPr lang="en-US" sz="2400" baseline="0" dirty="0" smtClean="0">
                          <a:latin typeface="Times New Roman"/>
                          <a:cs typeface="Times New Roman"/>
                        </a:rPr>
                        <a:t> completely the rest of my life; 7-do some of the exciting things I have always wanted to)*</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8</a:t>
                      </a:r>
                      <a:endParaRPr lang="en-US" sz="2400" dirty="0">
                        <a:latin typeface="Times New Roman"/>
                        <a:cs typeface="Times New Roman"/>
                      </a:endParaRPr>
                    </a:p>
                  </a:txBody>
                  <a:tcPr/>
                </a:tc>
                <a:tc>
                  <a:txBody>
                    <a:bodyPr/>
                    <a:lstStyle/>
                    <a:p>
                      <a:r>
                        <a:rPr lang="en-US" sz="2400" dirty="0" smtClean="0">
                          <a:latin typeface="Times New Roman"/>
                          <a:cs typeface="Times New Roman"/>
                        </a:rPr>
                        <a:t>In achieving life goals I have: (1-made no progress whatever; 7-progressed to complete fulfillment)</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9</a:t>
                      </a:r>
                      <a:endParaRPr lang="en-US" sz="2400" dirty="0">
                        <a:latin typeface="Times New Roman"/>
                        <a:cs typeface="Times New Roman"/>
                      </a:endParaRPr>
                    </a:p>
                  </a:txBody>
                  <a:tcPr/>
                </a:tc>
                <a:tc>
                  <a:txBody>
                    <a:bodyPr/>
                    <a:lstStyle/>
                    <a:p>
                      <a:r>
                        <a:rPr lang="en-US" sz="2400" dirty="0" smtClean="0">
                          <a:latin typeface="Times New Roman"/>
                          <a:cs typeface="Times New Roman"/>
                        </a:rPr>
                        <a:t>My life is: (1-empty, filled only with despair; 7-running</a:t>
                      </a:r>
                      <a:r>
                        <a:rPr lang="en-US" sz="2400" baseline="0" dirty="0" smtClean="0">
                          <a:latin typeface="Times New Roman"/>
                          <a:cs typeface="Times New Roman"/>
                        </a:rPr>
                        <a:t> over with exciting good things)</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10</a:t>
                      </a:r>
                      <a:endParaRPr lang="en-US" sz="2400" dirty="0">
                        <a:latin typeface="Times New Roman"/>
                        <a:cs typeface="Times New Roman"/>
                      </a:endParaRPr>
                    </a:p>
                  </a:txBody>
                  <a:tcPr/>
                </a:tc>
                <a:tc>
                  <a:txBody>
                    <a:bodyPr/>
                    <a:lstStyle/>
                    <a:p>
                      <a:r>
                        <a:rPr lang="en-US" sz="2400" dirty="0" smtClean="0">
                          <a:latin typeface="Times New Roman"/>
                          <a:cs typeface="Times New Roman"/>
                        </a:rPr>
                        <a:t>If I should die today, I would feel that my life has been: (1-completely</a:t>
                      </a:r>
                      <a:r>
                        <a:rPr lang="en-US" sz="2400" baseline="0" dirty="0" smtClean="0">
                          <a:latin typeface="Times New Roman"/>
                          <a:cs typeface="Times New Roman"/>
                        </a:rPr>
                        <a:t> worthless; 7-very worthwhile)*</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11</a:t>
                      </a:r>
                      <a:endParaRPr lang="en-US" sz="2400" dirty="0">
                        <a:latin typeface="Times New Roman"/>
                        <a:cs typeface="Times New Roman"/>
                      </a:endParaRPr>
                    </a:p>
                  </a:txBody>
                  <a:tcPr/>
                </a:tc>
                <a:tc>
                  <a:txBody>
                    <a:bodyPr/>
                    <a:lstStyle/>
                    <a:p>
                      <a:r>
                        <a:rPr lang="en-US" sz="2400" dirty="0" smtClean="0">
                          <a:latin typeface="Times New Roman"/>
                          <a:cs typeface="Times New Roman"/>
                        </a:rPr>
                        <a:t>In thinking of my life, I: (1-often wonder why I exist; 7-always see a reason for</a:t>
                      </a:r>
                      <a:r>
                        <a:rPr lang="en-US" sz="2400" baseline="0" dirty="0" smtClean="0">
                          <a:latin typeface="Times New Roman"/>
                          <a:cs typeface="Times New Roman"/>
                        </a:rPr>
                        <a:t> my being here)</a:t>
                      </a:r>
                      <a:endParaRPr lang="en-US" sz="2400" dirty="0">
                        <a:latin typeface="Times New Roman"/>
                        <a:cs typeface="Times New Roman"/>
                      </a:endParaRPr>
                    </a:p>
                  </a:txBody>
                  <a:tcPr/>
                </a:tc>
              </a:tr>
              <a:tr h="735441">
                <a:tc>
                  <a:txBody>
                    <a:bodyPr/>
                    <a:lstStyle/>
                    <a:p>
                      <a:r>
                        <a:rPr lang="en-US" sz="2400" dirty="0" smtClean="0">
                          <a:latin typeface="Times New Roman"/>
                          <a:cs typeface="Times New Roman"/>
                        </a:rPr>
                        <a:t>12</a:t>
                      </a:r>
                      <a:endParaRPr lang="en-US" sz="2400" dirty="0">
                        <a:latin typeface="Times New Roman"/>
                        <a:cs typeface="Times New Roman"/>
                      </a:endParaRPr>
                    </a:p>
                  </a:txBody>
                  <a:tcPr/>
                </a:tc>
                <a:tc>
                  <a:txBody>
                    <a:bodyPr/>
                    <a:lstStyle/>
                    <a:p>
                      <a:r>
                        <a:rPr lang="en-US" sz="2400" dirty="0" smtClean="0">
                          <a:latin typeface="Times New Roman"/>
                          <a:cs typeface="Times New Roman"/>
                        </a:rPr>
                        <a:t>As I view the world in relation to my life, the world: (1-completely confuses</a:t>
                      </a:r>
                      <a:r>
                        <a:rPr lang="en-US" sz="2400" baseline="0" dirty="0" smtClean="0">
                          <a:latin typeface="Times New Roman"/>
                          <a:cs typeface="Times New Roman"/>
                        </a:rPr>
                        <a:t> me; 7-fits meaningfully with my life)</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13</a:t>
                      </a:r>
                      <a:endParaRPr lang="en-US" sz="2400" dirty="0">
                        <a:latin typeface="Times New Roman"/>
                        <a:cs typeface="Times New Roman"/>
                      </a:endParaRPr>
                    </a:p>
                  </a:txBody>
                  <a:tcPr/>
                </a:tc>
                <a:tc>
                  <a:txBody>
                    <a:bodyPr/>
                    <a:lstStyle/>
                    <a:p>
                      <a:r>
                        <a:rPr lang="en-US" sz="2400" dirty="0" smtClean="0">
                          <a:latin typeface="Times New Roman"/>
                          <a:cs typeface="Times New Roman"/>
                        </a:rPr>
                        <a:t>I am a:</a:t>
                      </a:r>
                      <a:r>
                        <a:rPr lang="en-US" sz="2400" baseline="0" dirty="0" smtClean="0">
                          <a:latin typeface="Times New Roman"/>
                          <a:cs typeface="Times New Roman"/>
                        </a:rPr>
                        <a:t> (1-very irresponsible person; 7-very responsible person)</a:t>
                      </a:r>
                      <a:endParaRPr lang="en-US" sz="2400" dirty="0">
                        <a:latin typeface="Times New Roman"/>
                        <a:cs typeface="Times New Roman"/>
                      </a:endParaRPr>
                    </a:p>
                  </a:txBody>
                  <a:tcPr/>
                </a:tc>
              </a:tr>
              <a:tr h="1067576">
                <a:tc>
                  <a:txBody>
                    <a:bodyPr/>
                    <a:lstStyle/>
                    <a:p>
                      <a:r>
                        <a:rPr lang="en-US" sz="2400" dirty="0" smtClean="0">
                          <a:latin typeface="Times New Roman"/>
                          <a:cs typeface="Times New Roman"/>
                        </a:rPr>
                        <a:t>14</a:t>
                      </a:r>
                      <a:endParaRPr lang="en-US" sz="2400" dirty="0">
                        <a:latin typeface="Times New Roman"/>
                        <a:cs typeface="Times New Roman"/>
                      </a:endParaRPr>
                    </a:p>
                  </a:txBody>
                  <a:tcPr/>
                </a:tc>
                <a:tc>
                  <a:txBody>
                    <a:bodyPr/>
                    <a:lstStyle/>
                    <a:p>
                      <a:r>
                        <a:rPr lang="en-US" sz="2400" dirty="0" smtClean="0">
                          <a:latin typeface="Times New Roman"/>
                          <a:cs typeface="Times New Roman"/>
                        </a:rPr>
                        <a:t>Concerning man’s freedom to make his own</a:t>
                      </a:r>
                      <a:r>
                        <a:rPr lang="en-US" sz="2400" baseline="0" dirty="0" smtClean="0">
                          <a:latin typeface="Times New Roman"/>
                          <a:cs typeface="Times New Roman"/>
                        </a:rPr>
                        <a:t> choices, I believe man is: (1-completely bound by limitations of heredity and environment; 7-absolutely free to make all life choices)*</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15</a:t>
                      </a:r>
                      <a:endParaRPr lang="en-US" sz="2400" dirty="0">
                        <a:latin typeface="Times New Roman"/>
                        <a:cs typeface="Times New Roman"/>
                      </a:endParaRPr>
                    </a:p>
                  </a:txBody>
                  <a:tcPr/>
                </a:tc>
                <a:tc>
                  <a:txBody>
                    <a:bodyPr/>
                    <a:lstStyle/>
                    <a:p>
                      <a:r>
                        <a:rPr lang="en-US" sz="2400" dirty="0" smtClean="0">
                          <a:latin typeface="Times New Roman"/>
                          <a:cs typeface="Times New Roman"/>
                        </a:rPr>
                        <a:t>With regard to death, I am: (1-unprepared and frightened; 7-prepared and unafraid)*</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16</a:t>
                      </a:r>
                      <a:endParaRPr lang="en-US" sz="2400" dirty="0">
                        <a:latin typeface="Times New Roman"/>
                        <a:cs typeface="Times New Roman"/>
                      </a:endParaRPr>
                    </a:p>
                  </a:txBody>
                  <a:tcPr/>
                </a:tc>
                <a:tc>
                  <a:txBody>
                    <a:bodyPr/>
                    <a:lstStyle/>
                    <a:p>
                      <a:r>
                        <a:rPr lang="en-US" sz="2400" dirty="0" smtClean="0">
                          <a:latin typeface="Times New Roman"/>
                          <a:cs typeface="Times New Roman"/>
                        </a:rPr>
                        <a:t>With regard to suicide, I have: (1-thought</a:t>
                      </a:r>
                      <a:r>
                        <a:rPr lang="en-US" sz="2400" baseline="0" dirty="0" smtClean="0">
                          <a:latin typeface="Times New Roman"/>
                          <a:cs typeface="Times New Roman"/>
                        </a:rPr>
                        <a:t> of it seriously as a way out; 7-never given it a second thought)</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17</a:t>
                      </a:r>
                      <a:endParaRPr lang="en-US" sz="2400" dirty="0">
                        <a:latin typeface="Times New Roman"/>
                        <a:cs typeface="Times New Roman"/>
                      </a:endParaRPr>
                    </a:p>
                  </a:txBody>
                  <a:tcPr/>
                </a:tc>
                <a:tc>
                  <a:txBody>
                    <a:bodyPr/>
                    <a:lstStyle/>
                    <a:p>
                      <a:r>
                        <a:rPr lang="en-US" sz="2400" dirty="0" smtClean="0">
                          <a:latin typeface="Times New Roman"/>
                          <a:cs typeface="Times New Roman"/>
                        </a:rPr>
                        <a:t>I regard my ability to find a meaning,</a:t>
                      </a:r>
                      <a:r>
                        <a:rPr lang="en-US" sz="2400" baseline="0" dirty="0" smtClean="0">
                          <a:latin typeface="Times New Roman"/>
                          <a:cs typeface="Times New Roman"/>
                        </a:rPr>
                        <a:t> purpose or mission in life as: (1-practically none; 7-very great)*</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18</a:t>
                      </a:r>
                      <a:endParaRPr lang="en-US" sz="2400" dirty="0">
                        <a:latin typeface="Times New Roman"/>
                        <a:cs typeface="Times New Roman"/>
                      </a:endParaRPr>
                    </a:p>
                  </a:txBody>
                  <a:tcPr/>
                </a:tc>
                <a:tc>
                  <a:txBody>
                    <a:bodyPr/>
                    <a:lstStyle/>
                    <a:p>
                      <a:r>
                        <a:rPr lang="en-US" sz="2400" dirty="0" smtClean="0">
                          <a:latin typeface="Times New Roman"/>
                          <a:cs typeface="Times New Roman"/>
                        </a:rPr>
                        <a:t>My life is: (1-out of my hands and</a:t>
                      </a:r>
                      <a:r>
                        <a:rPr lang="en-US" sz="2400" baseline="0" dirty="0" smtClean="0">
                          <a:latin typeface="Times New Roman"/>
                          <a:cs typeface="Times New Roman"/>
                        </a:rPr>
                        <a:t> controlled by external factors; 7-in my hands and I am in control of it)*</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19</a:t>
                      </a:r>
                      <a:endParaRPr lang="en-US" sz="2400" dirty="0">
                        <a:latin typeface="Times New Roman"/>
                        <a:cs typeface="Times New Roman"/>
                      </a:endParaRPr>
                    </a:p>
                  </a:txBody>
                  <a:tcPr/>
                </a:tc>
                <a:tc>
                  <a:txBody>
                    <a:bodyPr/>
                    <a:lstStyle/>
                    <a:p>
                      <a:r>
                        <a:rPr lang="en-US" sz="2400" dirty="0" smtClean="0">
                          <a:latin typeface="Times New Roman"/>
                          <a:cs typeface="Times New Roman"/>
                        </a:rPr>
                        <a:t>Facing my daily tasks is:</a:t>
                      </a:r>
                      <a:r>
                        <a:rPr lang="en-US" sz="2400" baseline="0" dirty="0" smtClean="0">
                          <a:latin typeface="Times New Roman"/>
                          <a:cs typeface="Times New Roman"/>
                        </a:rPr>
                        <a:t> (1-a painful and boring experience; 7- a source of pleasure and satisfaction)</a:t>
                      </a:r>
                      <a:endParaRPr lang="en-US" sz="2400" dirty="0">
                        <a:latin typeface="Times New Roman"/>
                        <a:cs typeface="Times New Roman"/>
                      </a:endParaRPr>
                    </a:p>
                  </a:txBody>
                  <a:tcPr/>
                </a:tc>
              </a:tr>
              <a:tr h="477303">
                <a:tc>
                  <a:txBody>
                    <a:bodyPr/>
                    <a:lstStyle/>
                    <a:p>
                      <a:r>
                        <a:rPr lang="en-US" sz="2400" dirty="0" smtClean="0">
                          <a:latin typeface="Times New Roman"/>
                          <a:cs typeface="Times New Roman"/>
                        </a:rPr>
                        <a:t>20</a:t>
                      </a:r>
                      <a:endParaRPr lang="en-US" sz="2400" dirty="0">
                        <a:latin typeface="Times New Roman"/>
                        <a:cs typeface="Times New Roman"/>
                      </a:endParaRPr>
                    </a:p>
                  </a:txBody>
                  <a:tcPr/>
                </a:tc>
                <a:tc>
                  <a:txBody>
                    <a:bodyPr/>
                    <a:lstStyle/>
                    <a:p>
                      <a:r>
                        <a:rPr lang="en-US" sz="2400" dirty="0" smtClean="0">
                          <a:latin typeface="Times New Roman"/>
                          <a:cs typeface="Times New Roman"/>
                        </a:rPr>
                        <a:t>I have discovered: (1-no mission or purpose in life; 7-clear-cut goals and a satisfying life purpose</a:t>
                      </a:r>
                      <a:endParaRPr lang="en-US" sz="2400" dirty="0">
                        <a:latin typeface="Times New Roman"/>
                        <a:cs typeface="Times New Roman"/>
                      </a:endParaRPr>
                    </a:p>
                  </a:txBody>
                  <a:tcPr/>
                </a:tc>
              </a:tr>
            </a:tbl>
          </a:graphicData>
        </a:graphic>
      </p:graphicFrame>
      <p:sp>
        <p:nvSpPr>
          <p:cNvPr id="4" name="TextBox 3"/>
          <p:cNvSpPr txBox="1"/>
          <p:nvPr/>
        </p:nvSpPr>
        <p:spPr>
          <a:xfrm>
            <a:off x="14935200" y="18288000"/>
            <a:ext cx="13639800" cy="1200328"/>
          </a:xfrm>
          <a:prstGeom prst="rect">
            <a:avLst/>
          </a:prstGeom>
          <a:noFill/>
        </p:spPr>
        <p:txBody>
          <a:bodyPr wrap="square" rtlCol="0">
            <a:spAutoFit/>
          </a:bodyPr>
          <a:lstStyle/>
          <a:p>
            <a:r>
              <a:rPr lang="en-US" sz="2400" dirty="0" smtClean="0">
                <a:latin typeface="Times New Roman"/>
                <a:cs typeface="Times New Roman"/>
              </a:rPr>
              <a:t>Note. The Life Purpose Questionnaire (</a:t>
            </a:r>
            <a:r>
              <a:rPr lang="en-US" sz="2400" dirty="0" err="1" smtClean="0">
                <a:latin typeface="Times New Roman"/>
                <a:cs typeface="Times New Roman"/>
              </a:rPr>
              <a:t>Hutzell</a:t>
            </a:r>
            <a:r>
              <a:rPr lang="en-US" sz="2400" dirty="0" smtClean="0">
                <a:latin typeface="Times New Roman"/>
                <a:cs typeface="Times New Roman"/>
              </a:rPr>
              <a:t>, 1986) is a modified version of the PIL with a dichotomous Agree – Disagree format. All questions are scored wherein high scores indicate higher meaning/purpose in life. </a:t>
            </a:r>
            <a:endParaRPr lang="en-US" sz="2400" dirty="0">
              <a:latin typeface="Times New Roman"/>
              <a:cs typeface="Times New Roman"/>
            </a:endParaRPr>
          </a:p>
        </p:txBody>
      </p:sp>
      <p:sp>
        <p:nvSpPr>
          <p:cNvPr id="36" name="Rectangle 13"/>
          <p:cNvSpPr>
            <a:spLocks/>
          </p:cNvSpPr>
          <p:nvPr/>
        </p:nvSpPr>
        <p:spPr bwMode="auto">
          <a:xfrm>
            <a:off x="16096129" y="19545300"/>
            <a:ext cx="119507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smtClean="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The Purpose in Life Test Analysis</a:t>
            </a:r>
            <a:endPar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pic>
        <p:nvPicPr>
          <p:cNvPr id="6" name="Picture 5"/>
          <p:cNvPicPr>
            <a:picLocks noChangeAspect="1"/>
          </p:cNvPicPr>
          <p:nvPr/>
        </p:nvPicPr>
        <p:blipFill>
          <a:blip r:embed="rId2"/>
          <a:stretch>
            <a:fillRect/>
          </a:stretch>
        </p:blipFill>
        <p:spPr>
          <a:xfrm>
            <a:off x="15087600" y="20345400"/>
            <a:ext cx="6820930" cy="5486400"/>
          </a:xfrm>
          <a:prstGeom prst="rect">
            <a:avLst/>
          </a:prstGeom>
        </p:spPr>
      </p:pic>
      <p:pic>
        <p:nvPicPr>
          <p:cNvPr id="7" name="Picture 6"/>
          <p:cNvPicPr>
            <a:picLocks noChangeAspect="1"/>
          </p:cNvPicPr>
          <p:nvPr/>
        </p:nvPicPr>
        <p:blipFill>
          <a:blip r:embed="rId3"/>
          <a:stretch>
            <a:fillRect/>
          </a:stretch>
        </p:blipFill>
        <p:spPr>
          <a:xfrm>
            <a:off x="21945600" y="25746060"/>
            <a:ext cx="6718300" cy="5483240"/>
          </a:xfrm>
          <a:prstGeom prst="rect">
            <a:avLst/>
          </a:prstGeom>
        </p:spPr>
      </p:pic>
      <p:pic>
        <p:nvPicPr>
          <p:cNvPr id="8" name="Picture 7"/>
          <p:cNvPicPr>
            <a:picLocks noChangeAspect="1"/>
          </p:cNvPicPr>
          <p:nvPr/>
        </p:nvPicPr>
        <p:blipFill>
          <a:blip r:embed="rId4"/>
          <a:stretch>
            <a:fillRect/>
          </a:stretch>
        </p:blipFill>
        <p:spPr>
          <a:xfrm>
            <a:off x="29337000" y="5257800"/>
            <a:ext cx="6695090" cy="5486400"/>
          </a:xfrm>
          <a:prstGeom prst="rect">
            <a:avLst/>
          </a:prstGeom>
        </p:spPr>
      </p:pic>
      <p:pic>
        <p:nvPicPr>
          <p:cNvPr id="9" name="Picture 8"/>
          <p:cNvPicPr>
            <a:picLocks noChangeAspect="1"/>
          </p:cNvPicPr>
          <p:nvPr/>
        </p:nvPicPr>
        <p:blipFill>
          <a:blip r:embed="rId5"/>
          <a:stretch>
            <a:fillRect/>
          </a:stretch>
        </p:blipFill>
        <p:spPr>
          <a:xfrm>
            <a:off x="35052000" y="10744200"/>
            <a:ext cx="6691505" cy="5486400"/>
          </a:xfrm>
          <a:prstGeom prst="rect">
            <a:avLst/>
          </a:prstGeom>
        </p:spPr>
      </p:pic>
      <p:sp>
        <p:nvSpPr>
          <p:cNvPr id="42" name="Rectangle 8"/>
          <p:cNvSpPr>
            <a:spLocks/>
          </p:cNvSpPr>
          <p:nvPr/>
        </p:nvSpPr>
        <p:spPr bwMode="auto">
          <a:xfrm>
            <a:off x="2298700" y="24231600"/>
            <a:ext cx="119507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smtClean="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Data Analyzed</a:t>
            </a:r>
            <a:endParaRPr lang="en-US" sz="3600" dirty="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86351935"/>
              </p:ext>
            </p:extLst>
          </p:nvPr>
        </p:nvGraphicFramePr>
        <p:xfrm>
          <a:off x="2286000" y="25446103"/>
          <a:ext cx="11811000" cy="5719698"/>
        </p:xfrm>
        <a:graphic>
          <a:graphicData uri="http://schemas.openxmlformats.org/drawingml/2006/table">
            <a:tbl>
              <a:tblPr firstRow="1" bandRow="1">
                <a:tableStyleId>{D27102A9-8310-4765-A935-A1911B00CA55}</a:tableStyleId>
              </a:tblPr>
              <a:tblGrid>
                <a:gridCol w="2952750"/>
                <a:gridCol w="2952750"/>
                <a:gridCol w="2952750"/>
                <a:gridCol w="2952750"/>
              </a:tblGrid>
              <a:tr h="577526">
                <a:tc>
                  <a:txBody>
                    <a:bodyPr/>
                    <a:lstStyle/>
                    <a:p>
                      <a:r>
                        <a:rPr lang="en-US" sz="2800" dirty="0" smtClean="0">
                          <a:latin typeface="Times New Roman"/>
                          <a:cs typeface="Times New Roman"/>
                        </a:rPr>
                        <a:t>Dataset</a:t>
                      </a:r>
                      <a:endParaRPr lang="en-US" sz="2800" dirty="0">
                        <a:latin typeface="Times New Roman"/>
                        <a:cs typeface="Times New Roman"/>
                      </a:endParaRPr>
                    </a:p>
                  </a:txBody>
                  <a:tcPr/>
                </a:tc>
                <a:tc>
                  <a:txBody>
                    <a:bodyPr/>
                    <a:lstStyle/>
                    <a:p>
                      <a:r>
                        <a:rPr lang="en-US" sz="2800" i="1" dirty="0" smtClean="0">
                          <a:latin typeface="Times New Roman"/>
                          <a:cs typeface="Times New Roman"/>
                        </a:rPr>
                        <a:t>N</a:t>
                      </a:r>
                      <a:endParaRPr lang="en-US" sz="2800" i="1" dirty="0">
                        <a:latin typeface="Times New Roman"/>
                        <a:cs typeface="Times New Roman"/>
                      </a:endParaRPr>
                    </a:p>
                  </a:txBody>
                  <a:tcPr/>
                </a:tc>
                <a:tc>
                  <a:txBody>
                    <a:bodyPr/>
                    <a:lstStyle/>
                    <a:p>
                      <a:r>
                        <a:rPr lang="en-US" sz="2800" dirty="0" smtClean="0">
                          <a:latin typeface="Times New Roman"/>
                          <a:cs typeface="Times New Roman"/>
                        </a:rPr>
                        <a:t>Mode of Administration</a:t>
                      </a:r>
                      <a:endParaRPr lang="en-US" sz="2800" dirty="0">
                        <a:latin typeface="Times New Roman"/>
                        <a:cs typeface="Times New Roman"/>
                      </a:endParaRPr>
                    </a:p>
                  </a:txBody>
                  <a:tcPr/>
                </a:tc>
                <a:tc>
                  <a:txBody>
                    <a:bodyPr/>
                    <a:lstStyle/>
                    <a:p>
                      <a:r>
                        <a:rPr lang="en-US" sz="2800" dirty="0" smtClean="0">
                          <a:latin typeface="Times New Roman"/>
                          <a:cs typeface="Times New Roman"/>
                        </a:rPr>
                        <a:t>Randomized</a:t>
                      </a:r>
                      <a:endParaRPr lang="en-US" sz="2800" dirty="0">
                        <a:latin typeface="Times New Roman"/>
                        <a:cs typeface="Times New Roman"/>
                      </a:endParaRPr>
                    </a:p>
                  </a:txBody>
                  <a:tcPr/>
                </a:tc>
              </a:tr>
              <a:tr h="350520">
                <a:tc>
                  <a:txBody>
                    <a:bodyPr/>
                    <a:lstStyle/>
                    <a:p>
                      <a:r>
                        <a:rPr lang="en-US" sz="2800" dirty="0" err="1" smtClean="0">
                          <a:latin typeface="Times New Roman"/>
                          <a:cs typeface="Times New Roman"/>
                        </a:rPr>
                        <a:t>Dinkel</a:t>
                      </a:r>
                      <a:endParaRPr lang="en-US" sz="2800" dirty="0" smtClean="0">
                        <a:latin typeface="Times New Roman"/>
                        <a:cs typeface="Times New Roman"/>
                      </a:endParaRPr>
                    </a:p>
                  </a:txBody>
                  <a:tcPr/>
                </a:tc>
                <a:tc>
                  <a:txBody>
                    <a:bodyPr/>
                    <a:lstStyle/>
                    <a:p>
                      <a:r>
                        <a:rPr lang="en-US" sz="2800" dirty="0" smtClean="0">
                          <a:latin typeface="Times New Roman"/>
                          <a:cs typeface="Times New Roman"/>
                        </a:rPr>
                        <a:t>633</a:t>
                      </a:r>
                    </a:p>
                  </a:txBody>
                  <a:tcPr/>
                </a:tc>
                <a:tc>
                  <a:txBody>
                    <a:bodyPr/>
                    <a:lstStyle/>
                    <a:p>
                      <a:r>
                        <a:rPr lang="en-US" sz="2800" dirty="0" smtClean="0">
                          <a:latin typeface="Times New Roman"/>
                          <a:cs typeface="Times New Roman"/>
                        </a:rPr>
                        <a:t>Computer</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MSU</a:t>
                      </a:r>
                      <a:r>
                        <a:rPr lang="en-US" sz="2800" baseline="0" dirty="0" smtClean="0">
                          <a:latin typeface="Times New Roman"/>
                          <a:cs typeface="Times New Roman"/>
                        </a:rPr>
                        <a:t> 2014</a:t>
                      </a:r>
                      <a:endParaRPr lang="en-US" sz="2800" dirty="0">
                        <a:latin typeface="Times New Roman"/>
                        <a:cs typeface="Times New Roman"/>
                      </a:endParaRPr>
                    </a:p>
                  </a:txBody>
                  <a:tcPr/>
                </a:tc>
                <a:tc>
                  <a:txBody>
                    <a:bodyPr/>
                    <a:lstStyle/>
                    <a:p>
                      <a:r>
                        <a:rPr lang="en-US" sz="2800" dirty="0" smtClean="0">
                          <a:latin typeface="Times New Roman"/>
                          <a:cs typeface="Times New Roman"/>
                        </a:rPr>
                        <a:t>242</a:t>
                      </a:r>
                      <a:endParaRPr lang="en-US" sz="2800" dirty="0">
                        <a:latin typeface="Times New Roman"/>
                        <a:cs typeface="Times New Roman"/>
                      </a:endParaRPr>
                    </a:p>
                  </a:txBody>
                  <a:tcPr/>
                </a:tc>
                <a:tc>
                  <a:txBody>
                    <a:bodyPr/>
                    <a:lstStyle/>
                    <a:p>
                      <a:r>
                        <a:rPr lang="en-US" sz="2800" dirty="0" smtClean="0">
                          <a:latin typeface="Times New Roman"/>
                          <a:cs typeface="Times New Roman"/>
                        </a:rPr>
                        <a:t>Computer</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MSU 2014</a:t>
                      </a:r>
                      <a:endParaRPr lang="en-US" sz="2800" dirty="0">
                        <a:latin typeface="Times New Roman"/>
                        <a:cs typeface="Times New Roman"/>
                      </a:endParaRPr>
                    </a:p>
                  </a:txBody>
                  <a:tcPr/>
                </a:tc>
                <a:tc>
                  <a:txBody>
                    <a:bodyPr/>
                    <a:lstStyle/>
                    <a:p>
                      <a:r>
                        <a:rPr lang="en-US" sz="2800" dirty="0" smtClean="0">
                          <a:latin typeface="Times New Roman"/>
                          <a:cs typeface="Times New Roman"/>
                        </a:rPr>
                        <a:t>519</a:t>
                      </a:r>
                      <a:endParaRPr lang="en-US" sz="2800" dirty="0">
                        <a:latin typeface="Times New Roman"/>
                        <a:cs typeface="Times New Roman"/>
                      </a:endParaRPr>
                    </a:p>
                  </a:txBody>
                  <a:tcPr/>
                </a:tc>
                <a:tc>
                  <a:txBody>
                    <a:bodyPr/>
                    <a:lstStyle/>
                    <a:p>
                      <a:r>
                        <a:rPr lang="en-US" sz="2800" dirty="0" smtClean="0">
                          <a:latin typeface="Times New Roman"/>
                          <a:cs typeface="Times New Roman"/>
                        </a:rPr>
                        <a:t>Computer</a:t>
                      </a:r>
                      <a:endParaRPr lang="en-US" sz="2800" dirty="0">
                        <a:latin typeface="Times New Roman"/>
                        <a:cs typeface="Times New Roman"/>
                      </a:endParaRPr>
                    </a:p>
                  </a:txBody>
                  <a:tcPr/>
                </a:tc>
                <a:tc>
                  <a:txBody>
                    <a:bodyPr/>
                    <a:lstStyle/>
                    <a:p>
                      <a:r>
                        <a:rPr lang="en-US" sz="2800" dirty="0" smtClean="0">
                          <a:latin typeface="Times New Roman"/>
                          <a:cs typeface="Times New Roman"/>
                        </a:rPr>
                        <a:t>Yes</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MSU 2011</a:t>
                      </a:r>
                      <a:endParaRPr lang="en-US" sz="2800" dirty="0">
                        <a:latin typeface="Times New Roman"/>
                        <a:cs typeface="Times New Roman"/>
                      </a:endParaRPr>
                    </a:p>
                  </a:txBody>
                  <a:tcPr/>
                </a:tc>
                <a:tc>
                  <a:txBody>
                    <a:bodyPr/>
                    <a:lstStyle/>
                    <a:p>
                      <a:r>
                        <a:rPr lang="en-US" sz="2800" dirty="0" smtClean="0">
                          <a:latin typeface="Times New Roman"/>
                          <a:cs typeface="Times New Roman"/>
                        </a:rPr>
                        <a:t>201</a:t>
                      </a:r>
                      <a:endParaRPr lang="en-US" sz="2800" dirty="0">
                        <a:latin typeface="Times New Roman"/>
                        <a:cs typeface="Times New Roman"/>
                      </a:endParaRPr>
                    </a:p>
                  </a:txBody>
                  <a:tcPr/>
                </a:tc>
                <a:tc>
                  <a:txBody>
                    <a:bodyPr/>
                    <a:lstStyle/>
                    <a:p>
                      <a:r>
                        <a:rPr lang="en-US" sz="2800" dirty="0" smtClean="0">
                          <a:latin typeface="Times New Roman"/>
                          <a:cs typeface="Times New Roman"/>
                        </a:rPr>
                        <a:t>Paper/Pencil</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err="1" smtClean="0">
                          <a:latin typeface="Times New Roman"/>
                          <a:cs typeface="Times New Roman"/>
                        </a:rPr>
                        <a:t>Logotheraphy</a:t>
                      </a:r>
                      <a:endParaRPr lang="en-US" sz="2800" dirty="0">
                        <a:latin typeface="Times New Roman"/>
                        <a:cs typeface="Times New Roman"/>
                      </a:endParaRPr>
                    </a:p>
                  </a:txBody>
                  <a:tcPr/>
                </a:tc>
                <a:tc>
                  <a:txBody>
                    <a:bodyPr/>
                    <a:lstStyle/>
                    <a:p>
                      <a:r>
                        <a:rPr lang="en-US" sz="2800" dirty="0" smtClean="0">
                          <a:latin typeface="Times New Roman"/>
                          <a:cs typeface="Times New Roman"/>
                        </a:rPr>
                        <a:t>341</a:t>
                      </a:r>
                      <a:endParaRPr lang="en-US" sz="2800" dirty="0">
                        <a:latin typeface="Times New Roman"/>
                        <a:cs typeface="Times New Roman"/>
                      </a:endParaRPr>
                    </a:p>
                  </a:txBody>
                  <a:tcPr/>
                </a:tc>
                <a:tc>
                  <a:txBody>
                    <a:bodyPr/>
                    <a:lstStyle/>
                    <a:p>
                      <a:r>
                        <a:rPr lang="en-US" sz="2800" dirty="0" smtClean="0">
                          <a:latin typeface="Times New Roman"/>
                          <a:cs typeface="Times New Roman"/>
                        </a:rPr>
                        <a:t>Paper/Pencil</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Meaning in Life</a:t>
                      </a:r>
                      <a:endParaRPr lang="en-US" sz="2800" dirty="0">
                        <a:latin typeface="Times New Roman"/>
                        <a:cs typeface="Times New Roman"/>
                      </a:endParaRPr>
                    </a:p>
                  </a:txBody>
                  <a:tcPr/>
                </a:tc>
                <a:tc>
                  <a:txBody>
                    <a:bodyPr/>
                    <a:lstStyle/>
                    <a:p>
                      <a:r>
                        <a:rPr lang="en-US" sz="2800" dirty="0" smtClean="0">
                          <a:latin typeface="Times New Roman"/>
                          <a:cs typeface="Times New Roman"/>
                        </a:rPr>
                        <a:t>298</a:t>
                      </a:r>
                      <a:endParaRPr lang="en-US" sz="2800" dirty="0">
                        <a:latin typeface="Times New Roman"/>
                        <a:cs typeface="Times New Roman"/>
                      </a:endParaRPr>
                    </a:p>
                  </a:txBody>
                  <a:tcPr/>
                </a:tc>
                <a:tc>
                  <a:txBody>
                    <a:bodyPr/>
                    <a:lstStyle/>
                    <a:p>
                      <a:r>
                        <a:rPr lang="en-US" sz="2800" dirty="0" smtClean="0">
                          <a:latin typeface="Times New Roman"/>
                          <a:cs typeface="Times New Roman"/>
                        </a:rPr>
                        <a:t>Paper/Pencil</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SES</a:t>
                      </a:r>
                      <a:endParaRPr lang="en-US" sz="2800" dirty="0">
                        <a:latin typeface="Times New Roman"/>
                        <a:cs typeface="Times New Roman"/>
                      </a:endParaRPr>
                    </a:p>
                  </a:txBody>
                  <a:tcPr/>
                </a:tc>
                <a:tc>
                  <a:txBody>
                    <a:bodyPr/>
                    <a:lstStyle/>
                    <a:p>
                      <a:r>
                        <a:rPr lang="en-US" sz="2800" dirty="0" smtClean="0">
                          <a:latin typeface="Times New Roman"/>
                          <a:cs typeface="Times New Roman"/>
                        </a:rPr>
                        <a:t>265</a:t>
                      </a:r>
                      <a:endParaRPr lang="en-US" sz="2800" dirty="0">
                        <a:latin typeface="Times New Roman"/>
                        <a:cs typeface="Times New Roman"/>
                      </a:endParaRPr>
                    </a:p>
                  </a:txBody>
                  <a:tcPr/>
                </a:tc>
                <a:tc>
                  <a:txBody>
                    <a:bodyPr/>
                    <a:lstStyle/>
                    <a:p>
                      <a:r>
                        <a:rPr lang="en-US" sz="2800" dirty="0" smtClean="0">
                          <a:latin typeface="Times New Roman"/>
                          <a:cs typeface="Times New Roman"/>
                        </a:rPr>
                        <a:t>Paper/Pencil</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r h="608094">
                <a:tc>
                  <a:txBody>
                    <a:bodyPr/>
                    <a:lstStyle/>
                    <a:p>
                      <a:r>
                        <a:rPr lang="en-US" sz="2800" dirty="0" smtClean="0">
                          <a:latin typeface="Times New Roman"/>
                          <a:cs typeface="Times New Roman"/>
                        </a:rPr>
                        <a:t>UM 2009</a:t>
                      </a:r>
                      <a:endParaRPr lang="en-US" sz="2800" dirty="0">
                        <a:latin typeface="Times New Roman"/>
                        <a:cs typeface="Times New Roman"/>
                      </a:endParaRPr>
                    </a:p>
                  </a:txBody>
                  <a:tcPr/>
                </a:tc>
                <a:tc>
                  <a:txBody>
                    <a:bodyPr/>
                    <a:lstStyle/>
                    <a:p>
                      <a:r>
                        <a:rPr lang="en-US" sz="2800" dirty="0" smtClean="0">
                          <a:latin typeface="Times New Roman"/>
                          <a:cs typeface="Times New Roman"/>
                        </a:rPr>
                        <a:t>269</a:t>
                      </a:r>
                      <a:endParaRPr lang="en-US" sz="2800" dirty="0">
                        <a:latin typeface="Times New Roman"/>
                        <a:cs typeface="Times New Roman"/>
                      </a:endParaRPr>
                    </a:p>
                  </a:txBody>
                  <a:tcPr/>
                </a:tc>
                <a:tc>
                  <a:txBody>
                    <a:bodyPr/>
                    <a:lstStyle/>
                    <a:p>
                      <a:r>
                        <a:rPr lang="en-US" sz="2800" dirty="0" smtClean="0">
                          <a:latin typeface="Times New Roman"/>
                          <a:cs typeface="Times New Roman"/>
                        </a:rPr>
                        <a:t>Paper/Pencil</a:t>
                      </a:r>
                      <a:endParaRPr lang="en-US" sz="2800" dirty="0">
                        <a:latin typeface="Times New Roman"/>
                        <a:cs typeface="Times New Roman"/>
                      </a:endParaRPr>
                    </a:p>
                  </a:txBody>
                  <a:tcPr/>
                </a:tc>
                <a:tc>
                  <a:txBody>
                    <a:bodyPr/>
                    <a:lstStyle/>
                    <a:p>
                      <a:r>
                        <a:rPr lang="en-US" sz="2800" dirty="0" smtClean="0">
                          <a:latin typeface="Times New Roman"/>
                          <a:cs typeface="Times New Roman"/>
                        </a:rPr>
                        <a:t>No</a:t>
                      </a:r>
                      <a:endParaRPr lang="en-US" sz="2800" dirty="0">
                        <a:latin typeface="Times New Roman"/>
                        <a:cs typeface="Times New Roman"/>
                      </a:endParaRPr>
                    </a:p>
                  </a:txBody>
                  <a:tcPr/>
                </a:tc>
              </a:tr>
            </a:tbl>
          </a:graphicData>
        </a:graphic>
      </p:graphicFrame>
      <p:sp>
        <p:nvSpPr>
          <p:cNvPr id="2" name="TextBox 1"/>
          <p:cNvSpPr txBox="1"/>
          <p:nvPr/>
        </p:nvSpPr>
        <p:spPr>
          <a:xfrm>
            <a:off x="2208213" y="5257800"/>
            <a:ext cx="11950700" cy="895630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Scales that are psychometrically sound – meaning those that meet established standards regarding reliability and validity while measuring one or more constructs of interest – are customarily evaluated based on a set modality of delivery (i.e. via the Internet, handwritten, etc.) and administration (fixed item order). Deviating from an established administration profile could result in non-equivalent response patterns, indicating the possible evaluation of a dissimilar construct. Furthermore, item grouping may influence response patterns. Randomizing item administration may alter or eliminate these effects. Therefore, we examined the differences in scale relationships for computer versus handwritten scale delivery for two scales measuring meaning/purpose in life. These scales have questions about suicidality, depression, and life goals that may cause reactivity (i.e. a </a:t>
            </a:r>
            <a:r>
              <a:rPr lang="en-US" sz="3600" dirty="0">
                <a:latin typeface="Times New Roman"/>
                <a:cs typeface="Times New Roman"/>
              </a:rPr>
              <a:t>changed response to a second item based on the answer to the first item). </a:t>
            </a:r>
          </a:p>
        </p:txBody>
      </p:sp>
      <p:sp>
        <p:nvSpPr>
          <p:cNvPr id="28" name="Rectangle 22"/>
          <p:cNvSpPr>
            <a:spLocks/>
          </p:cNvSpPr>
          <p:nvPr/>
        </p:nvSpPr>
        <p:spPr bwMode="auto">
          <a:xfrm>
            <a:off x="22402800" y="20574000"/>
            <a:ext cx="60960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334963" indent="-295275" eaLnBrk="1" hangingPunct="1">
              <a:buClr>
                <a:srgbClr val="000000"/>
              </a:buClr>
              <a:buSzPct val="100000"/>
              <a:buFont typeface="Arial" panose="020B0604020202020204" pitchFamily="34" charset="0"/>
              <a:buChar char="•"/>
            </a:pP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v Computer (All): </a:t>
            </a:r>
          </a:p>
          <a:p>
            <a:pPr marL="581025" lvl="1" indent="-295275" eaLnBrk="1" hangingPunct="1">
              <a:buClr>
                <a:srgbClr val="000000"/>
              </a:buClr>
              <a:buSzPct val="100000"/>
              <a:buFont typeface="Arial" panose="020B0604020202020204" pitchFamily="34" charset="0"/>
              <a:buChar char="•"/>
            </a:pPr>
            <a:r>
              <a:rPr lang="en-US" sz="3000"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 1.33, </a:t>
            </a:r>
            <a:r>
              <a:rPr lang="en-US" sz="3000"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.20, </a:t>
            </a:r>
            <a:r>
              <a:rPr lang="en-US" sz="3000"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0.30</a:t>
            </a:r>
          </a:p>
          <a:p>
            <a:pPr marL="334963" indent="-295275" eaLnBrk="1" hangingPunct="1">
              <a:buClr>
                <a:srgbClr val="000000"/>
              </a:buClr>
              <a:buSzPct val="100000"/>
              <a:buFont typeface="Arial" panose="020B0604020202020204" pitchFamily="34" charset="0"/>
              <a:buChar char="•"/>
            </a:pP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v </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Computer (Not Random):</a:t>
            </a:r>
          </a:p>
          <a:p>
            <a:pPr marL="581025" lvl="1" indent="-295275" eaLnBrk="1" hangingPunct="1">
              <a:buClr>
                <a:srgbClr val="000000"/>
              </a:buClr>
              <a:buSzPct val="100000"/>
              <a:buFont typeface="Arial" panose="020B0604020202020204" pitchFamily="34" charset="0"/>
              <a:buChar char="•"/>
            </a:pPr>
            <a:r>
              <a:rPr lang="en-US" sz="3000"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 0.15, </a:t>
            </a: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 =</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.88, </a:t>
            </a: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0.03</a:t>
            </a:r>
          </a:p>
          <a:p>
            <a:pPr marL="334963" indent="-295275" eaLnBrk="1" hangingPunct="1">
              <a:buClr>
                <a:srgbClr val="000000"/>
              </a:buClr>
              <a:buSzPct val="100000"/>
              <a:buFont typeface="Arial" panose="020B0604020202020204" pitchFamily="34" charset="0"/>
              <a:buChar char="•"/>
            </a:pP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v Not (Computer):</a:t>
            </a:r>
          </a:p>
          <a:p>
            <a:pPr marL="565150" lvl="2" indent="-2825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 3.57,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0.80</a:t>
            </a:r>
          </a:p>
          <a:p>
            <a:pPr marL="334963" indent="-295275" eaLnBrk="1" hangingPunct="1">
              <a:buClr>
                <a:srgbClr val="000000"/>
              </a:buClr>
              <a:buSzPct val="100000"/>
              <a:buFont typeface="Arial" panose="020B0604020202020204" pitchFamily="34" charset="0"/>
              <a:buChar char="•"/>
            </a:pP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v Not (All):</a:t>
            </a:r>
            <a:r>
              <a:rPr lang="en-US" sz="3000" b="1"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p>
          <a:p>
            <a:pPr marL="581025" lvl="1" indent="-295275" eaLnBrk="1" hangingPunct="1">
              <a:buClr>
                <a:srgbClr val="000000"/>
              </a:buClr>
              <a:buSzPct val="100000"/>
              <a:buFont typeface="Arial" panose="020B0604020202020204" pitchFamily="34" charset="0"/>
              <a:buChar char="•"/>
            </a:pPr>
            <a:r>
              <a:rPr lang="en-US" sz="3000" b="1"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 5.41,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0.83</a:t>
            </a:r>
          </a:p>
          <a:p>
            <a:pPr marL="334963" indent="-295275" eaLnBrk="1" hangingPunct="1">
              <a:buClr>
                <a:srgbClr val="000000"/>
              </a:buClr>
              <a:buSzPct val="100000"/>
              <a:buFont typeface="Arial" panose="020B0604020202020204" pitchFamily="34" charset="0"/>
              <a:buChar char="•"/>
            </a:pPr>
            <a:endParaRPr lang="en-US" sz="28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29" name="Rectangle 22"/>
          <p:cNvSpPr>
            <a:spLocks/>
          </p:cNvSpPr>
          <p:nvPr/>
        </p:nvSpPr>
        <p:spPr bwMode="auto">
          <a:xfrm>
            <a:off x="15316200" y="25908000"/>
            <a:ext cx="60960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334963" indent="-295275" eaLnBrk="1" hangingPunct="1">
              <a:buClr>
                <a:srgbClr val="000000"/>
              </a:buClr>
              <a:buSzPct val="100000"/>
              <a:buFont typeface="Arial" panose="020B0604020202020204" pitchFamily="34" charset="0"/>
              <a:buChar char="•"/>
            </a:pP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v Computer (All): </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(18) </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3.19,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&lt; .01,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0.73</a:t>
            </a: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334963" indent="-295275" eaLnBrk="1" hangingPunct="1">
              <a:buClr>
                <a:srgbClr val="000000"/>
              </a:buClr>
              <a:buSzPct val="100000"/>
              <a:buFont typeface="Arial" panose="020B0604020202020204" pitchFamily="34" charset="0"/>
              <a:buChar char="•"/>
            </a:pP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v Computer (Not Random):</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(18) </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3.97,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0.91</a:t>
            </a: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334963" indent="-295275" eaLnBrk="1" hangingPunct="1">
              <a:buClr>
                <a:srgbClr val="000000"/>
              </a:buClr>
              <a:buSzPct val="100000"/>
              <a:buFont typeface="Arial" panose="020B0604020202020204" pitchFamily="34" charset="0"/>
              <a:buChar char="•"/>
            </a:pP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v Not (Computer):</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(18) </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3.88,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.01</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0.89</a:t>
            </a: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334963" indent="-295275" eaLnBrk="1" hangingPunct="1">
              <a:buClr>
                <a:srgbClr val="000000"/>
              </a:buClr>
              <a:buSzPct val="100000"/>
              <a:buFont typeface="Arial" panose="020B0604020202020204" pitchFamily="34" charset="0"/>
              <a:buChar char="•"/>
            </a:pP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v Not (All):</a:t>
            </a: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p>
          <a:p>
            <a:pPr marL="581025" lvl="1" indent="-295275" eaLnBrk="1" hangingPunct="1">
              <a:buClr>
                <a:srgbClr val="000000"/>
              </a:buClr>
              <a:buSzPct val="100000"/>
              <a:buFont typeface="Arial" panose="020B0604020202020204" pitchFamily="34" charset="0"/>
              <a:buChar char="•"/>
            </a:pP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(18) </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0.02, </a:t>
            </a: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 =</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.98</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a:t>
            </a:r>
            <a:r>
              <a:rPr lang="en-US" sz="3000"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0.01</a:t>
            </a:r>
            <a:endParaRPr lang="en-US" sz="3000"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30" name="Rectangle 22"/>
          <p:cNvSpPr>
            <a:spLocks/>
          </p:cNvSpPr>
          <p:nvPr/>
        </p:nvSpPr>
        <p:spPr bwMode="auto">
          <a:xfrm>
            <a:off x="36499800" y="5410200"/>
            <a:ext cx="5029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334963" indent="-295275" eaLnBrk="1" hangingPunct="1">
              <a:buClr>
                <a:srgbClr val="000000"/>
              </a:buClr>
              <a:buSzPct val="100000"/>
              <a:buFont typeface="Arial" panose="020B0604020202020204" pitchFamily="34" charset="0"/>
              <a:buChar char="•"/>
            </a:pP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v Computer (All): </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7.19,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.001,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1.61</a:t>
            </a:r>
          </a:p>
          <a:p>
            <a:pPr marL="334963" indent="-295275" eaLnBrk="1" hangingPunct="1">
              <a:buClr>
                <a:srgbClr val="000000"/>
              </a:buClr>
              <a:buSzPct val="100000"/>
              <a:buFont typeface="Arial" panose="020B0604020202020204" pitchFamily="34" charset="0"/>
              <a:buChar char="•"/>
            </a:pP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v Not (Computer):</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4.83,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1.08</a:t>
            </a: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581025" lvl="1" indent="-295275" eaLnBrk="1" hangingPunct="1">
              <a:buClr>
                <a:srgbClr val="000000"/>
              </a:buClr>
              <a:buSzPct val="100000"/>
              <a:buFont typeface="Arial" panose="020B0604020202020204" pitchFamily="34" charset="0"/>
              <a:buChar char="•"/>
            </a:pPr>
            <a:endPar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581025" lvl="1" indent="-295275" eaLnBrk="1" hangingPunct="1">
              <a:buClr>
                <a:srgbClr val="000000"/>
              </a:buClr>
              <a:buSzPct val="100000"/>
              <a:buFont typeface="Arial" panose="020B0604020202020204" pitchFamily="34" charset="0"/>
              <a:buChar char="•"/>
            </a:pPr>
            <a:endParaRPr lang="en-US" sz="3000"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31" name="Rectangle 22"/>
          <p:cNvSpPr>
            <a:spLocks/>
          </p:cNvSpPr>
          <p:nvPr/>
        </p:nvSpPr>
        <p:spPr bwMode="auto">
          <a:xfrm>
            <a:off x="29565600" y="10972800"/>
            <a:ext cx="5029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334963" indent="-295275" eaLnBrk="1" hangingPunct="1">
              <a:buClr>
                <a:srgbClr val="000000"/>
              </a:buClr>
              <a:buSzPct val="100000"/>
              <a:buFont typeface="Arial" panose="020B0604020202020204" pitchFamily="34" charset="0"/>
              <a:buChar char="•"/>
            </a:pP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Paper v Computer (All): </a:t>
            </a:r>
          </a:p>
          <a:p>
            <a:pPr marL="581025" lvl="1" indent="-295275" eaLnBrk="1" hangingPunct="1">
              <a:buClr>
                <a:srgbClr val="000000"/>
              </a:buClr>
              <a:buSzPct val="100000"/>
              <a:buFont typeface="Arial" panose="020B0604020202020204" pitchFamily="34" charset="0"/>
              <a:buChar char="•"/>
            </a:pPr>
            <a:r>
              <a:rPr lang="en-US" sz="3000" b="1" i="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(18) = 4.73,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1.09</a:t>
            </a:r>
          </a:p>
          <a:p>
            <a:pPr marL="334963" indent="-295275" eaLnBrk="1" hangingPunct="1">
              <a:buClr>
                <a:srgbClr val="000000"/>
              </a:buClr>
              <a:buSzPct val="100000"/>
              <a:buFont typeface="Arial" panose="020B0604020202020204" pitchFamily="34" charset="0"/>
              <a:buChar char="•"/>
            </a:pP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Random </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v Not (Computer):</a:t>
            </a:r>
          </a:p>
          <a:p>
            <a:pPr marL="581025" lvl="1" indent="-295275" eaLnBrk="1" hangingPunct="1">
              <a:buClr>
                <a:srgbClr val="000000"/>
              </a:buClr>
              <a:buSzPct val="100000"/>
              <a:buFont typeface="Arial" panose="020B0604020202020204" pitchFamily="34" charset="0"/>
              <a:buChar char="•"/>
            </a:pP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t</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(19)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5.42,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p</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&lt; .001, </a:t>
            </a:r>
            <a:r>
              <a:rPr lang="en-US" sz="3000" b="1" i="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d</a:t>
            </a:r>
            <a:r>
              <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 = </a:t>
            </a:r>
            <a:r>
              <a:rPr lang="en-US" sz="3000" b="1" dirty="0" smtClean="0">
                <a:solidFill>
                  <a:schemeClr val="tx1"/>
                </a:solidFill>
                <a:latin typeface="Times New Roman" panose="02020603050405020304" pitchFamily="18" charset="0"/>
                <a:ea typeface="MS PGothic" panose="020B0600070205080204" pitchFamily="34" charset="-128"/>
                <a:sym typeface="Times New Roman" panose="02020603050405020304" pitchFamily="18" charset="0"/>
              </a:rPr>
              <a:t>1.24</a:t>
            </a: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a:p>
            <a:pPr marL="581025" lvl="1" indent="-295275" eaLnBrk="1" hangingPunct="1">
              <a:buClr>
                <a:srgbClr val="000000"/>
              </a:buClr>
              <a:buSzPct val="100000"/>
              <a:buFont typeface="Arial" panose="020B0604020202020204" pitchFamily="34" charset="0"/>
              <a:buChar char="•"/>
            </a:pPr>
            <a:endParaRPr lang="en-US" sz="3000" b="1" dirty="0">
              <a:solidFill>
                <a:schemeClr val="tx1"/>
              </a:solidFill>
              <a:latin typeface="Times New Roman" panose="02020603050405020304" pitchFamily="18" charset="0"/>
              <a:ea typeface="MS PGothic" panose="020B0600070205080204" pitchFamily="34" charset="-128"/>
              <a:sym typeface="Times New Roman" panose="02020603050405020304" pitchFamily="18" charset="0"/>
            </a:endParaRPr>
          </a:p>
        </p:txBody>
      </p:sp>
      <p:sp>
        <p:nvSpPr>
          <p:cNvPr id="32" name="Rectangle 8"/>
          <p:cNvSpPr>
            <a:spLocks/>
          </p:cNvSpPr>
          <p:nvPr/>
        </p:nvSpPr>
        <p:spPr bwMode="auto">
          <a:xfrm>
            <a:off x="2209800" y="20116800"/>
            <a:ext cx="119507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dirty="0" smtClean="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Hypotheses</a:t>
            </a:r>
            <a:endParaRPr lang="en-US" sz="40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endParaRPr>
          </a:p>
          <a:p>
            <a:pPr eaLnBrk="1" hangingPunct="1">
              <a:buFont typeface="Arial" panose="020B0604020202020204" pitchFamily="34" charset="0"/>
              <a:buChar char="•"/>
            </a:pPr>
            <a:r>
              <a:rPr lang="en-US" sz="3600" dirty="0" smtClean="0">
                <a:latin typeface="Times New Roman" panose="02020603050405020304" pitchFamily="18" charset="0"/>
                <a:ea typeface="MS Mincho" panose="02020609040205080304" pitchFamily="49" charset="-128"/>
              </a:rPr>
              <a:t>Paper and computer measures should have similar item correlations, average scores, and percent change values.</a:t>
            </a:r>
          </a:p>
          <a:p>
            <a:pPr eaLnBrk="1" hangingPunct="1">
              <a:buFont typeface="Arial" panose="020B0604020202020204" pitchFamily="34" charset="0"/>
              <a:buChar char="•"/>
            </a:pPr>
            <a:r>
              <a:rPr lang="en-US" sz="3600" dirty="0" smtClean="0">
                <a:latin typeface="Times New Roman" panose="02020603050405020304" pitchFamily="18" charset="0"/>
                <a:ea typeface="MS Mincho" panose="02020609040205080304" pitchFamily="49" charset="-128"/>
              </a:rPr>
              <a:t>Continuous measures: reactivity is indicated by lower item correlations.</a:t>
            </a:r>
          </a:p>
          <a:p>
            <a:pPr eaLnBrk="1" hangingPunct="1">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Categorical measures: reactivity is indicated by higher percentage change.</a:t>
            </a:r>
          </a:p>
          <a:p>
            <a:pPr eaLnBrk="1" hangingPunct="1">
              <a:buFont typeface="Arial" panose="020B0604020202020204" pitchFamily="34" charset="0"/>
              <a:buChar char="•"/>
            </a:pPr>
            <a:endParaRPr lang="en-US" sz="3600"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600" dirty="0" smtClean="0">
              <a:latin typeface="Times New Roman" panose="02020603050405020304" pitchFamily="18" charset="0"/>
              <a:cs typeface="Times New Roman" panose="02020603050405020304" pitchFamily="18" charset="0"/>
            </a:endParaRPr>
          </a:p>
          <a:p>
            <a:pPr eaLnBrk="1" hangingPunct="1"/>
            <a:endParaRPr lang="en-US" sz="3600" dirty="0">
              <a:latin typeface="Times New Roman" panose="02020603050405020304" pitchFamily="18" charset="0"/>
              <a:cs typeface="Times New Roman" panose="02020603050405020304" pitchFamily="18" charset="0"/>
            </a:endParaRPr>
          </a:p>
          <a:p>
            <a:pPr lvl="1" eaLnBrk="1" hangingPunct="1">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809</TotalTime>
  <Pages>0</Pages>
  <Words>1248</Words>
  <Characters>0</Characters>
  <Application>Microsoft Office PowerPoint</Application>
  <PresentationFormat>Custom</PresentationFormat>
  <Lines>0</Lines>
  <Paragraphs>135</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Mincho</vt:lpstr>
      <vt:lpstr>MS PGothic</vt:lpstr>
      <vt:lpstr>Arial</vt:lpstr>
      <vt:lpstr>Gill Sans</vt:lpstr>
      <vt:lpstr>Lucida Grande</vt:lpstr>
      <vt:lpstr>Minion Pro</vt:lpstr>
      <vt:lpstr>Times New Roman</vt:lpstr>
      <vt:lpstr>Times New Roman Bold</vt:lpstr>
      <vt:lpstr>ヒラギノ角ゴ ProN W3</vt:lpstr>
      <vt:lpstr>Default - Blank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Buchanan, Erin M</cp:lastModifiedBy>
  <cp:revision>145</cp:revision>
  <cp:lastPrinted>2013-10-31T19:38:35Z</cp:lastPrinted>
  <dcterms:modified xsi:type="dcterms:W3CDTF">2014-10-29T21:45:15Z</dcterms:modified>
</cp:coreProperties>
</file>