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51206400" cy="38404800"/>
  <p:notesSz cx="6858000" cy="9144000"/>
  <p:defaultTextStyle>
    <a:defPPr>
      <a:defRPr lang="en-US"/>
    </a:defPPr>
    <a:lvl1pPr marL="0" algn="l" defTabSz="4807092" rtl="0" eaLnBrk="1" latinLnBrk="0" hangingPunct="1">
      <a:defRPr sz="9500" kern="1200">
        <a:solidFill>
          <a:schemeClr val="tx1"/>
        </a:solidFill>
        <a:latin typeface="+mn-lt"/>
        <a:ea typeface="+mn-ea"/>
        <a:cs typeface="+mn-cs"/>
      </a:defRPr>
    </a:lvl1pPr>
    <a:lvl2pPr marL="2403546" algn="l" defTabSz="4807092" rtl="0" eaLnBrk="1" latinLnBrk="0" hangingPunct="1">
      <a:defRPr sz="9500" kern="1200">
        <a:solidFill>
          <a:schemeClr val="tx1"/>
        </a:solidFill>
        <a:latin typeface="+mn-lt"/>
        <a:ea typeface="+mn-ea"/>
        <a:cs typeface="+mn-cs"/>
      </a:defRPr>
    </a:lvl2pPr>
    <a:lvl3pPr marL="4807092" algn="l" defTabSz="4807092" rtl="0" eaLnBrk="1" latinLnBrk="0" hangingPunct="1">
      <a:defRPr sz="9500" kern="1200">
        <a:solidFill>
          <a:schemeClr val="tx1"/>
        </a:solidFill>
        <a:latin typeface="+mn-lt"/>
        <a:ea typeface="+mn-ea"/>
        <a:cs typeface="+mn-cs"/>
      </a:defRPr>
    </a:lvl3pPr>
    <a:lvl4pPr marL="7210638" algn="l" defTabSz="4807092" rtl="0" eaLnBrk="1" latinLnBrk="0" hangingPunct="1">
      <a:defRPr sz="9500" kern="1200">
        <a:solidFill>
          <a:schemeClr val="tx1"/>
        </a:solidFill>
        <a:latin typeface="+mn-lt"/>
        <a:ea typeface="+mn-ea"/>
        <a:cs typeface="+mn-cs"/>
      </a:defRPr>
    </a:lvl4pPr>
    <a:lvl5pPr marL="9614184" algn="l" defTabSz="4807092" rtl="0" eaLnBrk="1" latinLnBrk="0" hangingPunct="1">
      <a:defRPr sz="9500" kern="1200">
        <a:solidFill>
          <a:schemeClr val="tx1"/>
        </a:solidFill>
        <a:latin typeface="+mn-lt"/>
        <a:ea typeface="+mn-ea"/>
        <a:cs typeface="+mn-cs"/>
      </a:defRPr>
    </a:lvl5pPr>
    <a:lvl6pPr marL="12017731" algn="l" defTabSz="4807092" rtl="0" eaLnBrk="1" latinLnBrk="0" hangingPunct="1">
      <a:defRPr sz="9500" kern="1200">
        <a:solidFill>
          <a:schemeClr val="tx1"/>
        </a:solidFill>
        <a:latin typeface="+mn-lt"/>
        <a:ea typeface="+mn-ea"/>
        <a:cs typeface="+mn-cs"/>
      </a:defRPr>
    </a:lvl6pPr>
    <a:lvl7pPr marL="14421277" algn="l" defTabSz="4807092" rtl="0" eaLnBrk="1" latinLnBrk="0" hangingPunct="1">
      <a:defRPr sz="9500" kern="1200">
        <a:solidFill>
          <a:schemeClr val="tx1"/>
        </a:solidFill>
        <a:latin typeface="+mn-lt"/>
        <a:ea typeface="+mn-ea"/>
        <a:cs typeface="+mn-cs"/>
      </a:defRPr>
    </a:lvl7pPr>
    <a:lvl8pPr marL="16824823" algn="l" defTabSz="4807092" rtl="0" eaLnBrk="1" latinLnBrk="0" hangingPunct="1">
      <a:defRPr sz="9500" kern="1200">
        <a:solidFill>
          <a:schemeClr val="tx1"/>
        </a:solidFill>
        <a:latin typeface="+mn-lt"/>
        <a:ea typeface="+mn-ea"/>
        <a:cs typeface="+mn-cs"/>
      </a:defRPr>
    </a:lvl8pPr>
    <a:lvl9pPr marL="19228369" algn="l" defTabSz="4807092" rtl="0" eaLnBrk="1" latinLnBrk="0" hangingPunct="1">
      <a:defRPr sz="9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96">
          <p15:clr>
            <a:srgbClr val="A4A3A4"/>
          </p15:clr>
        </p15:guide>
        <p15:guide id="2" pos="1612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nae Hudson" initials="DLH" lastIdx="11" clrIdx="0"/>
  <p:cmAuthor id="1" name="Owner" initials="O" lastIdx="7" clrIdx="1"/>
  <p:cmAuthor id="2" name="Madison Johnson" initials="MJ"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0F25"/>
    <a:srgbClr val="4C0C1E"/>
    <a:srgbClr val="E6E3D2"/>
    <a:srgbClr val="FFFFFF"/>
    <a:srgbClr val="DCD8C2"/>
    <a:srgbClr val="501D1C"/>
    <a:srgbClr val="632523"/>
    <a:srgbClr val="3A1221"/>
    <a:srgbClr val="3E1424"/>
    <a:srgbClr val="4718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6455" autoAdjust="0"/>
  </p:normalViewPr>
  <p:slideViewPr>
    <p:cSldViewPr>
      <p:cViewPr>
        <p:scale>
          <a:sx n="20" d="100"/>
          <a:sy n="20" d="100"/>
        </p:scale>
        <p:origin x="2070" y="42"/>
      </p:cViewPr>
      <p:guideLst>
        <p:guide orient="horz" pos="12096"/>
        <p:guide pos="1612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4DB647-0A8D-4524-98DE-AE3B9F6966AE}" type="datetimeFigureOut">
              <a:rPr lang="en-US" smtClean="0"/>
              <a:pPr/>
              <a:t>4/18/2016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02FA8F-122D-472C-8E8F-F101747F4047}" type="slidenum">
              <a:rPr lang="en-US" smtClean="0"/>
              <a:pPr/>
              <a:t>‹#›</a:t>
            </a:fld>
            <a:endParaRPr lang="en-US"/>
          </a:p>
        </p:txBody>
      </p:sp>
    </p:spTree>
    <p:extLst>
      <p:ext uri="{BB962C8B-B14F-4D97-AF65-F5344CB8AC3E}">
        <p14:creationId xmlns:p14="http://schemas.microsoft.com/office/powerpoint/2010/main" val="849309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302FA8F-122D-472C-8E8F-F101747F4047}" type="slidenum">
              <a:rPr lang="en-US" smtClean="0"/>
              <a:pPr/>
              <a:t>1</a:t>
            </a:fld>
            <a:endParaRPr lang="en-US"/>
          </a:p>
        </p:txBody>
      </p:sp>
    </p:spTree>
    <p:extLst>
      <p:ext uri="{BB962C8B-B14F-4D97-AF65-F5344CB8AC3E}">
        <p14:creationId xmlns:p14="http://schemas.microsoft.com/office/powerpoint/2010/main" val="1272601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11930382"/>
            <a:ext cx="43525440" cy="8232140"/>
          </a:xfrm>
        </p:spPr>
        <p:txBody>
          <a:bodyPr/>
          <a:lstStyle/>
          <a:p>
            <a:r>
              <a:rPr lang="en-US"/>
              <a:t>Click to edit Master title style</a:t>
            </a:r>
          </a:p>
        </p:txBody>
      </p:sp>
      <p:sp>
        <p:nvSpPr>
          <p:cNvPr id="3" name="Subtitle 2"/>
          <p:cNvSpPr>
            <a:spLocks noGrp="1"/>
          </p:cNvSpPr>
          <p:nvPr>
            <p:ph type="subTitle" idx="1"/>
          </p:nvPr>
        </p:nvSpPr>
        <p:spPr>
          <a:xfrm>
            <a:off x="7680960" y="21762720"/>
            <a:ext cx="35844480" cy="9814560"/>
          </a:xfrm>
        </p:spPr>
        <p:txBody>
          <a:bodyPr/>
          <a:lstStyle>
            <a:lvl1pPr marL="0" indent="0" algn="ctr">
              <a:buNone/>
              <a:defRPr>
                <a:solidFill>
                  <a:schemeClr val="tx1">
                    <a:tint val="75000"/>
                  </a:schemeClr>
                </a:solidFill>
              </a:defRPr>
            </a:lvl1pPr>
            <a:lvl2pPr marL="2403546" indent="0" algn="ctr">
              <a:buNone/>
              <a:defRPr>
                <a:solidFill>
                  <a:schemeClr val="tx1">
                    <a:tint val="75000"/>
                  </a:schemeClr>
                </a:solidFill>
              </a:defRPr>
            </a:lvl2pPr>
            <a:lvl3pPr marL="4807092" indent="0" algn="ctr">
              <a:buNone/>
              <a:defRPr>
                <a:solidFill>
                  <a:schemeClr val="tx1">
                    <a:tint val="75000"/>
                  </a:schemeClr>
                </a:solidFill>
              </a:defRPr>
            </a:lvl3pPr>
            <a:lvl4pPr marL="7210638" indent="0" algn="ctr">
              <a:buNone/>
              <a:defRPr>
                <a:solidFill>
                  <a:schemeClr val="tx1">
                    <a:tint val="75000"/>
                  </a:schemeClr>
                </a:solidFill>
              </a:defRPr>
            </a:lvl4pPr>
            <a:lvl5pPr marL="9614184" indent="0" algn="ctr">
              <a:buNone/>
              <a:defRPr>
                <a:solidFill>
                  <a:schemeClr val="tx1">
                    <a:tint val="75000"/>
                  </a:schemeClr>
                </a:solidFill>
              </a:defRPr>
            </a:lvl5pPr>
            <a:lvl6pPr marL="12017731" indent="0" algn="ctr">
              <a:buNone/>
              <a:defRPr>
                <a:solidFill>
                  <a:schemeClr val="tx1">
                    <a:tint val="75000"/>
                  </a:schemeClr>
                </a:solidFill>
              </a:defRPr>
            </a:lvl6pPr>
            <a:lvl7pPr marL="14421277" indent="0" algn="ctr">
              <a:buNone/>
              <a:defRPr>
                <a:solidFill>
                  <a:schemeClr val="tx1">
                    <a:tint val="75000"/>
                  </a:schemeClr>
                </a:solidFill>
              </a:defRPr>
            </a:lvl7pPr>
            <a:lvl8pPr marL="16824823" indent="0" algn="ctr">
              <a:buNone/>
              <a:defRPr>
                <a:solidFill>
                  <a:schemeClr val="tx1">
                    <a:tint val="75000"/>
                  </a:schemeClr>
                </a:solidFill>
              </a:defRPr>
            </a:lvl8pPr>
            <a:lvl9pPr marL="1922836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BE6460-302B-4DB0-9AAD-A4A2652CC25C}" type="datetimeFigureOut">
              <a:rPr lang="en-US" smtClean="0"/>
              <a:pPr/>
              <a:t>4/18/2016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17D788-6C02-4D45-9B3D-D102477D429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BE6460-302B-4DB0-9AAD-A4A2652CC25C}" type="datetimeFigureOut">
              <a:rPr lang="en-US" smtClean="0"/>
              <a:pPr/>
              <a:t>4/18/2016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17D788-6C02-4D45-9B3D-D102477D429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7901540" y="7378700"/>
            <a:ext cx="64514733" cy="15729077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339576" y="7378700"/>
            <a:ext cx="192708527" cy="15729077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BE6460-302B-4DB0-9AAD-A4A2652CC25C}" type="datetimeFigureOut">
              <a:rPr lang="en-US" smtClean="0"/>
              <a:pPr/>
              <a:t>4/18/2016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17D788-6C02-4D45-9B3D-D102477D429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BE6460-302B-4DB0-9AAD-A4A2652CC25C}" type="datetimeFigureOut">
              <a:rPr lang="en-US" smtClean="0"/>
              <a:pPr/>
              <a:t>4/18/2016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17D788-6C02-4D45-9B3D-D102477D429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3" y="24678642"/>
            <a:ext cx="43525440" cy="7627620"/>
          </a:xfrm>
        </p:spPr>
        <p:txBody>
          <a:bodyPr anchor="t"/>
          <a:lstStyle>
            <a:lvl1pPr algn="l">
              <a:defRPr sz="21000" b="1" cap="all"/>
            </a:lvl1pPr>
          </a:lstStyle>
          <a:p>
            <a:r>
              <a:rPr lang="en-US"/>
              <a:t>Click to edit Master title style</a:t>
            </a:r>
          </a:p>
        </p:txBody>
      </p:sp>
      <p:sp>
        <p:nvSpPr>
          <p:cNvPr id="3" name="Text Placeholder 2"/>
          <p:cNvSpPr>
            <a:spLocks noGrp="1"/>
          </p:cNvSpPr>
          <p:nvPr>
            <p:ph type="body" idx="1"/>
          </p:nvPr>
        </p:nvSpPr>
        <p:spPr>
          <a:xfrm>
            <a:off x="4044953" y="16277596"/>
            <a:ext cx="43525440" cy="8401048"/>
          </a:xfrm>
        </p:spPr>
        <p:txBody>
          <a:bodyPr anchor="b"/>
          <a:lstStyle>
            <a:lvl1pPr marL="0" indent="0">
              <a:buNone/>
              <a:defRPr sz="10500">
                <a:solidFill>
                  <a:schemeClr val="tx1">
                    <a:tint val="75000"/>
                  </a:schemeClr>
                </a:solidFill>
              </a:defRPr>
            </a:lvl1pPr>
            <a:lvl2pPr marL="2403546" indent="0">
              <a:buNone/>
              <a:defRPr sz="9500">
                <a:solidFill>
                  <a:schemeClr val="tx1">
                    <a:tint val="75000"/>
                  </a:schemeClr>
                </a:solidFill>
              </a:defRPr>
            </a:lvl2pPr>
            <a:lvl3pPr marL="4807092" indent="0">
              <a:buNone/>
              <a:defRPr sz="8400">
                <a:solidFill>
                  <a:schemeClr val="tx1">
                    <a:tint val="75000"/>
                  </a:schemeClr>
                </a:solidFill>
              </a:defRPr>
            </a:lvl3pPr>
            <a:lvl4pPr marL="7210638" indent="0">
              <a:buNone/>
              <a:defRPr sz="7400">
                <a:solidFill>
                  <a:schemeClr val="tx1">
                    <a:tint val="75000"/>
                  </a:schemeClr>
                </a:solidFill>
              </a:defRPr>
            </a:lvl4pPr>
            <a:lvl5pPr marL="9614184" indent="0">
              <a:buNone/>
              <a:defRPr sz="7400">
                <a:solidFill>
                  <a:schemeClr val="tx1">
                    <a:tint val="75000"/>
                  </a:schemeClr>
                </a:solidFill>
              </a:defRPr>
            </a:lvl5pPr>
            <a:lvl6pPr marL="12017731" indent="0">
              <a:buNone/>
              <a:defRPr sz="7400">
                <a:solidFill>
                  <a:schemeClr val="tx1">
                    <a:tint val="75000"/>
                  </a:schemeClr>
                </a:solidFill>
              </a:defRPr>
            </a:lvl6pPr>
            <a:lvl7pPr marL="14421277" indent="0">
              <a:buNone/>
              <a:defRPr sz="7400">
                <a:solidFill>
                  <a:schemeClr val="tx1">
                    <a:tint val="75000"/>
                  </a:schemeClr>
                </a:solidFill>
              </a:defRPr>
            </a:lvl7pPr>
            <a:lvl8pPr marL="16824823" indent="0">
              <a:buNone/>
              <a:defRPr sz="7400">
                <a:solidFill>
                  <a:schemeClr val="tx1">
                    <a:tint val="75000"/>
                  </a:schemeClr>
                </a:solidFill>
              </a:defRPr>
            </a:lvl8pPr>
            <a:lvl9pPr marL="19228369" indent="0">
              <a:buNone/>
              <a:defRPr sz="7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E6460-302B-4DB0-9AAD-A4A2652CC25C}" type="datetimeFigureOut">
              <a:rPr lang="en-US" smtClean="0"/>
              <a:pPr/>
              <a:t>4/18/2016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17D788-6C02-4D45-9B3D-D102477D429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339574" y="43009820"/>
            <a:ext cx="128611627" cy="121659652"/>
          </a:xfrm>
        </p:spPr>
        <p:txBody>
          <a:bodyPr/>
          <a:lstStyle>
            <a:lvl1pPr>
              <a:defRPr sz="14700"/>
            </a:lvl1pPr>
            <a:lvl2pPr>
              <a:defRPr sz="12600"/>
            </a:lvl2pPr>
            <a:lvl3pPr>
              <a:defRPr sz="10500"/>
            </a:lvl3pPr>
            <a:lvl4pPr>
              <a:defRPr sz="9500"/>
            </a:lvl4pPr>
            <a:lvl5pPr>
              <a:defRPr sz="9500"/>
            </a:lvl5pPr>
            <a:lvl6pPr>
              <a:defRPr sz="9500"/>
            </a:lvl6pPr>
            <a:lvl7pPr>
              <a:defRPr sz="9500"/>
            </a:lvl7pPr>
            <a:lvl8pPr>
              <a:defRPr sz="9500"/>
            </a:lvl8pPr>
            <a:lvl9pPr>
              <a:defRPr sz="9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43804644" y="43009820"/>
            <a:ext cx="128611633" cy="121659652"/>
          </a:xfrm>
        </p:spPr>
        <p:txBody>
          <a:bodyPr/>
          <a:lstStyle>
            <a:lvl1pPr>
              <a:defRPr sz="14700"/>
            </a:lvl1pPr>
            <a:lvl2pPr>
              <a:defRPr sz="12600"/>
            </a:lvl2pPr>
            <a:lvl3pPr>
              <a:defRPr sz="10500"/>
            </a:lvl3pPr>
            <a:lvl4pPr>
              <a:defRPr sz="9500"/>
            </a:lvl4pPr>
            <a:lvl5pPr>
              <a:defRPr sz="9500"/>
            </a:lvl5pPr>
            <a:lvl6pPr>
              <a:defRPr sz="9500"/>
            </a:lvl6pPr>
            <a:lvl7pPr>
              <a:defRPr sz="9500"/>
            </a:lvl7pPr>
            <a:lvl8pPr>
              <a:defRPr sz="9500"/>
            </a:lvl8pPr>
            <a:lvl9pPr>
              <a:defRPr sz="9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BE6460-302B-4DB0-9AAD-A4A2652CC25C}" type="datetimeFigureOut">
              <a:rPr lang="en-US" smtClean="0"/>
              <a:pPr/>
              <a:t>4/18/2016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17D788-6C02-4D45-9B3D-D102477D429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320" y="1537972"/>
            <a:ext cx="46085760" cy="6400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560321" y="8596632"/>
            <a:ext cx="22625053" cy="3582668"/>
          </a:xfrm>
        </p:spPr>
        <p:txBody>
          <a:bodyPr anchor="b"/>
          <a:lstStyle>
            <a:lvl1pPr marL="0" indent="0">
              <a:buNone/>
              <a:defRPr sz="12600" b="1"/>
            </a:lvl1pPr>
            <a:lvl2pPr marL="2403546" indent="0">
              <a:buNone/>
              <a:defRPr sz="10500" b="1"/>
            </a:lvl2pPr>
            <a:lvl3pPr marL="4807092" indent="0">
              <a:buNone/>
              <a:defRPr sz="9500" b="1"/>
            </a:lvl3pPr>
            <a:lvl4pPr marL="7210638" indent="0">
              <a:buNone/>
              <a:defRPr sz="8400" b="1"/>
            </a:lvl4pPr>
            <a:lvl5pPr marL="9614184" indent="0">
              <a:buNone/>
              <a:defRPr sz="8400" b="1"/>
            </a:lvl5pPr>
            <a:lvl6pPr marL="12017731" indent="0">
              <a:buNone/>
              <a:defRPr sz="8400" b="1"/>
            </a:lvl6pPr>
            <a:lvl7pPr marL="14421277" indent="0">
              <a:buNone/>
              <a:defRPr sz="8400" b="1"/>
            </a:lvl7pPr>
            <a:lvl8pPr marL="16824823" indent="0">
              <a:buNone/>
              <a:defRPr sz="8400" b="1"/>
            </a:lvl8pPr>
            <a:lvl9pPr marL="19228369" indent="0">
              <a:buNone/>
              <a:defRPr sz="8400" b="1"/>
            </a:lvl9pPr>
          </a:lstStyle>
          <a:p>
            <a:pPr lvl="0"/>
            <a:r>
              <a:rPr lang="en-US"/>
              <a:t>Click to edit Master text styles</a:t>
            </a:r>
          </a:p>
        </p:txBody>
      </p:sp>
      <p:sp>
        <p:nvSpPr>
          <p:cNvPr id="4" name="Content Placeholder 3"/>
          <p:cNvSpPr>
            <a:spLocks noGrp="1"/>
          </p:cNvSpPr>
          <p:nvPr>
            <p:ph sz="half" idx="2"/>
          </p:nvPr>
        </p:nvSpPr>
        <p:spPr>
          <a:xfrm>
            <a:off x="2560321" y="12179300"/>
            <a:ext cx="22625053" cy="22127212"/>
          </a:xfrm>
        </p:spPr>
        <p:txBody>
          <a:bodyPr/>
          <a:lstStyle>
            <a:lvl1pPr>
              <a:defRPr sz="12600"/>
            </a:lvl1pPr>
            <a:lvl2pPr>
              <a:defRPr sz="10500"/>
            </a:lvl2pPr>
            <a:lvl3pPr>
              <a:defRPr sz="95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6012143" y="8596632"/>
            <a:ext cx="22633940" cy="3582668"/>
          </a:xfrm>
        </p:spPr>
        <p:txBody>
          <a:bodyPr anchor="b"/>
          <a:lstStyle>
            <a:lvl1pPr marL="0" indent="0">
              <a:buNone/>
              <a:defRPr sz="12600" b="1"/>
            </a:lvl1pPr>
            <a:lvl2pPr marL="2403546" indent="0">
              <a:buNone/>
              <a:defRPr sz="10500" b="1"/>
            </a:lvl2pPr>
            <a:lvl3pPr marL="4807092" indent="0">
              <a:buNone/>
              <a:defRPr sz="9500" b="1"/>
            </a:lvl3pPr>
            <a:lvl4pPr marL="7210638" indent="0">
              <a:buNone/>
              <a:defRPr sz="8400" b="1"/>
            </a:lvl4pPr>
            <a:lvl5pPr marL="9614184" indent="0">
              <a:buNone/>
              <a:defRPr sz="8400" b="1"/>
            </a:lvl5pPr>
            <a:lvl6pPr marL="12017731" indent="0">
              <a:buNone/>
              <a:defRPr sz="8400" b="1"/>
            </a:lvl6pPr>
            <a:lvl7pPr marL="14421277" indent="0">
              <a:buNone/>
              <a:defRPr sz="8400" b="1"/>
            </a:lvl7pPr>
            <a:lvl8pPr marL="16824823" indent="0">
              <a:buNone/>
              <a:defRPr sz="8400" b="1"/>
            </a:lvl8pPr>
            <a:lvl9pPr marL="19228369" indent="0">
              <a:buNone/>
              <a:defRPr sz="8400" b="1"/>
            </a:lvl9pPr>
          </a:lstStyle>
          <a:p>
            <a:pPr lvl="0"/>
            <a:r>
              <a:rPr lang="en-US"/>
              <a:t>Click to edit Master text styles</a:t>
            </a:r>
          </a:p>
        </p:txBody>
      </p:sp>
      <p:sp>
        <p:nvSpPr>
          <p:cNvPr id="6" name="Content Placeholder 5"/>
          <p:cNvSpPr>
            <a:spLocks noGrp="1"/>
          </p:cNvSpPr>
          <p:nvPr>
            <p:ph sz="quarter" idx="4"/>
          </p:nvPr>
        </p:nvSpPr>
        <p:spPr>
          <a:xfrm>
            <a:off x="26012143" y="12179300"/>
            <a:ext cx="22633940" cy="22127212"/>
          </a:xfrm>
        </p:spPr>
        <p:txBody>
          <a:bodyPr/>
          <a:lstStyle>
            <a:lvl1pPr>
              <a:defRPr sz="12600"/>
            </a:lvl1pPr>
            <a:lvl2pPr>
              <a:defRPr sz="10500"/>
            </a:lvl2pPr>
            <a:lvl3pPr>
              <a:defRPr sz="95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BE6460-302B-4DB0-9AAD-A4A2652CC25C}" type="datetimeFigureOut">
              <a:rPr lang="en-US" smtClean="0"/>
              <a:pPr/>
              <a:t>4/18/2016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17D788-6C02-4D45-9B3D-D102477D429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BE6460-302B-4DB0-9AAD-A4A2652CC25C}" type="datetimeFigureOut">
              <a:rPr lang="en-US" smtClean="0"/>
              <a:pPr/>
              <a:t>4/18/2016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17D788-6C02-4D45-9B3D-D102477D429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BE6460-302B-4DB0-9AAD-A4A2652CC25C}" type="datetimeFigureOut">
              <a:rPr lang="en-US" smtClean="0"/>
              <a:pPr/>
              <a:t>4/18/2016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17D788-6C02-4D45-9B3D-D102477D429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4" y="1529080"/>
            <a:ext cx="16846553" cy="6507480"/>
          </a:xfrm>
        </p:spPr>
        <p:txBody>
          <a:bodyPr anchor="b"/>
          <a:lstStyle>
            <a:lvl1pPr algn="l">
              <a:defRPr sz="10500" b="1"/>
            </a:lvl1pPr>
          </a:lstStyle>
          <a:p>
            <a:r>
              <a:rPr lang="en-US"/>
              <a:t>Click to edit Master title style</a:t>
            </a:r>
          </a:p>
        </p:txBody>
      </p:sp>
      <p:sp>
        <p:nvSpPr>
          <p:cNvPr id="3" name="Content Placeholder 2"/>
          <p:cNvSpPr>
            <a:spLocks noGrp="1"/>
          </p:cNvSpPr>
          <p:nvPr>
            <p:ph idx="1"/>
          </p:nvPr>
        </p:nvSpPr>
        <p:spPr>
          <a:xfrm>
            <a:off x="20020280" y="1529084"/>
            <a:ext cx="28625800" cy="32777432"/>
          </a:xfrm>
        </p:spPr>
        <p:txBody>
          <a:bodyPr/>
          <a:lstStyle>
            <a:lvl1pPr>
              <a:defRPr sz="16800"/>
            </a:lvl1pPr>
            <a:lvl2pPr>
              <a:defRPr sz="14700"/>
            </a:lvl2pPr>
            <a:lvl3pPr>
              <a:defRPr sz="12600"/>
            </a:lvl3pPr>
            <a:lvl4pPr>
              <a:defRPr sz="10500"/>
            </a:lvl4pPr>
            <a:lvl5pPr>
              <a:defRPr sz="10500"/>
            </a:lvl5pPr>
            <a:lvl6pPr>
              <a:defRPr sz="10500"/>
            </a:lvl6pPr>
            <a:lvl7pPr>
              <a:defRPr sz="10500"/>
            </a:lvl7pPr>
            <a:lvl8pPr>
              <a:defRPr sz="10500"/>
            </a:lvl8pPr>
            <a:lvl9pPr>
              <a:defRPr sz="10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24" y="8036564"/>
            <a:ext cx="16846553" cy="26269952"/>
          </a:xfrm>
        </p:spPr>
        <p:txBody>
          <a:bodyPr/>
          <a:lstStyle>
            <a:lvl1pPr marL="0" indent="0">
              <a:buNone/>
              <a:defRPr sz="7400"/>
            </a:lvl1pPr>
            <a:lvl2pPr marL="2403546" indent="0">
              <a:buNone/>
              <a:defRPr sz="6300"/>
            </a:lvl2pPr>
            <a:lvl3pPr marL="4807092" indent="0">
              <a:buNone/>
              <a:defRPr sz="5300"/>
            </a:lvl3pPr>
            <a:lvl4pPr marL="7210638" indent="0">
              <a:buNone/>
              <a:defRPr sz="4700"/>
            </a:lvl4pPr>
            <a:lvl5pPr marL="9614184" indent="0">
              <a:buNone/>
              <a:defRPr sz="4700"/>
            </a:lvl5pPr>
            <a:lvl6pPr marL="12017731" indent="0">
              <a:buNone/>
              <a:defRPr sz="4700"/>
            </a:lvl6pPr>
            <a:lvl7pPr marL="14421277" indent="0">
              <a:buNone/>
              <a:defRPr sz="4700"/>
            </a:lvl7pPr>
            <a:lvl8pPr marL="16824823" indent="0">
              <a:buNone/>
              <a:defRPr sz="4700"/>
            </a:lvl8pPr>
            <a:lvl9pPr marL="19228369" indent="0">
              <a:buNone/>
              <a:defRPr sz="4700"/>
            </a:lvl9pPr>
          </a:lstStyle>
          <a:p>
            <a:pPr lvl="0"/>
            <a:r>
              <a:rPr lang="en-US"/>
              <a:t>Click to edit Master text styles</a:t>
            </a:r>
          </a:p>
        </p:txBody>
      </p:sp>
      <p:sp>
        <p:nvSpPr>
          <p:cNvPr id="5" name="Date Placeholder 4"/>
          <p:cNvSpPr>
            <a:spLocks noGrp="1"/>
          </p:cNvSpPr>
          <p:nvPr>
            <p:ph type="dt" sz="half" idx="10"/>
          </p:nvPr>
        </p:nvSpPr>
        <p:spPr/>
        <p:txBody>
          <a:bodyPr/>
          <a:lstStyle/>
          <a:p>
            <a:fld id="{5BBE6460-302B-4DB0-9AAD-A4A2652CC25C}" type="datetimeFigureOut">
              <a:rPr lang="en-US" smtClean="0"/>
              <a:pPr/>
              <a:t>4/18/2016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17D788-6C02-4D45-9B3D-D102477D429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3" y="26883360"/>
            <a:ext cx="30723840" cy="3173732"/>
          </a:xfrm>
        </p:spPr>
        <p:txBody>
          <a:bodyPr anchor="b"/>
          <a:lstStyle>
            <a:lvl1pPr algn="l">
              <a:defRPr sz="10500" b="1"/>
            </a:lvl1pPr>
          </a:lstStyle>
          <a:p>
            <a:r>
              <a:rPr lang="en-US"/>
              <a:t>Click to edit Master title style</a:t>
            </a:r>
          </a:p>
        </p:txBody>
      </p:sp>
      <p:sp>
        <p:nvSpPr>
          <p:cNvPr id="3" name="Picture Placeholder 2"/>
          <p:cNvSpPr>
            <a:spLocks noGrp="1"/>
          </p:cNvSpPr>
          <p:nvPr>
            <p:ph type="pic" idx="1"/>
          </p:nvPr>
        </p:nvSpPr>
        <p:spPr>
          <a:xfrm>
            <a:off x="10036813" y="3431540"/>
            <a:ext cx="30723840" cy="23042880"/>
          </a:xfrm>
        </p:spPr>
        <p:txBody>
          <a:bodyPr/>
          <a:lstStyle>
            <a:lvl1pPr marL="0" indent="0">
              <a:buNone/>
              <a:defRPr sz="16800"/>
            </a:lvl1pPr>
            <a:lvl2pPr marL="2403546" indent="0">
              <a:buNone/>
              <a:defRPr sz="14700"/>
            </a:lvl2pPr>
            <a:lvl3pPr marL="4807092" indent="0">
              <a:buNone/>
              <a:defRPr sz="12600"/>
            </a:lvl3pPr>
            <a:lvl4pPr marL="7210638" indent="0">
              <a:buNone/>
              <a:defRPr sz="10500"/>
            </a:lvl4pPr>
            <a:lvl5pPr marL="9614184" indent="0">
              <a:buNone/>
              <a:defRPr sz="10500"/>
            </a:lvl5pPr>
            <a:lvl6pPr marL="12017731" indent="0">
              <a:buNone/>
              <a:defRPr sz="10500"/>
            </a:lvl6pPr>
            <a:lvl7pPr marL="14421277" indent="0">
              <a:buNone/>
              <a:defRPr sz="10500"/>
            </a:lvl7pPr>
            <a:lvl8pPr marL="16824823" indent="0">
              <a:buNone/>
              <a:defRPr sz="10500"/>
            </a:lvl8pPr>
            <a:lvl9pPr marL="19228369" indent="0">
              <a:buNone/>
              <a:defRPr sz="10500"/>
            </a:lvl9pPr>
          </a:lstStyle>
          <a:p>
            <a:endParaRPr lang="en-US"/>
          </a:p>
        </p:txBody>
      </p:sp>
      <p:sp>
        <p:nvSpPr>
          <p:cNvPr id="4" name="Text Placeholder 3"/>
          <p:cNvSpPr>
            <a:spLocks noGrp="1"/>
          </p:cNvSpPr>
          <p:nvPr>
            <p:ph type="body" sz="half" idx="2"/>
          </p:nvPr>
        </p:nvSpPr>
        <p:spPr>
          <a:xfrm>
            <a:off x="10036813" y="30057092"/>
            <a:ext cx="30723840" cy="4507228"/>
          </a:xfrm>
        </p:spPr>
        <p:txBody>
          <a:bodyPr/>
          <a:lstStyle>
            <a:lvl1pPr marL="0" indent="0">
              <a:buNone/>
              <a:defRPr sz="7400"/>
            </a:lvl1pPr>
            <a:lvl2pPr marL="2403546" indent="0">
              <a:buNone/>
              <a:defRPr sz="6300"/>
            </a:lvl2pPr>
            <a:lvl3pPr marL="4807092" indent="0">
              <a:buNone/>
              <a:defRPr sz="5300"/>
            </a:lvl3pPr>
            <a:lvl4pPr marL="7210638" indent="0">
              <a:buNone/>
              <a:defRPr sz="4700"/>
            </a:lvl4pPr>
            <a:lvl5pPr marL="9614184" indent="0">
              <a:buNone/>
              <a:defRPr sz="4700"/>
            </a:lvl5pPr>
            <a:lvl6pPr marL="12017731" indent="0">
              <a:buNone/>
              <a:defRPr sz="4700"/>
            </a:lvl6pPr>
            <a:lvl7pPr marL="14421277" indent="0">
              <a:buNone/>
              <a:defRPr sz="4700"/>
            </a:lvl7pPr>
            <a:lvl8pPr marL="16824823" indent="0">
              <a:buNone/>
              <a:defRPr sz="4700"/>
            </a:lvl8pPr>
            <a:lvl9pPr marL="19228369" indent="0">
              <a:buNone/>
              <a:defRPr sz="4700"/>
            </a:lvl9pPr>
          </a:lstStyle>
          <a:p>
            <a:pPr lvl="0"/>
            <a:r>
              <a:rPr lang="en-US"/>
              <a:t>Click to edit Master text styles</a:t>
            </a:r>
          </a:p>
        </p:txBody>
      </p:sp>
      <p:sp>
        <p:nvSpPr>
          <p:cNvPr id="5" name="Date Placeholder 4"/>
          <p:cNvSpPr>
            <a:spLocks noGrp="1"/>
          </p:cNvSpPr>
          <p:nvPr>
            <p:ph type="dt" sz="half" idx="10"/>
          </p:nvPr>
        </p:nvSpPr>
        <p:spPr/>
        <p:txBody>
          <a:bodyPr/>
          <a:lstStyle/>
          <a:p>
            <a:fld id="{5BBE6460-302B-4DB0-9AAD-A4A2652CC25C}" type="datetimeFigureOut">
              <a:rPr lang="en-US" smtClean="0"/>
              <a:pPr/>
              <a:t>4/18/2016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17D788-6C02-4D45-9B3D-D102477D429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537972"/>
            <a:ext cx="46085760" cy="6400800"/>
          </a:xfrm>
          <a:prstGeom prst="rect">
            <a:avLst/>
          </a:prstGeom>
        </p:spPr>
        <p:txBody>
          <a:bodyPr vert="horz" lIns="480709" tIns="240355" rIns="480709" bIns="240355" rtlCol="0" anchor="ctr">
            <a:normAutofit/>
          </a:bodyPr>
          <a:lstStyle/>
          <a:p>
            <a:r>
              <a:rPr lang="en-US"/>
              <a:t>Click to edit Master title style</a:t>
            </a:r>
          </a:p>
        </p:txBody>
      </p:sp>
      <p:sp>
        <p:nvSpPr>
          <p:cNvPr id="3" name="Text Placeholder 2"/>
          <p:cNvSpPr>
            <a:spLocks noGrp="1"/>
          </p:cNvSpPr>
          <p:nvPr>
            <p:ph type="body" idx="1"/>
          </p:nvPr>
        </p:nvSpPr>
        <p:spPr>
          <a:xfrm>
            <a:off x="2560320" y="8961124"/>
            <a:ext cx="46085760" cy="25345392"/>
          </a:xfrm>
          <a:prstGeom prst="rect">
            <a:avLst/>
          </a:prstGeom>
        </p:spPr>
        <p:txBody>
          <a:bodyPr vert="horz" lIns="480709" tIns="240355" rIns="480709" bIns="24035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560320" y="35595562"/>
            <a:ext cx="11948160" cy="2044700"/>
          </a:xfrm>
          <a:prstGeom prst="rect">
            <a:avLst/>
          </a:prstGeom>
        </p:spPr>
        <p:txBody>
          <a:bodyPr vert="horz" lIns="480709" tIns="240355" rIns="480709" bIns="240355" rtlCol="0" anchor="ctr"/>
          <a:lstStyle>
            <a:lvl1pPr algn="l">
              <a:defRPr sz="6300">
                <a:solidFill>
                  <a:schemeClr val="tx1">
                    <a:tint val="75000"/>
                  </a:schemeClr>
                </a:solidFill>
              </a:defRPr>
            </a:lvl1pPr>
          </a:lstStyle>
          <a:p>
            <a:fld id="{5BBE6460-302B-4DB0-9AAD-A4A2652CC25C}" type="datetimeFigureOut">
              <a:rPr lang="en-US" smtClean="0"/>
              <a:pPr/>
              <a:t>4/18/2016</a:t>
            </a:fld>
            <a:endParaRPr lang="en-US"/>
          </a:p>
        </p:txBody>
      </p:sp>
      <p:sp>
        <p:nvSpPr>
          <p:cNvPr id="5" name="Footer Placeholder 4"/>
          <p:cNvSpPr>
            <a:spLocks noGrp="1"/>
          </p:cNvSpPr>
          <p:nvPr>
            <p:ph type="ftr" sz="quarter" idx="3"/>
          </p:nvPr>
        </p:nvSpPr>
        <p:spPr>
          <a:xfrm>
            <a:off x="17495520" y="35595562"/>
            <a:ext cx="16215360" cy="2044700"/>
          </a:xfrm>
          <a:prstGeom prst="rect">
            <a:avLst/>
          </a:prstGeom>
        </p:spPr>
        <p:txBody>
          <a:bodyPr vert="horz" lIns="480709" tIns="240355" rIns="480709" bIns="240355" rtlCol="0" anchor="ctr"/>
          <a:lstStyle>
            <a:lvl1pPr algn="ctr">
              <a:defRPr sz="6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35595562"/>
            <a:ext cx="11948160" cy="2044700"/>
          </a:xfrm>
          <a:prstGeom prst="rect">
            <a:avLst/>
          </a:prstGeom>
        </p:spPr>
        <p:txBody>
          <a:bodyPr vert="horz" lIns="480709" tIns="240355" rIns="480709" bIns="240355" rtlCol="0" anchor="ctr"/>
          <a:lstStyle>
            <a:lvl1pPr algn="r">
              <a:defRPr sz="6300">
                <a:solidFill>
                  <a:schemeClr val="tx1">
                    <a:tint val="75000"/>
                  </a:schemeClr>
                </a:solidFill>
              </a:defRPr>
            </a:lvl1pPr>
          </a:lstStyle>
          <a:p>
            <a:fld id="{0F17D788-6C02-4D45-9B3D-D102477D429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807092" rtl="0" eaLnBrk="1" latinLnBrk="0" hangingPunct="1">
        <a:spcBef>
          <a:spcPct val="0"/>
        </a:spcBef>
        <a:buNone/>
        <a:defRPr sz="23100" kern="1200">
          <a:solidFill>
            <a:schemeClr val="tx1"/>
          </a:solidFill>
          <a:latin typeface="+mj-lt"/>
          <a:ea typeface="+mj-ea"/>
          <a:cs typeface="+mj-cs"/>
        </a:defRPr>
      </a:lvl1pPr>
    </p:titleStyle>
    <p:bodyStyle>
      <a:lvl1pPr marL="1802660" indent="-1802660" algn="l" defTabSz="4807092" rtl="0" eaLnBrk="1" latinLnBrk="0" hangingPunct="1">
        <a:spcBef>
          <a:spcPct val="20000"/>
        </a:spcBef>
        <a:buFont typeface="Arial" pitchFamily="34" charset="0"/>
        <a:buChar char="•"/>
        <a:defRPr sz="16800" kern="1200">
          <a:solidFill>
            <a:schemeClr val="tx1"/>
          </a:solidFill>
          <a:latin typeface="+mn-lt"/>
          <a:ea typeface="+mn-ea"/>
          <a:cs typeface="+mn-cs"/>
        </a:defRPr>
      </a:lvl1pPr>
      <a:lvl2pPr marL="3905762" indent="-1502216" algn="l" defTabSz="4807092" rtl="0" eaLnBrk="1" latinLnBrk="0" hangingPunct="1">
        <a:spcBef>
          <a:spcPct val="20000"/>
        </a:spcBef>
        <a:buFont typeface="Arial" pitchFamily="34" charset="0"/>
        <a:buChar char="–"/>
        <a:defRPr sz="14700" kern="1200">
          <a:solidFill>
            <a:schemeClr val="tx1"/>
          </a:solidFill>
          <a:latin typeface="+mn-lt"/>
          <a:ea typeface="+mn-ea"/>
          <a:cs typeface="+mn-cs"/>
        </a:defRPr>
      </a:lvl2pPr>
      <a:lvl3pPr marL="6008865" indent="-1201773" algn="l" defTabSz="4807092" rtl="0" eaLnBrk="1" latinLnBrk="0" hangingPunct="1">
        <a:spcBef>
          <a:spcPct val="20000"/>
        </a:spcBef>
        <a:buFont typeface="Arial" pitchFamily="34" charset="0"/>
        <a:buChar char="•"/>
        <a:defRPr sz="12600" kern="1200">
          <a:solidFill>
            <a:schemeClr val="tx1"/>
          </a:solidFill>
          <a:latin typeface="+mn-lt"/>
          <a:ea typeface="+mn-ea"/>
          <a:cs typeface="+mn-cs"/>
        </a:defRPr>
      </a:lvl3pPr>
      <a:lvl4pPr marL="8412411"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4pPr>
      <a:lvl5pPr marL="10815958"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5pPr>
      <a:lvl6pPr marL="13219504"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6pPr>
      <a:lvl7pPr marL="15623050"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7pPr>
      <a:lvl8pPr marL="18026596"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8pPr>
      <a:lvl9pPr marL="20430142"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9pPr>
    </p:bodyStyle>
    <p:otherStyle>
      <a:defPPr>
        <a:defRPr lang="en-US"/>
      </a:defPPr>
      <a:lvl1pPr marL="0" algn="l" defTabSz="4807092" rtl="0" eaLnBrk="1" latinLnBrk="0" hangingPunct="1">
        <a:defRPr sz="9500" kern="1200">
          <a:solidFill>
            <a:schemeClr val="tx1"/>
          </a:solidFill>
          <a:latin typeface="+mn-lt"/>
          <a:ea typeface="+mn-ea"/>
          <a:cs typeface="+mn-cs"/>
        </a:defRPr>
      </a:lvl1pPr>
      <a:lvl2pPr marL="2403546" algn="l" defTabSz="4807092" rtl="0" eaLnBrk="1" latinLnBrk="0" hangingPunct="1">
        <a:defRPr sz="9500" kern="1200">
          <a:solidFill>
            <a:schemeClr val="tx1"/>
          </a:solidFill>
          <a:latin typeface="+mn-lt"/>
          <a:ea typeface="+mn-ea"/>
          <a:cs typeface="+mn-cs"/>
        </a:defRPr>
      </a:lvl2pPr>
      <a:lvl3pPr marL="4807092" algn="l" defTabSz="4807092" rtl="0" eaLnBrk="1" latinLnBrk="0" hangingPunct="1">
        <a:defRPr sz="9500" kern="1200">
          <a:solidFill>
            <a:schemeClr val="tx1"/>
          </a:solidFill>
          <a:latin typeface="+mn-lt"/>
          <a:ea typeface="+mn-ea"/>
          <a:cs typeface="+mn-cs"/>
        </a:defRPr>
      </a:lvl3pPr>
      <a:lvl4pPr marL="7210638" algn="l" defTabSz="4807092" rtl="0" eaLnBrk="1" latinLnBrk="0" hangingPunct="1">
        <a:defRPr sz="9500" kern="1200">
          <a:solidFill>
            <a:schemeClr val="tx1"/>
          </a:solidFill>
          <a:latin typeface="+mn-lt"/>
          <a:ea typeface="+mn-ea"/>
          <a:cs typeface="+mn-cs"/>
        </a:defRPr>
      </a:lvl4pPr>
      <a:lvl5pPr marL="9614184" algn="l" defTabSz="4807092" rtl="0" eaLnBrk="1" latinLnBrk="0" hangingPunct="1">
        <a:defRPr sz="9500" kern="1200">
          <a:solidFill>
            <a:schemeClr val="tx1"/>
          </a:solidFill>
          <a:latin typeface="+mn-lt"/>
          <a:ea typeface="+mn-ea"/>
          <a:cs typeface="+mn-cs"/>
        </a:defRPr>
      </a:lvl5pPr>
      <a:lvl6pPr marL="12017731" algn="l" defTabSz="4807092" rtl="0" eaLnBrk="1" latinLnBrk="0" hangingPunct="1">
        <a:defRPr sz="9500" kern="1200">
          <a:solidFill>
            <a:schemeClr val="tx1"/>
          </a:solidFill>
          <a:latin typeface="+mn-lt"/>
          <a:ea typeface="+mn-ea"/>
          <a:cs typeface="+mn-cs"/>
        </a:defRPr>
      </a:lvl6pPr>
      <a:lvl7pPr marL="14421277" algn="l" defTabSz="4807092" rtl="0" eaLnBrk="1" latinLnBrk="0" hangingPunct="1">
        <a:defRPr sz="9500" kern="1200">
          <a:solidFill>
            <a:schemeClr val="tx1"/>
          </a:solidFill>
          <a:latin typeface="+mn-lt"/>
          <a:ea typeface="+mn-ea"/>
          <a:cs typeface="+mn-cs"/>
        </a:defRPr>
      </a:lvl7pPr>
      <a:lvl8pPr marL="16824823" algn="l" defTabSz="4807092" rtl="0" eaLnBrk="1" latinLnBrk="0" hangingPunct="1">
        <a:defRPr sz="9500" kern="1200">
          <a:solidFill>
            <a:schemeClr val="tx1"/>
          </a:solidFill>
          <a:latin typeface="+mn-lt"/>
          <a:ea typeface="+mn-ea"/>
          <a:cs typeface="+mn-cs"/>
        </a:defRPr>
      </a:lvl8pPr>
      <a:lvl9pPr marL="19228369" algn="l" defTabSz="4807092" rtl="0" eaLnBrk="1" latinLnBrk="0" hangingPunct="1">
        <a:defRPr sz="9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3" name="TextBox 2"/>
          <p:cNvSpPr txBox="1"/>
          <p:nvPr/>
        </p:nvSpPr>
        <p:spPr>
          <a:xfrm>
            <a:off x="7315200" y="609600"/>
            <a:ext cx="36499800" cy="4984954"/>
          </a:xfrm>
          <a:prstGeom prst="rect">
            <a:avLst/>
          </a:prstGeom>
          <a:solidFill>
            <a:schemeClr val="bg1"/>
          </a:solidFill>
          <a:ln w="190500">
            <a:solidFill>
              <a:srgbClr val="5D0F25"/>
            </a:solidFill>
          </a:ln>
        </p:spPr>
        <p:txBody>
          <a:bodyPr wrap="square" lIns="0" tIns="0" rIns="0" bIns="0" rtlCol="0">
            <a:spAutoFit/>
          </a:bodyPr>
          <a:lstStyle/>
          <a:p>
            <a:pPr algn="ctr"/>
            <a:endParaRPr lang="en-US" sz="3000" dirty="0">
              <a:solidFill>
                <a:srgbClr val="FF0000"/>
              </a:solidFill>
              <a:latin typeface="Times New Roman" pitchFamily="18" charset="0"/>
              <a:cs typeface="Times New Roman" pitchFamily="18" charset="0"/>
            </a:endParaRPr>
          </a:p>
          <a:p>
            <a:pPr algn="ctr">
              <a:lnSpc>
                <a:spcPct val="115000"/>
              </a:lnSpc>
              <a:spcAft>
                <a:spcPts val="1000"/>
              </a:spcAft>
            </a:pPr>
            <a:r>
              <a:rPr lang="en-US" sz="7200" b="1" dirty="0">
                <a:latin typeface="Times New Roman"/>
                <a:ea typeface="Calibri"/>
                <a:cs typeface="Times New Roman"/>
              </a:rPr>
              <a:t>Examination of an Ecological Momentary Intervention on Body Checking and Body Dissatisfaction </a:t>
            </a:r>
            <a:endParaRPr lang="en-US" sz="6600" dirty="0">
              <a:ea typeface="Calibri"/>
              <a:cs typeface="Times New Roman"/>
            </a:endParaRPr>
          </a:p>
          <a:p>
            <a:pPr algn="ctr"/>
            <a:r>
              <a:rPr lang="en-US" sz="6000" dirty="0" smtClean="0">
                <a:latin typeface="Times New Roman" pitchFamily="18" charset="0"/>
                <a:cs typeface="Times New Roman" pitchFamily="18" charset="0"/>
              </a:rPr>
              <a:t> Jamie </a:t>
            </a:r>
            <a:r>
              <a:rPr lang="en-US" sz="6000" dirty="0">
                <a:latin typeface="Times New Roman" pitchFamily="18" charset="0"/>
                <a:cs typeface="Times New Roman" pitchFamily="18" charset="0"/>
              </a:rPr>
              <a:t>M. Smith, Jen A. Battles, </a:t>
            </a:r>
            <a:r>
              <a:rPr lang="en-US" sz="6000" dirty="0" smtClean="0">
                <a:latin typeface="Times New Roman" pitchFamily="18" charset="0"/>
                <a:cs typeface="Times New Roman" pitchFamily="18" charset="0"/>
              </a:rPr>
              <a:t>Madison </a:t>
            </a:r>
            <a:r>
              <a:rPr lang="en-US" sz="6000" dirty="0">
                <a:latin typeface="Times New Roman" pitchFamily="18" charset="0"/>
                <a:cs typeface="Times New Roman" pitchFamily="18" charset="0"/>
              </a:rPr>
              <a:t>L. </a:t>
            </a:r>
            <a:r>
              <a:rPr lang="en-US" sz="6000" dirty="0" smtClean="0">
                <a:latin typeface="Times New Roman" pitchFamily="18" charset="0"/>
                <a:cs typeface="Times New Roman" pitchFamily="18" charset="0"/>
              </a:rPr>
              <a:t>Johnson, </a:t>
            </a:r>
            <a:r>
              <a:rPr lang="en-US" sz="6000" dirty="0">
                <a:latin typeface="Times New Roman" pitchFamily="18" charset="0"/>
                <a:cs typeface="Times New Roman" pitchFamily="18" charset="0"/>
              </a:rPr>
              <a:t>Brooke L. Whisenhunt, Erin M. Buchanan, and Danae L. </a:t>
            </a:r>
            <a:r>
              <a:rPr lang="en-US" sz="6000" dirty="0" smtClean="0">
                <a:latin typeface="Times New Roman" pitchFamily="18" charset="0"/>
                <a:cs typeface="Times New Roman" pitchFamily="18" charset="0"/>
              </a:rPr>
              <a:t>Hudson </a:t>
            </a:r>
            <a:endParaRPr lang="en-US" sz="6000" dirty="0">
              <a:latin typeface="Times New Roman" pitchFamily="18" charset="0"/>
              <a:cs typeface="Times New Roman" pitchFamily="18" charset="0"/>
            </a:endParaRPr>
          </a:p>
        </p:txBody>
      </p:sp>
      <p:sp>
        <p:nvSpPr>
          <p:cNvPr id="4" name="TextBox 3"/>
          <p:cNvSpPr txBox="1"/>
          <p:nvPr/>
        </p:nvSpPr>
        <p:spPr>
          <a:xfrm>
            <a:off x="914400" y="6477000"/>
            <a:ext cx="15773400" cy="12326451"/>
          </a:xfrm>
          <a:prstGeom prst="rect">
            <a:avLst/>
          </a:prstGeom>
          <a:solidFill>
            <a:schemeClr val="bg1"/>
          </a:solidFill>
          <a:ln w="190500">
            <a:solidFill>
              <a:srgbClr val="5D0F25"/>
            </a:solidFill>
          </a:ln>
        </p:spPr>
        <p:txBody>
          <a:bodyPr wrap="square" lIns="274320" tIns="274320" rIns="274320" rtlCol="0">
            <a:spAutoFit/>
          </a:bodyPr>
          <a:lstStyle/>
          <a:p>
            <a:pPr algn="ctr"/>
            <a:r>
              <a:rPr lang="en-US" sz="5000" b="1" dirty="0">
                <a:latin typeface="Times New Roman" pitchFamily="18" charset="0"/>
                <a:cs typeface="Times New Roman" pitchFamily="18" charset="0"/>
              </a:rPr>
              <a:t>Abstract</a:t>
            </a:r>
          </a:p>
          <a:p>
            <a:pPr algn="ctr"/>
            <a:endParaRPr lang="en-US" sz="1000" dirty="0">
              <a:solidFill>
                <a:srgbClr val="FF0000"/>
              </a:solidFill>
              <a:latin typeface="Times New Roman" pitchFamily="18" charset="0"/>
              <a:cs typeface="Times New Roman" pitchFamily="18" charset="0"/>
            </a:endParaRPr>
          </a:p>
          <a:p>
            <a:r>
              <a:rPr lang="en-US" sz="3600" dirty="0">
                <a:latin typeface="Times New Roman" panose="02020603050405020304" pitchFamily="18" charset="0"/>
                <a:ea typeface="Calibri" panose="020F0502020204030204" pitchFamily="34" charset="0"/>
              </a:rPr>
              <a:t>Body checking includes behaviors such as repeatedly looking in the mirror and weighing </a:t>
            </a:r>
            <a:r>
              <a:rPr lang="en-US" sz="3600" dirty="0" smtClean="0">
                <a:latin typeface="Times New Roman" panose="02020603050405020304" pitchFamily="18" charset="0"/>
                <a:ea typeface="Calibri" panose="020F0502020204030204" pitchFamily="34" charset="0"/>
              </a:rPr>
              <a:t>oneself. The </a:t>
            </a:r>
            <a:r>
              <a:rPr lang="en-US" sz="3600" dirty="0">
                <a:latin typeface="Times New Roman" panose="02020603050405020304" pitchFamily="18" charset="0"/>
                <a:ea typeface="Calibri" panose="020F0502020204030204" pitchFamily="34" charset="0"/>
              </a:rPr>
              <a:t>current study assessed the impact of an Ecological Momentary Intervention (EMI) targeting body checking. Ecological Momentary Intervention is a method of treatment that is provided in participants’ naturalistic environments utilizing mobile technology and has been shown to reduce psychological symptoms such as anxiety and </a:t>
            </a:r>
            <a:r>
              <a:rPr lang="en-US" sz="3600" dirty="0" smtClean="0">
                <a:latin typeface="Times New Roman" panose="02020603050405020304" pitchFamily="18" charset="0"/>
                <a:ea typeface="Calibri" panose="020F0502020204030204" pitchFamily="34" charset="0"/>
              </a:rPr>
              <a:t>stress. </a:t>
            </a:r>
            <a:r>
              <a:rPr lang="en-US" sz="3600" dirty="0">
                <a:latin typeface="Times New Roman" panose="02020603050405020304" pitchFamily="18" charset="0"/>
                <a:ea typeface="Calibri" panose="020F0502020204030204" pitchFamily="34" charset="0"/>
              </a:rPr>
              <a:t>Forty-four undergraduate female participants </a:t>
            </a:r>
            <a:r>
              <a:rPr lang="en-US" sz="3600" dirty="0" smtClean="0">
                <a:latin typeface="Times New Roman" panose="02020603050405020304" pitchFamily="18" charset="0"/>
                <a:ea typeface="Calibri" panose="020F0502020204030204" pitchFamily="34" charset="0"/>
              </a:rPr>
              <a:t>completed </a:t>
            </a:r>
            <a:r>
              <a:rPr lang="en-US" sz="3600" dirty="0">
                <a:latin typeface="Times New Roman" panose="02020603050405020304" pitchFamily="18" charset="0"/>
                <a:ea typeface="Calibri" panose="020F0502020204030204" pitchFamily="34" charset="0"/>
              </a:rPr>
              <a:t>a battery of assessments at pretest and posttest that measured body dissatisfaction, body checking behaviors and cognitions, body image avoidance, and thin-ideal internalization. Participants completed five experimental days during which they received messages via their smart phones five times per day asking them about the number of times they had engaged in eight different body checking behaviors. </a:t>
            </a:r>
            <a:r>
              <a:rPr lang="en-US" sz="3600" dirty="0" smtClean="0">
                <a:latin typeface="Times New Roman" panose="02020603050405020304" pitchFamily="18" charset="0"/>
                <a:ea typeface="Calibri" panose="020F0502020204030204" pitchFamily="34" charset="0"/>
              </a:rPr>
              <a:t>Additionally, on </a:t>
            </a:r>
            <a:r>
              <a:rPr lang="en-US" sz="3600" dirty="0">
                <a:latin typeface="Times New Roman" panose="02020603050405020304" pitchFamily="18" charset="0"/>
                <a:ea typeface="Calibri" panose="020F0502020204030204" pitchFamily="34" charset="0"/>
              </a:rPr>
              <a:t>experimental days four and five, participants also received an intervention (psychoeducation, cognitive, and behavioral strategies) at every other time point. Body checking behaviors were impacted the greatest following the intervention, showing a decrease in frequency pre to post treatment. Body dissatisfaction, body image avoidance, thin-ideal internalization, and body checking cognitions modestly decreased following the intervention. These results suggest that a five-day EMI intervention can have a positive impact on a range of attitudes and behaviors and may serve as a useful clinical tool. </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7449800" y="6461939"/>
            <a:ext cx="16078200" cy="29577328"/>
          </a:xfrm>
          <a:prstGeom prst="rect">
            <a:avLst/>
          </a:prstGeom>
          <a:solidFill>
            <a:schemeClr val="bg1"/>
          </a:solidFill>
          <a:ln w="190500">
            <a:solidFill>
              <a:srgbClr val="5D0F25"/>
            </a:solidFill>
          </a:ln>
        </p:spPr>
        <p:txBody>
          <a:bodyPr wrap="square" lIns="457200" tIns="182880" rIns="548640" bIns="182880" rtlCol="0">
            <a:spAutoFit/>
          </a:bodyPr>
          <a:lstStyle/>
          <a:p>
            <a:pPr algn="ctr"/>
            <a:r>
              <a:rPr lang="en-US" sz="5000" b="1" dirty="0">
                <a:latin typeface="Times New Roman" panose="02020603050405020304" pitchFamily="18" charset="0"/>
                <a:cs typeface="Times New Roman" panose="02020603050405020304" pitchFamily="18" charset="0"/>
              </a:rPr>
              <a:t>Method</a:t>
            </a:r>
            <a:endParaRPr lang="en-US" sz="3200" dirty="0">
              <a:latin typeface="Times New Roman" panose="02020603050405020304" pitchFamily="18" charset="0"/>
              <a:cs typeface="Times New Roman" panose="02020603050405020304" pitchFamily="18" charset="0"/>
            </a:endParaRPr>
          </a:p>
          <a:p>
            <a:pPr marL="742950" lvl="0" indent="-742950"/>
            <a:r>
              <a:rPr lang="en-US" sz="3600" u="sng" dirty="0" smtClean="0">
                <a:latin typeface="Times New Roman" pitchFamily="18" charset="0"/>
                <a:cs typeface="Times New Roman" pitchFamily="18" charset="0"/>
              </a:rPr>
              <a:t>Participants</a:t>
            </a:r>
          </a:p>
          <a:p>
            <a:pPr marL="342900" lvl="0" indent="-342900">
              <a:buFont typeface="Symbol"/>
              <a:buChar char=""/>
            </a:pPr>
            <a:r>
              <a:rPr lang="en-US" sz="3600" dirty="0" smtClean="0">
                <a:latin typeface="Times New Roman" pitchFamily="18" charset="0"/>
                <a:cs typeface="Times New Roman" pitchFamily="18" charset="0"/>
              </a:rPr>
              <a:t>44 </a:t>
            </a:r>
            <a:r>
              <a:rPr lang="en-US" sz="3600" dirty="0" smtClean="0">
                <a:latin typeface="Times New Roman" pitchFamily="18" charset="0"/>
                <a:cs typeface="Times New Roman" pitchFamily="18" charset="0"/>
              </a:rPr>
              <a:t>female </a:t>
            </a:r>
            <a:r>
              <a:rPr lang="en-US" sz="3600" dirty="0">
                <a:latin typeface="Times New Roman" pitchFamily="18" charset="0"/>
                <a:cs typeface="Times New Roman" pitchFamily="18" charset="0"/>
              </a:rPr>
              <a:t>undergraduates, mean age = 18.39 </a:t>
            </a:r>
            <a:r>
              <a:rPr lang="en-US" sz="3600" i="1" dirty="0">
                <a:latin typeface="Times New Roman" panose="02020603050405020304" pitchFamily="18" charset="0"/>
                <a:cs typeface="Times New Roman" panose="02020603050405020304" pitchFamily="18" charset="0"/>
              </a:rPr>
              <a:t>(SD </a:t>
            </a:r>
            <a:r>
              <a:rPr lang="en-US" sz="3600" dirty="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0.58)</a:t>
            </a:r>
          </a:p>
          <a:p>
            <a:pPr marL="342900" lvl="0" indent="-342900">
              <a:buFont typeface="Symbol"/>
              <a:buChar char=""/>
            </a:pPr>
            <a:r>
              <a:rPr lang="en-US" sz="3600" dirty="0" smtClean="0">
                <a:latin typeface="Times New Roman" panose="02020603050405020304" pitchFamily="18" charset="0"/>
                <a:cs typeface="Times New Roman" panose="02020603050405020304" pitchFamily="18" charset="0"/>
              </a:rPr>
              <a:t>White</a:t>
            </a:r>
            <a:r>
              <a:rPr lang="en-US" sz="3600" dirty="0">
                <a:latin typeface="Times New Roman" panose="02020603050405020304" pitchFamily="18" charset="0"/>
                <a:cs typeface="Times New Roman" panose="02020603050405020304" pitchFamily="18" charset="0"/>
              </a:rPr>
              <a:t>:</a:t>
            </a:r>
            <a:r>
              <a:rPr lang="en-US" sz="3600" i="1" dirty="0">
                <a:latin typeface="Times New Roman" panose="02020603050405020304" pitchFamily="18" charset="0"/>
                <a:cs typeface="Times New Roman" panose="02020603050405020304" pitchFamily="18" charset="0"/>
              </a:rPr>
              <a:t> n </a:t>
            </a:r>
            <a:r>
              <a:rPr lang="en-US" sz="3600" dirty="0">
                <a:latin typeface="Times New Roman" panose="02020603050405020304" pitchFamily="18" charset="0"/>
                <a:cs typeface="Times New Roman" panose="02020603050405020304" pitchFamily="18" charset="0"/>
              </a:rPr>
              <a:t>= 40 (90.9%),  African American: </a:t>
            </a:r>
            <a:r>
              <a:rPr lang="en-US" sz="3600" i="1" dirty="0">
                <a:latin typeface="Times New Roman" panose="02020603050405020304" pitchFamily="18" charset="0"/>
                <a:cs typeface="Times New Roman" panose="02020603050405020304" pitchFamily="18" charset="0"/>
              </a:rPr>
              <a:t>n</a:t>
            </a:r>
            <a:r>
              <a:rPr lang="en-US" sz="3600" dirty="0">
                <a:latin typeface="Times New Roman" panose="02020603050405020304" pitchFamily="18" charset="0"/>
                <a:cs typeface="Times New Roman" panose="02020603050405020304" pitchFamily="18" charset="0"/>
              </a:rPr>
              <a:t> = 2 (4.5%), Other: </a:t>
            </a:r>
            <a:r>
              <a:rPr lang="en-US" sz="3600" i="1" dirty="0">
                <a:latin typeface="Times New Roman" panose="02020603050405020304" pitchFamily="18" charset="0"/>
                <a:cs typeface="Times New Roman" panose="02020603050405020304" pitchFamily="18" charset="0"/>
              </a:rPr>
              <a:t>n</a:t>
            </a:r>
            <a:r>
              <a:rPr lang="en-US" sz="3600" dirty="0">
                <a:latin typeface="Times New Roman" panose="02020603050405020304" pitchFamily="18" charset="0"/>
                <a:cs typeface="Times New Roman" panose="02020603050405020304" pitchFamily="18" charset="0"/>
              </a:rPr>
              <a:t> = 3 (6.8</a:t>
            </a:r>
            <a:r>
              <a:rPr lang="en-US" sz="3600" dirty="0" smtClean="0">
                <a:latin typeface="Times New Roman" panose="02020603050405020304" pitchFamily="18" charset="0"/>
                <a:cs typeface="Times New Roman" panose="02020603050405020304" pitchFamily="18" charset="0"/>
              </a:rPr>
              <a:t>%)</a:t>
            </a:r>
          </a:p>
          <a:p>
            <a:pPr marL="342900" lvl="0" indent="-342900">
              <a:buFont typeface="Symbol"/>
              <a:buChar char=""/>
            </a:pPr>
            <a:r>
              <a:rPr lang="en-US" sz="3600" dirty="0" smtClean="0">
                <a:latin typeface="Times New Roman" panose="02020603050405020304" pitchFamily="18" charset="0"/>
                <a:cs typeface="Times New Roman" panose="02020603050405020304" pitchFamily="18" charset="0"/>
              </a:rPr>
              <a:t>BMI </a:t>
            </a:r>
            <a:r>
              <a:rPr lang="en-US" sz="3600" dirty="0">
                <a:latin typeface="Times New Roman" panose="02020603050405020304" pitchFamily="18" charset="0"/>
                <a:cs typeface="Times New Roman" panose="02020603050405020304" pitchFamily="18" charset="0"/>
              </a:rPr>
              <a:t>Mean = 21.83 (“healthy” range, </a:t>
            </a:r>
            <a:r>
              <a:rPr lang="en-US" sz="3600" i="1" dirty="0">
                <a:latin typeface="Times New Roman" panose="02020603050405020304" pitchFamily="18" charset="0"/>
                <a:cs typeface="Times New Roman" panose="02020603050405020304" pitchFamily="18" charset="0"/>
              </a:rPr>
              <a:t>SD</a:t>
            </a:r>
            <a:r>
              <a:rPr lang="en-US" sz="3600" dirty="0">
                <a:latin typeface="Times New Roman" panose="02020603050405020304" pitchFamily="18" charset="0"/>
                <a:cs typeface="Times New Roman" panose="02020603050405020304" pitchFamily="18" charset="0"/>
              </a:rPr>
              <a:t> = 1.88)</a:t>
            </a:r>
          </a:p>
          <a:p>
            <a:pPr marL="571500" indent="-571500"/>
            <a:endParaRPr lang="en-US" sz="1200" dirty="0">
              <a:latin typeface="Times New Roman" pitchFamily="18" charset="0"/>
              <a:cs typeface="Times New Roman" pitchFamily="18" charset="0"/>
            </a:endParaRPr>
          </a:p>
          <a:p>
            <a:pPr marL="571500" indent="-571500"/>
            <a:endParaRPr lang="en-US" sz="1200" dirty="0">
              <a:latin typeface="Times New Roman" pitchFamily="18" charset="0"/>
              <a:cs typeface="Times New Roman" pitchFamily="18" charset="0"/>
            </a:endParaRPr>
          </a:p>
          <a:p>
            <a:pPr lvl="0"/>
            <a:r>
              <a:rPr lang="en-US" sz="3600" u="sng" dirty="0">
                <a:latin typeface="Times New Roman" pitchFamily="18" charset="0"/>
                <a:cs typeface="Times New Roman" pitchFamily="18" charset="0"/>
              </a:rPr>
              <a:t>Pre/Posttest </a:t>
            </a:r>
            <a:r>
              <a:rPr lang="en-US" sz="3600" u="sng" dirty="0" smtClean="0">
                <a:latin typeface="Times New Roman" pitchFamily="18" charset="0"/>
                <a:cs typeface="Times New Roman" pitchFamily="18" charset="0"/>
              </a:rPr>
              <a:t>Measures</a:t>
            </a:r>
          </a:p>
          <a:p>
            <a:pPr marL="342900" lvl="0" indent="-342900">
              <a:buFont typeface="Symbol"/>
              <a:buChar char=""/>
            </a:pPr>
            <a:r>
              <a:rPr lang="en-US" sz="3600" dirty="0" smtClean="0">
                <a:latin typeface="Times New Roman" panose="02020603050405020304" pitchFamily="18" charset="0"/>
                <a:ea typeface="MS Mincho"/>
                <a:cs typeface="Times New Roman" panose="02020603050405020304" pitchFamily="18" charset="0"/>
              </a:rPr>
              <a:t>Body </a:t>
            </a:r>
            <a:r>
              <a:rPr lang="en-US" sz="3600" dirty="0">
                <a:latin typeface="Times New Roman" panose="02020603050405020304" pitchFamily="18" charset="0"/>
                <a:ea typeface="MS Mincho"/>
                <a:cs typeface="Times New Roman" panose="02020603050405020304" pitchFamily="18" charset="0"/>
              </a:rPr>
              <a:t>Shape Questionnaire (BSQ; Cooper et al., </a:t>
            </a:r>
            <a:r>
              <a:rPr lang="en-US" sz="3600" dirty="0" smtClean="0">
                <a:latin typeface="Times New Roman" panose="02020603050405020304" pitchFamily="18" charset="0"/>
                <a:ea typeface="MS Mincho"/>
                <a:cs typeface="Times New Roman" panose="02020603050405020304" pitchFamily="18" charset="0"/>
              </a:rPr>
              <a:t>1987)</a:t>
            </a:r>
          </a:p>
          <a:p>
            <a:pPr marL="342900" lvl="0" indent="-342900">
              <a:buFont typeface="Symbol"/>
              <a:buChar char=""/>
            </a:pPr>
            <a:r>
              <a:rPr lang="en-US" sz="3600" dirty="0" smtClean="0">
                <a:latin typeface="Times New Roman" panose="02020603050405020304" pitchFamily="18" charset="0"/>
                <a:ea typeface="MS Mincho"/>
                <a:cs typeface="Times New Roman" panose="02020603050405020304" pitchFamily="18" charset="0"/>
              </a:rPr>
              <a:t>Body </a:t>
            </a:r>
            <a:r>
              <a:rPr lang="en-US" sz="3600" dirty="0">
                <a:latin typeface="Times New Roman" panose="02020603050405020304" pitchFamily="18" charset="0"/>
                <a:ea typeface="MS Mincho"/>
                <a:cs typeface="Times New Roman" panose="02020603050405020304" pitchFamily="18" charset="0"/>
              </a:rPr>
              <a:t>Checking Questionnaire (BCQ; </a:t>
            </a:r>
            <a:r>
              <a:rPr lang="en-US" sz="3600" dirty="0" err="1">
                <a:latin typeface="Times New Roman" panose="02020603050405020304" pitchFamily="18" charset="0"/>
                <a:ea typeface="MS Mincho"/>
                <a:cs typeface="Times New Roman" panose="02020603050405020304" pitchFamily="18" charset="0"/>
              </a:rPr>
              <a:t>Reas</a:t>
            </a:r>
            <a:r>
              <a:rPr lang="en-US" sz="3600" dirty="0">
                <a:latin typeface="Times New Roman" panose="02020603050405020304" pitchFamily="18" charset="0"/>
                <a:ea typeface="MS Mincho"/>
                <a:cs typeface="Times New Roman" panose="02020603050405020304" pitchFamily="18" charset="0"/>
              </a:rPr>
              <a:t> et al., </a:t>
            </a:r>
            <a:r>
              <a:rPr lang="en-US" sz="3600" dirty="0" smtClean="0">
                <a:latin typeface="Times New Roman" panose="02020603050405020304" pitchFamily="18" charset="0"/>
                <a:ea typeface="MS Mincho"/>
                <a:cs typeface="Times New Roman" panose="02020603050405020304" pitchFamily="18" charset="0"/>
              </a:rPr>
              <a:t>2002)</a:t>
            </a:r>
          </a:p>
          <a:p>
            <a:pPr marL="342900" lvl="0" indent="-342900">
              <a:buFont typeface="Symbol"/>
              <a:buChar char=""/>
            </a:pPr>
            <a:r>
              <a:rPr lang="en-US" sz="3600" dirty="0" smtClean="0">
                <a:latin typeface="Times New Roman" panose="02020603050405020304" pitchFamily="18" charset="0"/>
                <a:ea typeface="MS Mincho"/>
                <a:cs typeface="Times New Roman" panose="02020603050405020304" pitchFamily="18" charset="0"/>
              </a:rPr>
              <a:t>Body </a:t>
            </a:r>
            <a:r>
              <a:rPr lang="en-US" sz="3600" dirty="0">
                <a:latin typeface="Times New Roman" panose="02020603050405020304" pitchFamily="18" charset="0"/>
                <a:ea typeface="MS Mincho"/>
                <a:cs typeface="Times New Roman" panose="02020603050405020304" pitchFamily="18" charset="0"/>
              </a:rPr>
              <a:t>Checking Cognitions Scale (BCCS; </a:t>
            </a:r>
            <a:r>
              <a:rPr lang="en-US" sz="3600" dirty="0" err="1">
                <a:latin typeface="Times New Roman" panose="02020603050405020304" pitchFamily="18" charset="0"/>
                <a:ea typeface="MS Mincho"/>
                <a:cs typeface="Times New Roman" panose="02020603050405020304" pitchFamily="18" charset="0"/>
              </a:rPr>
              <a:t>Mountford</a:t>
            </a:r>
            <a:r>
              <a:rPr lang="en-US" sz="3600" dirty="0">
                <a:latin typeface="Times New Roman" panose="02020603050405020304" pitchFamily="18" charset="0"/>
                <a:ea typeface="MS Mincho"/>
                <a:cs typeface="Times New Roman" panose="02020603050405020304" pitchFamily="18" charset="0"/>
              </a:rPr>
              <a:t>, </a:t>
            </a:r>
            <a:r>
              <a:rPr lang="en-US" sz="3600" dirty="0" err="1">
                <a:latin typeface="Times New Roman" panose="02020603050405020304" pitchFamily="18" charset="0"/>
                <a:ea typeface="MS Mincho"/>
                <a:cs typeface="Times New Roman" panose="02020603050405020304" pitchFamily="18" charset="0"/>
              </a:rPr>
              <a:t>Haase</a:t>
            </a:r>
            <a:r>
              <a:rPr lang="en-US" sz="3600" dirty="0">
                <a:latin typeface="Times New Roman" panose="02020603050405020304" pitchFamily="18" charset="0"/>
                <a:ea typeface="MS Mincho"/>
                <a:cs typeface="Times New Roman" panose="02020603050405020304" pitchFamily="18" charset="0"/>
              </a:rPr>
              <a:t>, &amp; Waller, </a:t>
            </a:r>
            <a:r>
              <a:rPr lang="en-US" sz="3600" dirty="0" smtClean="0">
                <a:latin typeface="Times New Roman" panose="02020603050405020304" pitchFamily="18" charset="0"/>
                <a:ea typeface="MS Mincho"/>
                <a:cs typeface="Times New Roman" panose="02020603050405020304" pitchFamily="18" charset="0"/>
              </a:rPr>
              <a:t>2006)</a:t>
            </a:r>
          </a:p>
          <a:p>
            <a:pPr marL="342900" lvl="0" indent="-342900">
              <a:buFont typeface="Symbol"/>
              <a:buChar char=""/>
            </a:pPr>
            <a:r>
              <a:rPr lang="en-US" sz="3600" dirty="0" smtClean="0">
                <a:latin typeface="Times New Roman" panose="02020603050405020304" pitchFamily="18" charset="0"/>
                <a:ea typeface="MS Mincho"/>
                <a:cs typeface="Times New Roman" panose="02020603050405020304" pitchFamily="18" charset="0"/>
              </a:rPr>
              <a:t>Body </a:t>
            </a:r>
            <a:r>
              <a:rPr lang="en-US" sz="3600" dirty="0">
                <a:latin typeface="Times New Roman" panose="02020603050405020304" pitchFamily="18" charset="0"/>
                <a:ea typeface="MS Mincho"/>
                <a:cs typeface="Times New Roman" panose="02020603050405020304" pitchFamily="18" charset="0"/>
              </a:rPr>
              <a:t>Image Avoidance Questionnaire (BIAQ; Rosen, </a:t>
            </a:r>
            <a:r>
              <a:rPr lang="en-US" sz="3600" dirty="0" err="1">
                <a:latin typeface="Times New Roman" panose="02020603050405020304" pitchFamily="18" charset="0"/>
                <a:ea typeface="MS Mincho"/>
                <a:cs typeface="Times New Roman" panose="02020603050405020304" pitchFamily="18" charset="0"/>
              </a:rPr>
              <a:t>Srebnik</a:t>
            </a:r>
            <a:r>
              <a:rPr lang="en-US" sz="3600" dirty="0">
                <a:latin typeface="Times New Roman" panose="02020603050405020304" pitchFamily="18" charset="0"/>
                <a:ea typeface="MS Mincho"/>
                <a:cs typeface="Times New Roman" panose="02020603050405020304" pitchFamily="18" charset="0"/>
              </a:rPr>
              <a:t>, </a:t>
            </a:r>
            <a:r>
              <a:rPr lang="en-US" sz="3600" dirty="0" err="1">
                <a:latin typeface="Times New Roman" panose="02020603050405020304" pitchFamily="18" charset="0"/>
                <a:ea typeface="MS Mincho"/>
                <a:cs typeface="Times New Roman" panose="02020603050405020304" pitchFamily="18" charset="0"/>
              </a:rPr>
              <a:t>Saltberg</a:t>
            </a:r>
            <a:r>
              <a:rPr lang="en-US" sz="3600" dirty="0">
                <a:latin typeface="Times New Roman" panose="02020603050405020304" pitchFamily="18" charset="0"/>
                <a:ea typeface="MS Mincho"/>
                <a:cs typeface="Times New Roman" panose="02020603050405020304" pitchFamily="18" charset="0"/>
              </a:rPr>
              <a:t>, &amp; Wendt, </a:t>
            </a:r>
            <a:r>
              <a:rPr lang="en-US" sz="3600" dirty="0" smtClean="0">
                <a:latin typeface="Times New Roman" panose="02020603050405020304" pitchFamily="18" charset="0"/>
                <a:ea typeface="MS Mincho"/>
                <a:cs typeface="Times New Roman" panose="02020603050405020304" pitchFamily="18" charset="0"/>
              </a:rPr>
              <a:t>1991)</a:t>
            </a:r>
          </a:p>
          <a:p>
            <a:pPr marL="342900" lvl="0" indent="-342900">
              <a:buFont typeface="Symbol"/>
              <a:buChar char=""/>
            </a:pPr>
            <a:r>
              <a:rPr lang="en-US" sz="3600" dirty="0" smtClean="0">
                <a:latin typeface="Times New Roman" panose="02020603050405020304" pitchFamily="18" charset="0"/>
                <a:ea typeface="MS Mincho"/>
                <a:cs typeface="Times New Roman" panose="02020603050405020304" pitchFamily="18" charset="0"/>
              </a:rPr>
              <a:t>Sociocultural </a:t>
            </a:r>
            <a:r>
              <a:rPr lang="en-US" sz="3600" dirty="0">
                <a:latin typeface="Times New Roman" panose="02020603050405020304" pitchFamily="18" charset="0"/>
                <a:ea typeface="MS Mincho"/>
                <a:cs typeface="Times New Roman" panose="02020603050405020304" pitchFamily="18" charset="0"/>
              </a:rPr>
              <a:t>Attitudes Towards Appearance Scale (SATAQ-3; Thompson, van den Berg, </a:t>
            </a:r>
            <a:r>
              <a:rPr lang="en-US" sz="3600" dirty="0" err="1">
                <a:latin typeface="Times New Roman" panose="02020603050405020304" pitchFamily="18" charset="0"/>
                <a:ea typeface="MS Mincho"/>
                <a:cs typeface="Times New Roman" panose="02020603050405020304" pitchFamily="18" charset="0"/>
              </a:rPr>
              <a:t>Roehrig</a:t>
            </a:r>
            <a:r>
              <a:rPr lang="en-US" sz="3600" dirty="0">
                <a:latin typeface="Times New Roman" panose="02020603050405020304" pitchFamily="18" charset="0"/>
                <a:ea typeface="MS Mincho"/>
                <a:cs typeface="Times New Roman" panose="02020603050405020304" pitchFamily="18" charset="0"/>
              </a:rPr>
              <a:t>, </a:t>
            </a:r>
            <a:r>
              <a:rPr lang="en-US" sz="3600" dirty="0" err="1">
                <a:latin typeface="Times New Roman" panose="02020603050405020304" pitchFamily="18" charset="0"/>
                <a:ea typeface="MS Mincho"/>
                <a:cs typeface="Times New Roman" panose="02020603050405020304" pitchFamily="18" charset="0"/>
              </a:rPr>
              <a:t>Guarda</a:t>
            </a:r>
            <a:r>
              <a:rPr lang="en-US" sz="3600" dirty="0">
                <a:latin typeface="Times New Roman" panose="02020603050405020304" pitchFamily="18" charset="0"/>
                <a:ea typeface="MS Mincho"/>
                <a:cs typeface="Times New Roman" panose="02020603050405020304" pitchFamily="18" charset="0"/>
              </a:rPr>
              <a:t>, , &amp; </a:t>
            </a:r>
            <a:r>
              <a:rPr lang="en-US" sz="3600" dirty="0" err="1">
                <a:latin typeface="Times New Roman" panose="02020603050405020304" pitchFamily="18" charset="0"/>
                <a:ea typeface="MS Mincho"/>
                <a:cs typeface="Times New Roman" panose="02020603050405020304" pitchFamily="18" charset="0"/>
              </a:rPr>
              <a:t>Heinberg</a:t>
            </a:r>
            <a:r>
              <a:rPr lang="en-US" sz="3600" dirty="0">
                <a:latin typeface="Times New Roman" panose="02020603050405020304" pitchFamily="18" charset="0"/>
                <a:ea typeface="MS Mincho"/>
                <a:cs typeface="Times New Roman" panose="02020603050405020304" pitchFamily="18" charset="0"/>
              </a:rPr>
              <a:t>, 2004)</a:t>
            </a:r>
          </a:p>
          <a:p>
            <a:endParaRPr lang="en-US" sz="3600" dirty="0">
              <a:latin typeface="Times New Roman" panose="02020603050405020304" pitchFamily="18" charset="0"/>
              <a:ea typeface="MS Mincho"/>
              <a:cs typeface="Times New Roman" panose="02020603050405020304" pitchFamily="18" charset="0"/>
            </a:endParaRPr>
          </a:p>
          <a:p>
            <a:r>
              <a:rPr lang="en-US" sz="3600" u="sng" dirty="0">
                <a:latin typeface="Times New Roman" panose="02020603050405020304" pitchFamily="18" charset="0"/>
                <a:ea typeface="MS Mincho"/>
                <a:cs typeface="Times New Roman" panose="02020603050405020304" pitchFamily="18" charset="0"/>
              </a:rPr>
              <a:t>EMA Measure</a:t>
            </a:r>
          </a:p>
          <a:p>
            <a:pPr marL="342900" lvl="0" indent="-342900">
              <a:buFont typeface="Symbol"/>
              <a:buChar char=""/>
            </a:pPr>
            <a:r>
              <a:rPr lang="en-US" sz="3600" dirty="0" smtClean="0">
                <a:latin typeface="Times New Roman" panose="02020603050405020304" pitchFamily="18" charset="0"/>
                <a:ea typeface="MS Mincho"/>
                <a:cs typeface="Times New Roman" panose="02020603050405020304" pitchFamily="18" charset="0"/>
              </a:rPr>
              <a:t>Body checking behaviors (8 common behaviors from Stefano, et al., in press) </a:t>
            </a:r>
          </a:p>
          <a:p>
            <a:pPr marL="571500" indent="-571500">
              <a:buFont typeface="Courier New" panose="02070309020205020404" pitchFamily="49" charset="0"/>
              <a:buChar char="o"/>
            </a:pPr>
            <a:endParaRPr lang="en-US" sz="1200" dirty="0">
              <a:latin typeface="Times New Roman" pitchFamily="18" charset="0"/>
              <a:cs typeface="Times New Roman" pitchFamily="18" charset="0"/>
            </a:endParaRPr>
          </a:p>
          <a:p>
            <a:pPr marL="571500" lvl="0" indent="-571500"/>
            <a:endParaRPr lang="en-US" sz="1200" dirty="0">
              <a:latin typeface="Times New Roman" pitchFamily="18" charset="0"/>
              <a:cs typeface="Times New Roman" pitchFamily="18" charset="0"/>
            </a:endParaRPr>
          </a:p>
          <a:p>
            <a:pPr lvl="0"/>
            <a:r>
              <a:rPr lang="en-US" sz="3600" u="sng" dirty="0" smtClean="0">
                <a:latin typeface="Times New Roman" pitchFamily="18" charset="0"/>
                <a:cs typeface="Times New Roman" pitchFamily="18" charset="0"/>
              </a:rPr>
              <a:t>Procedures</a:t>
            </a:r>
            <a:r>
              <a:rPr lang="en-US" sz="3600" dirty="0" smtClean="0">
                <a:solidFill>
                  <a:prstClr val="black"/>
                </a:solidFill>
                <a:latin typeface="Times New Roman"/>
                <a:ea typeface="Times New Roman"/>
              </a:rPr>
              <a:t> </a:t>
            </a:r>
            <a:endParaRPr lang="en-US" sz="3600" dirty="0" smtClean="0">
              <a:solidFill>
                <a:prstClr val="black"/>
              </a:solidFill>
              <a:latin typeface="Times New Roman"/>
            </a:endParaRPr>
          </a:p>
          <a:p>
            <a:pPr marL="342900" lvl="0" indent="-342900">
              <a:buFont typeface="Symbol"/>
              <a:buChar char=""/>
            </a:pPr>
            <a:r>
              <a:rPr lang="en-US" sz="3600" dirty="0" smtClean="0">
                <a:latin typeface="Times New Roman"/>
                <a:ea typeface="Calibri"/>
                <a:cs typeface="Times New Roman"/>
              </a:rPr>
              <a:t>Participants completed a pretest (qualified for five day EMI if they were healthy weight, had smart phones, and had high trait levels of body checking).</a:t>
            </a:r>
          </a:p>
          <a:p>
            <a:pPr marL="342900" lvl="0" indent="-342900">
              <a:buFont typeface="Symbol"/>
              <a:buChar char=""/>
            </a:pPr>
            <a:r>
              <a:rPr lang="en-US" sz="3600" dirty="0" smtClean="0">
                <a:latin typeface="Times New Roman"/>
                <a:ea typeface="Calibri"/>
                <a:cs typeface="Times New Roman"/>
              </a:rPr>
              <a:t>Completed </a:t>
            </a:r>
            <a:r>
              <a:rPr lang="en-US" sz="3600" dirty="0">
                <a:latin typeface="Times New Roman"/>
                <a:ea typeface="Calibri"/>
                <a:cs typeface="Times New Roman"/>
              </a:rPr>
              <a:t>five experimental days, received EMA measure prompt 5 times </a:t>
            </a:r>
            <a:r>
              <a:rPr lang="en-US" sz="3600" dirty="0" smtClean="0">
                <a:latin typeface="Times New Roman"/>
                <a:ea typeface="Calibri"/>
                <a:cs typeface="Times New Roman"/>
              </a:rPr>
              <a:t>daily</a:t>
            </a:r>
          </a:p>
          <a:p>
            <a:pPr marL="342900" lvl="0" indent="-342900">
              <a:buFont typeface="Symbol"/>
              <a:buChar char=""/>
            </a:pPr>
            <a:r>
              <a:rPr lang="en-US" sz="3600" dirty="0" smtClean="0">
                <a:latin typeface="Times New Roman"/>
                <a:ea typeface="Calibri"/>
                <a:cs typeface="Times New Roman"/>
              </a:rPr>
              <a:t>During </a:t>
            </a:r>
            <a:r>
              <a:rPr lang="en-US" sz="3600" dirty="0">
                <a:latin typeface="Times New Roman"/>
                <a:ea typeface="Calibri"/>
                <a:cs typeface="Times New Roman"/>
              </a:rPr>
              <a:t>the fourth and fifth day, participants also received an intervention at every other time </a:t>
            </a:r>
            <a:r>
              <a:rPr lang="en-US" sz="3600" dirty="0" smtClean="0">
                <a:latin typeface="Times New Roman"/>
                <a:ea typeface="Calibri"/>
                <a:cs typeface="Times New Roman"/>
              </a:rPr>
              <a:t>point</a:t>
            </a:r>
          </a:p>
          <a:p>
            <a:pPr marL="342900" lvl="0" indent="-342900">
              <a:buFont typeface="Symbol"/>
              <a:buChar char=""/>
            </a:pPr>
            <a:r>
              <a:rPr lang="en-US" sz="3600" dirty="0" smtClean="0">
                <a:latin typeface="Times New Roman" panose="02020603050405020304" pitchFamily="18" charset="0"/>
                <a:ea typeface="Calibri"/>
                <a:cs typeface="Times New Roman" panose="02020603050405020304" pitchFamily="18" charset="0"/>
              </a:rPr>
              <a:t>Participants </a:t>
            </a:r>
            <a:r>
              <a:rPr lang="en-US" sz="3600" dirty="0">
                <a:latin typeface="Times New Roman" panose="02020603050405020304" pitchFamily="18" charset="0"/>
                <a:ea typeface="Calibri"/>
                <a:cs typeface="Times New Roman" panose="02020603050405020304" pitchFamily="18" charset="0"/>
              </a:rPr>
              <a:t>then completed a post test </a:t>
            </a:r>
          </a:p>
          <a:p>
            <a:endParaRPr lang="en-US" sz="3600" dirty="0" smtClean="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smtClean="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smtClean="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smtClean="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smtClean="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smtClean="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smtClean="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smtClean="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smtClean="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r>
              <a:rPr lang="en-US" sz="3600" u="sng" dirty="0">
                <a:latin typeface="Times New Roman" panose="02020603050405020304" pitchFamily="18" charset="0"/>
                <a:cs typeface="Times New Roman" panose="02020603050405020304" pitchFamily="18" charset="0"/>
              </a:rPr>
              <a:t>Interventions</a:t>
            </a:r>
          </a:p>
          <a:p>
            <a:pPr marL="342900" lvl="0" indent="-342900">
              <a:buFont typeface="Symbol"/>
              <a:buChar char=""/>
            </a:pPr>
            <a:r>
              <a:rPr lang="en-US" sz="3600" dirty="0" smtClean="0">
                <a:latin typeface="Times New Roman" panose="02020603050405020304" pitchFamily="18" charset="0"/>
                <a:cs typeface="Times New Roman" panose="02020603050405020304" pitchFamily="18" charset="0"/>
              </a:rPr>
              <a:t>Five interventions consisting of psychoeducation, visualization, and cognitive-behavioral strategies to reduce checking</a:t>
            </a:r>
          </a:p>
          <a:p>
            <a:pPr marL="571500" indent="-571500">
              <a:buFont typeface="Courier New" panose="02070309020205020404" pitchFamily="49" charset="0"/>
              <a:buChar char="o"/>
            </a:pPr>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a:t>
            </a:r>
            <a:r>
              <a:rPr lang="en-US" sz="3600" i="1" dirty="0">
                <a:latin typeface="Times New Roman" panose="02020603050405020304" pitchFamily="18" charset="0"/>
                <a:cs typeface="Times New Roman" panose="02020603050405020304" pitchFamily="18" charset="0"/>
              </a:rPr>
              <a:t>Imagine yourself standing in front of a full length mirror wearing only a swimsuit. Now, think about focusing on all the parts of your body that you dislike.  </a:t>
            </a:r>
          </a:p>
          <a:p>
            <a:r>
              <a:rPr lang="en-US" sz="3600" i="1" dirty="0">
                <a:latin typeface="Times New Roman" panose="02020603050405020304" pitchFamily="18" charset="0"/>
                <a:cs typeface="Times New Roman" panose="02020603050405020304" pitchFamily="18" charset="0"/>
              </a:rPr>
              <a:t>What would your mood and feelings about your body be like after doing this?</a:t>
            </a:r>
          </a:p>
          <a:p>
            <a:r>
              <a:rPr lang="en-US" sz="3600" i="1" dirty="0">
                <a:latin typeface="Times New Roman" panose="02020603050405020304" pitchFamily="18" charset="0"/>
                <a:cs typeface="Times New Roman" panose="02020603050405020304" pitchFamily="18" charset="0"/>
              </a:rPr>
              <a:t>Compare this imaginary experience to what occurs when you engage in a lot of body checking. How are those experiences similar or different</a:t>
            </a:r>
            <a:r>
              <a:rPr lang="en-US" sz="3600" i="1" dirty="0" smtClean="0">
                <a:latin typeface="Times New Roman" panose="02020603050405020304" pitchFamily="18" charset="0"/>
                <a:cs typeface="Times New Roman" panose="02020603050405020304" pitchFamily="18" charset="0"/>
              </a:rPr>
              <a:t>?”</a:t>
            </a:r>
          </a:p>
        </p:txBody>
      </p:sp>
      <p:sp>
        <p:nvSpPr>
          <p:cNvPr id="6" name="TextBox 5"/>
          <p:cNvSpPr txBox="1"/>
          <p:nvPr/>
        </p:nvSpPr>
        <p:spPr>
          <a:xfrm>
            <a:off x="34347150" y="6477298"/>
            <a:ext cx="15773400" cy="13080504"/>
          </a:xfrm>
          <a:prstGeom prst="rect">
            <a:avLst/>
          </a:prstGeom>
          <a:solidFill>
            <a:srgbClr val="FFFFFF"/>
          </a:solidFill>
          <a:ln w="190500">
            <a:solidFill>
              <a:srgbClr val="5D0F25"/>
            </a:solidFill>
          </a:ln>
        </p:spPr>
        <p:txBody>
          <a:bodyPr wrap="square" lIns="457200" tIns="182880" rIns="274320" bIns="182880" rtlCol="0">
            <a:spAutoFit/>
          </a:bodyPr>
          <a:lstStyle/>
          <a:p>
            <a:pPr algn="ctr"/>
            <a:r>
              <a:rPr lang="en-US" sz="5000" b="1" dirty="0" smtClean="0">
                <a:latin typeface="Times New Roman" pitchFamily="18" charset="0"/>
                <a:cs typeface="Times New Roman" pitchFamily="18" charset="0"/>
              </a:rPr>
              <a:t>Results</a:t>
            </a:r>
          </a:p>
          <a:p>
            <a:pPr marL="342900" lvl="0" indent="-342900">
              <a:buFont typeface="Symbol"/>
              <a:buChar char=""/>
            </a:pPr>
            <a:r>
              <a:rPr lang="en-US" sz="3600" dirty="0">
                <a:latin typeface="Times New Roman"/>
                <a:ea typeface="MS Mincho"/>
              </a:rPr>
              <a:t>A series of dependent </a:t>
            </a:r>
            <a:r>
              <a:rPr lang="en-US" sz="3600" i="1" dirty="0">
                <a:latin typeface="Times New Roman"/>
                <a:ea typeface="MS Mincho"/>
              </a:rPr>
              <a:t>t-</a:t>
            </a:r>
            <a:r>
              <a:rPr lang="en-US" sz="3600" dirty="0">
                <a:latin typeface="Times New Roman"/>
                <a:ea typeface="MS Mincho"/>
              </a:rPr>
              <a:t>tests were conducted to analyze changes in the pre and posttest measures given before and after the five day EMA/EMI intervention. </a:t>
            </a:r>
          </a:p>
          <a:p>
            <a:pPr marL="342900" lvl="0" indent="-342900">
              <a:buFont typeface="Symbol"/>
              <a:buChar char=""/>
            </a:pPr>
            <a:r>
              <a:rPr lang="en-US" sz="3600" dirty="0">
                <a:latin typeface="Times New Roman"/>
                <a:ea typeface="MS Mincho"/>
              </a:rPr>
              <a:t>All five measures displayed healthy changes after the intervention. </a:t>
            </a:r>
            <a:endParaRPr lang="en-US" sz="3600" dirty="0" smtClean="0">
              <a:latin typeface="Times New Roman"/>
              <a:ea typeface="MS Mincho"/>
            </a:endParaRPr>
          </a:p>
          <a:p>
            <a:pPr marL="1371600" lvl="1" indent="-342900">
              <a:buFont typeface="Symbol"/>
              <a:buChar char=""/>
            </a:pPr>
            <a:r>
              <a:rPr lang="en-US" sz="3600" dirty="0" smtClean="0">
                <a:latin typeface="Times New Roman"/>
                <a:ea typeface="MS Mincho"/>
              </a:rPr>
              <a:t>Body </a:t>
            </a:r>
            <a:r>
              <a:rPr lang="en-US" sz="3600" dirty="0">
                <a:latin typeface="Times New Roman"/>
                <a:ea typeface="MS Mincho"/>
              </a:rPr>
              <a:t>checking seemed to be impacted the greatest, representing a large effect </a:t>
            </a:r>
            <a:r>
              <a:rPr lang="en-US" sz="3600" dirty="0" smtClean="0">
                <a:latin typeface="Times New Roman"/>
                <a:ea typeface="MS Mincho"/>
              </a:rPr>
              <a:t>size.</a:t>
            </a:r>
          </a:p>
          <a:p>
            <a:pPr marL="1371600" lvl="1" indent="-342900">
              <a:buFont typeface="Symbol"/>
              <a:buChar char=""/>
            </a:pPr>
            <a:r>
              <a:rPr lang="en-US" sz="3600" dirty="0" smtClean="0">
                <a:latin typeface="Times New Roman"/>
                <a:ea typeface="MS Mincho"/>
              </a:rPr>
              <a:t>Body </a:t>
            </a:r>
            <a:r>
              <a:rPr lang="en-US" sz="3600" dirty="0">
                <a:latin typeface="Times New Roman"/>
                <a:ea typeface="MS Mincho"/>
              </a:rPr>
              <a:t>dissatisfaction, body image avoidance, internalization of the thin-ideal, and body checking cognitions all decreased moderately.</a:t>
            </a:r>
          </a:p>
          <a:p>
            <a:pPr algn="ctr"/>
            <a:endParaRPr lang="en-US" sz="5000" b="1" dirty="0">
              <a:latin typeface="Times New Roman" pitchFamily="18" charset="0"/>
              <a:cs typeface="Times New Roman" pitchFamily="18" charset="0"/>
            </a:endParaRPr>
          </a:p>
          <a:p>
            <a:r>
              <a:rPr lang="en-US" sz="3600" dirty="0">
                <a:latin typeface="Times New Roman" pitchFamily="18" charset="0"/>
                <a:cs typeface="Times New Roman" pitchFamily="18" charset="0"/>
              </a:rPr>
              <a:t>Table 1. </a:t>
            </a:r>
            <a:r>
              <a:rPr lang="en-US" sz="3600" i="1" dirty="0">
                <a:latin typeface="Times New Roman" pitchFamily="18" charset="0"/>
                <a:cs typeface="Times New Roman" pitchFamily="18" charset="0"/>
              </a:rPr>
              <a:t>Means of Pre and Post Test Scores. </a:t>
            </a:r>
            <a:endParaRPr lang="en-US" sz="3600" dirty="0">
              <a:latin typeface="Times New Roman" pitchFamily="18" charset="0"/>
              <a:cs typeface="Times New Roman" pitchFamily="18" charset="0"/>
            </a:endParaRPr>
          </a:p>
          <a:p>
            <a:pPr algn="ctr"/>
            <a:endParaRPr lang="en-US" sz="5000" b="1" dirty="0">
              <a:solidFill>
                <a:srgbClr val="FF0000"/>
              </a:solidFill>
              <a:latin typeface="Times New Roman" pitchFamily="18" charset="0"/>
              <a:cs typeface="Times New Roman" pitchFamily="18" charset="0"/>
            </a:endParaRPr>
          </a:p>
          <a:p>
            <a:pPr algn="ctr"/>
            <a:endParaRPr lang="en-US" sz="1600" b="1" dirty="0">
              <a:solidFill>
                <a:srgbClr val="FF0000"/>
              </a:solidFill>
              <a:latin typeface="Times New Roman" pitchFamily="18" charset="0"/>
              <a:cs typeface="Times New Roman" pitchFamily="18" charset="0"/>
            </a:endParaRPr>
          </a:p>
          <a:p>
            <a:pPr marL="571500" indent="-571500">
              <a:buFont typeface="Courier New" panose="02070309020205020404" pitchFamily="49" charset="0"/>
              <a:buChar char="o"/>
            </a:pPr>
            <a:endParaRPr lang="en-US" sz="3600" dirty="0">
              <a:solidFill>
                <a:srgbClr val="FF0000"/>
              </a:solidFill>
              <a:latin typeface="Times New Roman" panose="02020603050405020304" pitchFamily="18" charset="0"/>
              <a:cs typeface="Times New Roman" panose="02020603050405020304" pitchFamily="18" charset="0"/>
            </a:endParaRPr>
          </a:p>
          <a:p>
            <a:pPr marL="571500" indent="-571500">
              <a:buFont typeface="Courier New" panose="02070309020205020404" pitchFamily="49" charset="0"/>
              <a:buChar char="o"/>
            </a:pPr>
            <a:endParaRPr lang="en-US" sz="3600" dirty="0">
              <a:solidFill>
                <a:srgbClr val="FF0000"/>
              </a:solidFill>
              <a:latin typeface="Times New Roman" panose="02020603050405020304" pitchFamily="18" charset="0"/>
              <a:cs typeface="Times New Roman" panose="02020603050405020304" pitchFamily="18" charset="0"/>
            </a:endParaRPr>
          </a:p>
          <a:p>
            <a:pPr marL="571500" indent="-571500">
              <a:buFont typeface="Courier New" panose="02070309020205020404" pitchFamily="49" charset="0"/>
              <a:buChar char="o"/>
            </a:pPr>
            <a:endParaRPr lang="en-US" sz="3600" dirty="0">
              <a:solidFill>
                <a:srgbClr val="FF0000"/>
              </a:solidFill>
              <a:latin typeface="Times New Roman" panose="02020603050405020304" pitchFamily="18" charset="0"/>
              <a:cs typeface="Times New Roman" panose="02020603050405020304" pitchFamily="18" charset="0"/>
            </a:endParaRPr>
          </a:p>
          <a:p>
            <a:pPr marL="571500" indent="-571500">
              <a:buFont typeface="Courier New" panose="02070309020205020404" pitchFamily="49" charset="0"/>
              <a:buChar char="o"/>
            </a:pPr>
            <a:endParaRPr lang="en-US" sz="3600" dirty="0">
              <a:solidFill>
                <a:srgbClr val="FF0000"/>
              </a:solidFill>
              <a:latin typeface="Times New Roman" panose="02020603050405020304" pitchFamily="18" charset="0"/>
              <a:cs typeface="Times New Roman" panose="02020603050405020304" pitchFamily="18" charset="0"/>
            </a:endParaRPr>
          </a:p>
          <a:p>
            <a:pPr marL="571500" indent="-571500">
              <a:buFont typeface="Courier New" panose="02070309020205020404" pitchFamily="49" charset="0"/>
              <a:buChar char="o"/>
            </a:pPr>
            <a:endParaRPr lang="en-US" sz="1200" dirty="0">
              <a:solidFill>
                <a:srgbClr val="FF0000"/>
              </a:solidFill>
              <a:latin typeface="Times New Roman" panose="02020603050405020304" pitchFamily="18" charset="0"/>
              <a:cs typeface="Times New Roman" panose="02020603050405020304" pitchFamily="18" charset="0"/>
            </a:endParaRPr>
          </a:p>
          <a:p>
            <a:pPr marL="571500" indent="-571500">
              <a:buFont typeface="Courier New" panose="02070309020205020404" pitchFamily="49" charset="0"/>
              <a:buChar char="o"/>
            </a:pPr>
            <a:endParaRPr lang="en-US" sz="3600" dirty="0">
              <a:solidFill>
                <a:srgbClr val="FF0000"/>
              </a:solidFill>
              <a:latin typeface="Times New Roman" panose="02020603050405020304" pitchFamily="18" charset="0"/>
              <a:cs typeface="Times New Roman" panose="02020603050405020304" pitchFamily="18" charset="0"/>
            </a:endParaRPr>
          </a:p>
          <a:p>
            <a:pPr marL="571500" indent="-571500">
              <a:buFont typeface="Courier New" panose="02070309020205020404" pitchFamily="49" charset="0"/>
              <a:buChar char="o"/>
            </a:pPr>
            <a:endParaRPr lang="en-US" sz="3600" dirty="0">
              <a:solidFill>
                <a:srgbClr val="FF0000"/>
              </a:solidFill>
              <a:latin typeface="Times New Roman" panose="02020603050405020304" pitchFamily="18" charset="0"/>
              <a:cs typeface="Times New Roman" panose="02020603050405020304" pitchFamily="18" charset="0"/>
            </a:endParaRPr>
          </a:p>
          <a:p>
            <a:pPr marL="571500" indent="-571500"/>
            <a:endParaRPr lang="en-US" sz="3600" dirty="0">
              <a:solidFill>
                <a:srgbClr val="FF0000"/>
              </a:solidFill>
              <a:latin typeface="Times New Roman" panose="02020603050405020304" pitchFamily="18" charset="0"/>
              <a:cs typeface="Times New Roman" panose="02020603050405020304" pitchFamily="18" charset="0"/>
            </a:endParaRPr>
          </a:p>
          <a:p>
            <a:pPr marL="571500" indent="-571500"/>
            <a:endParaRPr lang="en-US" sz="3600" dirty="0">
              <a:solidFill>
                <a:srgbClr val="FF0000"/>
              </a:solidFill>
              <a:latin typeface="Times New Roman" panose="02020603050405020304" pitchFamily="18" charset="0"/>
              <a:cs typeface="Times New Roman" panose="02020603050405020304" pitchFamily="18" charset="0"/>
            </a:endParaRPr>
          </a:p>
          <a:p>
            <a:pPr marL="571500" indent="-571500"/>
            <a:endParaRPr lang="en-US" sz="3600" dirty="0">
              <a:solidFill>
                <a:srgbClr val="FF0000"/>
              </a:solidFill>
              <a:latin typeface="Times New Roman" panose="02020603050405020304" pitchFamily="18" charset="0"/>
              <a:cs typeface="Times New Roman" panose="02020603050405020304" pitchFamily="18" charset="0"/>
            </a:endParaRPr>
          </a:p>
          <a:p>
            <a:pPr marL="571500" indent="-571500"/>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838200" y="20138230"/>
            <a:ext cx="15773400" cy="17123570"/>
          </a:xfrm>
          <a:prstGeom prst="rect">
            <a:avLst/>
          </a:prstGeom>
          <a:solidFill>
            <a:schemeClr val="bg1"/>
          </a:solidFill>
          <a:ln w="190500">
            <a:solidFill>
              <a:srgbClr val="5D0F25"/>
            </a:solidFill>
          </a:ln>
        </p:spPr>
        <p:txBody>
          <a:bodyPr wrap="square" lIns="274320" tIns="182880" rIns="274320" bIns="182880" rtlCol="0">
            <a:noAutofit/>
          </a:bodyPr>
          <a:lstStyle/>
          <a:p>
            <a:pPr algn="ctr"/>
            <a:r>
              <a:rPr lang="en-US" sz="5000" b="1" dirty="0">
                <a:latin typeface="Times New Roman" pitchFamily="18" charset="0"/>
                <a:cs typeface="Times New Roman" pitchFamily="18" charset="0"/>
              </a:rPr>
              <a:t>Introduction</a:t>
            </a:r>
          </a:p>
          <a:p>
            <a:pPr algn="ctr"/>
            <a:endParaRPr lang="en-US" sz="5000" b="1" dirty="0">
              <a:solidFill>
                <a:srgbClr val="FF0000"/>
              </a:solidFill>
              <a:latin typeface="Times New Roman" pitchFamily="18" charset="0"/>
              <a:cs typeface="Times New Roman" pitchFamily="18" charset="0"/>
            </a:endParaRPr>
          </a:p>
          <a:p>
            <a:pPr marL="342900" indent="-342900">
              <a:lnSpc>
                <a:spcPct val="107000"/>
              </a:lnSpc>
              <a:buFont typeface="Symbol" panose="05050102010706020507" pitchFamily="18" charset="2"/>
              <a:buChar char=""/>
            </a:pPr>
            <a:r>
              <a:rPr lang="en-US" sz="3600" b="1" dirty="0">
                <a:latin typeface="Times New Roman" panose="02020603050405020304" pitchFamily="18" charset="0"/>
                <a:ea typeface="Calibri" panose="020F0502020204030204" pitchFamily="34" charset="0"/>
                <a:cs typeface="Times New Roman" panose="02020603050405020304" pitchFamily="18" charset="0"/>
              </a:rPr>
              <a:t>Body checking</a:t>
            </a:r>
            <a:r>
              <a:rPr lang="en-US" sz="3600" dirty="0">
                <a:latin typeface="Times New Roman" panose="02020603050405020304" pitchFamily="18" charset="0"/>
                <a:ea typeface="Calibri" panose="020F0502020204030204" pitchFamily="34" charset="0"/>
                <a:cs typeface="Times New Roman" panose="02020603050405020304" pitchFamily="18" charset="0"/>
              </a:rPr>
              <a:t>, or engaging in any behavior that leads to body evaluation, includes behaviors such as repeatedly looking in the mirror, weighing oneself, and wrapping the hand around parts of the body such as the stomach, waist, thighs, or arms (Walker &amp; Murray, 2012).</a:t>
            </a:r>
          </a:p>
          <a:p>
            <a:pPr marL="342900" lvl="0" indent="-342900">
              <a:lnSpc>
                <a:spcPct val="107000"/>
              </a:lnSpc>
              <a:buFont typeface="Symbol" panose="05050102010706020507" pitchFamily="18" charset="2"/>
              <a:buChar char=""/>
            </a:pPr>
            <a:r>
              <a:rPr lang="en-US" sz="3600" dirty="0">
                <a:latin typeface="Times New Roman" panose="02020603050405020304" pitchFamily="18" charset="0"/>
                <a:ea typeface="Calibri" panose="020F0502020204030204" pitchFamily="34" charset="0"/>
                <a:cs typeface="Times New Roman" panose="02020603050405020304" pitchFamily="18" charset="0"/>
              </a:rPr>
              <a:t>Body checking behaviors have been found to increase body dissatisfaction, attentional bias for body-related information, and body-related self-critical thoughts (</a:t>
            </a:r>
            <a:r>
              <a:rPr lang="en-US" sz="3600" dirty="0">
                <a:latin typeface="Times New Roman" panose="02020603050405020304" pitchFamily="18" charset="0"/>
                <a:cs typeface="Times New Roman" panose="02020603050405020304" pitchFamily="18" charset="0"/>
              </a:rPr>
              <a:t>Walker, 2014; </a:t>
            </a:r>
            <a:r>
              <a:rPr lang="en-US" sz="3600" dirty="0" err="1">
                <a:latin typeface="Times New Roman" panose="02020603050405020304" pitchFamily="18" charset="0"/>
                <a:cs typeface="Times New Roman" panose="02020603050405020304" pitchFamily="18" charset="0"/>
              </a:rPr>
              <a:t>Smeets</a:t>
            </a:r>
            <a:r>
              <a:rPr lang="en-US" sz="3600" dirty="0">
                <a:latin typeface="Times New Roman" panose="02020603050405020304" pitchFamily="18" charset="0"/>
                <a:cs typeface="Times New Roman" panose="02020603050405020304" pitchFamily="18" charset="0"/>
              </a:rPr>
              <a:t> et al., 2011; </a:t>
            </a:r>
            <a:r>
              <a:rPr lang="en-US" sz="3600" dirty="0" err="1">
                <a:latin typeface="Times New Roman" panose="02020603050405020304" pitchFamily="18" charset="0"/>
                <a:cs typeface="Times New Roman" panose="02020603050405020304" pitchFamily="18" charset="0"/>
              </a:rPr>
              <a:t>Shafran</a:t>
            </a:r>
            <a:r>
              <a:rPr lang="en-US" sz="3600" dirty="0">
                <a:latin typeface="Times New Roman" panose="02020603050405020304" pitchFamily="18" charset="0"/>
                <a:cs typeface="Times New Roman" panose="02020603050405020304" pitchFamily="18" charset="0"/>
              </a:rPr>
              <a:t> et al., 2007</a:t>
            </a:r>
            <a:r>
              <a:rPr lang="en-US" sz="3600" dirty="0">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0"/>
              </a:spcAft>
              <a:buFont typeface="Symbol" panose="05050102010706020507" pitchFamily="18" charset="2"/>
              <a:buChar char=""/>
            </a:pPr>
            <a:r>
              <a:rPr lang="en-US" sz="3600" dirty="0">
                <a:latin typeface="Times New Roman" panose="02020603050405020304" pitchFamily="18" charset="0"/>
                <a:ea typeface="Calibri" panose="020F0502020204030204" pitchFamily="34" charset="0"/>
              </a:rPr>
              <a:t>Fairburn’s (2003) Enhanced Cognitive-Behavioral Therapy for Eating Disorders identifies body checking as serving a maintaining role in the over evaluation of shape and weight among individuals with eating disorders. </a:t>
            </a:r>
          </a:p>
          <a:p>
            <a:pPr marL="342900" marR="0" lvl="0" indent="-342900">
              <a:lnSpc>
                <a:spcPct val="107000"/>
              </a:lnSpc>
              <a:spcBef>
                <a:spcPts val="0"/>
              </a:spcBef>
              <a:spcAft>
                <a:spcPts val="0"/>
              </a:spcAft>
              <a:buFont typeface="Symbol" panose="05050102010706020507" pitchFamily="18" charset="2"/>
              <a:buChar char=""/>
            </a:pPr>
            <a:r>
              <a:rPr lang="en-US" sz="3600" dirty="0">
                <a:latin typeface="Times New Roman" panose="02020603050405020304" pitchFamily="18" charset="0"/>
                <a:ea typeface="Calibri" panose="020F0502020204030204" pitchFamily="34" charset="0"/>
              </a:rPr>
              <a:t>Currently, no studies have addressed digital treatments for body checking behaviors. </a:t>
            </a:r>
          </a:p>
          <a:p>
            <a:pPr marL="342900" marR="0" lvl="0" indent="-342900">
              <a:lnSpc>
                <a:spcPct val="107000"/>
              </a:lnSpc>
              <a:spcBef>
                <a:spcPts val="0"/>
              </a:spcBef>
              <a:spcAft>
                <a:spcPts val="0"/>
              </a:spcAft>
              <a:buFont typeface="Symbol" panose="05050102010706020507" pitchFamily="18" charset="2"/>
              <a:buChar char=""/>
            </a:pPr>
            <a:r>
              <a:rPr lang="en-US" sz="3600" b="1" dirty="0">
                <a:latin typeface="Times New Roman" panose="02020603050405020304" pitchFamily="18" charset="0"/>
                <a:ea typeface="Calibri" panose="020F0502020204030204" pitchFamily="34" charset="0"/>
              </a:rPr>
              <a:t>Ecological Momentary Intervention (EMI) </a:t>
            </a:r>
            <a:r>
              <a:rPr lang="en-US" sz="3600" dirty="0">
                <a:latin typeface="Times New Roman" panose="02020603050405020304" pitchFamily="18" charset="0"/>
                <a:ea typeface="Calibri" panose="020F0502020204030204" pitchFamily="34" charset="0"/>
              </a:rPr>
              <a:t>is a method of treatment that is provided in participants’ naturalistic environment utilizing mobile technology and has been shown to reduce psychological symptoms such as anxiety and stress (Heron &amp; Smyth, 2010; Gee, Griffiths, &amp; Gulliver, 2016). </a:t>
            </a:r>
            <a:endParaRPr lang="en-US" sz="3600" dirty="0">
              <a:latin typeface="Times New Roman" panose="02020603050405020304" pitchFamily="18" charset="0"/>
              <a:ea typeface="Calibri" panose="020F0502020204030204" pitchFamily="34" charset="0"/>
              <a:cs typeface="Times New Roman" panose="02020603050405020304" pitchFamily="18" charset="0"/>
            </a:endParaRPr>
          </a:p>
          <a:p>
            <a:pPr marL="571500" marR="0" lvl="0" indent="-571500">
              <a:lnSpc>
                <a:spcPct val="107000"/>
              </a:lnSpc>
              <a:spcBef>
                <a:spcPts val="0"/>
              </a:spcBef>
              <a:spcAft>
                <a:spcPts val="0"/>
              </a:spcAft>
              <a:buFont typeface="Arial" panose="020B0604020202020204" pitchFamily="34" charset="0"/>
              <a:buChar char="•"/>
            </a:pPr>
            <a:endParaRPr lang="en-US" sz="3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3600" u="sng" dirty="0">
                <a:latin typeface="Times New Roman" panose="02020603050405020304" pitchFamily="18" charset="0"/>
                <a:ea typeface="Calibri" panose="020F0502020204030204" pitchFamily="34" charset="0"/>
                <a:cs typeface="Times New Roman" panose="02020603050405020304" pitchFamily="18" charset="0"/>
              </a:rPr>
              <a:t>Purpose</a:t>
            </a:r>
          </a:p>
          <a:p>
            <a:pPr marL="342900" marR="0" lvl="0" indent="-342900">
              <a:lnSpc>
                <a:spcPct val="107000"/>
              </a:lnSpc>
              <a:spcBef>
                <a:spcPts val="0"/>
              </a:spcBef>
              <a:spcAft>
                <a:spcPts val="800"/>
              </a:spcAft>
              <a:buFont typeface="Symbol" panose="05050102010706020507" pitchFamily="18" charset="2"/>
              <a:buChar char=""/>
            </a:pPr>
            <a:r>
              <a:rPr lang="en-US" sz="3600" dirty="0" smtClean="0">
                <a:latin typeface="Times New Roman" panose="02020603050405020304" pitchFamily="18" charset="0"/>
                <a:ea typeface="Calibri" panose="020F0502020204030204" pitchFamily="34" charset="0"/>
                <a:cs typeface="Times New Roman" panose="02020603050405020304" pitchFamily="18" charset="0"/>
              </a:rPr>
              <a:t>To assess the impact of an Ecological Momentary Intervention (EMI) on body checking behavior.</a:t>
            </a:r>
            <a:endParaRPr lang="en-US" sz="3600" strike="sngStrike"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endParaRPr lang="en-US" sz="3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3600" u="sng" dirty="0">
                <a:latin typeface="Times New Roman" panose="02020603050405020304" pitchFamily="18" charset="0"/>
                <a:ea typeface="Calibri" panose="020F0502020204030204" pitchFamily="34" charset="0"/>
                <a:cs typeface="Times New Roman" panose="02020603050405020304" pitchFamily="18" charset="0"/>
              </a:rPr>
              <a:t>Hypothesis </a:t>
            </a:r>
          </a:p>
          <a:p>
            <a:pPr marL="342900" indent="-342900">
              <a:lnSpc>
                <a:spcPct val="107000"/>
              </a:lnSpc>
              <a:buFont typeface="Symbol" panose="05050102010706020507" pitchFamily="18" charset="2"/>
              <a:buChar char=""/>
            </a:pPr>
            <a:r>
              <a:rPr lang="en-US" sz="3600" dirty="0">
                <a:latin typeface="Times New Roman" panose="02020603050405020304" pitchFamily="18" charset="0"/>
                <a:ea typeface="Calibri" panose="020F0502020204030204" pitchFamily="34" charset="0"/>
                <a:cs typeface="Times New Roman" panose="02020603050405020304" pitchFamily="18" charset="0"/>
              </a:rPr>
              <a:t>Body checking, body checking cognitions, body dissatisfaction, body image avoidance, and internalization of the </a:t>
            </a:r>
            <a:r>
              <a:rPr lang="en-US" sz="3600" dirty="0" smtClean="0">
                <a:latin typeface="Times New Roman" panose="02020603050405020304" pitchFamily="18" charset="0"/>
                <a:ea typeface="Calibri" panose="020F0502020204030204" pitchFamily="34" charset="0"/>
                <a:cs typeface="Times New Roman" panose="02020603050405020304" pitchFamily="18" charset="0"/>
              </a:rPr>
              <a:t>thin-ideal </a:t>
            </a:r>
            <a:r>
              <a:rPr lang="en-US" sz="3600" dirty="0">
                <a:latin typeface="Times New Roman" panose="02020603050405020304" pitchFamily="18" charset="0"/>
                <a:ea typeface="Calibri" panose="020F0502020204030204" pitchFamily="34" charset="0"/>
                <a:cs typeface="Times New Roman" panose="02020603050405020304" pitchFamily="18" charset="0"/>
              </a:rPr>
              <a:t>will significantly decrease following a five day intervention. </a:t>
            </a:r>
            <a:endParaRPr lang="en-US" sz="3600" b="1" dirty="0">
              <a:latin typeface="Times New Roman" panose="02020603050405020304" pitchFamily="18" charset="0"/>
              <a:cs typeface="Times New Roman" pitchFamily="18" charset="0"/>
            </a:endParaRPr>
          </a:p>
          <a:p>
            <a:pPr marR="0" lvl="0">
              <a:lnSpc>
                <a:spcPct val="107000"/>
              </a:lnSpc>
              <a:spcBef>
                <a:spcPts val="0"/>
              </a:spcBef>
              <a:spcAft>
                <a:spcPts val="800"/>
              </a:spcAft>
            </a:pPr>
            <a:endParaRPr lang="en-US" sz="3600" b="1" dirty="0">
              <a:solidFill>
                <a:srgbClr val="FF0000"/>
              </a:solidFill>
              <a:latin typeface="Times New Roman" pitchFamily="18" charset="0"/>
              <a:cs typeface="Times New Roman" pitchFamily="18" charset="0"/>
            </a:endParaRPr>
          </a:p>
        </p:txBody>
      </p:sp>
      <p:sp>
        <p:nvSpPr>
          <p:cNvPr id="9" name="TextBox 8"/>
          <p:cNvSpPr txBox="1"/>
          <p:nvPr/>
        </p:nvSpPr>
        <p:spPr>
          <a:xfrm>
            <a:off x="34480500" y="29074943"/>
            <a:ext cx="15697200" cy="8186857"/>
          </a:xfrm>
          <a:prstGeom prst="rect">
            <a:avLst/>
          </a:prstGeom>
          <a:solidFill>
            <a:schemeClr val="bg1"/>
          </a:solidFill>
          <a:ln w="190500">
            <a:solidFill>
              <a:srgbClr val="5D0F25"/>
            </a:solidFill>
          </a:ln>
        </p:spPr>
        <p:txBody>
          <a:bodyPr wrap="square" lIns="274320" tIns="182880" rIns="274320" bIns="182880" rtlCol="0">
            <a:spAutoFit/>
          </a:bodyPr>
          <a:lstStyle/>
          <a:p>
            <a:pPr algn="ctr"/>
            <a:r>
              <a:rPr lang="en-US" sz="2800" b="1" dirty="0">
                <a:latin typeface="Times New Roman" panose="02020603050405020304" pitchFamily="18" charset="0"/>
                <a:cs typeface="Times New Roman" pitchFamily="18" charset="0"/>
              </a:rPr>
              <a:t>References</a:t>
            </a:r>
          </a:p>
          <a:p>
            <a:pPr marL="457200" marR="0" indent="-457200">
              <a:spcBef>
                <a:spcPts val="0"/>
              </a:spcBef>
              <a:spcAft>
                <a:spcPts val="0"/>
              </a:spcAft>
            </a:pPr>
            <a:r>
              <a:rPr lang="en-US" sz="2000" dirty="0">
                <a:latin typeface="Times New Roman" panose="02020603050405020304" pitchFamily="18" charset="0"/>
                <a:ea typeface="Calibri"/>
                <a:cs typeface="Times New Roman" panose="02020603050405020304" pitchFamily="18" charset="0"/>
              </a:rPr>
              <a:t>Cooper, P. J., Taylor, M. J., Cooper, Z., &amp; </a:t>
            </a:r>
            <a:r>
              <a:rPr lang="en-US" sz="2000" dirty="0" err="1">
                <a:latin typeface="Times New Roman" panose="02020603050405020304" pitchFamily="18" charset="0"/>
                <a:ea typeface="Calibri"/>
                <a:cs typeface="Times New Roman" panose="02020603050405020304" pitchFamily="18" charset="0"/>
              </a:rPr>
              <a:t>Fairbum</a:t>
            </a:r>
            <a:r>
              <a:rPr lang="en-US" sz="2000" dirty="0">
                <a:latin typeface="Times New Roman" panose="02020603050405020304" pitchFamily="18" charset="0"/>
                <a:ea typeface="Calibri"/>
                <a:cs typeface="Times New Roman" panose="02020603050405020304" pitchFamily="18" charset="0"/>
              </a:rPr>
              <a:t>, C. G. (1987). The development and validation of the Body Shape Questionnaire. </a:t>
            </a:r>
            <a:r>
              <a:rPr lang="en-US" sz="2000" i="1" dirty="0">
                <a:latin typeface="Times New Roman" panose="02020603050405020304" pitchFamily="18" charset="0"/>
                <a:ea typeface="Calibri"/>
                <a:cs typeface="Times New Roman" panose="02020603050405020304" pitchFamily="18" charset="0"/>
              </a:rPr>
              <a:t>International Journal of eating disorders</a:t>
            </a:r>
            <a:r>
              <a:rPr lang="en-US" sz="2000" dirty="0">
                <a:latin typeface="Times New Roman" panose="02020603050405020304" pitchFamily="18" charset="0"/>
                <a:ea typeface="Calibri"/>
                <a:cs typeface="Times New Roman" panose="02020603050405020304" pitchFamily="18" charset="0"/>
              </a:rPr>
              <a:t>, </a:t>
            </a:r>
            <a:r>
              <a:rPr lang="en-US" sz="2000" i="1" dirty="0">
                <a:latin typeface="Times New Roman" panose="02020603050405020304" pitchFamily="18" charset="0"/>
                <a:ea typeface="Calibri"/>
                <a:cs typeface="Times New Roman" panose="02020603050405020304" pitchFamily="18" charset="0"/>
              </a:rPr>
              <a:t>6</a:t>
            </a:r>
            <a:r>
              <a:rPr lang="en-US" sz="2000" dirty="0">
                <a:latin typeface="Times New Roman" panose="02020603050405020304" pitchFamily="18" charset="0"/>
                <a:ea typeface="Calibri"/>
                <a:cs typeface="Times New Roman" panose="02020603050405020304" pitchFamily="18" charset="0"/>
              </a:rPr>
              <a:t>(4), 485-494.</a:t>
            </a:r>
          </a:p>
          <a:p>
            <a:pPr marL="457200" marR="0" indent="-457200">
              <a:spcBef>
                <a:spcPts val="0"/>
              </a:spcBef>
              <a:spcAft>
                <a:spcPts val="0"/>
              </a:spcAft>
            </a:pPr>
            <a:r>
              <a:rPr lang="en-US" sz="2000" dirty="0">
                <a:latin typeface="Times New Roman" panose="02020603050405020304" pitchFamily="18" charset="0"/>
                <a:ea typeface="Calibri"/>
                <a:cs typeface="Times New Roman" panose="02020603050405020304" pitchFamily="18" charset="0"/>
              </a:rPr>
              <a:t>Fairburn, C.G., Cooper, Z., &amp; </a:t>
            </a:r>
            <a:r>
              <a:rPr lang="en-US" sz="2000" dirty="0" err="1">
                <a:latin typeface="Times New Roman" panose="02020603050405020304" pitchFamily="18" charset="0"/>
                <a:ea typeface="Calibri"/>
                <a:cs typeface="Times New Roman" panose="02020603050405020304" pitchFamily="18" charset="0"/>
              </a:rPr>
              <a:t>Shafran</a:t>
            </a:r>
            <a:r>
              <a:rPr lang="en-US" sz="2000" dirty="0">
                <a:latin typeface="Times New Roman" panose="02020603050405020304" pitchFamily="18" charset="0"/>
                <a:ea typeface="Calibri"/>
                <a:cs typeface="Times New Roman" panose="02020603050405020304" pitchFamily="18" charset="0"/>
              </a:rPr>
              <a:t>, R. (2003). Cognitive-</a:t>
            </a:r>
            <a:r>
              <a:rPr lang="en-US" sz="2000" dirty="0" err="1">
                <a:latin typeface="Times New Roman" panose="02020603050405020304" pitchFamily="18" charset="0"/>
                <a:ea typeface="Calibri"/>
                <a:cs typeface="Times New Roman" panose="02020603050405020304" pitchFamily="18" charset="0"/>
              </a:rPr>
              <a:t>behaviour</a:t>
            </a:r>
            <a:r>
              <a:rPr lang="en-US" sz="2000" dirty="0">
                <a:latin typeface="Times New Roman" panose="02020603050405020304" pitchFamily="18" charset="0"/>
                <a:ea typeface="Calibri"/>
                <a:cs typeface="Times New Roman" panose="02020603050405020304" pitchFamily="18" charset="0"/>
              </a:rPr>
              <a:t> therapy for eating disorders: A ‘‘</a:t>
            </a:r>
            <a:r>
              <a:rPr lang="en-US" sz="2000" dirty="0" err="1">
                <a:latin typeface="Times New Roman" panose="02020603050405020304" pitchFamily="18" charset="0"/>
                <a:ea typeface="Calibri"/>
                <a:cs typeface="Times New Roman" panose="02020603050405020304" pitchFamily="18" charset="0"/>
              </a:rPr>
              <a:t>transdiagnostic</a:t>
            </a:r>
            <a:r>
              <a:rPr lang="en-US" sz="2000" dirty="0">
                <a:latin typeface="Times New Roman" panose="02020603050405020304" pitchFamily="18" charset="0"/>
                <a:ea typeface="Calibri"/>
                <a:cs typeface="Times New Roman" panose="02020603050405020304" pitchFamily="18" charset="0"/>
              </a:rPr>
              <a:t>’’ theory and treatment. </a:t>
            </a:r>
            <a:r>
              <a:rPr lang="en-US" sz="2000" i="1" dirty="0" err="1">
                <a:latin typeface="Times New Roman" panose="02020603050405020304" pitchFamily="18" charset="0"/>
                <a:ea typeface="Calibri"/>
                <a:cs typeface="Times New Roman" panose="02020603050405020304" pitchFamily="18" charset="0"/>
              </a:rPr>
              <a:t>Behaviour</a:t>
            </a:r>
            <a:r>
              <a:rPr lang="en-US" sz="2000" i="1" dirty="0">
                <a:latin typeface="Times New Roman" panose="02020603050405020304" pitchFamily="18" charset="0"/>
                <a:ea typeface="Calibri"/>
                <a:cs typeface="Times New Roman" panose="02020603050405020304" pitchFamily="18" charset="0"/>
              </a:rPr>
              <a:t> Research and Therapy</a:t>
            </a:r>
            <a:r>
              <a:rPr lang="en-US" sz="2000" dirty="0">
                <a:latin typeface="Times New Roman" panose="02020603050405020304" pitchFamily="18" charset="0"/>
                <a:ea typeface="Calibri"/>
                <a:cs typeface="Times New Roman" panose="02020603050405020304" pitchFamily="18" charset="0"/>
              </a:rPr>
              <a:t>, 41, 509–528.</a:t>
            </a:r>
          </a:p>
          <a:p>
            <a:pPr marL="457200" indent="-457200"/>
            <a:r>
              <a:rPr lang="en-US" sz="2000" dirty="0">
                <a:latin typeface="Times New Roman" panose="02020603050405020304" pitchFamily="18" charset="0"/>
                <a:cs typeface="Times New Roman" panose="02020603050405020304" pitchFamily="18" charset="0"/>
              </a:rPr>
              <a:t>Gee, B. L., Griffiths, K. M., &amp; Gulliver, A. (2016). Effectiveness of mobile technologies delivering Ecological Momentary Interventions for stress and anxiety: a systematic review. </a:t>
            </a:r>
            <a:r>
              <a:rPr lang="en-US" sz="2000" i="1" dirty="0">
                <a:latin typeface="Times New Roman" panose="02020603050405020304" pitchFamily="18" charset="0"/>
                <a:cs typeface="Times New Roman" panose="02020603050405020304" pitchFamily="18" charset="0"/>
              </a:rPr>
              <a:t>Journal of the American Medical Informatics Association, 23</a:t>
            </a:r>
            <a:r>
              <a:rPr lang="en-US" sz="2000" dirty="0">
                <a:latin typeface="Times New Roman" panose="02020603050405020304" pitchFamily="18" charset="0"/>
                <a:cs typeface="Times New Roman" panose="02020603050405020304" pitchFamily="18" charset="0"/>
              </a:rPr>
              <a:t>(1), 221-229.</a:t>
            </a:r>
          </a:p>
          <a:p>
            <a:pPr marL="457200" indent="-457200"/>
            <a:r>
              <a:rPr lang="en-US" sz="2000" dirty="0">
                <a:latin typeface="Times New Roman" panose="02020603050405020304" pitchFamily="18" charset="0"/>
                <a:cs typeface="Times New Roman" panose="02020603050405020304" pitchFamily="18" charset="0"/>
              </a:rPr>
              <a:t>Heron, K. E., &amp; Smyth, J. M. (2010). Ecological momentary interventions: Incorporating mobile technology into psychosocial and health </a:t>
            </a:r>
            <a:r>
              <a:rPr lang="en-US" sz="2000" dirty="0" err="1">
                <a:latin typeface="Times New Roman" panose="02020603050405020304" pitchFamily="18" charset="0"/>
                <a:cs typeface="Times New Roman" panose="02020603050405020304" pitchFamily="18" charset="0"/>
              </a:rPr>
              <a:t>behaviour</a:t>
            </a:r>
            <a:r>
              <a:rPr lang="en-US" sz="2000" dirty="0">
                <a:latin typeface="Times New Roman" panose="02020603050405020304" pitchFamily="18" charset="0"/>
                <a:cs typeface="Times New Roman" panose="02020603050405020304" pitchFamily="18" charset="0"/>
              </a:rPr>
              <a:t> treatments. </a:t>
            </a:r>
            <a:r>
              <a:rPr lang="en-US" sz="2000" i="1" dirty="0">
                <a:latin typeface="Times New Roman" panose="02020603050405020304" pitchFamily="18" charset="0"/>
                <a:cs typeface="Times New Roman" panose="02020603050405020304" pitchFamily="18" charset="0"/>
              </a:rPr>
              <a:t>British Journal Of Health Psychology</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15</a:t>
            </a:r>
            <a:r>
              <a:rPr lang="en-US" sz="2000" dirty="0">
                <a:latin typeface="Times New Roman" panose="02020603050405020304" pitchFamily="18" charset="0"/>
                <a:cs typeface="Times New Roman" panose="02020603050405020304" pitchFamily="18" charset="0"/>
              </a:rPr>
              <a:t>(1), 1-39. doi:10.1348/135910709X466063</a:t>
            </a:r>
            <a:endParaRPr lang="en-US" sz="2000" dirty="0">
              <a:latin typeface="Times New Roman" panose="02020603050405020304" pitchFamily="18" charset="0"/>
              <a:ea typeface="Times New Roman"/>
              <a:cs typeface="Times New Roman" panose="02020603050405020304" pitchFamily="18" charset="0"/>
            </a:endParaRPr>
          </a:p>
          <a:p>
            <a:pPr marL="457200" marR="0" indent="-457200">
              <a:spcBef>
                <a:spcPts val="0"/>
              </a:spcBef>
              <a:spcAft>
                <a:spcPts val="0"/>
              </a:spcAft>
            </a:pPr>
            <a:r>
              <a:rPr lang="en-US" sz="2000" dirty="0" err="1">
                <a:latin typeface="Times New Roman" panose="02020603050405020304" pitchFamily="18" charset="0"/>
                <a:ea typeface="Times New Roman"/>
                <a:cs typeface="Times New Roman" panose="02020603050405020304" pitchFamily="18" charset="0"/>
              </a:rPr>
              <a:t>Mountford</a:t>
            </a:r>
            <a:r>
              <a:rPr lang="en-US" sz="2000" dirty="0">
                <a:latin typeface="Times New Roman" panose="02020603050405020304" pitchFamily="18" charset="0"/>
                <a:ea typeface="Times New Roman"/>
                <a:cs typeface="Times New Roman" panose="02020603050405020304" pitchFamily="18" charset="0"/>
              </a:rPr>
              <a:t>, V., </a:t>
            </a:r>
            <a:r>
              <a:rPr lang="en-US" sz="2000" dirty="0" err="1">
                <a:latin typeface="Times New Roman" panose="02020603050405020304" pitchFamily="18" charset="0"/>
                <a:ea typeface="Times New Roman"/>
                <a:cs typeface="Times New Roman" panose="02020603050405020304" pitchFamily="18" charset="0"/>
              </a:rPr>
              <a:t>Haase</a:t>
            </a:r>
            <a:r>
              <a:rPr lang="en-US" sz="2000" dirty="0">
                <a:latin typeface="Times New Roman" panose="02020603050405020304" pitchFamily="18" charset="0"/>
                <a:ea typeface="Times New Roman"/>
                <a:cs typeface="Times New Roman" panose="02020603050405020304" pitchFamily="18" charset="0"/>
              </a:rPr>
              <a:t>, A., &amp; Waller, G. (2006). Body checking in the eating disorders: Associations between cognitions and behaviors. </a:t>
            </a:r>
            <a:r>
              <a:rPr lang="en-US" sz="2000" i="1" dirty="0">
                <a:latin typeface="Times New Roman" panose="02020603050405020304" pitchFamily="18" charset="0"/>
                <a:ea typeface="Times New Roman"/>
                <a:cs typeface="Times New Roman" panose="02020603050405020304" pitchFamily="18" charset="0"/>
              </a:rPr>
              <a:t>International Journal Of Eating Disorders</a:t>
            </a:r>
            <a:r>
              <a:rPr lang="en-US" sz="2000" dirty="0">
                <a:latin typeface="Times New Roman" panose="02020603050405020304" pitchFamily="18" charset="0"/>
                <a:ea typeface="Times New Roman"/>
                <a:cs typeface="Times New Roman" panose="02020603050405020304" pitchFamily="18" charset="0"/>
              </a:rPr>
              <a:t>, 39(8), 708-715. doi:10.1002/eat.20279</a:t>
            </a:r>
            <a:endParaRPr lang="en-US" sz="2000" dirty="0">
              <a:latin typeface="Times New Roman" panose="02020603050405020304" pitchFamily="18" charset="0"/>
              <a:ea typeface="Calibri"/>
              <a:cs typeface="Times New Roman" panose="02020603050405020304" pitchFamily="18" charset="0"/>
            </a:endParaRPr>
          </a:p>
          <a:p>
            <a:pPr marL="457200" marR="0" indent="-457200">
              <a:spcBef>
                <a:spcPts val="0"/>
              </a:spcBef>
              <a:spcAft>
                <a:spcPts val="0"/>
              </a:spcAft>
            </a:pPr>
            <a:r>
              <a:rPr lang="en-US" sz="2000" dirty="0" err="1">
                <a:latin typeface="Times New Roman" panose="02020603050405020304" pitchFamily="18" charset="0"/>
                <a:ea typeface="Calibri"/>
                <a:cs typeface="Times New Roman" panose="02020603050405020304" pitchFamily="18" charset="0"/>
              </a:rPr>
              <a:t>Reas</a:t>
            </a:r>
            <a:r>
              <a:rPr lang="en-US" sz="2000" dirty="0">
                <a:latin typeface="Times New Roman" panose="02020603050405020304" pitchFamily="18" charset="0"/>
                <a:ea typeface="Calibri"/>
                <a:cs typeface="Times New Roman" panose="02020603050405020304" pitchFamily="18" charset="0"/>
              </a:rPr>
              <a:t>, D. L., Whisenhunt, B. L., </a:t>
            </a:r>
            <a:r>
              <a:rPr lang="en-US" sz="2000" dirty="0" err="1">
                <a:latin typeface="Times New Roman" panose="02020603050405020304" pitchFamily="18" charset="0"/>
                <a:ea typeface="Calibri"/>
                <a:cs typeface="Times New Roman" panose="02020603050405020304" pitchFamily="18" charset="0"/>
              </a:rPr>
              <a:t>Netemeyer</a:t>
            </a:r>
            <a:r>
              <a:rPr lang="en-US" sz="2000" dirty="0">
                <a:latin typeface="Times New Roman" panose="02020603050405020304" pitchFamily="18" charset="0"/>
                <a:ea typeface="Calibri"/>
                <a:cs typeface="Times New Roman" panose="02020603050405020304" pitchFamily="18" charset="0"/>
              </a:rPr>
              <a:t>, R., &amp; Williamson, D. A. (2002). Development of the body checking questionnaire: A self‐report measure of body checking behaviors. </a:t>
            </a:r>
            <a:r>
              <a:rPr lang="en-US" sz="2000" i="1" dirty="0">
                <a:latin typeface="Times New Roman" panose="02020603050405020304" pitchFamily="18" charset="0"/>
                <a:ea typeface="Calibri"/>
                <a:cs typeface="Times New Roman" panose="02020603050405020304" pitchFamily="18" charset="0"/>
              </a:rPr>
              <a:t>International Journal of Eating Disorders</a:t>
            </a:r>
            <a:r>
              <a:rPr lang="en-US" sz="2000" dirty="0">
                <a:latin typeface="Times New Roman" panose="02020603050405020304" pitchFamily="18" charset="0"/>
                <a:ea typeface="Calibri"/>
                <a:cs typeface="Times New Roman" panose="02020603050405020304" pitchFamily="18" charset="0"/>
              </a:rPr>
              <a:t>, </a:t>
            </a:r>
            <a:r>
              <a:rPr lang="en-US" sz="2000" i="1" dirty="0">
                <a:latin typeface="Times New Roman" panose="02020603050405020304" pitchFamily="18" charset="0"/>
                <a:ea typeface="Calibri"/>
                <a:cs typeface="Times New Roman" panose="02020603050405020304" pitchFamily="18" charset="0"/>
              </a:rPr>
              <a:t>31</a:t>
            </a:r>
            <a:r>
              <a:rPr lang="en-US" sz="2000" dirty="0">
                <a:latin typeface="Times New Roman" panose="02020603050405020304" pitchFamily="18" charset="0"/>
                <a:ea typeface="Calibri"/>
                <a:cs typeface="Times New Roman" panose="02020603050405020304" pitchFamily="18" charset="0"/>
              </a:rPr>
              <a:t>(3), 324-333</a:t>
            </a:r>
            <a:r>
              <a:rPr lang="en-US" sz="2000" dirty="0" smtClean="0">
                <a:latin typeface="Times New Roman" panose="02020603050405020304" pitchFamily="18" charset="0"/>
                <a:ea typeface="Calibri"/>
                <a:cs typeface="Times New Roman" panose="02020603050405020304" pitchFamily="18" charset="0"/>
              </a:rPr>
              <a:t>.</a:t>
            </a:r>
          </a:p>
          <a:p>
            <a:pPr marL="457200" marR="0" indent="-457200">
              <a:spcBef>
                <a:spcPts val="0"/>
              </a:spcBef>
              <a:spcAft>
                <a:spcPts val="0"/>
              </a:spcAft>
            </a:pPr>
            <a:r>
              <a:rPr lang="en-US" sz="2000" dirty="0">
                <a:latin typeface="Times New Roman" panose="02020603050405020304" pitchFamily="18" charset="0"/>
                <a:ea typeface="Calibri"/>
                <a:cs typeface="Times New Roman" panose="02020603050405020304" pitchFamily="18" charset="0"/>
              </a:rPr>
              <a:t>Rosen, J. C., </a:t>
            </a:r>
            <a:r>
              <a:rPr lang="en-US" sz="2000" dirty="0" err="1">
                <a:latin typeface="Times New Roman" panose="02020603050405020304" pitchFamily="18" charset="0"/>
                <a:ea typeface="Calibri"/>
                <a:cs typeface="Times New Roman" panose="02020603050405020304" pitchFamily="18" charset="0"/>
              </a:rPr>
              <a:t>Srebnik</a:t>
            </a:r>
            <a:r>
              <a:rPr lang="en-US" sz="2000" dirty="0">
                <a:latin typeface="Times New Roman" panose="02020603050405020304" pitchFamily="18" charset="0"/>
                <a:ea typeface="Calibri"/>
                <a:cs typeface="Times New Roman" panose="02020603050405020304" pitchFamily="18" charset="0"/>
              </a:rPr>
              <a:t>, D., </a:t>
            </a:r>
            <a:r>
              <a:rPr lang="en-US" sz="2000" dirty="0" err="1">
                <a:latin typeface="Times New Roman" panose="02020603050405020304" pitchFamily="18" charset="0"/>
                <a:ea typeface="Calibri"/>
                <a:cs typeface="Times New Roman" panose="02020603050405020304" pitchFamily="18" charset="0"/>
              </a:rPr>
              <a:t>Saltzberg</a:t>
            </a:r>
            <a:r>
              <a:rPr lang="en-US" sz="2000" dirty="0">
                <a:latin typeface="Times New Roman" panose="02020603050405020304" pitchFamily="18" charset="0"/>
                <a:ea typeface="Calibri"/>
                <a:cs typeface="Times New Roman" panose="02020603050405020304" pitchFamily="18" charset="0"/>
              </a:rPr>
              <a:t>, E., &amp; Wendt, S. (1991). Development of a body image avoidance questionnaire. </a:t>
            </a:r>
            <a:r>
              <a:rPr lang="en-US" sz="2000" i="1" dirty="0">
                <a:latin typeface="Times New Roman" panose="02020603050405020304" pitchFamily="18" charset="0"/>
                <a:ea typeface="Calibri"/>
                <a:cs typeface="Times New Roman" panose="02020603050405020304" pitchFamily="18" charset="0"/>
              </a:rPr>
              <a:t>Psychological Assessment: A Journal Of Consulting And Clinical Psychology, 3</a:t>
            </a:r>
            <a:r>
              <a:rPr lang="en-US" sz="2000" dirty="0">
                <a:latin typeface="Times New Roman" panose="02020603050405020304" pitchFamily="18" charset="0"/>
                <a:ea typeface="Calibri"/>
                <a:cs typeface="Times New Roman" panose="02020603050405020304" pitchFamily="18" charset="0"/>
              </a:rPr>
              <a:t>(1), 32-37. doi:10.1037/1040-3590.3.1.32</a:t>
            </a:r>
          </a:p>
          <a:p>
            <a:pPr marL="457200" marR="0" indent="-457200">
              <a:spcBef>
                <a:spcPts val="0"/>
              </a:spcBef>
              <a:spcAft>
                <a:spcPts val="0"/>
              </a:spcAft>
            </a:pPr>
            <a:r>
              <a:rPr lang="en-US" sz="2000" dirty="0" err="1" smtClean="0">
                <a:latin typeface="Times New Roman" panose="02020603050405020304" pitchFamily="18" charset="0"/>
                <a:ea typeface="Times New Roman"/>
                <a:cs typeface="Times New Roman" panose="02020603050405020304" pitchFamily="18" charset="0"/>
              </a:rPr>
              <a:t>Shafran</a:t>
            </a:r>
            <a:r>
              <a:rPr lang="en-US" sz="2000" dirty="0">
                <a:latin typeface="Times New Roman" panose="02020603050405020304" pitchFamily="18" charset="0"/>
                <a:ea typeface="Times New Roman"/>
                <a:cs typeface="Times New Roman" panose="02020603050405020304" pitchFamily="18" charset="0"/>
              </a:rPr>
              <a:t>, R., Lee, M., Payne, E., &amp; Fairburn, C. (2007). An experimental analysis of body checking. </a:t>
            </a:r>
            <a:r>
              <a:rPr lang="en-US" sz="2000" i="1" dirty="0" err="1">
                <a:latin typeface="Times New Roman" panose="02020603050405020304" pitchFamily="18" charset="0"/>
                <a:ea typeface="Times New Roman"/>
                <a:cs typeface="Times New Roman" panose="02020603050405020304" pitchFamily="18" charset="0"/>
              </a:rPr>
              <a:t>Behaviour</a:t>
            </a:r>
            <a:r>
              <a:rPr lang="en-US" sz="2000" i="1" dirty="0">
                <a:latin typeface="Times New Roman" panose="02020603050405020304" pitchFamily="18" charset="0"/>
                <a:ea typeface="Times New Roman"/>
                <a:cs typeface="Times New Roman" panose="02020603050405020304" pitchFamily="18" charset="0"/>
              </a:rPr>
              <a:t> Research And Therapy</a:t>
            </a:r>
            <a:r>
              <a:rPr lang="en-US" sz="2000" dirty="0">
                <a:latin typeface="Times New Roman" panose="02020603050405020304" pitchFamily="18" charset="0"/>
                <a:ea typeface="Times New Roman"/>
                <a:cs typeface="Times New Roman" panose="02020603050405020304" pitchFamily="18" charset="0"/>
              </a:rPr>
              <a:t>, 45(1), 113-121.</a:t>
            </a:r>
            <a:endParaRPr lang="en-US" sz="2000" dirty="0">
              <a:latin typeface="Times New Roman" panose="02020603050405020304" pitchFamily="18" charset="0"/>
              <a:ea typeface="Calibri"/>
              <a:cs typeface="Times New Roman" panose="02020603050405020304" pitchFamily="18" charset="0"/>
            </a:endParaRPr>
          </a:p>
          <a:p>
            <a:pPr marL="457200" marR="0" indent="-457200">
              <a:spcBef>
                <a:spcPts val="0"/>
              </a:spcBef>
              <a:spcAft>
                <a:spcPts val="0"/>
              </a:spcAft>
            </a:pPr>
            <a:r>
              <a:rPr lang="en-US" sz="2000" dirty="0" err="1">
                <a:latin typeface="Times New Roman" panose="02020603050405020304" pitchFamily="18" charset="0"/>
                <a:ea typeface="Calibri"/>
                <a:cs typeface="Times New Roman" panose="02020603050405020304" pitchFamily="18" charset="0"/>
              </a:rPr>
              <a:t>Smeets</a:t>
            </a:r>
            <a:r>
              <a:rPr lang="en-US" sz="2000" dirty="0">
                <a:latin typeface="Times New Roman" panose="02020603050405020304" pitchFamily="18" charset="0"/>
                <a:ea typeface="Calibri"/>
                <a:cs typeface="Times New Roman" panose="02020603050405020304" pitchFamily="18" charset="0"/>
              </a:rPr>
              <a:t>, E., </a:t>
            </a:r>
            <a:r>
              <a:rPr lang="en-US" sz="2000" dirty="0" err="1">
                <a:latin typeface="Times New Roman" panose="02020603050405020304" pitchFamily="18" charset="0"/>
                <a:ea typeface="Calibri"/>
                <a:cs typeface="Times New Roman" panose="02020603050405020304" pitchFamily="18" charset="0"/>
              </a:rPr>
              <a:t>Tiggemann</a:t>
            </a:r>
            <a:r>
              <a:rPr lang="en-US" sz="2000" dirty="0">
                <a:latin typeface="Times New Roman" panose="02020603050405020304" pitchFamily="18" charset="0"/>
                <a:ea typeface="Calibri"/>
                <a:cs typeface="Times New Roman" panose="02020603050405020304" pitchFamily="18" charset="0"/>
              </a:rPr>
              <a:t>, M., Kemps, E., Mills, J. S., </a:t>
            </a:r>
            <a:r>
              <a:rPr lang="en-US" sz="2000" dirty="0" err="1">
                <a:latin typeface="Times New Roman" panose="02020603050405020304" pitchFamily="18" charset="0"/>
                <a:ea typeface="Calibri"/>
                <a:cs typeface="Times New Roman" panose="02020603050405020304" pitchFamily="18" charset="0"/>
              </a:rPr>
              <a:t>Hollitt</a:t>
            </a:r>
            <a:r>
              <a:rPr lang="en-US" sz="2000" dirty="0">
                <a:latin typeface="Times New Roman" panose="02020603050405020304" pitchFamily="18" charset="0"/>
                <a:ea typeface="Calibri"/>
                <a:cs typeface="Times New Roman" panose="02020603050405020304" pitchFamily="18" charset="0"/>
              </a:rPr>
              <a:t>, S., </a:t>
            </a:r>
            <a:r>
              <a:rPr lang="en-US" sz="2000" dirty="0" err="1">
                <a:latin typeface="Times New Roman" panose="02020603050405020304" pitchFamily="18" charset="0"/>
                <a:ea typeface="Calibri"/>
                <a:cs typeface="Times New Roman" panose="02020603050405020304" pitchFamily="18" charset="0"/>
              </a:rPr>
              <a:t>Roefs</a:t>
            </a:r>
            <a:r>
              <a:rPr lang="en-US" sz="2000" dirty="0">
                <a:latin typeface="Times New Roman" panose="02020603050405020304" pitchFamily="18" charset="0"/>
                <a:ea typeface="Calibri"/>
                <a:cs typeface="Times New Roman" panose="02020603050405020304" pitchFamily="18" charset="0"/>
              </a:rPr>
              <a:t>, A., &amp; Jansen, A. (2011). Body checking induces an attentional bias for body‐related cues. </a:t>
            </a:r>
            <a:r>
              <a:rPr lang="en-US" sz="2000" i="1" dirty="0">
                <a:latin typeface="Times New Roman" panose="02020603050405020304" pitchFamily="18" charset="0"/>
                <a:ea typeface="Calibri"/>
                <a:cs typeface="Times New Roman" panose="02020603050405020304" pitchFamily="18" charset="0"/>
              </a:rPr>
              <a:t>International Journal of Eating Disorders</a:t>
            </a:r>
            <a:r>
              <a:rPr lang="en-US" sz="2000" dirty="0">
                <a:latin typeface="Times New Roman" panose="02020603050405020304" pitchFamily="18" charset="0"/>
                <a:ea typeface="Calibri"/>
                <a:cs typeface="Times New Roman" panose="02020603050405020304" pitchFamily="18" charset="0"/>
              </a:rPr>
              <a:t>, </a:t>
            </a:r>
            <a:r>
              <a:rPr lang="en-US" sz="2000" i="1" dirty="0">
                <a:latin typeface="Times New Roman" panose="02020603050405020304" pitchFamily="18" charset="0"/>
                <a:ea typeface="Calibri"/>
                <a:cs typeface="Times New Roman" panose="02020603050405020304" pitchFamily="18" charset="0"/>
              </a:rPr>
              <a:t>44</a:t>
            </a:r>
            <a:r>
              <a:rPr lang="en-US" sz="2000" dirty="0">
                <a:latin typeface="Times New Roman" panose="02020603050405020304" pitchFamily="18" charset="0"/>
                <a:ea typeface="Calibri"/>
                <a:cs typeface="Times New Roman" panose="02020603050405020304" pitchFamily="18" charset="0"/>
              </a:rPr>
              <a:t>(1), 50-57</a:t>
            </a:r>
            <a:r>
              <a:rPr lang="en-US" sz="2000" dirty="0" smtClean="0">
                <a:latin typeface="Times New Roman" panose="02020603050405020304" pitchFamily="18" charset="0"/>
                <a:ea typeface="Calibri"/>
                <a:cs typeface="Times New Roman" panose="02020603050405020304" pitchFamily="18" charset="0"/>
              </a:rPr>
              <a:t>.</a:t>
            </a:r>
          </a:p>
          <a:p>
            <a:pPr marL="457200" marR="0" indent="-457200">
              <a:spcBef>
                <a:spcPts val="0"/>
              </a:spcBef>
              <a:spcAft>
                <a:spcPts val="0"/>
              </a:spcAft>
            </a:pPr>
            <a:r>
              <a:rPr lang="en-US" sz="2000" dirty="0">
                <a:latin typeface="Times New Roman" panose="02020603050405020304" pitchFamily="18" charset="0"/>
                <a:ea typeface="Calibri"/>
                <a:cs typeface="Times New Roman" panose="02020603050405020304" pitchFamily="18" charset="0"/>
              </a:rPr>
              <a:t>Thompson, J. K., van den Berg, P., </a:t>
            </a:r>
            <a:r>
              <a:rPr lang="en-US" sz="2000" dirty="0" err="1">
                <a:latin typeface="Times New Roman" panose="02020603050405020304" pitchFamily="18" charset="0"/>
                <a:ea typeface="Calibri"/>
                <a:cs typeface="Times New Roman" panose="02020603050405020304" pitchFamily="18" charset="0"/>
              </a:rPr>
              <a:t>Roehrig</a:t>
            </a:r>
            <a:r>
              <a:rPr lang="en-US" sz="2000" dirty="0">
                <a:latin typeface="Times New Roman" panose="02020603050405020304" pitchFamily="18" charset="0"/>
                <a:ea typeface="Calibri"/>
                <a:cs typeface="Times New Roman" panose="02020603050405020304" pitchFamily="18" charset="0"/>
              </a:rPr>
              <a:t>, M., </a:t>
            </a:r>
            <a:r>
              <a:rPr lang="en-US" sz="2000" dirty="0" err="1">
                <a:latin typeface="Times New Roman" panose="02020603050405020304" pitchFamily="18" charset="0"/>
                <a:ea typeface="Calibri"/>
                <a:cs typeface="Times New Roman" panose="02020603050405020304" pitchFamily="18" charset="0"/>
              </a:rPr>
              <a:t>Guarda</a:t>
            </a:r>
            <a:r>
              <a:rPr lang="en-US" sz="2000" dirty="0">
                <a:latin typeface="Times New Roman" panose="02020603050405020304" pitchFamily="18" charset="0"/>
                <a:ea typeface="Calibri"/>
                <a:cs typeface="Times New Roman" panose="02020603050405020304" pitchFamily="18" charset="0"/>
              </a:rPr>
              <a:t>, A. S., &amp; </a:t>
            </a:r>
            <a:r>
              <a:rPr lang="en-US" sz="2000" dirty="0" err="1">
                <a:latin typeface="Times New Roman" panose="02020603050405020304" pitchFamily="18" charset="0"/>
                <a:ea typeface="Calibri"/>
                <a:cs typeface="Times New Roman" panose="02020603050405020304" pitchFamily="18" charset="0"/>
              </a:rPr>
              <a:t>Heinberg</a:t>
            </a:r>
            <a:r>
              <a:rPr lang="en-US" sz="2000" dirty="0">
                <a:latin typeface="Times New Roman" panose="02020603050405020304" pitchFamily="18" charset="0"/>
                <a:ea typeface="Calibri"/>
                <a:cs typeface="Times New Roman" panose="02020603050405020304" pitchFamily="18" charset="0"/>
              </a:rPr>
              <a:t>, L. J. (2004). The Sociocultural Attitudes Towards Appearance Scale-3 (SATAQ-3): Development and </a:t>
            </a:r>
            <a:r>
              <a:rPr lang="en-US" sz="2000" dirty="0" smtClean="0">
                <a:latin typeface="Times New Roman" panose="02020603050405020304" pitchFamily="18" charset="0"/>
                <a:ea typeface="Calibri"/>
                <a:cs typeface="Times New Roman" panose="02020603050405020304" pitchFamily="18" charset="0"/>
              </a:rPr>
              <a:t>validation</a:t>
            </a:r>
            <a:r>
              <a:rPr lang="en-US" sz="2000" dirty="0">
                <a:latin typeface="Times New Roman" panose="02020603050405020304" pitchFamily="18" charset="0"/>
                <a:ea typeface="Calibri"/>
                <a:cs typeface="Times New Roman" panose="02020603050405020304" pitchFamily="18" charset="0"/>
              </a:rPr>
              <a:t>. </a:t>
            </a:r>
            <a:r>
              <a:rPr lang="en-US" sz="2000" i="1" dirty="0">
                <a:latin typeface="Times New Roman" panose="02020603050405020304" pitchFamily="18" charset="0"/>
                <a:ea typeface="Calibri"/>
                <a:cs typeface="Times New Roman" panose="02020603050405020304" pitchFamily="18" charset="0"/>
              </a:rPr>
              <a:t>International Journal Of Eating Disorders</a:t>
            </a:r>
            <a:r>
              <a:rPr lang="en-US" sz="2000" dirty="0">
                <a:latin typeface="Times New Roman" panose="02020603050405020304" pitchFamily="18" charset="0"/>
                <a:ea typeface="Calibri"/>
                <a:cs typeface="Times New Roman" panose="02020603050405020304" pitchFamily="18" charset="0"/>
              </a:rPr>
              <a:t>, </a:t>
            </a:r>
            <a:r>
              <a:rPr lang="en-US" sz="2000" i="1" dirty="0">
                <a:latin typeface="Times New Roman" panose="02020603050405020304" pitchFamily="18" charset="0"/>
                <a:ea typeface="Calibri"/>
                <a:cs typeface="Times New Roman" panose="02020603050405020304" pitchFamily="18" charset="0"/>
              </a:rPr>
              <a:t>35</a:t>
            </a:r>
            <a:r>
              <a:rPr lang="en-US" sz="2000" dirty="0">
                <a:latin typeface="Times New Roman" panose="02020603050405020304" pitchFamily="18" charset="0"/>
                <a:ea typeface="Calibri"/>
                <a:cs typeface="Times New Roman" panose="02020603050405020304" pitchFamily="18" charset="0"/>
              </a:rPr>
              <a:t>(3), 293-304. doi:10.1002/eat.10257</a:t>
            </a:r>
          </a:p>
          <a:p>
            <a:pPr marL="457200" marR="0" indent="-457200"/>
            <a:r>
              <a:rPr lang="en-US" sz="2000" dirty="0">
                <a:latin typeface="Times New Roman" panose="02020603050405020304" pitchFamily="18" charset="0"/>
                <a:ea typeface="Times New Roman"/>
                <a:cs typeface="Times New Roman" panose="02020603050405020304" pitchFamily="18" charset="0"/>
              </a:rPr>
              <a:t>Walker, D. C. (2014). An experimental manipulation of body checking and mirror exposure over time in men and women with high shape or weight concern. </a:t>
            </a:r>
            <a:r>
              <a:rPr lang="en-US" sz="2000" i="1" dirty="0">
                <a:latin typeface="Times New Roman" panose="02020603050405020304" pitchFamily="18" charset="0"/>
                <a:ea typeface="Times New Roman"/>
                <a:cs typeface="Times New Roman" panose="02020603050405020304" pitchFamily="18" charset="0"/>
              </a:rPr>
              <a:t>Dissertation Abstracts International, 74</a:t>
            </a:r>
            <a:r>
              <a:rPr lang="en-US" sz="2000" dirty="0">
                <a:latin typeface="Times New Roman" panose="02020603050405020304" pitchFamily="18" charset="0"/>
                <a:ea typeface="Times New Roman"/>
                <a:cs typeface="Times New Roman" panose="02020603050405020304" pitchFamily="18" charset="0"/>
              </a:rPr>
              <a:t>.</a:t>
            </a:r>
          </a:p>
          <a:p>
            <a:pPr marL="457200" marR="0" indent="-457200">
              <a:spcBef>
                <a:spcPts val="0"/>
              </a:spcBef>
              <a:spcAft>
                <a:spcPts val="0"/>
              </a:spcAft>
            </a:pPr>
            <a:r>
              <a:rPr lang="en-US" sz="2000" dirty="0">
                <a:latin typeface="Times New Roman" panose="02020603050405020304" pitchFamily="18" charset="0"/>
                <a:ea typeface="Times New Roman"/>
                <a:cs typeface="Times New Roman" panose="02020603050405020304" pitchFamily="18" charset="0"/>
              </a:rPr>
              <a:t>Walker, D. C. &amp; Murray, A. D. (2012). Body image behaviors; Checking, fixing, and avoiding. </a:t>
            </a:r>
            <a:r>
              <a:rPr lang="en-US" sz="2000" i="1" dirty="0">
                <a:latin typeface="Times New Roman" panose="02020603050405020304" pitchFamily="18" charset="0"/>
                <a:ea typeface="Times New Roman"/>
                <a:cs typeface="Times New Roman" panose="02020603050405020304" pitchFamily="18" charset="0"/>
              </a:rPr>
              <a:t>Encyclopedia of Body Image and Human Appearances</a:t>
            </a:r>
            <a:r>
              <a:rPr lang="en-US" sz="2000" dirty="0">
                <a:latin typeface="Times New Roman" panose="02020603050405020304" pitchFamily="18" charset="0"/>
                <a:ea typeface="Times New Roman"/>
                <a:cs typeface="Times New Roman" panose="02020603050405020304" pitchFamily="18" charset="0"/>
              </a:rPr>
              <a:t>, 1, 166-172.</a:t>
            </a:r>
          </a:p>
        </p:txBody>
      </p:sp>
      <p:pic>
        <p:nvPicPr>
          <p:cNvPr id="10" name="Picture 8" descr="MSU Logo.gif"/>
          <p:cNvPicPr>
            <a:picLocks noChangeAspect="1"/>
          </p:cNvPicPr>
          <p:nvPr/>
        </p:nvPicPr>
        <p:blipFill>
          <a:blip r:embed="rId3" cstate="print"/>
          <a:srcRect/>
          <a:stretch>
            <a:fillRect/>
          </a:stretch>
        </p:blipFill>
        <p:spPr bwMode="auto">
          <a:xfrm>
            <a:off x="44452116" y="2313709"/>
            <a:ext cx="5687484" cy="1219200"/>
          </a:xfrm>
          <a:prstGeom prst="rect">
            <a:avLst/>
          </a:prstGeom>
          <a:noFill/>
          <a:ln w="127000">
            <a:solidFill>
              <a:srgbClr val="4C0C1E"/>
            </a:solidFill>
            <a:miter lim="800000"/>
            <a:headEnd/>
            <a:tailEnd/>
          </a:ln>
        </p:spPr>
      </p:pic>
      <p:sp>
        <p:nvSpPr>
          <p:cNvPr id="18" name="TextBox 17"/>
          <p:cNvSpPr txBox="1"/>
          <p:nvPr/>
        </p:nvSpPr>
        <p:spPr>
          <a:xfrm>
            <a:off x="17430750" y="36615469"/>
            <a:ext cx="16268700" cy="646331"/>
          </a:xfrm>
          <a:prstGeom prst="rect">
            <a:avLst/>
          </a:prstGeom>
          <a:solidFill>
            <a:schemeClr val="bg1"/>
          </a:solidFill>
        </p:spPr>
        <p:txBody>
          <a:bodyPr wrap="square" rtlCol="0">
            <a:spAutoFit/>
          </a:bodyPr>
          <a:lstStyle/>
          <a:p>
            <a:pPr algn="ctr"/>
            <a:r>
              <a:rPr lang="en-US" sz="3600" dirty="0">
                <a:latin typeface="Times New Roman" pitchFamily="18" charset="0"/>
                <a:cs typeface="Times New Roman" pitchFamily="18" charset="0"/>
              </a:rPr>
              <a:t>For more information, contact Jamie Smith at Jamie999@live.missouristate.edu</a:t>
            </a:r>
          </a:p>
        </p:txBody>
      </p:sp>
      <p:sp>
        <p:nvSpPr>
          <p:cNvPr id="23" name="TextBox 22"/>
          <p:cNvSpPr txBox="1"/>
          <p:nvPr/>
        </p:nvSpPr>
        <p:spPr>
          <a:xfrm>
            <a:off x="34404300" y="20086528"/>
            <a:ext cx="15773400" cy="8340745"/>
          </a:xfrm>
          <a:prstGeom prst="rect">
            <a:avLst/>
          </a:prstGeom>
          <a:solidFill>
            <a:srgbClr val="FFFFFF"/>
          </a:solidFill>
          <a:ln w="190500">
            <a:solidFill>
              <a:srgbClr val="5D0F25"/>
            </a:solidFill>
          </a:ln>
        </p:spPr>
        <p:txBody>
          <a:bodyPr wrap="square" lIns="457200" tIns="182880" rIns="274320" bIns="182880" rtlCol="0">
            <a:spAutoFit/>
          </a:bodyPr>
          <a:lstStyle/>
          <a:p>
            <a:pPr algn="ctr"/>
            <a:r>
              <a:rPr lang="en-US" sz="5000" b="1" dirty="0">
                <a:latin typeface="Times New Roman" pitchFamily="18" charset="0"/>
                <a:cs typeface="Times New Roman" pitchFamily="18" charset="0"/>
              </a:rPr>
              <a:t>Discussion</a:t>
            </a:r>
          </a:p>
          <a:p>
            <a:pPr algn="ctr"/>
            <a:endParaRPr lang="en-US" sz="3600" dirty="0">
              <a:latin typeface="Times New Roman" pitchFamily="18" charset="0"/>
              <a:cs typeface="Times New Roman" pitchFamily="18" charset="0"/>
            </a:endParaRPr>
          </a:p>
          <a:p>
            <a:pPr marL="342900" marR="0" lvl="0" indent="-342900">
              <a:spcBef>
                <a:spcPts val="0"/>
              </a:spcBef>
              <a:spcAft>
                <a:spcPts val="0"/>
              </a:spcAft>
              <a:buFont typeface="Symbol"/>
              <a:buChar char=""/>
            </a:pPr>
            <a:r>
              <a:rPr lang="en-US" sz="3600" dirty="0">
                <a:latin typeface="Times New Roman"/>
              </a:rPr>
              <a:t>Healthy changes were found in </a:t>
            </a:r>
            <a:r>
              <a:rPr lang="en-US" sz="3600" dirty="0">
                <a:latin typeface="Times New Roman"/>
                <a:ea typeface="Times New Roman"/>
              </a:rPr>
              <a:t>body checking, body dissatisfaction, body image avoidance, internalization of the thin-ideal, and body checking cognitions after the five day intervention. </a:t>
            </a:r>
            <a:endParaRPr lang="en-US" sz="3600" dirty="0">
              <a:latin typeface="Times New Roman"/>
            </a:endParaRPr>
          </a:p>
          <a:p>
            <a:pPr marL="342900" marR="0" lvl="0" indent="-342900">
              <a:spcBef>
                <a:spcPts val="0"/>
              </a:spcBef>
              <a:spcAft>
                <a:spcPts val="0"/>
              </a:spcAft>
              <a:buFont typeface="Symbol"/>
              <a:buChar char=""/>
            </a:pPr>
            <a:r>
              <a:rPr lang="en-US" sz="3600" dirty="0">
                <a:latin typeface="Times New Roman"/>
              </a:rPr>
              <a:t>These results add to the current EMI literature suggesting  that interventions delivered in the moment can effectively impact a range of health behaviors (Heron &amp; Smyth, 2010). </a:t>
            </a:r>
            <a:endParaRPr lang="en-US" sz="3600" dirty="0">
              <a:latin typeface="Times New Roman"/>
            </a:endParaRPr>
          </a:p>
          <a:p>
            <a:pPr marL="342900" marR="0" lvl="0" indent="-342900">
              <a:spcBef>
                <a:spcPts val="0"/>
              </a:spcBef>
              <a:spcAft>
                <a:spcPts val="0"/>
              </a:spcAft>
              <a:buFont typeface="Symbol"/>
              <a:buChar char=""/>
            </a:pPr>
            <a:r>
              <a:rPr lang="en-US" sz="3600" dirty="0" smtClean="0">
                <a:latin typeface="Times New Roman" pitchFamily="18" charset="0"/>
                <a:cs typeface="Times New Roman" pitchFamily="18" charset="0"/>
              </a:rPr>
              <a:t>The </a:t>
            </a:r>
            <a:r>
              <a:rPr lang="en-US" sz="3600" dirty="0">
                <a:latin typeface="Times New Roman" pitchFamily="18" charset="0"/>
                <a:cs typeface="Times New Roman" pitchFamily="18" charset="0"/>
              </a:rPr>
              <a:t>lack of a control group for this study hinders the ability to be </a:t>
            </a:r>
            <a:r>
              <a:rPr lang="en-US" sz="3600" dirty="0" smtClean="0">
                <a:latin typeface="Times New Roman" pitchFamily="18" charset="0"/>
                <a:cs typeface="Times New Roman" pitchFamily="18" charset="0"/>
              </a:rPr>
              <a:t>certain changes </a:t>
            </a:r>
            <a:r>
              <a:rPr lang="en-US" sz="3600" dirty="0">
                <a:latin typeface="Times New Roman" pitchFamily="18" charset="0"/>
                <a:cs typeface="Times New Roman" pitchFamily="18" charset="0"/>
              </a:rPr>
              <a:t>were due to the </a:t>
            </a:r>
            <a:r>
              <a:rPr lang="en-US" sz="3600" dirty="0" smtClean="0">
                <a:latin typeface="Times New Roman" pitchFamily="18" charset="0"/>
                <a:cs typeface="Times New Roman" pitchFamily="18" charset="0"/>
              </a:rPr>
              <a:t>intervention. </a:t>
            </a:r>
            <a:endParaRPr lang="en-US" sz="3600" dirty="0">
              <a:latin typeface="Times New Roman" pitchFamily="18" charset="0"/>
              <a:cs typeface="Times New Roman" pitchFamily="18" charset="0"/>
            </a:endParaRPr>
          </a:p>
          <a:p>
            <a:pPr marL="342900" marR="0" lvl="0" indent="-342900">
              <a:spcBef>
                <a:spcPts val="0"/>
              </a:spcBef>
              <a:spcAft>
                <a:spcPts val="0"/>
              </a:spcAft>
              <a:buFont typeface="Symbol"/>
              <a:buChar char=""/>
            </a:pPr>
            <a:r>
              <a:rPr lang="en-US" sz="3600" dirty="0" smtClean="0">
                <a:latin typeface="Times New Roman"/>
                <a:ea typeface="Calibri"/>
                <a:cs typeface="Times New Roman"/>
              </a:rPr>
              <a:t>Future </a:t>
            </a:r>
            <a:r>
              <a:rPr lang="en-US" sz="3600" dirty="0">
                <a:latin typeface="Times New Roman"/>
                <a:ea typeface="Calibri"/>
                <a:cs typeface="Times New Roman"/>
              </a:rPr>
              <a:t>research can continue to examine body checking interventions that are delivered in the moment by utilizing control groups in study designs and developing more personalized interventions for individuals that are delivered at personalized times. </a:t>
            </a:r>
          </a:p>
        </p:txBody>
      </p:sp>
      <p:graphicFrame>
        <p:nvGraphicFramePr>
          <p:cNvPr id="36" name="Table 35"/>
          <p:cNvGraphicFramePr>
            <a:graphicFrameLocks noGrp="1"/>
          </p:cNvGraphicFramePr>
          <p:nvPr>
            <p:extLst>
              <p:ext uri="{D42A27DB-BD31-4B8C-83A1-F6EECF244321}">
                <p14:modId xmlns:p14="http://schemas.microsoft.com/office/powerpoint/2010/main" val="963355617"/>
              </p:ext>
            </p:extLst>
          </p:nvPr>
        </p:nvGraphicFramePr>
        <p:xfrm>
          <a:off x="35280600" y="12909615"/>
          <a:ext cx="14020800" cy="5596379"/>
        </p:xfrm>
        <a:graphic>
          <a:graphicData uri="http://schemas.openxmlformats.org/drawingml/2006/table">
            <a:tbl>
              <a:tblPr firstRow="1" bandRow="1">
                <a:tableStyleId>{21E4AEA4-8DFA-4A89-87EB-49C32662AFE0}</a:tableStyleId>
              </a:tblPr>
              <a:tblGrid>
                <a:gridCol w="2804160">
                  <a:extLst>
                    <a:ext uri="{9D8B030D-6E8A-4147-A177-3AD203B41FA5}">
                      <a16:colId xmlns:a16="http://schemas.microsoft.com/office/drawing/2014/main" xmlns="" val="20000"/>
                    </a:ext>
                  </a:extLst>
                </a:gridCol>
                <a:gridCol w="2804160">
                  <a:extLst>
                    <a:ext uri="{9D8B030D-6E8A-4147-A177-3AD203B41FA5}">
                      <a16:colId xmlns:a16="http://schemas.microsoft.com/office/drawing/2014/main" xmlns="" val="20001"/>
                    </a:ext>
                  </a:extLst>
                </a:gridCol>
                <a:gridCol w="2804160">
                  <a:extLst>
                    <a:ext uri="{9D8B030D-6E8A-4147-A177-3AD203B41FA5}">
                      <a16:colId xmlns:a16="http://schemas.microsoft.com/office/drawing/2014/main" xmlns="" val="20002"/>
                    </a:ext>
                  </a:extLst>
                </a:gridCol>
                <a:gridCol w="2804160">
                  <a:extLst>
                    <a:ext uri="{9D8B030D-6E8A-4147-A177-3AD203B41FA5}">
                      <a16:colId xmlns:a16="http://schemas.microsoft.com/office/drawing/2014/main" xmlns="" val="20003"/>
                    </a:ext>
                  </a:extLst>
                </a:gridCol>
                <a:gridCol w="2804160">
                  <a:extLst>
                    <a:ext uri="{9D8B030D-6E8A-4147-A177-3AD203B41FA5}">
                      <a16:colId xmlns:a16="http://schemas.microsoft.com/office/drawing/2014/main" xmlns="" val="20004"/>
                    </a:ext>
                  </a:extLst>
                </a:gridCol>
              </a:tblGrid>
              <a:tr h="1057845">
                <a:tc>
                  <a:txBody>
                    <a:bodyPr/>
                    <a:lstStyle/>
                    <a:p>
                      <a:pPr marL="0" marR="0">
                        <a:spcBef>
                          <a:spcPts val="0"/>
                        </a:spcBef>
                        <a:spcAft>
                          <a:spcPts val="0"/>
                        </a:spcAft>
                      </a:pPr>
                      <a:r>
                        <a:rPr lang="en-US" sz="4000" dirty="0">
                          <a:effectLst/>
                          <a:latin typeface="Times New Roman" panose="02020603050405020304" pitchFamily="18" charset="0"/>
                          <a:cs typeface="Times New Roman" panose="02020603050405020304" pitchFamily="18" charset="0"/>
                        </a:rPr>
                        <a:t>Model</a:t>
                      </a:r>
                      <a:endParaRPr lang="en-US" sz="40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000" i="0" dirty="0">
                          <a:solidFill>
                            <a:schemeClr val="lt1"/>
                          </a:solidFill>
                          <a:effectLst/>
                          <a:latin typeface="Times New Roman" panose="02020603050405020304" pitchFamily="18" charset="0"/>
                          <a:ea typeface="+mn-ea"/>
                          <a:cs typeface="Times New Roman" panose="02020603050405020304" pitchFamily="18" charset="0"/>
                        </a:rPr>
                        <a:t>Pretest</a:t>
                      </a:r>
                      <a:r>
                        <a:rPr lang="en-US" sz="4000" i="0" baseline="0" dirty="0">
                          <a:solidFill>
                            <a:schemeClr val="lt1"/>
                          </a:solidFill>
                          <a:effectLst/>
                          <a:latin typeface="Times New Roman" panose="02020603050405020304" pitchFamily="18" charset="0"/>
                          <a:ea typeface="+mn-ea"/>
                          <a:cs typeface="Times New Roman" panose="02020603050405020304" pitchFamily="18" charset="0"/>
                        </a:rPr>
                        <a:t> </a:t>
                      </a:r>
                      <a:r>
                        <a:rPr lang="en-US" sz="4000" i="1" baseline="0" dirty="0">
                          <a:solidFill>
                            <a:schemeClr val="lt1"/>
                          </a:solidFill>
                          <a:effectLst/>
                          <a:latin typeface="Times New Roman" panose="02020603050405020304" pitchFamily="18" charset="0"/>
                          <a:ea typeface="+mn-ea"/>
                          <a:cs typeface="Times New Roman" panose="02020603050405020304" pitchFamily="18" charset="0"/>
                        </a:rPr>
                        <a:t>M </a:t>
                      </a:r>
                      <a:r>
                        <a:rPr lang="en-US" sz="4000" i="0" baseline="0" dirty="0">
                          <a:solidFill>
                            <a:schemeClr val="lt1"/>
                          </a:solidFill>
                          <a:effectLst/>
                          <a:latin typeface="Times New Roman" panose="02020603050405020304" pitchFamily="18" charset="0"/>
                          <a:ea typeface="+mn-ea"/>
                          <a:cs typeface="Times New Roman" panose="02020603050405020304" pitchFamily="18" charset="0"/>
                        </a:rPr>
                        <a:t>(</a:t>
                      </a:r>
                      <a:r>
                        <a:rPr lang="en-US" sz="4000" i="1" baseline="0" dirty="0">
                          <a:solidFill>
                            <a:schemeClr val="lt1"/>
                          </a:solidFill>
                          <a:effectLst/>
                          <a:latin typeface="Times New Roman" panose="02020603050405020304" pitchFamily="18" charset="0"/>
                          <a:ea typeface="+mn-ea"/>
                          <a:cs typeface="Times New Roman" panose="02020603050405020304" pitchFamily="18" charset="0"/>
                        </a:rPr>
                        <a:t>SD)</a:t>
                      </a:r>
                      <a:endParaRPr lang="en-US" sz="4000" i="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000" i="0" dirty="0">
                          <a:solidFill>
                            <a:schemeClr val="lt1"/>
                          </a:solidFill>
                          <a:effectLst/>
                          <a:latin typeface="Times New Roman" panose="02020603050405020304" pitchFamily="18" charset="0"/>
                          <a:ea typeface="+mn-ea"/>
                          <a:cs typeface="Times New Roman" panose="02020603050405020304" pitchFamily="18" charset="0"/>
                        </a:rPr>
                        <a:t>Posttest</a:t>
                      </a:r>
                      <a:r>
                        <a:rPr lang="en-US" sz="4000" i="0" baseline="0" dirty="0">
                          <a:solidFill>
                            <a:schemeClr val="lt1"/>
                          </a:solidFill>
                          <a:effectLst/>
                          <a:latin typeface="Times New Roman" panose="02020603050405020304" pitchFamily="18" charset="0"/>
                          <a:ea typeface="+mn-ea"/>
                          <a:cs typeface="Times New Roman" panose="02020603050405020304" pitchFamily="18" charset="0"/>
                        </a:rPr>
                        <a:t> </a:t>
                      </a:r>
                      <a:r>
                        <a:rPr lang="en-US" sz="4000" i="1" baseline="0" dirty="0">
                          <a:solidFill>
                            <a:schemeClr val="lt1"/>
                          </a:solidFill>
                          <a:effectLst/>
                          <a:latin typeface="Times New Roman" panose="02020603050405020304" pitchFamily="18" charset="0"/>
                          <a:ea typeface="+mn-ea"/>
                          <a:cs typeface="Times New Roman" panose="02020603050405020304" pitchFamily="18" charset="0"/>
                        </a:rPr>
                        <a:t>M (SD)</a:t>
                      </a:r>
                      <a:endParaRPr lang="en-US" sz="4000" i="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000" i="1" dirty="0">
                          <a:effectLst/>
                          <a:latin typeface="Times New Roman" panose="02020603050405020304" pitchFamily="18" charset="0"/>
                          <a:cs typeface="Times New Roman" panose="02020603050405020304" pitchFamily="18" charset="0"/>
                        </a:rPr>
                        <a:t>t</a:t>
                      </a:r>
                      <a:endParaRPr lang="en-US" sz="40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000" i="1"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d</a:t>
                      </a:r>
                    </a:p>
                  </a:txBody>
                  <a:tcPr marL="68580" marR="68580" marT="0" marB="0"/>
                </a:tc>
                <a:extLst>
                  <a:ext uri="{0D108BD9-81ED-4DB2-BD59-A6C34878D82A}">
                    <a16:rowId xmlns:a16="http://schemas.microsoft.com/office/drawing/2014/main" xmlns="" val="10000"/>
                  </a:ext>
                </a:extLst>
              </a:tr>
              <a:tr h="846276">
                <a:tc>
                  <a:txBody>
                    <a:bodyPr/>
                    <a:lstStyle/>
                    <a:p>
                      <a:pPr marL="0" marR="0">
                        <a:spcBef>
                          <a:spcPts val="0"/>
                        </a:spcBef>
                        <a:spcAft>
                          <a:spcPts val="0"/>
                        </a:spcAft>
                      </a:pPr>
                      <a:r>
                        <a:rPr lang="en-US" sz="3200" b="0" dirty="0">
                          <a:effectLst/>
                          <a:latin typeface="Times New Roman" panose="02020603050405020304" pitchFamily="18" charset="0"/>
                          <a:cs typeface="Times New Roman" panose="02020603050405020304" pitchFamily="18" charset="0"/>
                        </a:rPr>
                        <a:t>BSQ</a:t>
                      </a:r>
                      <a:endParaRPr lang="en-US" sz="3200" b="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3200" dirty="0">
                          <a:effectLst/>
                          <a:latin typeface="Times New Roman"/>
                          <a:ea typeface="Times New Roman"/>
                        </a:rPr>
                        <a:t>130.00 (24.35)</a:t>
                      </a:r>
                      <a:endParaRPr lang="en-US" sz="32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3200" dirty="0">
                          <a:effectLst/>
                          <a:latin typeface="Times New Roman"/>
                          <a:ea typeface="Times New Roman"/>
                        </a:rPr>
                        <a:t>113.95 (29.18)</a:t>
                      </a:r>
                      <a:endParaRPr lang="en-US" sz="32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3200" dirty="0">
                          <a:effectLst/>
                          <a:latin typeface="Times New Roman"/>
                          <a:ea typeface="Times New Roman"/>
                        </a:rPr>
                        <a:t>-5.11**</a:t>
                      </a:r>
                      <a:endParaRPr lang="en-US" sz="32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3200" dirty="0">
                          <a:effectLst/>
                          <a:latin typeface="Times New Roman"/>
                          <a:ea typeface="Times New Roman"/>
                        </a:rPr>
                        <a:t>.77</a:t>
                      </a:r>
                      <a:endParaRPr lang="en-US" sz="32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846276">
                <a:tc>
                  <a:txBody>
                    <a:bodyPr/>
                    <a:lstStyle/>
                    <a:p>
                      <a:pPr marL="0" marR="0">
                        <a:spcBef>
                          <a:spcPts val="0"/>
                        </a:spcBef>
                        <a:spcAft>
                          <a:spcPts val="0"/>
                        </a:spcAft>
                      </a:pPr>
                      <a:r>
                        <a:rPr lang="en-US" sz="3200" b="0" dirty="0">
                          <a:effectLst/>
                          <a:latin typeface="Times New Roman" panose="02020603050405020304" pitchFamily="18" charset="0"/>
                          <a:cs typeface="Times New Roman" panose="02020603050405020304" pitchFamily="18" charset="0"/>
                        </a:rPr>
                        <a:t>BCQ</a:t>
                      </a:r>
                      <a:endParaRPr lang="en-US" sz="3200" b="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3200" dirty="0">
                          <a:effectLst/>
                          <a:latin typeface="Times New Roman"/>
                          <a:ea typeface="Times New Roman"/>
                        </a:rPr>
                        <a:t>82.61 (8.11)</a:t>
                      </a:r>
                      <a:endParaRPr lang="en-US" sz="32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3200" dirty="0">
                          <a:effectLst/>
                          <a:latin typeface="Times New Roman"/>
                          <a:ea typeface="Times New Roman"/>
                        </a:rPr>
                        <a:t>67.16 (15.43)</a:t>
                      </a:r>
                      <a:endParaRPr lang="en-US" sz="32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3200" dirty="0">
                          <a:effectLst/>
                          <a:latin typeface="Times New Roman"/>
                          <a:ea typeface="Times New Roman"/>
                        </a:rPr>
                        <a:t>-7.51**</a:t>
                      </a:r>
                      <a:endParaRPr lang="en-US" sz="32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3200" dirty="0">
                          <a:effectLst/>
                          <a:latin typeface="Times New Roman"/>
                          <a:ea typeface="Times New Roman"/>
                        </a:rPr>
                        <a:t>1.13</a:t>
                      </a:r>
                      <a:endParaRPr lang="en-US" sz="32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826039">
                <a:tc>
                  <a:txBody>
                    <a:bodyPr/>
                    <a:lstStyle/>
                    <a:p>
                      <a:pPr marL="0" marR="0">
                        <a:spcBef>
                          <a:spcPts val="0"/>
                        </a:spcBef>
                        <a:spcAft>
                          <a:spcPts val="0"/>
                        </a:spcAft>
                      </a:pPr>
                      <a:r>
                        <a:rPr lang="en-US" sz="3200" b="0" dirty="0">
                          <a:effectLst/>
                          <a:latin typeface="Times New Roman" panose="02020603050405020304" pitchFamily="18" charset="0"/>
                          <a:cs typeface="Times New Roman" panose="02020603050405020304" pitchFamily="18" charset="0"/>
                        </a:rPr>
                        <a:t>BIAQ</a:t>
                      </a:r>
                      <a:endParaRPr lang="en-US" sz="3200" b="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3200" dirty="0">
                          <a:effectLst/>
                          <a:latin typeface="Times New Roman"/>
                          <a:ea typeface="Times New Roman"/>
                        </a:rPr>
                        <a:t>41.45 (11.63)</a:t>
                      </a:r>
                      <a:endParaRPr lang="en-US" sz="32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3200" dirty="0">
                          <a:effectLst/>
                          <a:latin typeface="Times New Roman"/>
                          <a:ea typeface="Times New Roman"/>
                        </a:rPr>
                        <a:t>34.20 (11.75)</a:t>
                      </a:r>
                      <a:endParaRPr lang="en-US" sz="32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3200" dirty="0">
                          <a:effectLst/>
                          <a:latin typeface="Times New Roman"/>
                          <a:ea typeface="Times New Roman"/>
                        </a:rPr>
                        <a:t>-5.18**</a:t>
                      </a:r>
                      <a:endParaRPr lang="en-US" sz="32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3200" dirty="0">
                          <a:effectLst/>
                          <a:latin typeface="Times New Roman"/>
                          <a:ea typeface="Times New Roman"/>
                        </a:rPr>
                        <a:t>.78</a:t>
                      </a:r>
                      <a:endParaRPr lang="en-US" sz="32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r h="619529">
                <a:tc>
                  <a:txBody>
                    <a:bodyPr/>
                    <a:lstStyle/>
                    <a:p>
                      <a:pPr marL="0" marR="0">
                        <a:spcBef>
                          <a:spcPts val="0"/>
                        </a:spcBef>
                        <a:spcAft>
                          <a:spcPts val="0"/>
                        </a:spcAft>
                      </a:pPr>
                      <a:r>
                        <a:rPr lang="en-US" sz="3200" b="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BCCS</a:t>
                      </a:r>
                    </a:p>
                  </a:txBody>
                  <a:tcPr marL="68580" marR="68580" marT="0" marB="0"/>
                </a:tc>
                <a:tc>
                  <a:txBody>
                    <a:bodyPr/>
                    <a:lstStyle/>
                    <a:p>
                      <a:pPr marL="0" marR="0" algn="ctr">
                        <a:spcBef>
                          <a:spcPts val="0"/>
                        </a:spcBef>
                        <a:spcAft>
                          <a:spcPts val="0"/>
                        </a:spcAft>
                      </a:pPr>
                      <a:r>
                        <a:rPr lang="en-US" sz="3200" dirty="0">
                          <a:effectLst/>
                          <a:latin typeface="Times New Roman"/>
                          <a:ea typeface="Times New Roman"/>
                        </a:rPr>
                        <a:t>61.23 (10.90)</a:t>
                      </a:r>
                      <a:endParaRPr lang="en-US" sz="32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3200" dirty="0">
                          <a:effectLst/>
                          <a:latin typeface="Times New Roman"/>
                          <a:ea typeface="Times New Roman"/>
                        </a:rPr>
                        <a:t>53.52 (15.67)</a:t>
                      </a:r>
                      <a:endParaRPr lang="en-US" sz="32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3200" dirty="0">
                          <a:effectLst/>
                          <a:latin typeface="Times New Roman"/>
                          <a:ea typeface="Times New Roman"/>
                        </a:rPr>
                        <a:t>-3.29*</a:t>
                      </a:r>
                      <a:endParaRPr lang="en-US" sz="32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3200" dirty="0">
                          <a:effectLst/>
                          <a:latin typeface="Times New Roman"/>
                          <a:ea typeface="Times New Roman"/>
                        </a:rPr>
                        <a:t>.50</a:t>
                      </a:r>
                      <a:endParaRPr lang="en-US" sz="32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xmlns="" val="10004"/>
                  </a:ext>
                </a:extLst>
              </a:tr>
              <a:tr h="1239059">
                <a:tc>
                  <a:txBody>
                    <a:bodyPr/>
                    <a:lstStyle/>
                    <a:p>
                      <a:pPr marL="0" marR="0">
                        <a:spcBef>
                          <a:spcPts val="0"/>
                        </a:spcBef>
                        <a:spcAft>
                          <a:spcPts val="0"/>
                        </a:spcAft>
                      </a:pPr>
                      <a:r>
                        <a:rPr lang="en-US" sz="3200" b="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SATAQ-3</a:t>
                      </a:r>
                    </a:p>
                  </a:txBody>
                  <a:tcPr marL="68580" marR="68580" marT="0" marB="0"/>
                </a:tc>
                <a:tc>
                  <a:txBody>
                    <a:bodyPr/>
                    <a:lstStyle/>
                    <a:p>
                      <a:pPr marL="0" marR="0" algn="ctr">
                        <a:spcBef>
                          <a:spcPts val="0"/>
                        </a:spcBef>
                        <a:spcAft>
                          <a:spcPts val="0"/>
                        </a:spcAft>
                      </a:pPr>
                      <a:r>
                        <a:rPr lang="en-US" sz="3200" dirty="0">
                          <a:effectLst/>
                          <a:latin typeface="Times New Roman"/>
                          <a:ea typeface="Times New Roman"/>
                        </a:rPr>
                        <a:t>115.80 (15.14)</a:t>
                      </a:r>
                      <a:endParaRPr lang="en-US" sz="32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3200" dirty="0">
                          <a:effectLst/>
                          <a:latin typeface="Times New Roman"/>
                          <a:ea typeface="Times New Roman"/>
                        </a:rPr>
                        <a:t>107.10 (19.87)</a:t>
                      </a:r>
                      <a:endParaRPr lang="en-US" sz="32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3200" dirty="0">
                          <a:effectLst/>
                          <a:latin typeface="Times New Roman"/>
                          <a:ea typeface="Times New Roman"/>
                        </a:rPr>
                        <a:t>-4.09**</a:t>
                      </a:r>
                      <a:endParaRPr lang="en-US" sz="32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3200" dirty="0">
                          <a:effectLst/>
                          <a:latin typeface="Times New Roman"/>
                          <a:ea typeface="Times New Roman"/>
                        </a:rPr>
                        <a:t>.62</a:t>
                      </a:r>
                      <a:endParaRPr lang="en-US" sz="32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xmlns="" val="10005"/>
                  </a:ext>
                </a:extLst>
              </a:tr>
            </a:tbl>
          </a:graphicData>
        </a:graphic>
      </p:graphicFrame>
      <p:sp>
        <p:nvSpPr>
          <p:cNvPr id="11" name="Rectangle 1"/>
          <p:cNvSpPr>
            <a:spLocks noChangeArrowheads="1"/>
          </p:cNvSpPr>
          <p:nvPr/>
        </p:nvSpPr>
        <p:spPr bwMode="auto">
          <a:xfrm>
            <a:off x="35247943" y="18754899"/>
            <a:ext cx="533671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161925" algn="l"/>
              </a:tabLst>
              <a:defRPr>
                <a:solidFill>
                  <a:schemeClr val="tx1"/>
                </a:solidFill>
                <a:latin typeface="Arial" pitchFamily="34" charset="0"/>
                <a:cs typeface="Arial" pitchFamily="34" charset="0"/>
              </a:defRPr>
            </a:lvl1pPr>
            <a:lvl2pPr marL="457200" fontAlgn="base">
              <a:spcBef>
                <a:spcPct val="0"/>
              </a:spcBef>
              <a:spcAft>
                <a:spcPct val="0"/>
              </a:spcAft>
              <a:tabLst>
                <a:tab pos="161925" algn="l"/>
              </a:tabLst>
              <a:defRPr>
                <a:solidFill>
                  <a:schemeClr val="tx1"/>
                </a:solidFill>
                <a:latin typeface="Arial" pitchFamily="34" charset="0"/>
                <a:cs typeface="Arial" pitchFamily="34" charset="0"/>
              </a:defRPr>
            </a:lvl2pPr>
            <a:lvl3pPr marL="914400" fontAlgn="base">
              <a:spcBef>
                <a:spcPct val="0"/>
              </a:spcBef>
              <a:spcAft>
                <a:spcPct val="0"/>
              </a:spcAft>
              <a:tabLst>
                <a:tab pos="161925" algn="l"/>
              </a:tabLst>
              <a:defRPr>
                <a:solidFill>
                  <a:schemeClr val="tx1"/>
                </a:solidFill>
                <a:latin typeface="Arial" pitchFamily="34" charset="0"/>
                <a:cs typeface="Arial" pitchFamily="34" charset="0"/>
              </a:defRPr>
            </a:lvl3pPr>
            <a:lvl4pPr marL="1371600" fontAlgn="base">
              <a:spcBef>
                <a:spcPct val="0"/>
              </a:spcBef>
              <a:spcAft>
                <a:spcPct val="0"/>
              </a:spcAft>
              <a:tabLst>
                <a:tab pos="161925" algn="l"/>
              </a:tabLst>
              <a:defRPr>
                <a:solidFill>
                  <a:schemeClr val="tx1"/>
                </a:solidFill>
                <a:latin typeface="Arial" pitchFamily="34" charset="0"/>
                <a:cs typeface="Arial" pitchFamily="34" charset="0"/>
              </a:defRPr>
            </a:lvl4pPr>
            <a:lvl5pPr marL="1828800" fontAlgn="base">
              <a:spcBef>
                <a:spcPct val="0"/>
              </a:spcBef>
              <a:spcAft>
                <a:spcPct val="0"/>
              </a:spcAft>
              <a:tabLst>
                <a:tab pos="161925" algn="l"/>
              </a:tabLst>
              <a:defRPr>
                <a:solidFill>
                  <a:schemeClr val="tx1"/>
                </a:solidFill>
                <a:latin typeface="Arial" pitchFamily="34" charset="0"/>
                <a:cs typeface="Arial" pitchFamily="34" charset="0"/>
              </a:defRPr>
            </a:lvl5pPr>
            <a:lvl6pPr marL="2286000" fontAlgn="base">
              <a:spcBef>
                <a:spcPct val="0"/>
              </a:spcBef>
              <a:spcAft>
                <a:spcPct val="0"/>
              </a:spcAft>
              <a:tabLst>
                <a:tab pos="161925" algn="l"/>
              </a:tabLst>
              <a:defRPr>
                <a:solidFill>
                  <a:schemeClr val="tx1"/>
                </a:solidFill>
                <a:latin typeface="Arial" pitchFamily="34" charset="0"/>
                <a:cs typeface="Arial" pitchFamily="34" charset="0"/>
              </a:defRPr>
            </a:lvl6pPr>
            <a:lvl7pPr marL="2743200" fontAlgn="base">
              <a:spcBef>
                <a:spcPct val="0"/>
              </a:spcBef>
              <a:spcAft>
                <a:spcPct val="0"/>
              </a:spcAft>
              <a:tabLst>
                <a:tab pos="161925" algn="l"/>
              </a:tabLst>
              <a:defRPr>
                <a:solidFill>
                  <a:schemeClr val="tx1"/>
                </a:solidFill>
                <a:latin typeface="Arial" pitchFamily="34" charset="0"/>
                <a:cs typeface="Arial" pitchFamily="34" charset="0"/>
              </a:defRPr>
            </a:lvl7pPr>
            <a:lvl8pPr marL="3200400" fontAlgn="base">
              <a:spcBef>
                <a:spcPct val="0"/>
              </a:spcBef>
              <a:spcAft>
                <a:spcPct val="0"/>
              </a:spcAft>
              <a:tabLst>
                <a:tab pos="161925" algn="l"/>
              </a:tabLst>
              <a:defRPr>
                <a:solidFill>
                  <a:schemeClr val="tx1"/>
                </a:solidFill>
                <a:latin typeface="Arial" pitchFamily="34" charset="0"/>
                <a:cs typeface="Arial" pitchFamily="34" charset="0"/>
              </a:defRPr>
            </a:lvl8pPr>
            <a:lvl9pPr marL="3657600" fontAlgn="base">
              <a:spcBef>
                <a:spcPct val="0"/>
              </a:spcBef>
              <a:spcAft>
                <a:spcPct val="0"/>
              </a:spcAft>
              <a:tabLst>
                <a:tab pos="161925" algn="l"/>
              </a:tabLst>
              <a:defRPr>
                <a:solidFill>
                  <a:schemeClr val="tx1"/>
                </a:solidFill>
                <a:latin typeface="Arial" pitchFamily="34" charset="0"/>
                <a:cs typeface="Arial"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61925" algn="l"/>
              </a:tabLst>
            </a:pPr>
            <a:r>
              <a:rPr kumimoji="0" lang="en-US" altLang="en-US" sz="3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Note. </a:t>
            </a: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kumimoji="0" lang="en-US" altLang="en-US" sz="3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t>
            </a: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0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a:t>
            </a: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.002, ** = </a:t>
            </a:r>
            <a:r>
              <a:rPr kumimoji="0" lang="en-US" altLang="en-US" sz="3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t>
            </a: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0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a:t>
            </a: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.001.</a:t>
            </a:r>
          </a:p>
        </p:txBody>
      </p:sp>
      <p:pic>
        <p:nvPicPr>
          <p:cNvPr id="1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831800" y="20552840"/>
            <a:ext cx="5102761" cy="90715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Content Placeholder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126200" y="20552840"/>
            <a:ext cx="5105400" cy="9071576"/>
          </a:xfrm>
          <a:prstGeom prst="rect">
            <a:avLst/>
          </a:prstGeom>
          <a:ln>
            <a:solidFill>
              <a:schemeClr val="tx1"/>
            </a:solid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4422</TotalTime>
  <Words>1166</Words>
  <Application>Microsoft Office PowerPoint</Application>
  <PresentationFormat>Custom</PresentationFormat>
  <Paragraphs>136</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MS Mincho</vt:lpstr>
      <vt:lpstr>Arial</vt:lpstr>
      <vt:lpstr>Calibri</vt:lpstr>
      <vt:lpstr>Courier New</vt:lpstr>
      <vt:lpstr>Symbol</vt:lpstr>
      <vt:lpstr>Times New Roman</vt:lpstr>
      <vt:lpstr>Office Theme</vt:lpstr>
      <vt:lpstr>PowerPoint Presentation</vt:lpstr>
    </vt:vector>
  </TitlesOfParts>
  <Company>Missouri State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csl311</dc:creator>
  <cp:lastModifiedBy>Smith, Jamie M</cp:lastModifiedBy>
  <cp:revision>234</cp:revision>
  <dcterms:created xsi:type="dcterms:W3CDTF">2008-03-06T17:43:17Z</dcterms:created>
  <dcterms:modified xsi:type="dcterms:W3CDTF">2016-04-18T15:45:30Z</dcterms:modified>
</cp:coreProperties>
</file>