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8404800"/>
  <p:notesSz cx="6858000" cy="9144000"/>
  <p:custDataLst>
    <p:tags r:id="rId4"/>
  </p:custDataLst>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ae Hudson" initials="DLH" lastIdx="11" clrIdx="0"/>
  <p:cmAuthor id="1" name="Owner" initials="O" lastIdx="7" clrIdx="1"/>
  <p:cmAuthor id="2" name="Madison Johnson" initials="MJ" lastIdx="2" clrIdx="2"/>
  <p:cmAuthor id="3" name="Jennifer Battles" initials="JB" lastIdx="4" clrIdx="3">
    <p:extLst/>
  </p:cmAuthor>
  <p:cmAuthor id="4" name="Jamie smith" initials="Js" lastIdx="9" clrIdx="4">
    <p:extLst/>
  </p:cmAuthor>
  <p:cmAuthor id="5" name="Danae Hudson" initials="DH" lastIdx="5"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EC"/>
    <a:srgbClr val="DCD8C2"/>
    <a:srgbClr val="EAEAEA"/>
    <a:srgbClr val="C0C0C0"/>
    <a:srgbClr val="777777"/>
    <a:srgbClr val="808080"/>
    <a:srgbClr val="E6E3D2"/>
    <a:srgbClr val="FFFFFF"/>
    <a:srgbClr val="5D0F25"/>
    <a:srgbClr val="4C0C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833" autoAdjust="0"/>
  </p:normalViewPr>
  <p:slideViewPr>
    <p:cSldViewPr>
      <p:cViewPr>
        <p:scale>
          <a:sx n="15" d="100"/>
          <a:sy n="15" d="100"/>
        </p:scale>
        <p:origin x="3496" y="800"/>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9-25T15:01:12.617" idx="1">
    <p:pos x="31344" y="1328"/>
    <p:text>This logo is correct! And I think we should identify where everyone is from. Also, we should probably put everyone degree (e.g., Ph.D., M.S.)</p:text>
    <p:extLst>
      <p:ext uri="{C676402C-5697-4E1C-873F-D02D1690AC5C}">
        <p15:threadingInfo xmlns:p15="http://schemas.microsoft.com/office/powerpoint/2012/main" timeZoneBias="240"/>
      </p:ext>
    </p:extLst>
  </p:cm>
  <p:cm authorId="4" dt="2017-09-25T14:32:07.838" idx="1">
    <p:pos x="31344" y="1424"/>
    <p:text>I like that you added in the Ph.D./M.S. I tried to add in number with each person and also added the numbers to the side of the university logos? Not sure if I like it...thoughts?</p:text>
    <p:extLst>
      <p:ext uri="{C676402C-5697-4E1C-873F-D02D1690AC5C}">
        <p15:threadingInfo xmlns:p15="http://schemas.microsoft.com/office/powerpoint/2012/main" timeZoneBias="360">
          <p15:parentCm authorId="3" idx="1"/>
        </p15:threadingInfo>
      </p:ext>
    </p:extLst>
  </p:cm>
  <p:cm authorId="5" dt="2017-09-25T16:14:37.491" idx="1">
    <p:pos x="31344" y="1520"/>
    <p:text>I think it looks fine. I adjusted the author lines a bit so there wasn't just a "Hudson" on a line by itself!</p:text>
    <p:extLst>
      <p:ext uri="{C676402C-5697-4E1C-873F-D02D1690AC5C}">
        <p15:threadingInfo xmlns:p15="http://schemas.microsoft.com/office/powerpoint/2012/main" timeZoneBias="300">
          <p15:parentCm authorId="3" idx="1"/>
        </p15:threadingInfo>
      </p:ext>
    </p:extLst>
  </p:cm>
  <p:cm authorId="4" dt="2017-09-26T08:16:37.289" idx="6">
    <p:pos x="31344" y="1616"/>
    <p:text>Looks good!</p:text>
    <p:extLst>
      <p:ext uri="{C676402C-5697-4E1C-873F-D02D1690AC5C}">
        <p15:threadingInfo xmlns:p15="http://schemas.microsoft.com/office/powerpoint/2012/main" timeZoneBias="360">
          <p15:parentCm authorId="3" idx="1"/>
        </p15:threadingInfo>
      </p:ext>
    </p:extLst>
  </p:cm>
  <p:cm authorId="3" dt="2017-09-25T15:02:41.827" idx="2">
    <p:pos x="17280" y="3626"/>
    <p:text>While I can read these, they are a little small - could we shrink the script of the interventions?</p:text>
    <p:extLst>
      <p:ext uri="{C676402C-5697-4E1C-873F-D02D1690AC5C}">
        <p15:threadingInfo xmlns:p15="http://schemas.microsoft.com/office/powerpoint/2012/main" timeZoneBias="240"/>
      </p:ext>
    </p:extLst>
  </p:cm>
  <p:cm authorId="4" dt="2017-09-25T14:47:26.413" idx="4">
    <p:pos x="17280" y="3722"/>
    <p:text>So I cut a bit from the 'Cognitive-behavioral" box and decreased the text size a bit and moved things down to increase the two pictures- how does this look? I could cut out more from some of the boxes if we want less text in the middle?</p:text>
    <p:extLst>
      <p:ext uri="{C676402C-5697-4E1C-873F-D02D1690AC5C}">
        <p15:threadingInfo xmlns:p15="http://schemas.microsoft.com/office/powerpoint/2012/main" timeZoneBias="360">
          <p15:parentCm authorId="3" idx="2"/>
        </p15:threadingInfo>
      </p:ext>
    </p:extLst>
  </p:cm>
  <p:cm authorId="3" dt="2017-09-25T15:52:44.186" idx="3">
    <p:pos x="25776" y="15161"/>
    <p:text>These do make sense!</p:text>
    <p:extLst>
      <p:ext uri="{C676402C-5697-4E1C-873F-D02D1690AC5C}">
        <p15:threadingInfo xmlns:p15="http://schemas.microsoft.com/office/powerpoint/2012/main" timeZoneBias="240"/>
      </p:ext>
    </p:extLst>
  </p:cm>
  <p:cm authorId="4" dt="2017-09-25T14:38:06.182" idx="3">
    <p:pos x="25776" y="15257"/>
    <p:text>Good! :)</p:text>
    <p:extLst>
      <p:ext uri="{C676402C-5697-4E1C-873F-D02D1690AC5C}">
        <p15:threadingInfo xmlns:p15="http://schemas.microsoft.com/office/powerpoint/2012/main" timeZoneBias="360">
          <p15:parentCm authorId="3" idx="3"/>
        </p15:threadingInfo>
      </p:ext>
    </p:extLst>
  </p:cm>
  <p:cm authorId="3" dt="2017-09-25T16:01:35.543" idx="4">
    <p:pos x="10056" y="3844"/>
    <p:text>Feel free to change these colors, I just felt like it was a little boring without something!</p:text>
    <p:extLst>
      <p:ext uri="{C676402C-5697-4E1C-873F-D02D1690AC5C}">
        <p15:threadingInfo xmlns:p15="http://schemas.microsoft.com/office/powerpoint/2012/main" timeZoneBias="240"/>
      </p:ext>
    </p:extLst>
  </p:cm>
  <p:cm authorId="4" dt="2017-09-25T14:37:59.609" idx="2">
    <p:pos x="10056" y="3940"/>
    <p:text>I liket the added color boxes behind each of the titles- I jsut changed from maroon to red. How does this look? Is the background color good?</p:text>
    <p:extLst>
      <p:ext uri="{C676402C-5697-4E1C-873F-D02D1690AC5C}">
        <p15:threadingInfo xmlns:p15="http://schemas.microsoft.com/office/powerpoint/2012/main" timeZoneBias="360">
          <p15:parentCm authorId="3" idx="4"/>
        </p15:threadingInfo>
      </p:ext>
    </p:extLst>
  </p:cm>
  <p:cm authorId="5" dt="2017-09-25T16:16:36.775" idx="2">
    <p:pos x="4143" y="13564"/>
    <p:text>Picky point, but refs should be in alphabetic order.</p:text>
    <p:extLst>
      <p:ext uri="{C676402C-5697-4E1C-873F-D02D1690AC5C}">
        <p15:threadingInfo xmlns:p15="http://schemas.microsoft.com/office/powerpoint/2012/main" timeZoneBias="300"/>
      </p:ext>
    </p:extLst>
  </p:cm>
  <p:cm authorId="4" dt="2017-09-26T08:16:07.606" idx="5">
    <p:pos x="4143" y="13660"/>
    <p:text>Fixed!</p:text>
    <p:extLst>
      <p:ext uri="{C676402C-5697-4E1C-873F-D02D1690AC5C}">
        <p15:threadingInfo xmlns:p15="http://schemas.microsoft.com/office/powerpoint/2012/main" timeZoneBias="360">
          <p15:parentCm authorId="5" idx="2"/>
        </p15:threadingInfo>
      </p:ext>
    </p:extLst>
  </p:cm>
  <p:cm authorId="5" dt="2017-09-25T16:17:24.367" idx="3">
    <p:pos x="2007" y="16890"/>
    <p:text>I think I would break this into 2 hypotheses (instead of bullets, use numbers). "Hypotheses" looks wierd when only 1 is listed.</p:text>
    <p:extLst>
      <p:ext uri="{C676402C-5697-4E1C-873F-D02D1690AC5C}">
        <p15:threadingInfo xmlns:p15="http://schemas.microsoft.com/office/powerpoint/2012/main" timeZoneBias="300"/>
      </p:ext>
    </p:extLst>
  </p:cm>
  <p:cm authorId="4" dt="2017-09-26T08:17:30.206" idx="7">
    <p:pos x="2007" y="16986"/>
    <p:text>Agreed, Fixed!</p:text>
    <p:extLst>
      <p:ext uri="{C676402C-5697-4E1C-873F-D02D1690AC5C}">
        <p15:threadingInfo xmlns:p15="http://schemas.microsoft.com/office/powerpoint/2012/main" timeZoneBias="360">
          <p15:parentCm authorId="5" idx="3"/>
        </p15:threadingInfo>
      </p:ext>
    </p:extLst>
  </p:cm>
  <p:cm authorId="5" dt="2017-09-25T16:19:51.437" idx="4">
    <p:pos x="21695" y="5185"/>
    <p:text>Do you want a bullet here to start this sentence?</p:text>
    <p:extLst mod="1">
      <p:ext uri="{C676402C-5697-4E1C-873F-D02D1690AC5C}">
        <p15:threadingInfo xmlns:p15="http://schemas.microsoft.com/office/powerpoint/2012/main" timeZoneBias="300"/>
      </p:ext>
    </p:extLst>
  </p:cm>
  <p:cm authorId="4" dt="2017-09-26T08:18:33.731" idx="9">
    <p:pos x="21695" y="5281"/>
    <p:text>yes! fixed!</p:text>
    <p:extLst>
      <p:ext uri="{C676402C-5697-4E1C-873F-D02D1690AC5C}">
        <p15:threadingInfo xmlns:p15="http://schemas.microsoft.com/office/powerpoint/2012/main" timeZoneBias="360">
          <p15:parentCm authorId="5" idx="4"/>
        </p15:threadingInfo>
      </p:ext>
    </p:extLst>
  </p:cm>
  <p:cm authorId="5" dt="2017-09-25T16:22:21.299" idx="5">
    <p:pos x="24693" y="21721"/>
    <p:text>This "E" should be lowercase.</p:text>
    <p:extLst>
      <p:ext uri="{C676402C-5697-4E1C-873F-D02D1690AC5C}">
        <p15:threadingInfo xmlns:p15="http://schemas.microsoft.com/office/powerpoint/2012/main" timeZoneBias="300"/>
      </p:ext>
    </p:extLst>
  </p:cm>
  <p:cm authorId="4" dt="2017-09-26T08:18:28.520" idx="8">
    <p:pos x="24693" y="21817"/>
    <p:text>fixed</p:text>
    <p:extLst>
      <p:ext uri="{C676402C-5697-4E1C-873F-D02D1690AC5C}">
        <p15:threadingInfo xmlns:p15="http://schemas.microsoft.com/office/powerpoint/2012/main" timeZoneBias="360">
          <p15:parentCm authorId="5" idx="5"/>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4DB647-0A8D-4524-98DE-AE3B9F6966AE}" type="datetimeFigureOut">
              <a:rPr lang="en-US" smtClean="0"/>
              <a:pPr/>
              <a:t>9/26/17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2FA8F-122D-472C-8E8F-F101747F4047}" type="slidenum">
              <a:rPr lang="en-US" smtClean="0"/>
              <a:pPr/>
              <a:t>‹#›</a:t>
            </a:fld>
            <a:endParaRPr lang="en-US"/>
          </a:p>
        </p:txBody>
      </p:sp>
    </p:spTree>
    <p:extLst>
      <p:ext uri="{BB962C8B-B14F-4D97-AF65-F5344CB8AC3E}">
        <p14:creationId xmlns:p14="http://schemas.microsoft.com/office/powerpoint/2010/main" val="84930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2FA8F-122D-472C-8E8F-F101747F4047}" type="slidenum">
              <a:rPr lang="en-US" smtClean="0"/>
              <a:pPr/>
              <a:t>1</a:t>
            </a:fld>
            <a:endParaRPr lang="en-US"/>
          </a:p>
        </p:txBody>
      </p:sp>
    </p:spTree>
    <p:extLst>
      <p:ext uri="{BB962C8B-B14F-4D97-AF65-F5344CB8AC3E}">
        <p14:creationId xmlns:p14="http://schemas.microsoft.com/office/powerpoint/2010/main" val="12726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BE6460-302B-4DB0-9AAD-A4A2652CC25C}" type="datetimeFigureOut">
              <a:rPr lang="en-US" smtClean="0"/>
              <a:pPr/>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6460-302B-4DB0-9AAD-A4A2652CC25C}" type="datetimeFigureOut">
              <a:rPr lang="en-US" smtClean="0"/>
              <a:pPr/>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7378700"/>
            <a:ext cx="64514733" cy="1572907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7378700"/>
            <a:ext cx="192708527" cy="1572907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6460-302B-4DB0-9AAD-A4A2652CC25C}" type="datetimeFigureOut">
              <a:rPr lang="en-US" smtClean="0"/>
              <a:pPr/>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6460-302B-4DB0-9AAD-A4A2652CC25C}" type="datetimeFigureOut">
              <a:rPr lang="en-US" smtClean="0"/>
              <a:pPr/>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2"/>
            <a:ext cx="43525440" cy="762762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6277596"/>
            <a:ext cx="43525440" cy="840104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E6460-302B-4DB0-9AAD-A4A2652CC25C}" type="datetimeFigureOut">
              <a:rPr lang="en-US" smtClean="0"/>
              <a:pPr/>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4" y="43009820"/>
            <a:ext cx="128611627" cy="12165965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4" y="43009820"/>
            <a:ext cx="128611633" cy="12165965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BE6460-302B-4DB0-9AAD-A4A2652CC25C}" type="datetimeFigureOut">
              <a:rPr lang="en-US" smtClean="0"/>
              <a:pPr/>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2"/>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1" y="8596632"/>
            <a:ext cx="22625053" cy="358266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1" y="12179300"/>
            <a:ext cx="22625053" cy="2212721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8596632"/>
            <a:ext cx="22633940" cy="358266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2179300"/>
            <a:ext cx="22633940" cy="2212721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BE6460-302B-4DB0-9AAD-A4A2652CC25C}" type="datetimeFigureOut">
              <a:rPr lang="en-US" smtClean="0"/>
              <a:pPr/>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BE6460-302B-4DB0-9AAD-A4A2652CC25C}" type="datetimeFigureOut">
              <a:rPr lang="en-US" smtClean="0"/>
              <a:pPr/>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460-302B-4DB0-9AAD-A4A2652CC25C}" type="datetimeFigureOut">
              <a:rPr lang="en-US" smtClean="0"/>
              <a:pPr/>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3" cy="650748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529084"/>
            <a:ext cx="28625800" cy="3277743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8036564"/>
            <a:ext cx="16846553" cy="2626995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8961124"/>
            <a:ext cx="46085760" cy="2534539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2"/>
            <a:ext cx="11948160" cy="20447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5BBE6460-302B-4DB0-9AAD-A4A2652CC25C}" type="datetimeFigureOut">
              <a:rPr lang="en-US" smtClean="0"/>
              <a:pPr/>
              <a:t>9/26/17</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0F17D788-6C02-4D45-9B3D-D102477D4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3EC"/>
        </a:solidFill>
        <a:effectLst/>
      </p:bgPr>
    </p:bg>
    <p:spTree>
      <p:nvGrpSpPr>
        <p:cNvPr id="1" name=""/>
        <p:cNvGrpSpPr/>
        <p:nvPr/>
      </p:nvGrpSpPr>
      <p:grpSpPr>
        <a:xfrm>
          <a:off x="0" y="0"/>
          <a:ext cx="0" cy="0"/>
          <a:chOff x="0" y="0"/>
          <a:chExt cx="0" cy="0"/>
        </a:xfrm>
      </p:grpSpPr>
      <p:sp>
        <p:nvSpPr>
          <p:cNvPr id="3" name="TextBox 2"/>
          <p:cNvSpPr txBox="1"/>
          <p:nvPr/>
        </p:nvSpPr>
        <p:spPr>
          <a:xfrm>
            <a:off x="6400800" y="954243"/>
            <a:ext cx="37338000" cy="3942618"/>
          </a:xfrm>
          <a:prstGeom prst="rect">
            <a:avLst/>
          </a:prstGeom>
          <a:solidFill>
            <a:srgbClr val="FFFFFF"/>
          </a:solidFill>
          <a:ln w="57150">
            <a:solidFill>
              <a:schemeClr val="bg1">
                <a:lumMod val="65000"/>
              </a:schemeClr>
            </a:solidFill>
          </a:ln>
        </p:spPr>
        <p:txBody>
          <a:bodyPr wrap="square" lIns="0" tIns="0" rIns="0" bIns="0" rtlCol="0">
            <a:spAutoFit/>
          </a:bodyPr>
          <a:lstStyle/>
          <a:p>
            <a:pPr algn="ctr"/>
            <a:endParaRPr lang="en-US" sz="3000" dirty="0">
              <a:solidFill>
                <a:srgbClr val="FF0000"/>
              </a:solidFill>
              <a:latin typeface="Times New Roman" pitchFamily="18" charset="0"/>
              <a:cs typeface="Times New Roman" pitchFamily="18" charset="0"/>
            </a:endParaRPr>
          </a:p>
          <a:p>
            <a:pPr algn="ctr">
              <a:lnSpc>
                <a:spcPct val="115000"/>
              </a:lnSpc>
              <a:spcAft>
                <a:spcPts val="1000"/>
              </a:spcAft>
            </a:pPr>
            <a:r>
              <a:rPr lang="en-US" sz="7200" b="1" dirty="0">
                <a:latin typeface="Times New Roman" panose="02020603050405020304" pitchFamily="18" charset="0"/>
                <a:ea typeface="Calibri" panose="020F0502020204030204" pitchFamily="34" charset="0"/>
              </a:rPr>
              <a:t>Examination of a Five-Day Ecological Momentary Intervention on Body Checking: An Update</a:t>
            </a:r>
            <a:r>
              <a:rPr lang="en-US" sz="6000" dirty="0">
                <a:latin typeface="Times New Roman" pitchFamily="18" charset="0"/>
                <a:cs typeface="Times New Roman" pitchFamily="18" charset="0"/>
              </a:rPr>
              <a:t> </a:t>
            </a:r>
          </a:p>
          <a:p>
            <a:pPr algn="ctr">
              <a:lnSpc>
                <a:spcPct val="107000"/>
              </a:lnSpc>
              <a:spcAft>
                <a:spcPts val="800"/>
              </a:spcAft>
            </a:pPr>
            <a:r>
              <a:rPr lang="en-US" sz="6000" dirty="0">
                <a:latin typeface="Times New Roman" panose="02020603050405020304" pitchFamily="18" charset="0"/>
                <a:ea typeface="Times New Roman" panose="02020603050405020304" pitchFamily="18" charset="0"/>
              </a:rPr>
              <a:t>Jamie M. Smith</a:t>
            </a:r>
            <a:r>
              <a:rPr lang="en-US" sz="6000" baseline="30000" dirty="0">
                <a:latin typeface="Times New Roman" panose="02020603050405020304" pitchFamily="18" charset="0"/>
                <a:ea typeface="Times New Roman" panose="02020603050405020304" pitchFamily="18" charset="0"/>
              </a:rPr>
              <a:t>1</a:t>
            </a:r>
            <a:r>
              <a:rPr lang="en-US" sz="6000" dirty="0">
                <a:latin typeface="Times New Roman" panose="02020603050405020304" pitchFamily="18" charset="0"/>
                <a:ea typeface="Times New Roman" panose="02020603050405020304" pitchFamily="18" charset="0"/>
              </a:rPr>
              <a:t>, M.S., Jen A. Battles</a:t>
            </a:r>
            <a:r>
              <a:rPr lang="en-US" sz="6000" baseline="30000" dirty="0">
                <a:latin typeface="Times New Roman" panose="02020603050405020304" pitchFamily="18" charset="0"/>
                <a:ea typeface="Times New Roman" panose="02020603050405020304" pitchFamily="18" charset="0"/>
              </a:rPr>
              <a:t>2</a:t>
            </a:r>
            <a:r>
              <a:rPr lang="en-US" sz="6000" dirty="0">
                <a:latin typeface="Times New Roman" panose="02020603050405020304" pitchFamily="18" charset="0"/>
                <a:ea typeface="Times New Roman" panose="02020603050405020304" pitchFamily="18" charset="0"/>
              </a:rPr>
              <a:t>, M.S., Brooke L. Whisenhunt</a:t>
            </a:r>
            <a:r>
              <a:rPr lang="en-US" sz="6000" baseline="30000" dirty="0">
                <a:latin typeface="Times New Roman" panose="02020603050405020304" pitchFamily="18" charset="0"/>
                <a:ea typeface="Times New Roman" panose="02020603050405020304" pitchFamily="18" charset="0"/>
              </a:rPr>
              <a:t>3</a:t>
            </a:r>
            <a:r>
              <a:rPr lang="en-US" sz="6000" dirty="0">
                <a:latin typeface="Times New Roman" panose="02020603050405020304" pitchFamily="18" charset="0"/>
                <a:ea typeface="Times New Roman" panose="02020603050405020304" pitchFamily="18" charset="0"/>
              </a:rPr>
              <a:t>, Ph.D., </a:t>
            </a:r>
          </a:p>
          <a:p>
            <a:pPr algn="ctr">
              <a:lnSpc>
                <a:spcPct val="107000"/>
              </a:lnSpc>
              <a:spcAft>
                <a:spcPts val="800"/>
              </a:spcAft>
            </a:pPr>
            <a:r>
              <a:rPr lang="en-US" sz="6000" dirty="0">
                <a:latin typeface="Times New Roman" panose="02020603050405020304" pitchFamily="18" charset="0"/>
                <a:ea typeface="Times New Roman" panose="02020603050405020304" pitchFamily="18" charset="0"/>
              </a:rPr>
              <a:t>Erin M. Buchanan</a:t>
            </a:r>
            <a:r>
              <a:rPr lang="en-US" sz="6000" baseline="30000" dirty="0">
                <a:latin typeface="Times New Roman" panose="02020603050405020304" pitchFamily="18" charset="0"/>
                <a:ea typeface="Times New Roman" panose="02020603050405020304" pitchFamily="18" charset="0"/>
              </a:rPr>
              <a:t>3</a:t>
            </a:r>
            <a:r>
              <a:rPr lang="en-US" sz="6000" dirty="0">
                <a:latin typeface="Times New Roman" panose="02020603050405020304" pitchFamily="18" charset="0"/>
                <a:ea typeface="Times New Roman" panose="02020603050405020304" pitchFamily="18" charset="0"/>
              </a:rPr>
              <a:t>, Ph.D. and Danae L. Hudson</a:t>
            </a:r>
            <a:r>
              <a:rPr lang="en-US" sz="6000" baseline="30000" dirty="0">
                <a:latin typeface="Times New Roman" panose="02020603050405020304" pitchFamily="18" charset="0"/>
                <a:ea typeface="Times New Roman" panose="02020603050405020304" pitchFamily="18" charset="0"/>
              </a:rPr>
              <a:t>3</a:t>
            </a:r>
            <a:r>
              <a:rPr lang="en-US" sz="6000" dirty="0">
                <a:latin typeface="Times New Roman" panose="02020603050405020304" pitchFamily="18" charset="0"/>
                <a:ea typeface="Times New Roman" panose="02020603050405020304" pitchFamily="18" charset="0"/>
              </a:rPr>
              <a:t>, Ph.D. </a:t>
            </a:r>
            <a:endParaRPr lang="en-US" sz="6000" dirty="0">
              <a:effectLst/>
              <a:latin typeface="Times New Roman" panose="02020603050405020304" pitchFamily="18" charset="0"/>
              <a:ea typeface="Times New Roman" panose="02020603050405020304" pitchFamily="18" charset="0"/>
            </a:endParaRPr>
          </a:p>
        </p:txBody>
      </p:sp>
      <p:sp>
        <p:nvSpPr>
          <p:cNvPr id="4" name="TextBox 3"/>
          <p:cNvSpPr txBox="1"/>
          <p:nvPr/>
        </p:nvSpPr>
        <p:spPr>
          <a:xfrm>
            <a:off x="873548" y="5810711"/>
            <a:ext cx="15773400" cy="11593943"/>
          </a:xfrm>
          <a:prstGeom prst="rect">
            <a:avLst/>
          </a:prstGeom>
          <a:solidFill>
            <a:schemeClr val="bg1"/>
          </a:solidFill>
          <a:ln w="190500">
            <a:solidFill>
              <a:schemeClr val="bg1">
                <a:lumMod val="65000"/>
              </a:schemeClr>
            </a:solidFill>
          </a:ln>
        </p:spPr>
        <p:txBody>
          <a:bodyPr wrap="square" lIns="274320" tIns="274320" rIns="274320" rtlCol="0">
            <a:spAutoFit/>
          </a:bodyPr>
          <a:lstStyle/>
          <a:p>
            <a:pPr algn="ctr"/>
            <a:endParaRPr lang="en-US" sz="1000" dirty="0">
              <a:solidFill>
                <a:srgbClr val="FF0000"/>
              </a:solidFill>
              <a:latin typeface="Times New Roman" pitchFamily="18" charset="0"/>
              <a:cs typeface="Times New Roman" pitchFamily="18" charset="0"/>
            </a:endParaRPr>
          </a:p>
          <a:p>
            <a:pPr algn="ctr"/>
            <a:endParaRPr lang="en-US" sz="1000" dirty="0">
              <a:solidFill>
                <a:srgbClr val="FF0000"/>
              </a:solidFill>
              <a:latin typeface="Times New Roman" pitchFamily="18" charset="0"/>
              <a:cs typeface="Times New Roman" pitchFamily="18" charset="0"/>
            </a:endParaRPr>
          </a:p>
          <a:p>
            <a:pPr algn="ctr"/>
            <a:endParaRPr lang="en-US" sz="1000" dirty="0">
              <a:solidFill>
                <a:srgbClr val="FF0000"/>
              </a:solidFill>
              <a:latin typeface="Times New Roman" pitchFamily="18" charset="0"/>
              <a:cs typeface="Times New Roman" pitchFamily="18" charset="0"/>
            </a:endParaRPr>
          </a:p>
          <a:p>
            <a:pPr algn="ctr"/>
            <a:endParaRPr lang="en-US" sz="1000" dirty="0">
              <a:solidFill>
                <a:srgbClr val="FF0000"/>
              </a:solidFill>
              <a:latin typeface="Times New Roman" pitchFamily="18" charset="0"/>
              <a:cs typeface="Times New Roman" pitchFamily="18" charset="0"/>
            </a:endParaRPr>
          </a:p>
          <a:p>
            <a:pPr algn="ctr"/>
            <a:endParaRPr lang="en-US" sz="1000" dirty="0">
              <a:solidFill>
                <a:srgbClr val="FF0000"/>
              </a:solidFill>
              <a:latin typeface="Times New Roman" pitchFamily="18" charset="0"/>
              <a:cs typeface="Times New Roman" pitchFamily="18" charset="0"/>
            </a:endParaRPr>
          </a:p>
          <a:p>
            <a:pPr algn="ctr"/>
            <a:endParaRPr lang="en-US" sz="1000" dirty="0">
              <a:solidFill>
                <a:srgbClr val="FF0000"/>
              </a:solidFill>
              <a:latin typeface="Times New Roman" pitchFamily="18" charset="0"/>
              <a:cs typeface="Times New Roman" pitchFamily="18" charset="0"/>
            </a:endParaRPr>
          </a:p>
          <a:p>
            <a:pPr algn="ctr"/>
            <a:endParaRPr lang="en-US" sz="1000" dirty="0">
              <a:solidFill>
                <a:srgbClr val="FF0000"/>
              </a:solidFill>
              <a:latin typeface="Times New Roman" pitchFamily="18" charset="0"/>
              <a:cs typeface="Times New Roman" pitchFamily="18" charset="0"/>
            </a:endParaRPr>
          </a:p>
          <a:p>
            <a:pPr>
              <a:lnSpc>
                <a:spcPct val="115000"/>
              </a:lnSpc>
              <a:spcAft>
                <a:spcPts val="1000"/>
              </a:spcAft>
            </a:pPr>
            <a:r>
              <a:rPr lang="en-US" sz="3600" dirty="0">
                <a:latin typeface="Times New Roman" panose="02020603050405020304" pitchFamily="18" charset="0"/>
                <a:ea typeface="Calibri" panose="020F0502020204030204" pitchFamily="34" charset="0"/>
              </a:rPr>
              <a:t>Body checking has been identified as a maintaining factor for those with eating disorders. While a number of experimental studies have demonstrated the role body checking has in maintaining body dissatisfaction, few studies have focused on specific treatments for body checking. The current study utilized Ecological Momentary Assessment/ Intervention (EMA/EMI) to evaluate a digital intervention targeting body checking. </a:t>
            </a:r>
            <a:r>
              <a:rPr lang="en-US" sz="3600" dirty="0">
                <a:latin typeface="Times New Roman" panose="02020603050405020304" pitchFamily="18" charset="0"/>
                <a:ea typeface="Calibri" panose="020F0502020204030204" pitchFamily="34" charset="0"/>
                <a:cs typeface="Times New Roman" panose="02020603050405020304" pitchFamily="18" charset="0"/>
              </a:rPr>
              <a:t>Forty-four undergraduate female participants in the study received five messages per day for five total days asking them to report on the number of times they had engaged in body checking behaviors. </a:t>
            </a:r>
            <a:r>
              <a:rPr lang="en-US" sz="3600" dirty="0">
                <a:latin typeface="Times New Roman" panose="02020603050405020304" pitchFamily="18" charset="0"/>
                <a:ea typeface="Calibri" panose="020F0502020204030204" pitchFamily="34" charset="0"/>
              </a:rPr>
              <a:t>On days four and five, participants also received a total of five interventions delivered at every other time point. Multilevel analyses revealed that body checking behaviors increased within each day, but decreased across the five-day intervention period. These results indicate a decrease in body checking across the five-day intervention period; however, no significant decrease directly following intervention prompts. </a:t>
            </a:r>
            <a:r>
              <a:rPr lang="en-US" sz="3600" dirty="0">
                <a:latin typeface="Times New Roman" panose="02020603050405020304" pitchFamily="18" charset="0"/>
                <a:ea typeface="Calibri" panose="020F0502020204030204" pitchFamily="34" charset="0"/>
                <a:cs typeface="Times New Roman" panose="02020603050405020304" pitchFamily="18" charset="0"/>
              </a:rPr>
              <a:t>These results suggest the feasibility of brief EMI as a useful clinical tool and reveal that evenings may be a particularly high-risk time for body checking behaviors.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6989573" y="7396280"/>
            <a:ext cx="5068775" cy="5909310"/>
          </a:xfrm>
          <a:prstGeom prst="rect">
            <a:avLst/>
          </a:prstGeom>
          <a:solidFill>
            <a:schemeClr val="bg1"/>
          </a:solidFill>
          <a:ln w="190500">
            <a:solidFill>
              <a:schemeClr val="bg1">
                <a:lumMod val="65000"/>
              </a:schemeClr>
            </a:solidFill>
          </a:ln>
        </p:spPr>
        <p:txBody>
          <a:bodyPr wrap="square" lIns="457200" tIns="182880" rIns="548640" bIns="182880" rtlCol="0">
            <a:spAutoFit/>
          </a:bodyPr>
          <a:lstStyle/>
          <a:p>
            <a:pPr algn="ct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a:p>
            <a:pPr lvl="0" algn="ctr"/>
            <a:r>
              <a:rPr lang="en-US" sz="3600" dirty="0">
                <a:latin typeface="Times New Roman" panose="02020603050405020304" pitchFamily="18" charset="0"/>
                <a:cs typeface="Times New Roman" panose="02020603050405020304" pitchFamily="18" charset="0"/>
              </a:rPr>
              <a:t>Below are the five interventions consisting of psychoeducation, visualization, and cognitive-behavioral strategies to reduce checking:</a:t>
            </a:r>
          </a:p>
        </p:txBody>
      </p:sp>
      <p:sp>
        <p:nvSpPr>
          <p:cNvPr id="6" name="TextBox 5"/>
          <p:cNvSpPr txBox="1"/>
          <p:nvPr/>
        </p:nvSpPr>
        <p:spPr>
          <a:xfrm>
            <a:off x="34306978" y="5755517"/>
            <a:ext cx="15773400" cy="13757612"/>
          </a:xfrm>
          <a:prstGeom prst="rect">
            <a:avLst/>
          </a:prstGeom>
          <a:solidFill>
            <a:srgbClr val="FFFFFF"/>
          </a:solidFill>
          <a:ln w="190500">
            <a:solidFill>
              <a:schemeClr val="bg1">
                <a:lumMod val="65000"/>
              </a:schemeClr>
            </a:solidFill>
          </a:ln>
        </p:spPr>
        <p:txBody>
          <a:bodyPr wrap="square" lIns="457200" tIns="182880" rIns="274320" bIns="182880" rtlCol="0">
            <a:spAutoFit/>
          </a:bodyPr>
          <a:lstStyle/>
          <a:p>
            <a:pPr marL="342900" lvl="0" indent="-342900">
              <a:buFont typeface="Symbol"/>
              <a:buChar char=""/>
            </a:pPr>
            <a:endParaRPr lang="en-US" sz="3600" dirty="0">
              <a:latin typeface="Times New Roman"/>
              <a:ea typeface="MS Mincho"/>
            </a:endParaRPr>
          </a:p>
          <a:p>
            <a:pPr marL="342900" lvl="0" indent="-342900">
              <a:buFont typeface="Symbol"/>
              <a:buChar char=""/>
            </a:pPr>
            <a:endParaRPr lang="en-US" sz="3600" dirty="0">
              <a:latin typeface="Times New Roman"/>
              <a:ea typeface="MS Mincho"/>
            </a:endParaRPr>
          </a:p>
          <a:p>
            <a:pPr marL="342900" lvl="0" indent="-342900">
              <a:buFont typeface="Symbol"/>
              <a:buChar char=""/>
            </a:pPr>
            <a:endParaRPr lang="en-US" sz="3600" dirty="0">
              <a:latin typeface="Times New Roman"/>
              <a:ea typeface="MS Mincho"/>
            </a:endParaRPr>
          </a:p>
          <a:p>
            <a:pPr marL="342900" lvl="0" indent="-342900">
              <a:buFont typeface="Symbol"/>
              <a:buChar char=""/>
            </a:pPr>
            <a:r>
              <a:rPr lang="en-US" sz="3600" dirty="0">
                <a:latin typeface="Times New Roman"/>
                <a:ea typeface="MS Mincho"/>
              </a:rPr>
              <a:t>Multilevel modeling was used to investigate the relationship between time (within day and across days), body dissatisfaction, and reported body checking. </a:t>
            </a:r>
          </a:p>
          <a:p>
            <a:pPr marL="342900" lvl="0" indent="-342900">
              <a:buFont typeface="Symbol"/>
              <a:buChar char=""/>
            </a:pPr>
            <a:r>
              <a:rPr lang="en-US" sz="3600" dirty="0">
                <a:latin typeface="Times New Roman"/>
                <a:ea typeface="MS Mincho"/>
              </a:rPr>
              <a:t>Analyses revealed that body checking behaviors increased within each day (</a:t>
            </a:r>
            <a:r>
              <a:rPr lang="en-US" sz="3600" i="1" dirty="0">
                <a:latin typeface="Times New Roman"/>
                <a:ea typeface="MS Mincho"/>
              </a:rPr>
              <a:t>b’</a:t>
            </a:r>
            <a:r>
              <a:rPr lang="en-US" sz="3600" dirty="0">
                <a:latin typeface="Times New Roman"/>
                <a:ea typeface="MS Mincho"/>
              </a:rPr>
              <a:t>s = 11.51 – 27.28, </a:t>
            </a:r>
            <a:r>
              <a:rPr lang="en-US" sz="3600" i="1" dirty="0">
                <a:latin typeface="Times New Roman"/>
                <a:ea typeface="MS Mincho"/>
              </a:rPr>
              <a:t>p’</a:t>
            </a:r>
            <a:r>
              <a:rPr lang="en-US" sz="3600" dirty="0">
                <a:latin typeface="Times New Roman"/>
                <a:ea typeface="MS Mincho"/>
              </a:rPr>
              <a:t>s &lt; .001), but decreased across the five-day intervention period (</a:t>
            </a:r>
            <a:r>
              <a:rPr lang="en-US" sz="3600" i="1" dirty="0">
                <a:latin typeface="Times New Roman"/>
                <a:ea typeface="MS Mincho"/>
              </a:rPr>
              <a:t>b</a:t>
            </a:r>
            <a:r>
              <a:rPr lang="en-US" sz="3600" dirty="0">
                <a:latin typeface="Times New Roman"/>
                <a:ea typeface="MS Mincho"/>
              </a:rPr>
              <a:t> = -1.07, </a:t>
            </a:r>
            <a:r>
              <a:rPr lang="en-US" sz="3600" i="1" dirty="0">
                <a:latin typeface="Times New Roman"/>
                <a:ea typeface="MS Mincho"/>
              </a:rPr>
              <a:t>p</a:t>
            </a:r>
            <a:r>
              <a:rPr lang="en-US" sz="3600" dirty="0">
                <a:latin typeface="Times New Roman"/>
                <a:ea typeface="MS Mincho"/>
              </a:rPr>
              <a:t> &lt; .001). Body checking behaviors directly following intervention prompts on days four and five were not significantly impacted (</a:t>
            </a:r>
            <a:r>
              <a:rPr lang="en-US" sz="3600" i="1" dirty="0">
                <a:latin typeface="Times New Roman"/>
                <a:ea typeface="MS Mincho"/>
              </a:rPr>
              <a:t>b</a:t>
            </a:r>
            <a:r>
              <a:rPr lang="en-US" sz="3600" dirty="0">
                <a:latin typeface="Times New Roman"/>
                <a:ea typeface="MS Mincho"/>
              </a:rPr>
              <a:t> = 0.28, </a:t>
            </a:r>
            <a:r>
              <a:rPr lang="en-US" sz="3600" i="1" dirty="0">
                <a:latin typeface="Times New Roman"/>
                <a:ea typeface="MS Mincho"/>
              </a:rPr>
              <a:t>p</a:t>
            </a:r>
            <a:r>
              <a:rPr lang="en-US" sz="3600" dirty="0">
                <a:latin typeface="Times New Roman"/>
                <a:ea typeface="MS Mincho"/>
              </a:rPr>
              <a:t> = .86). </a:t>
            </a:r>
            <a:endParaRPr lang="en-US" sz="5000" b="1" dirty="0">
              <a:latin typeface="Times New Roman" pitchFamily="18" charset="0"/>
              <a:cs typeface="Times New Roman" pitchFamily="18" charset="0"/>
            </a:endParaRPr>
          </a:p>
          <a:p>
            <a:r>
              <a:rPr lang="en-US" sz="3600" dirty="0">
                <a:latin typeface="Times New Roman" pitchFamily="18" charset="0"/>
                <a:cs typeface="Times New Roman" pitchFamily="18" charset="0"/>
              </a:rPr>
              <a:t>Figure 1</a:t>
            </a:r>
            <a:r>
              <a:rPr lang="en-US" sz="3600" i="1" dirty="0">
                <a:latin typeface="Times New Roman" pitchFamily="18" charset="0"/>
                <a:cs typeface="Times New Roman" pitchFamily="18" charset="0"/>
              </a:rPr>
              <a:t>. Body checking frequency by time of day.</a:t>
            </a:r>
          </a:p>
          <a:p>
            <a:endParaRPr lang="en-US" sz="3600" dirty="0">
              <a:latin typeface="Times New Roman" pitchFamily="18" charset="0"/>
              <a:cs typeface="Times New Roman" pitchFamily="18" charset="0"/>
            </a:endParaRPr>
          </a:p>
          <a:p>
            <a:pPr algn="ctr"/>
            <a:endParaRPr lang="en-US" sz="5000" b="1" dirty="0">
              <a:solidFill>
                <a:srgbClr val="FF0000"/>
              </a:solidFill>
              <a:latin typeface="Times New Roman" pitchFamily="18" charset="0"/>
              <a:cs typeface="Times New Roman" pitchFamily="18" charset="0"/>
            </a:endParaRPr>
          </a:p>
          <a:p>
            <a:pPr algn="ctr"/>
            <a:endParaRPr lang="en-US" sz="1600" b="1" dirty="0">
              <a:solidFill>
                <a:srgbClr val="FF0000"/>
              </a:solidFill>
              <a:latin typeface="Times New Roman" pitchFamily="18" charset="0"/>
              <a:cs typeface="Times New Roman"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12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03141" y="18318505"/>
            <a:ext cx="15773400" cy="19497168"/>
          </a:xfrm>
          <a:prstGeom prst="rect">
            <a:avLst/>
          </a:prstGeom>
          <a:solidFill>
            <a:schemeClr val="bg1"/>
          </a:solidFill>
          <a:ln w="190500">
            <a:solidFill>
              <a:schemeClr val="bg1">
                <a:lumMod val="65000"/>
              </a:schemeClr>
            </a:solidFill>
          </a:ln>
        </p:spPr>
        <p:txBody>
          <a:bodyPr wrap="square" lIns="274320" tIns="182880" rIns="274320" bIns="182880" rtlCol="0">
            <a:noAutofit/>
          </a:bodyPr>
          <a:lstStyle/>
          <a:p>
            <a:pPr algn="ct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US" sz="3600" b="1" dirty="0">
                <a:latin typeface="Times New Roman" panose="02020603050405020304" pitchFamily="18" charset="0"/>
                <a:ea typeface="Calibri" panose="020F0502020204030204" pitchFamily="34" charset="0"/>
                <a:cs typeface="Times New Roman" panose="02020603050405020304" pitchFamily="18" charset="0"/>
              </a:rPr>
              <a:t>Body checking</a:t>
            </a:r>
            <a:r>
              <a:rPr lang="en-US" sz="3600" dirty="0">
                <a:latin typeface="Times New Roman" panose="02020603050405020304" pitchFamily="18" charset="0"/>
                <a:ea typeface="Calibri" panose="020F0502020204030204" pitchFamily="34" charset="0"/>
                <a:cs typeface="Times New Roman" panose="02020603050405020304" pitchFamily="18" charset="0"/>
              </a:rPr>
              <a:t>, such as looking in the mirror and weighing oneself, (</a:t>
            </a:r>
            <a:r>
              <a:rPr lang="en-US" sz="3600" dirty="0" err="1">
                <a:latin typeface="Times New Roman" panose="02020603050405020304" pitchFamily="18" charset="0"/>
                <a:ea typeface="Calibri" panose="020F0502020204030204" pitchFamily="34" charset="0"/>
                <a:cs typeface="Times New Roman" panose="02020603050405020304" pitchFamily="18" charset="0"/>
              </a:rPr>
              <a:t>Shafran</a:t>
            </a:r>
            <a:r>
              <a:rPr lang="en-US" sz="3600" dirty="0">
                <a:latin typeface="Times New Roman" panose="02020603050405020304" pitchFamily="18" charset="0"/>
                <a:ea typeface="Calibri" panose="020F0502020204030204" pitchFamily="34" charset="0"/>
                <a:cs typeface="Times New Roman" panose="02020603050405020304" pitchFamily="18" charset="0"/>
              </a:rPr>
              <a:t> et al., 2007) has been identified as a maintaining factor for those with eating disorders by increasing body dissatisfaction and body-related self-critical thoughts (Fairburn, 2008</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Shafran</a:t>
            </a:r>
            <a:r>
              <a:rPr lang="en-US" sz="3600" dirty="0">
                <a:latin typeface="Times New Roman" panose="02020603050405020304" pitchFamily="18" charset="0"/>
                <a:cs typeface="Times New Roman" panose="02020603050405020304" pitchFamily="18" charset="0"/>
              </a:rPr>
              <a:t> et al., 2007; </a:t>
            </a:r>
            <a:r>
              <a:rPr lang="en-US" sz="3600" dirty="0" err="1">
                <a:latin typeface="Times New Roman" panose="02020603050405020304" pitchFamily="18" charset="0"/>
                <a:cs typeface="Times New Roman" panose="02020603050405020304" pitchFamily="18" charset="0"/>
              </a:rPr>
              <a:t>Smeets</a:t>
            </a:r>
            <a:r>
              <a:rPr lang="en-US" sz="3600" dirty="0">
                <a:latin typeface="Times New Roman" panose="02020603050405020304" pitchFamily="18" charset="0"/>
                <a:cs typeface="Times New Roman" panose="02020603050405020304" pitchFamily="18" charset="0"/>
              </a:rPr>
              <a:t> et al., 2011; Walker, 2014</a:t>
            </a:r>
            <a:r>
              <a:rPr lang="en-US" sz="36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Symbol" panose="05050102010706020507" pitchFamily="18" charset="2"/>
              <a:buChar char=""/>
            </a:pPr>
            <a:r>
              <a:rPr lang="en-US" sz="3600" dirty="0">
                <a:latin typeface="Times New Roman" panose="02020603050405020304" pitchFamily="18" charset="0"/>
                <a:ea typeface="Calibri" panose="020F0502020204030204" pitchFamily="34" charset="0"/>
              </a:rPr>
              <a:t>Currently, no studies have addressed digital treatments for body checking behaviors. </a:t>
            </a:r>
          </a:p>
          <a:p>
            <a:pPr marL="342900" marR="0" lvl="0" indent="-342900">
              <a:lnSpc>
                <a:spcPct val="107000"/>
              </a:lnSpc>
              <a:spcBef>
                <a:spcPts val="0"/>
              </a:spcBef>
              <a:spcAft>
                <a:spcPts val="0"/>
              </a:spcAft>
              <a:buFont typeface="Symbol" panose="05050102010706020507" pitchFamily="18" charset="2"/>
              <a:buChar char=""/>
            </a:pPr>
            <a:r>
              <a:rPr lang="en-US" sz="3600" dirty="0">
                <a:latin typeface="Times New Roman" panose="02020603050405020304" pitchFamily="18" charset="0"/>
                <a:ea typeface="Calibri" panose="020F0502020204030204" pitchFamily="34" charset="0"/>
              </a:rPr>
              <a:t>EMI is an intervention delivered with mobile technology to individuals in their naturalistic environments and has been shown to positively impact health behaviors such as smoking cessation and weight control (Heron &amp; Smyth, 2010; Patrick et al., 2009). </a:t>
            </a:r>
          </a:p>
          <a:p>
            <a:pPr marR="0" lvl="0">
              <a:lnSpc>
                <a:spcPct val="107000"/>
              </a:lnSpc>
              <a:spcBef>
                <a:spcPts val="0"/>
              </a:spcBef>
              <a:spcAft>
                <a:spcPts val="0"/>
              </a:spcAft>
            </a:pPr>
            <a:endParaRPr lang="en-US" sz="3600"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600" u="sng" dirty="0">
                <a:latin typeface="Times New Roman" panose="02020603050405020304" pitchFamily="18" charset="0"/>
                <a:ea typeface="Calibri" panose="020F0502020204030204" pitchFamily="34" charset="0"/>
                <a:cs typeface="Times New Roman" panose="02020603050405020304" pitchFamily="18" charset="0"/>
              </a:rPr>
              <a:t>Hypotheses</a:t>
            </a:r>
          </a:p>
          <a:p>
            <a:pPr marL="342900" marR="0" lvl="0" indent="-342900">
              <a:lnSpc>
                <a:spcPct val="107000"/>
              </a:lnSpc>
              <a:spcBef>
                <a:spcPts val="0"/>
              </a:spcBef>
              <a:spcAft>
                <a:spcPts val="800"/>
              </a:spcAft>
              <a:buFont typeface="Symbol" panose="05050102010706020507" pitchFamily="18" charset="2"/>
              <a:buChar char=""/>
            </a:pPr>
            <a:r>
              <a:rPr lang="en-US" sz="3600" dirty="0">
                <a:latin typeface="Times New Roman" panose="02020603050405020304" pitchFamily="18" charset="0"/>
                <a:ea typeface="Calibri" panose="020F0502020204030204" pitchFamily="34" charset="0"/>
              </a:rPr>
              <a:t>Body checking would decrease across the five-day intervention.</a:t>
            </a:r>
          </a:p>
          <a:p>
            <a:pPr marL="342900" marR="0" lvl="0" indent="-342900">
              <a:lnSpc>
                <a:spcPct val="107000"/>
              </a:lnSpc>
              <a:spcBef>
                <a:spcPts val="0"/>
              </a:spcBef>
              <a:spcAft>
                <a:spcPts val="800"/>
              </a:spcAft>
              <a:buFont typeface="Symbol" panose="05050102010706020507" pitchFamily="18" charset="2"/>
              <a:buChar char=""/>
            </a:pPr>
            <a:r>
              <a:rPr lang="en-US" sz="3600" dirty="0">
                <a:latin typeface="Times New Roman" panose="02020603050405020304" pitchFamily="18" charset="0"/>
                <a:ea typeface="Calibri" panose="020F0502020204030204" pitchFamily="34" charset="0"/>
              </a:rPr>
              <a:t>Body checking would decrease directly following intervention prompts on days four and five. </a:t>
            </a:r>
          </a:p>
          <a:p>
            <a:pPr marR="0" lvl="0">
              <a:lnSpc>
                <a:spcPct val="107000"/>
              </a:lnSpc>
              <a:spcBef>
                <a:spcPts val="0"/>
              </a:spcBef>
              <a:spcAft>
                <a:spcPts val="800"/>
              </a:spcAft>
            </a:pPr>
            <a:endParaRPr lang="en-US" sz="3600" dirty="0">
              <a:latin typeface="Times New Roman" panose="02020603050405020304" pitchFamily="18" charset="0"/>
              <a:ea typeface="Calibri" panose="020F0502020204030204" pitchFamily="34" charset="0"/>
            </a:endParaRPr>
          </a:p>
          <a:p>
            <a:pPr marL="742950" lvl="0" indent="-742950"/>
            <a:r>
              <a:rPr lang="en-US" sz="3600" u="sng" dirty="0">
                <a:latin typeface="Times New Roman" pitchFamily="18" charset="0"/>
                <a:cs typeface="Times New Roman" pitchFamily="18" charset="0"/>
              </a:rPr>
              <a:t>Participants &amp; Measures</a:t>
            </a:r>
          </a:p>
          <a:p>
            <a:pPr marL="342900" lvl="0" indent="-342900">
              <a:buFont typeface="Symbol"/>
              <a:buChar char=""/>
            </a:pPr>
            <a:r>
              <a:rPr lang="en-US" sz="3600" dirty="0">
                <a:latin typeface="Times New Roman" pitchFamily="18" charset="0"/>
                <a:cs typeface="Times New Roman" pitchFamily="18" charset="0"/>
              </a:rPr>
              <a:t>44 female undergraduates, Mean age = 18.39 </a:t>
            </a:r>
            <a:r>
              <a:rPr lang="en-US" sz="3600" i="1" dirty="0">
                <a:latin typeface="Times New Roman" panose="02020603050405020304" pitchFamily="18" charset="0"/>
                <a:cs typeface="Times New Roman" panose="02020603050405020304" pitchFamily="18" charset="0"/>
              </a:rPr>
              <a:t>(SD </a:t>
            </a:r>
            <a:r>
              <a:rPr lang="en-US" sz="3600" dirty="0">
                <a:latin typeface="Times New Roman" panose="02020603050405020304" pitchFamily="18" charset="0"/>
                <a:cs typeface="Times New Roman" panose="02020603050405020304" pitchFamily="18" charset="0"/>
              </a:rPr>
              <a:t>= 0.58)</a:t>
            </a:r>
          </a:p>
          <a:p>
            <a:pPr marL="342900" lvl="0" indent="-342900">
              <a:buFont typeface="Symbol"/>
              <a:buChar char=""/>
            </a:pPr>
            <a:r>
              <a:rPr lang="en-US" sz="3600" dirty="0">
                <a:latin typeface="Times New Roman" panose="02020603050405020304" pitchFamily="18" charset="0"/>
                <a:cs typeface="Times New Roman" panose="02020603050405020304" pitchFamily="18" charset="0"/>
              </a:rPr>
              <a:t>White:</a:t>
            </a:r>
            <a:r>
              <a:rPr lang="en-US" sz="3600" i="1" dirty="0">
                <a:latin typeface="Times New Roman" panose="02020603050405020304" pitchFamily="18" charset="0"/>
                <a:cs typeface="Times New Roman" panose="02020603050405020304" pitchFamily="18" charset="0"/>
              </a:rPr>
              <a:t> n </a:t>
            </a:r>
            <a:r>
              <a:rPr lang="en-US" sz="3600" dirty="0">
                <a:latin typeface="Times New Roman" panose="02020603050405020304" pitchFamily="18" charset="0"/>
                <a:cs typeface="Times New Roman" panose="02020603050405020304" pitchFamily="18" charset="0"/>
              </a:rPr>
              <a:t>= 40 (90.9%),  African American: </a:t>
            </a:r>
            <a:r>
              <a:rPr lang="en-US" sz="3600" i="1" dirty="0">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 = 2 (4.5%), Other: </a:t>
            </a:r>
            <a:r>
              <a:rPr lang="en-US" sz="3600" i="1" dirty="0">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 = 3 (6.8%)</a:t>
            </a:r>
          </a:p>
          <a:p>
            <a:pPr marL="342900" lvl="0" indent="-342900">
              <a:buFont typeface="Symbol"/>
              <a:buChar char=""/>
            </a:pPr>
            <a:r>
              <a:rPr lang="en-US" sz="3600" dirty="0">
                <a:latin typeface="Times New Roman" panose="02020603050405020304" pitchFamily="18" charset="0"/>
                <a:cs typeface="Times New Roman" panose="02020603050405020304" pitchFamily="18" charset="0"/>
              </a:rPr>
              <a:t>Mean BMI  = 21.83 (“healthy” range, </a:t>
            </a:r>
            <a:r>
              <a:rPr lang="en-US" sz="3600" i="1" dirty="0">
                <a:latin typeface="Times New Roman" panose="02020603050405020304" pitchFamily="18" charset="0"/>
                <a:cs typeface="Times New Roman" panose="02020603050405020304" pitchFamily="18" charset="0"/>
              </a:rPr>
              <a:t>SD</a:t>
            </a:r>
            <a:r>
              <a:rPr lang="en-US" sz="3600" dirty="0">
                <a:latin typeface="Times New Roman" panose="02020603050405020304" pitchFamily="18" charset="0"/>
                <a:cs typeface="Times New Roman" panose="02020603050405020304" pitchFamily="18" charset="0"/>
              </a:rPr>
              <a:t> = 1.88)</a:t>
            </a:r>
            <a:endParaRPr lang="en-US" sz="3600" dirty="0">
              <a:latin typeface="Times New Roman" panose="02020603050405020304" pitchFamily="18" charset="0"/>
              <a:ea typeface="MS Mincho"/>
              <a:cs typeface="Times New Roman" panose="02020603050405020304" pitchFamily="18" charset="0"/>
            </a:endParaRPr>
          </a:p>
          <a:p>
            <a:pPr marL="342900" lvl="0" indent="-342900">
              <a:buFont typeface="Symbol"/>
              <a:buChar char=""/>
            </a:pPr>
            <a:r>
              <a:rPr lang="en-US" sz="3600" dirty="0">
                <a:latin typeface="Times New Roman" panose="02020603050405020304" pitchFamily="18" charset="0"/>
                <a:ea typeface="MS Mincho"/>
                <a:cs typeface="Times New Roman" panose="02020603050405020304" pitchFamily="18" charset="0"/>
              </a:rPr>
              <a:t>Body checking behaviors (8 common behaviors from Stefano, et al., 2016)</a:t>
            </a:r>
          </a:p>
          <a:p>
            <a:pPr lvl="0"/>
            <a:endParaRPr lang="en-US" sz="3600" u="sng" dirty="0">
              <a:latin typeface="Times New Roman" panose="02020603050405020304" pitchFamily="18" charset="0"/>
              <a:ea typeface="MS Mincho"/>
              <a:cs typeface="Times New Roman" panose="02020603050405020304" pitchFamily="18" charset="0"/>
            </a:endParaRPr>
          </a:p>
          <a:p>
            <a:pPr lvl="0"/>
            <a:r>
              <a:rPr lang="en-US" sz="3600" u="sng" dirty="0">
                <a:latin typeface="Times New Roman" pitchFamily="18" charset="0"/>
                <a:cs typeface="Times New Roman" pitchFamily="18" charset="0"/>
              </a:rPr>
              <a:t>Procedures</a:t>
            </a:r>
            <a:r>
              <a:rPr lang="en-US" sz="3600" dirty="0">
                <a:latin typeface="Times New Roman"/>
                <a:ea typeface="Times New Roman"/>
              </a:rPr>
              <a:t> </a:t>
            </a:r>
            <a:endParaRPr lang="en-US" sz="3600" dirty="0">
              <a:latin typeface="Times New Roman"/>
            </a:endParaRPr>
          </a:p>
          <a:p>
            <a:pPr marL="342900" lvl="0" indent="-342900">
              <a:buFont typeface="Symbol"/>
              <a:buChar char=""/>
            </a:pPr>
            <a:r>
              <a:rPr lang="en-US" sz="3600" dirty="0">
                <a:latin typeface="Times New Roman"/>
                <a:ea typeface="Calibri"/>
                <a:cs typeface="Times New Roman"/>
              </a:rPr>
              <a:t>Participants qualified for five day EMI if they were healthy weight, had smart phones, and had high trait levels of body checking</a:t>
            </a:r>
          </a:p>
          <a:p>
            <a:pPr marL="342900" lvl="0" indent="-342900">
              <a:buFont typeface="Symbol"/>
              <a:buChar char=""/>
            </a:pPr>
            <a:r>
              <a:rPr lang="en-US" sz="3600" dirty="0">
                <a:latin typeface="Times New Roman"/>
                <a:ea typeface="Calibri"/>
                <a:cs typeface="Times New Roman"/>
              </a:rPr>
              <a:t>Completed five experimental days, received EMA measure prompt 5x daily</a:t>
            </a:r>
          </a:p>
          <a:p>
            <a:pPr marL="342900" lvl="0" indent="-342900">
              <a:buFont typeface="Symbol"/>
              <a:buChar char=""/>
            </a:pPr>
            <a:r>
              <a:rPr lang="en-US" sz="3600" dirty="0">
                <a:latin typeface="Times New Roman"/>
                <a:ea typeface="Calibri"/>
                <a:cs typeface="Times New Roman"/>
              </a:rPr>
              <a:t>During the fourth and fifth day, participants also received an intervention at every other time point</a:t>
            </a:r>
          </a:p>
          <a:p>
            <a:pPr marL="342900" lvl="0" indent="-342900">
              <a:buFont typeface="Symbol"/>
              <a:buChar char=""/>
            </a:pPr>
            <a:endParaRPr lang="en-US" sz="3600" dirty="0">
              <a:latin typeface="Times New Roman"/>
              <a:ea typeface="Calibri"/>
              <a:cs typeface="Times New Roman"/>
            </a:endParaRPr>
          </a:p>
          <a:p>
            <a:pPr lvl="0"/>
            <a:endParaRPr lang="en-US" sz="3600" dirty="0">
              <a:latin typeface="Times New Roman"/>
              <a:ea typeface="Calibri"/>
              <a:cs typeface="Times New Roman"/>
            </a:endParaRPr>
          </a:p>
          <a:p>
            <a:pPr>
              <a:lnSpc>
                <a:spcPct val="107000"/>
              </a:lnSpc>
            </a:pPr>
            <a:endParaRPr lang="en-US" sz="3600" b="1" dirty="0">
              <a:solidFill>
                <a:srgbClr val="FF0000"/>
              </a:solidFill>
              <a:latin typeface="Times New Roman" pitchFamily="18" charset="0"/>
              <a:cs typeface="Times New Roman" pitchFamily="18" charset="0"/>
            </a:endParaRPr>
          </a:p>
          <a:p>
            <a:pPr>
              <a:lnSpc>
                <a:spcPct val="107000"/>
              </a:lnSpc>
            </a:pPr>
            <a:endParaRPr lang="en-US" sz="3600" b="1" dirty="0">
              <a:solidFill>
                <a:srgbClr val="FF0000"/>
              </a:solidFill>
              <a:latin typeface="Times New Roman" pitchFamily="18" charset="0"/>
              <a:cs typeface="Times New Roman" pitchFamily="18" charset="0"/>
            </a:endParaRPr>
          </a:p>
          <a:p>
            <a:pPr>
              <a:lnSpc>
                <a:spcPct val="107000"/>
              </a:lnSpc>
            </a:pPr>
            <a:endParaRPr lang="en-US" sz="3600" b="1" dirty="0">
              <a:solidFill>
                <a:srgbClr val="FF0000"/>
              </a:solidFill>
              <a:latin typeface="Times New Roman" pitchFamily="18" charset="0"/>
              <a:cs typeface="Times New Roman" pitchFamily="18" charset="0"/>
            </a:endParaRPr>
          </a:p>
        </p:txBody>
      </p:sp>
      <p:sp>
        <p:nvSpPr>
          <p:cNvPr id="9" name="TextBox 8"/>
          <p:cNvSpPr txBox="1"/>
          <p:nvPr/>
        </p:nvSpPr>
        <p:spPr>
          <a:xfrm>
            <a:off x="34347150" y="32035807"/>
            <a:ext cx="15697200" cy="4616648"/>
          </a:xfrm>
          <a:prstGeom prst="rect">
            <a:avLst/>
          </a:prstGeom>
          <a:solidFill>
            <a:schemeClr val="bg1"/>
          </a:solidFill>
          <a:ln w="190500">
            <a:solidFill>
              <a:schemeClr val="bg1">
                <a:lumMod val="65000"/>
              </a:schemeClr>
            </a:solidFill>
          </a:ln>
        </p:spPr>
        <p:txBody>
          <a:bodyPr wrap="square" lIns="274320" tIns="182880" rIns="274320" bIns="182880" rtlCol="0">
            <a:spAutoFit/>
          </a:bodyPr>
          <a:lstStyle/>
          <a:p>
            <a:pPr algn="ctr"/>
            <a:r>
              <a:rPr lang="en-US" sz="3600" b="1" dirty="0">
                <a:latin typeface="Times New Roman" panose="02020603050405020304" pitchFamily="18" charset="0"/>
                <a:cs typeface="Times New Roman" pitchFamily="18" charset="0"/>
              </a:rPr>
              <a:t>References</a:t>
            </a:r>
          </a:p>
          <a:p>
            <a:pPr marL="457200" marR="0" indent="-457200">
              <a:spcBef>
                <a:spcPts val="0"/>
              </a:spcBef>
              <a:spcAft>
                <a:spcPts val="0"/>
              </a:spcAft>
            </a:pPr>
            <a:r>
              <a:rPr lang="en-US" sz="2000" dirty="0">
                <a:latin typeface="Times New Roman" panose="02020603050405020304" pitchFamily="18" charset="0"/>
                <a:ea typeface="Times New Roman" panose="02020603050405020304" pitchFamily="18" charset="0"/>
              </a:rPr>
              <a:t>Fairburn, C. G. (2008). </a:t>
            </a:r>
            <a:r>
              <a:rPr lang="en-US" sz="2000" i="1" dirty="0">
                <a:latin typeface="Times New Roman" panose="02020603050405020304" pitchFamily="18" charset="0"/>
                <a:ea typeface="Times New Roman" panose="02020603050405020304" pitchFamily="18" charset="0"/>
              </a:rPr>
              <a:t>Cognitive behavior therapy and eating disorders. </a:t>
            </a:r>
            <a:r>
              <a:rPr lang="en-US" sz="2000" dirty="0">
                <a:latin typeface="Times New Roman" panose="02020603050405020304" pitchFamily="18" charset="0"/>
                <a:ea typeface="Times New Roman" panose="02020603050405020304" pitchFamily="18" charset="0"/>
              </a:rPr>
              <a:t>New York, NY: The Guilford Press. </a:t>
            </a:r>
            <a:endParaRPr lang="en-US" sz="2000" dirty="0">
              <a:latin typeface="Times New Roman" panose="02020603050405020304" pitchFamily="18" charset="0"/>
              <a:cs typeface="Times New Roman" panose="02020603050405020304" pitchFamily="18" charset="0"/>
            </a:endParaRPr>
          </a:p>
          <a:p>
            <a:pPr marL="457200" indent="-457200"/>
            <a:r>
              <a:rPr lang="en-US" sz="2000" dirty="0">
                <a:latin typeface="Times New Roman" panose="02020603050405020304" pitchFamily="18" charset="0"/>
                <a:cs typeface="Times New Roman" panose="02020603050405020304" pitchFamily="18" charset="0"/>
              </a:rPr>
              <a:t>Heron, K. E., &amp; Smyth, J. M. (2010). Ecological momentary interventions: Incorporating mobile technology into psychosocial and health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treatments. </a:t>
            </a:r>
            <a:r>
              <a:rPr lang="en-US" sz="2000" i="1" dirty="0">
                <a:latin typeface="Times New Roman" panose="02020603050405020304" pitchFamily="18" charset="0"/>
                <a:cs typeface="Times New Roman" panose="02020603050405020304" pitchFamily="18" charset="0"/>
              </a:rPr>
              <a:t>British Journal Of Health Psychology</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15</a:t>
            </a:r>
            <a:r>
              <a:rPr lang="en-US" sz="2000" dirty="0">
                <a:latin typeface="Times New Roman" panose="02020603050405020304" pitchFamily="18" charset="0"/>
                <a:cs typeface="Times New Roman" panose="02020603050405020304" pitchFamily="18" charset="0"/>
              </a:rPr>
              <a:t>(1), 1-39. doi:10.1348/135910709X466063</a:t>
            </a:r>
            <a:endParaRPr lang="en-US" sz="2000" dirty="0">
              <a:latin typeface="Times New Roman" panose="02020603050405020304" pitchFamily="18" charset="0"/>
              <a:ea typeface="Times New Roman"/>
              <a:cs typeface="Times New Roman" panose="02020603050405020304" pitchFamily="18" charset="0"/>
            </a:endParaRPr>
          </a:p>
          <a:p>
            <a:pPr marL="457200" marR="0" indent="-457200">
              <a:spcBef>
                <a:spcPts val="0"/>
              </a:spcBef>
              <a:spcAft>
                <a:spcPts val="0"/>
              </a:spcAft>
            </a:pPr>
            <a:r>
              <a:rPr lang="en-US" sz="2000" dirty="0" err="1">
                <a:latin typeface="Times New Roman" panose="02020603050405020304" pitchFamily="18" charset="0"/>
                <a:ea typeface="Times New Roman"/>
                <a:cs typeface="Times New Roman" panose="02020603050405020304" pitchFamily="18" charset="0"/>
              </a:rPr>
              <a:t>Shafran</a:t>
            </a:r>
            <a:r>
              <a:rPr lang="en-US" sz="2000" dirty="0">
                <a:latin typeface="Times New Roman" panose="02020603050405020304" pitchFamily="18" charset="0"/>
                <a:ea typeface="Times New Roman"/>
                <a:cs typeface="Times New Roman" panose="02020603050405020304" pitchFamily="18" charset="0"/>
              </a:rPr>
              <a:t>, R., Lee, M., Payne, E., &amp; Fairburn, C. (2007). An experimental analysis of body checking. </a:t>
            </a:r>
            <a:r>
              <a:rPr lang="en-US" sz="2000" i="1" dirty="0" err="1">
                <a:latin typeface="Times New Roman" panose="02020603050405020304" pitchFamily="18" charset="0"/>
                <a:ea typeface="Times New Roman"/>
                <a:cs typeface="Times New Roman" panose="02020603050405020304" pitchFamily="18" charset="0"/>
              </a:rPr>
              <a:t>Behaviour</a:t>
            </a:r>
            <a:r>
              <a:rPr lang="en-US" sz="2000" i="1" dirty="0">
                <a:latin typeface="Times New Roman" panose="02020603050405020304" pitchFamily="18" charset="0"/>
                <a:ea typeface="Times New Roman"/>
                <a:cs typeface="Times New Roman" panose="02020603050405020304" pitchFamily="18" charset="0"/>
              </a:rPr>
              <a:t> Research And Therapy</a:t>
            </a:r>
            <a:r>
              <a:rPr lang="en-US" sz="2000" dirty="0">
                <a:latin typeface="Times New Roman" panose="02020603050405020304" pitchFamily="18" charset="0"/>
                <a:ea typeface="Times New Roman"/>
                <a:cs typeface="Times New Roman" panose="02020603050405020304" pitchFamily="18" charset="0"/>
              </a:rPr>
              <a:t>, 45(1), 113-121.</a:t>
            </a:r>
            <a:endParaRPr lang="en-US" sz="2000" dirty="0">
              <a:latin typeface="Times New Roman" panose="02020603050405020304" pitchFamily="18" charset="0"/>
              <a:ea typeface="Calibri"/>
              <a:cs typeface="Times New Roman" panose="02020603050405020304" pitchFamily="18" charset="0"/>
            </a:endParaRPr>
          </a:p>
          <a:p>
            <a:pPr marL="457200" marR="0" indent="-457200">
              <a:spcBef>
                <a:spcPts val="0"/>
              </a:spcBef>
              <a:spcAft>
                <a:spcPts val="0"/>
              </a:spcAft>
            </a:pPr>
            <a:r>
              <a:rPr lang="en-US" sz="2000" dirty="0" err="1">
                <a:latin typeface="Times New Roman" panose="02020603050405020304" pitchFamily="18" charset="0"/>
                <a:ea typeface="Calibri"/>
                <a:cs typeface="Times New Roman" panose="02020603050405020304" pitchFamily="18" charset="0"/>
              </a:rPr>
              <a:t>Smeets</a:t>
            </a:r>
            <a:r>
              <a:rPr lang="en-US" sz="2000" dirty="0">
                <a:latin typeface="Times New Roman" panose="02020603050405020304" pitchFamily="18" charset="0"/>
                <a:ea typeface="Calibri"/>
                <a:cs typeface="Times New Roman" panose="02020603050405020304" pitchFamily="18" charset="0"/>
              </a:rPr>
              <a:t>, E., </a:t>
            </a:r>
            <a:r>
              <a:rPr lang="en-US" sz="2000" dirty="0" err="1">
                <a:latin typeface="Times New Roman" panose="02020603050405020304" pitchFamily="18" charset="0"/>
                <a:ea typeface="Calibri"/>
                <a:cs typeface="Times New Roman" panose="02020603050405020304" pitchFamily="18" charset="0"/>
              </a:rPr>
              <a:t>Tiggemann</a:t>
            </a:r>
            <a:r>
              <a:rPr lang="en-US" sz="2000" dirty="0">
                <a:latin typeface="Times New Roman" panose="02020603050405020304" pitchFamily="18" charset="0"/>
                <a:ea typeface="Calibri"/>
                <a:cs typeface="Times New Roman" panose="02020603050405020304" pitchFamily="18" charset="0"/>
              </a:rPr>
              <a:t>, M., Kemps, E., Mills, J. S., </a:t>
            </a:r>
            <a:r>
              <a:rPr lang="en-US" sz="2000" dirty="0" err="1">
                <a:latin typeface="Times New Roman" panose="02020603050405020304" pitchFamily="18" charset="0"/>
                <a:ea typeface="Calibri"/>
                <a:cs typeface="Times New Roman" panose="02020603050405020304" pitchFamily="18" charset="0"/>
              </a:rPr>
              <a:t>Hollitt</a:t>
            </a:r>
            <a:r>
              <a:rPr lang="en-US" sz="2000" dirty="0">
                <a:latin typeface="Times New Roman" panose="02020603050405020304" pitchFamily="18" charset="0"/>
                <a:ea typeface="Calibri"/>
                <a:cs typeface="Times New Roman" panose="02020603050405020304" pitchFamily="18" charset="0"/>
              </a:rPr>
              <a:t>, S., </a:t>
            </a:r>
            <a:r>
              <a:rPr lang="en-US" sz="2000" dirty="0" err="1">
                <a:latin typeface="Times New Roman" panose="02020603050405020304" pitchFamily="18" charset="0"/>
                <a:ea typeface="Calibri"/>
                <a:cs typeface="Times New Roman" panose="02020603050405020304" pitchFamily="18" charset="0"/>
              </a:rPr>
              <a:t>Roefs</a:t>
            </a:r>
            <a:r>
              <a:rPr lang="en-US" sz="2000" dirty="0">
                <a:latin typeface="Times New Roman" panose="02020603050405020304" pitchFamily="18" charset="0"/>
                <a:ea typeface="Calibri"/>
                <a:cs typeface="Times New Roman" panose="02020603050405020304" pitchFamily="18" charset="0"/>
              </a:rPr>
              <a:t>, A., &amp; Jansen, A. (2011). Body checking induces an attentional bias for body‐related cues. </a:t>
            </a:r>
            <a:r>
              <a:rPr lang="en-US" sz="2000" i="1" dirty="0">
                <a:latin typeface="Times New Roman" panose="02020603050405020304" pitchFamily="18" charset="0"/>
                <a:ea typeface="Calibri"/>
                <a:cs typeface="Times New Roman" panose="02020603050405020304" pitchFamily="18" charset="0"/>
              </a:rPr>
              <a:t>International Journal of Eating Disorders</a:t>
            </a:r>
            <a:r>
              <a:rPr lang="en-US" sz="2000" dirty="0">
                <a:latin typeface="Times New Roman" panose="02020603050405020304" pitchFamily="18" charset="0"/>
                <a:ea typeface="Calibri"/>
                <a:cs typeface="Times New Roman" panose="02020603050405020304" pitchFamily="18" charset="0"/>
              </a:rPr>
              <a:t>, </a:t>
            </a:r>
            <a:r>
              <a:rPr lang="en-US" sz="2000" i="1" dirty="0">
                <a:latin typeface="Times New Roman" panose="02020603050405020304" pitchFamily="18" charset="0"/>
                <a:ea typeface="Calibri"/>
                <a:cs typeface="Times New Roman" panose="02020603050405020304" pitchFamily="18" charset="0"/>
              </a:rPr>
              <a:t>44</a:t>
            </a:r>
            <a:r>
              <a:rPr lang="en-US" sz="2000" dirty="0">
                <a:latin typeface="Times New Roman" panose="02020603050405020304" pitchFamily="18" charset="0"/>
                <a:ea typeface="Calibri"/>
                <a:cs typeface="Times New Roman" panose="02020603050405020304" pitchFamily="18" charset="0"/>
              </a:rPr>
              <a:t>(1), 50-57.</a:t>
            </a:r>
          </a:p>
          <a:p>
            <a:pPr marL="457200" marR="0" indent="-457200">
              <a:spcBef>
                <a:spcPts val="0"/>
              </a:spcBef>
              <a:spcAft>
                <a:spcPts val="0"/>
              </a:spcAft>
            </a:pPr>
            <a:r>
              <a:rPr lang="en-US" sz="2000" dirty="0">
                <a:latin typeface="Times New Roman" panose="02020603050405020304" pitchFamily="18" charset="0"/>
                <a:ea typeface="Times New Roman" panose="02020603050405020304" pitchFamily="18" charset="0"/>
              </a:rPr>
              <a:t>Stefano, E. C., Hudson, D. L., Whisenhunt, B. L., Buchanan, E. M., &amp; </a:t>
            </a:r>
            <a:r>
              <a:rPr lang="en-US" sz="2000" dirty="0" err="1">
                <a:latin typeface="Times New Roman" panose="02020603050405020304" pitchFamily="18" charset="0"/>
                <a:ea typeface="Times New Roman" panose="02020603050405020304" pitchFamily="18" charset="0"/>
              </a:rPr>
              <a:t>Latner</a:t>
            </a:r>
            <a:r>
              <a:rPr lang="en-US" sz="2000" dirty="0">
                <a:latin typeface="Times New Roman" panose="02020603050405020304" pitchFamily="18" charset="0"/>
                <a:ea typeface="Times New Roman" panose="02020603050405020304" pitchFamily="18" charset="0"/>
              </a:rPr>
              <a:t>, J. D. (2016). Examination of body checking, body image dissatisfaction, and negative affect using ecological momentary assessment. </a:t>
            </a:r>
            <a:r>
              <a:rPr lang="en-US" sz="2000" i="1" dirty="0">
                <a:latin typeface="Times New Roman" panose="02020603050405020304" pitchFamily="18" charset="0"/>
                <a:ea typeface="Times New Roman" panose="02020603050405020304" pitchFamily="18" charset="0"/>
              </a:rPr>
              <a:t>Eating Behaviors, 22,</a:t>
            </a:r>
            <a:r>
              <a:rPr lang="en-US" sz="2000" dirty="0">
                <a:latin typeface="Times New Roman" panose="02020603050405020304" pitchFamily="18" charset="0"/>
                <a:ea typeface="Times New Roman" panose="02020603050405020304" pitchFamily="18" charset="0"/>
              </a:rPr>
              <a:t> 51-54. </a:t>
            </a:r>
            <a:r>
              <a:rPr lang="en-US" sz="2000" dirty="0" err="1">
                <a:latin typeface="Times New Roman" panose="02020603050405020304" pitchFamily="18" charset="0"/>
                <a:ea typeface="Times New Roman" panose="02020603050405020304" pitchFamily="18" charset="0"/>
              </a:rPr>
              <a:t>doi</a:t>
            </a:r>
            <a:r>
              <a:rPr lang="en-US" sz="2000" dirty="0">
                <a:latin typeface="Times New Roman" panose="02020603050405020304" pitchFamily="18" charset="0"/>
                <a:ea typeface="Times New Roman" panose="02020603050405020304" pitchFamily="18" charset="0"/>
              </a:rPr>
              <a:t>: 10.1016/j.eatbeh.2016.03.026</a:t>
            </a:r>
          </a:p>
          <a:p>
            <a:pPr marL="457200" marR="0" indent="-457200">
              <a:spcBef>
                <a:spcPts val="0"/>
              </a:spcBef>
              <a:spcAft>
                <a:spcPts val="0"/>
              </a:spcAft>
            </a:pPr>
            <a:r>
              <a:rPr lang="en-US" sz="2000" dirty="0">
                <a:latin typeface="Times New Roman" panose="02020603050405020304" pitchFamily="18" charset="0"/>
                <a:ea typeface="Times New Roman" panose="02020603050405020304" pitchFamily="18" charset="0"/>
              </a:rPr>
              <a:t>Walker, D. C. (2014). </a:t>
            </a:r>
            <a:r>
              <a:rPr lang="en-US" sz="2000" i="1" dirty="0">
                <a:latin typeface="Times New Roman" panose="02020603050405020304" pitchFamily="18" charset="0"/>
                <a:ea typeface="Times New Roman" panose="02020603050405020304" pitchFamily="18" charset="0"/>
              </a:rPr>
              <a:t>An experimental manipulation of body checking and mirror exposure over time in men and women with high shape or weight concern</a:t>
            </a:r>
            <a:r>
              <a:rPr lang="en-US" sz="2000" dirty="0">
                <a:latin typeface="Times New Roman" panose="02020603050405020304" pitchFamily="18" charset="0"/>
                <a:ea typeface="Times New Roman" panose="02020603050405020304" pitchFamily="18" charset="0"/>
              </a:rPr>
              <a:t> (Doctoral Dissertation). Retrieved from Dissertation Abstracts International: Section B: The Sciences and Engineering. (Accession No. 2014-99101-021)</a:t>
            </a:r>
            <a:endParaRPr lang="en-US" sz="2000" dirty="0">
              <a:effectLst/>
              <a:latin typeface="Times New Roman" panose="02020603050405020304" pitchFamily="18" charset="0"/>
              <a:ea typeface="Times New Roman" panose="02020603050405020304" pitchFamily="18" charset="0"/>
            </a:endParaRPr>
          </a:p>
        </p:txBody>
      </p:sp>
      <p:pic>
        <p:nvPicPr>
          <p:cNvPr id="10" name="Picture 8" descr="MSU Logo.gif"/>
          <p:cNvPicPr>
            <a:picLocks noChangeAspect="1"/>
          </p:cNvPicPr>
          <p:nvPr/>
        </p:nvPicPr>
        <p:blipFill>
          <a:blip r:embed="rId3" cstate="print"/>
          <a:srcRect/>
          <a:stretch>
            <a:fillRect/>
          </a:stretch>
        </p:blipFill>
        <p:spPr bwMode="auto">
          <a:xfrm>
            <a:off x="44617852" y="4103658"/>
            <a:ext cx="5502751" cy="1179600"/>
          </a:xfrm>
          <a:prstGeom prst="rect">
            <a:avLst/>
          </a:prstGeom>
          <a:noFill/>
          <a:ln w="127000">
            <a:noFill/>
            <a:miter lim="800000"/>
            <a:headEnd/>
            <a:tailEnd/>
          </a:ln>
        </p:spPr>
      </p:pic>
      <p:sp>
        <p:nvSpPr>
          <p:cNvPr id="18" name="TextBox 17"/>
          <p:cNvSpPr txBox="1"/>
          <p:nvPr/>
        </p:nvSpPr>
        <p:spPr>
          <a:xfrm>
            <a:off x="34306978" y="37285512"/>
            <a:ext cx="15697201" cy="646331"/>
          </a:xfrm>
          <a:prstGeom prst="rect">
            <a:avLst/>
          </a:prstGeom>
          <a:solidFill>
            <a:schemeClr val="bg1"/>
          </a:solidFill>
          <a:ln>
            <a:solidFill>
              <a:schemeClr val="bg1">
                <a:lumMod val="65000"/>
              </a:schemeClr>
            </a:solidFill>
          </a:ln>
        </p:spPr>
        <p:txBody>
          <a:bodyPr wrap="square" rtlCol="0">
            <a:spAutoFit/>
          </a:bodyPr>
          <a:lstStyle/>
          <a:p>
            <a:pPr algn="ctr"/>
            <a:r>
              <a:rPr lang="en-US" sz="3600" dirty="0">
                <a:latin typeface="Times New Roman" pitchFamily="18" charset="0"/>
                <a:cs typeface="Times New Roman" pitchFamily="18" charset="0"/>
              </a:rPr>
              <a:t>For more information, contact Jamie Smith at Jamie999@unm.edu</a:t>
            </a:r>
          </a:p>
        </p:txBody>
      </p:sp>
      <p:sp>
        <p:nvSpPr>
          <p:cNvPr id="23" name="TextBox 22"/>
          <p:cNvSpPr txBox="1"/>
          <p:nvPr/>
        </p:nvSpPr>
        <p:spPr>
          <a:xfrm>
            <a:off x="34401259" y="19976364"/>
            <a:ext cx="15773400" cy="11449288"/>
          </a:xfrm>
          <a:prstGeom prst="rect">
            <a:avLst/>
          </a:prstGeom>
          <a:solidFill>
            <a:srgbClr val="FFFFFF"/>
          </a:solidFill>
          <a:ln w="190500">
            <a:solidFill>
              <a:schemeClr val="bg1">
                <a:lumMod val="65000"/>
              </a:schemeClr>
            </a:solidFill>
          </a:ln>
        </p:spPr>
        <p:txBody>
          <a:bodyPr wrap="square" lIns="457200" tIns="182880" rIns="274320" bIns="182880" rtlCol="0">
            <a:spAutoFit/>
          </a:bodyPr>
          <a:lstStyle/>
          <a:p>
            <a:pPr marL="342900" marR="0" lvl="0" indent="-342900">
              <a:spcBef>
                <a:spcPts val="0"/>
              </a:spcBef>
              <a:spcAft>
                <a:spcPts val="0"/>
              </a:spcAft>
              <a:buFont typeface="Symbol"/>
              <a:buChar char=""/>
            </a:pPr>
            <a:endParaRPr lang="en-US" sz="3600" dirty="0">
              <a:latin typeface="Times New Roman"/>
            </a:endParaRPr>
          </a:p>
          <a:p>
            <a:pPr marL="342900" marR="0" lvl="0" indent="-342900">
              <a:spcBef>
                <a:spcPts val="0"/>
              </a:spcBef>
              <a:spcAft>
                <a:spcPts val="0"/>
              </a:spcAft>
              <a:buFont typeface="Symbol"/>
              <a:buChar char=""/>
            </a:pPr>
            <a:endParaRPr lang="en-US" sz="3600" dirty="0">
              <a:latin typeface="Times New Roman"/>
            </a:endParaRPr>
          </a:p>
          <a:p>
            <a:pPr marL="342900" marR="0" lvl="0" indent="-342900">
              <a:spcBef>
                <a:spcPts val="0"/>
              </a:spcBef>
              <a:spcAft>
                <a:spcPts val="0"/>
              </a:spcAft>
              <a:buFont typeface="Symbol"/>
              <a:buChar char=""/>
            </a:pPr>
            <a:r>
              <a:rPr lang="en-US" sz="3600" dirty="0">
                <a:latin typeface="Times New Roman"/>
              </a:rPr>
              <a:t>These results indicate a decrease in body checking across the five-day intervention period; however, no significant decrease directly following intervention prompts. </a:t>
            </a:r>
          </a:p>
          <a:p>
            <a:pPr marL="342900" marR="0" lvl="0" indent="-342900">
              <a:spcBef>
                <a:spcPts val="0"/>
              </a:spcBef>
              <a:spcAft>
                <a:spcPts val="0"/>
              </a:spcAft>
              <a:buFont typeface="Symbol"/>
              <a:buChar char=""/>
            </a:pPr>
            <a:r>
              <a:rPr lang="en-US" sz="3600" dirty="0">
                <a:latin typeface="Times New Roman"/>
              </a:rPr>
              <a:t>Additionally, body checking was unexpectedly found to increase throughout the course of each individual day:</a:t>
            </a:r>
          </a:p>
          <a:p>
            <a:pPr marL="2746446" lvl="1" indent="-342900">
              <a:buFont typeface="Symbol"/>
              <a:buChar char=""/>
            </a:pPr>
            <a:r>
              <a:rPr lang="en-US" sz="3600" dirty="0">
                <a:latin typeface="Times New Roman"/>
              </a:rPr>
              <a:t>Although the interaction between day and time of day was not “significant” by traditional standards (</a:t>
            </a:r>
            <a:r>
              <a:rPr lang="en-US" sz="3600" i="1" dirty="0">
                <a:latin typeface="Times New Roman"/>
              </a:rPr>
              <a:t>p</a:t>
            </a:r>
            <a:r>
              <a:rPr lang="en-US" sz="3600" dirty="0">
                <a:latin typeface="Times New Roman"/>
              </a:rPr>
              <a:t> = 0.085), we explored the simple slopes within each day, as this pattern of daily increases in body checking has not been seen in the literature.</a:t>
            </a:r>
          </a:p>
          <a:p>
            <a:pPr marL="2746446" lvl="1" indent="-342900">
              <a:buFont typeface="Symbol"/>
              <a:buChar char=""/>
            </a:pPr>
            <a:r>
              <a:rPr lang="en-US" sz="3600" dirty="0">
                <a:latin typeface="Times New Roman"/>
              </a:rPr>
              <a:t>The daily body checking slopes decreased in magnitude from day one to five, therefore, in addition to the overall decrease in body checking across the five days, the overall magnitude of increased body checking within each day, also decreased.</a:t>
            </a:r>
          </a:p>
          <a:p>
            <a:pPr marL="342900" indent="-342900">
              <a:buFont typeface="Symbol"/>
              <a:buChar char=""/>
            </a:pPr>
            <a:r>
              <a:rPr lang="en-US" sz="3600" dirty="0">
                <a:latin typeface="Times New Roman"/>
              </a:rPr>
              <a:t>These results suggest the feasibility of brief EMI as a useful clinical tool and reveal that evenings may be a particularly high-risk time for body checking behaviors. </a:t>
            </a:r>
          </a:p>
          <a:p>
            <a:pPr marL="342900" marR="0" lvl="0" indent="-342900">
              <a:spcBef>
                <a:spcPts val="0"/>
              </a:spcBef>
              <a:spcAft>
                <a:spcPts val="0"/>
              </a:spcAft>
              <a:buFont typeface="Symbol"/>
              <a:buChar char=""/>
            </a:pPr>
            <a:r>
              <a:rPr lang="en-US" sz="3600" dirty="0">
                <a:latin typeface="Times New Roman"/>
              </a:rPr>
              <a:t>Active control groups compared to EMA only groups should be considered in future studies to better understand the impact of the intervention. </a:t>
            </a:r>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39732" y="5746313"/>
            <a:ext cx="5511765" cy="9798695"/>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Content Placeholder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57212" y="5701396"/>
            <a:ext cx="5539895" cy="9843613"/>
          </a:xfrm>
          <a:prstGeom prst="rect">
            <a:avLst/>
          </a:prstGeom>
          <a:ln>
            <a:solidFill>
              <a:schemeClr val="bg1">
                <a:lumMod val="65000"/>
              </a:schemeClr>
            </a:solidFill>
          </a:ln>
        </p:spPr>
      </p:pic>
      <p:pic>
        <p:nvPicPr>
          <p:cNvPr id="1028" name="Picture 4" descr="https://test.secure.touchnet.net:8443/C21597test_ustores/web/uploaded_images/mall/UNM_Logo_2007.gif">
            <a:extLst>
              <a:ext uri="{FF2B5EF4-FFF2-40B4-BE49-F238E27FC236}">
                <a16:creationId xmlns:a16="http://schemas.microsoft.com/office/drawing/2014/main" xmlns="" id="{1D342FDB-16AD-4FD4-8D52-C2ED47671E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60569" y="778159"/>
            <a:ext cx="5460034" cy="12339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xmlns="" id="{A28D6B2C-D19E-499A-8825-CC2A3A14E072}"/>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74392" y="12575142"/>
            <a:ext cx="12562373" cy="6661878"/>
          </a:xfrm>
          <a:prstGeom prst="rect">
            <a:avLst/>
          </a:prstGeom>
          <a:noFill/>
          <a:ln>
            <a:noFill/>
          </a:ln>
        </p:spPr>
      </p:pic>
      <p:sp>
        <p:nvSpPr>
          <p:cNvPr id="21" name="TextBox 20">
            <a:extLst>
              <a:ext uri="{FF2B5EF4-FFF2-40B4-BE49-F238E27FC236}">
                <a16:creationId xmlns:a16="http://schemas.microsoft.com/office/drawing/2014/main" xmlns="" id="{2BBEE6FC-D4A0-44AD-8A88-69D55FB29582}"/>
              </a:ext>
            </a:extLst>
          </p:cNvPr>
          <p:cNvSpPr txBox="1"/>
          <p:nvPr/>
        </p:nvSpPr>
        <p:spPr>
          <a:xfrm>
            <a:off x="17365110" y="16074367"/>
            <a:ext cx="15963349" cy="3508653"/>
          </a:xfrm>
          <a:prstGeom prst="rect">
            <a:avLst/>
          </a:prstGeom>
          <a:solidFill>
            <a:schemeClr val="bg1"/>
          </a:solidFill>
          <a:ln w="190500">
            <a:solidFill>
              <a:schemeClr val="bg1">
                <a:lumMod val="65000"/>
              </a:schemeClr>
            </a:solidFill>
          </a:ln>
        </p:spPr>
        <p:txBody>
          <a:bodyPr wrap="square" lIns="457200" tIns="182880" rIns="548640" bIns="182880" rtlCol="0">
            <a:spAutoFit/>
          </a:bodyPr>
          <a:lstStyle/>
          <a:p>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Think of a time in your life when you were checking your body a lot. </a:t>
            </a:r>
            <a:r>
              <a:rPr lang="en-US" sz="3400" i="1" dirty="0" smtClean="0">
                <a:latin typeface="Times New Roman" panose="02020603050405020304" pitchFamily="18" charset="0"/>
                <a:cs typeface="Times New Roman" panose="02020603050405020304" pitchFamily="18" charset="0"/>
              </a:rPr>
              <a:t>Reflect</a:t>
            </a: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on how you felt about your body overall during that time period. Research </a:t>
            </a:r>
            <a:endParaRPr lang="en-US" sz="3400" i="1" dirty="0" smtClean="0">
              <a:latin typeface="Times New Roman" panose="02020603050405020304" pitchFamily="18" charset="0"/>
              <a:cs typeface="Times New Roman" panose="02020603050405020304" pitchFamily="18" charset="0"/>
            </a:endParaRP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has </a:t>
            </a:r>
            <a:r>
              <a:rPr lang="en-US" sz="3400" i="1" dirty="0">
                <a:latin typeface="Times New Roman" panose="02020603050405020304" pitchFamily="18" charset="0"/>
                <a:cs typeface="Times New Roman" panose="02020603050405020304" pitchFamily="18" charset="0"/>
              </a:rPr>
              <a:t>shown that when people engage in a lot of body checking, they actually tend to focus more on their bodies and become more preoccupied with their shape and weight. Think about whether this is true for you. How do you feel about your body when you engage in a lot of body checking?”</a:t>
            </a:r>
          </a:p>
        </p:txBody>
      </p:sp>
      <p:sp>
        <p:nvSpPr>
          <p:cNvPr id="22" name="TextBox 21">
            <a:extLst>
              <a:ext uri="{FF2B5EF4-FFF2-40B4-BE49-F238E27FC236}">
                <a16:creationId xmlns:a16="http://schemas.microsoft.com/office/drawing/2014/main" xmlns="" id="{2DCB7586-A711-43EE-B8B8-5BF0B64579A2}"/>
              </a:ext>
            </a:extLst>
          </p:cNvPr>
          <p:cNvSpPr txBox="1"/>
          <p:nvPr/>
        </p:nvSpPr>
        <p:spPr>
          <a:xfrm>
            <a:off x="17409908" y="33260579"/>
            <a:ext cx="16078200" cy="4555093"/>
          </a:xfrm>
          <a:prstGeom prst="rect">
            <a:avLst/>
          </a:prstGeom>
          <a:solidFill>
            <a:schemeClr val="bg1"/>
          </a:solidFill>
          <a:ln w="190500">
            <a:solidFill>
              <a:schemeClr val="bg1">
                <a:lumMod val="65000"/>
              </a:schemeClr>
            </a:solidFill>
          </a:ln>
        </p:spPr>
        <p:txBody>
          <a:bodyPr wrap="square" lIns="457200" tIns="182880" rIns="548640" bIns="182880" rtlCol="0">
            <a:spAutoFit/>
          </a:bodyPr>
          <a:lstStyle/>
          <a:p>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Imagine you are having coffee with a close friend. This friend appears fit </a:t>
            </a:r>
            <a:endParaRPr lang="en-US" sz="3400" i="1" dirty="0" smtClean="0">
              <a:latin typeface="Times New Roman" panose="02020603050405020304" pitchFamily="18" charset="0"/>
              <a:cs typeface="Times New Roman" panose="02020603050405020304" pitchFamily="18" charset="0"/>
            </a:endParaRP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and </a:t>
            </a:r>
            <a:r>
              <a:rPr lang="en-US" sz="3400" i="1" dirty="0">
                <a:latin typeface="Times New Roman" panose="02020603050405020304" pitchFamily="18" charset="0"/>
                <a:cs typeface="Times New Roman" panose="02020603050405020304" pitchFamily="18" charset="0"/>
              </a:rPr>
              <a:t>physically active. She shares with you how bad she feels about her body</a:t>
            </a:r>
            <a:r>
              <a:rPr lang="en-US" sz="3400" i="1" dirty="0" smtClean="0">
                <a:latin typeface="Times New Roman" panose="02020603050405020304" pitchFamily="18" charset="0"/>
                <a:cs typeface="Times New Roman" panose="02020603050405020304" pitchFamily="18" charset="0"/>
              </a:rPr>
              <a:t>.</a:t>
            </a: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She tells you how long it takes her to get ready in the morning because of how often she changes clothes and examines herself in the mirror. She describes... Think about what type of things you would tell this friend regarding her constant mirror checking and checking of her stomach. What would you tell this friend about her checking behaviors (mirror checking, sucking in stomach, and feeling stomach)? Would you tell her to do anything differently?”</a:t>
            </a:r>
          </a:p>
        </p:txBody>
      </p:sp>
      <p:sp>
        <p:nvSpPr>
          <p:cNvPr id="24" name="TextBox 23">
            <a:extLst>
              <a:ext uri="{FF2B5EF4-FFF2-40B4-BE49-F238E27FC236}">
                <a16:creationId xmlns:a16="http://schemas.microsoft.com/office/drawing/2014/main" xmlns="" id="{6E689071-0E89-4DE5-B002-A039F8526A99}"/>
              </a:ext>
            </a:extLst>
          </p:cNvPr>
          <p:cNvSpPr txBox="1"/>
          <p:nvPr/>
        </p:nvSpPr>
        <p:spPr>
          <a:xfrm>
            <a:off x="17365110" y="29225636"/>
            <a:ext cx="16078200" cy="3508653"/>
          </a:xfrm>
          <a:prstGeom prst="rect">
            <a:avLst/>
          </a:prstGeom>
          <a:solidFill>
            <a:schemeClr val="bg1"/>
          </a:solidFill>
          <a:ln w="190500">
            <a:solidFill>
              <a:schemeClr val="bg1">
                <a:lumMod val="65000"/>
              </a:schemeClr>
            </a:solidFill>
          </a:ln>
        </p:spPr>
        <p:txBody>
          <a:bodyPr wrap="square" lIns="457200" tIns="182880" rIns="548640" bIns="182880" rtlCol="0">
            <a:spAutoFit/>
          </a:bodyPr>
          <a:lstStyle/>
          <a:p>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Many strategies can be used when an unwanted urge to check your body </a:t>
            </a:r>
            <a:endParaRPr lang="en-US" sz="3400" i="1" dirty="0" smtClean="0">
              <a:latin typeface="Times New Roman" panose="02020603050405020304" pitchFamily="18" charset="0"/>
              <a:cs typeface="Times New Roman" panose="02020603050405020304" pitchFamily="18" charset="0"/>
            </a:endParaRP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occurs</a:t>
            </a:r>
            <a:r>
              <a:rPr lang="en-US" sz="3400" i="1" dirty="0">
                <a:latin typeface="Times New Roman" panose="02020603050405020304" pitchFamily="18" charset="0"/>
                <a:cs typeface="Times New Roman" panose="02020603050405020304" pitchFamily="18" charset="0"/>
              </a:rPr>
              <a:t>. Cognitive challenging is one of these strategies.  When you have </a:t>
            </a:r>
            <a:r>
              <a:rPr lang="en-US" sz="3400" i="1" dirty="0" smtClean="0">
                <a:latin typeface="Times New Roman" panose="02020603050405020304" pitchFamily="18" charset="0"/>
                <a:cs typeface="Times New Roman" panose="02020603050405020304" pitchFamily="18" charset="0"/>
              </a:rPr>
              <a:t>an</a:t>
            </a: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unwanted urge to check, you can try repeating to yourself “checking will only make me want to check more” and/or “this too shall pass”. How do you think it would feel to use this technique? What could you say to yourself the next time you have an unwanted urge to check?”</a:t>
            </a:r>
          </a:p>
        </p:txBody>
      </p:sp>
      <p:sp>
        <p:nvSpPr>
          <p:cNvPr id="25" name="TextBox 24">
            <a:extLst>
              <a:ext uri="{FF2B5EF4-FFF2-40B4-BE49-F238E27FC236}">
                <a16:creationId xmlns:a16="http://schemas.microsoft.com/office/drawing/2014/main" xmlns="" id="{094FF32D-4C97-473F-A17E-FDB861258834}"/>
              </a:ext>
            </a:extLst>
          </p:cNvPr>
          <p:cNvSpPr txBox="1"/>
          <p:nvPr/>
        </p:nvSpPr>
        <p:spPr>
          <a:xfrm>
            <a:off x="17365110" y="20109310"/>
            <a:ext cx="15946923" cy="2985433"/>
          </a:xfrm>
          <a:prstGeom prst="rect">
            <a:avLst/>
          </a:prstGeom>
          <a:solidFill>
            <a:schemeClr val="bg1"/>
          </a:solidFill>
          <a:ln w="190500">
            <a:solidFill>
              <a:schemeClr val="bg1">
                <a:lumMod val="65000"/>
              </a:schemeClr>
            </a:solidFill>
          </a:ln>
        </p:spPr>
        <p:txBody>
          <a:bodyPr wrap="square" lIns="457200" tIns="182880" rIns="548640" bIns="182880" rtlCol="0">
            <a:spAutoFit/>
          </a:bodyPr>
          <a:lstStyle/>
          <a:p>
            <a:r>
              <a:rPr lang="en-US" sz="3400"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Imagine yourself standing in front of a full length mirror wearing only a </a:t>
            </a:r>
            <a:endParaRPr lang="en-US" sz="3400" i="1" dirty="0" smtClean="0">
              <a:latin typeface="Times New Roman" panose="02020603050405020304" pitchFamily="18" charset="0"/>
              <a:cs typeface="Times New Roman" panose="02020603050405020304" pitchFamily="18" charset="0"/>
            </a:endParaRP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swimsuit</a:t>
            </a:r>
            <a:r>
              <a:rPr lang="en-US" sz="3400" i="1" dirty="0">
                <a:latin typeface="Times New Roman" panose="02020603050405020304" pitchFamily="18" charset="0"/>
                <a:cs typeface="Times New Roman" panose="02020603050405020304" pitchFamily="18" charset="0"/>
              </a:rPr>
              <a:t>. Now, think about focusing on all the parts of your body that </a:t>
            </a:r>
            <a:r>
              <a:rPr lang="en-US" sz="3400" i="1" dirty="0" smtClean="0">
                <a:latin typeface="Times New Roman" panose="02020603050405020304" pitchFamily="18" charset="0"/>
                <a:cs typeface="Times New Roman" panose="02020603050405020304" pitchFamily="18" charset="0"/>
              </a:rPr>
              <a:t>you</a:t>
            </a: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dislike.  What would your mood and feelings about your body be like after doing this? Compare this imaginary experience to what occurs when you engage in a lot of body checking. How are those experiences similar or different?”</a:t>
            </a:r>
          </a:p>
        </p:txBody>
      </p:sp>
      <p:sp>
        <p:nvSpPr>
          <p:cNvPr id="26" name="TextBox 25">
            <a:extLst>
              <a:ext uri="{FF2B5EF4-FFF2-40B4-BE49-F238E27FC236}">
                <a16:creationId xmlns:a16="http://schemas.microsoft.com/office/drawing/2014/main" xmlns="" id="{DC046BA7-25C8-46AB-AE4A-B08AC1D37C4D}"/>
              </a:ext>
            </a:extLst>
          </p:cNvPr>
          <p:cNvSpPr txBox="1"/>
          <p:nvPr/>
        </p:nvSpPr>
        <p:spPr>
          <a:xfrm>
            <a:off x="17386332" y="23621033"/>
            <a:ext cx="15937330" cy="5078313"/>
          </a:xfrm>
          <a:prstGeom prst="rect">
            <a:avLst/>
          </a:prstGeom>
          <a:solidFill>
            <a:schemeClr val="bg1"/>
          </a:solidFill>
          <a:ln w="190500">
            <a:solidFill>
              <a:schemeClr val="bg1">
                <a:lumMod val="65000"/>
              </a:schemeClr>
            </a:solidFill>
          </a:ln>
        </p:spPr>
        <p:txBody>
          <a:bodyPr wrap="square" lIns="457200" tIns="182880" rIns="548640" bIns="182880" rtlCol="0">
            <a:spAutoFit/>
          </a:bodyPr>
          <a:lstStyle/>
          <a:p>
            <a:r>
              <a:rPr lang="en-US" sz="3400" i="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Body checking is very common and not necessarily bad. When you’re </a:t>
            </a:r>
            <a:endParaRPr lang="en-US" sz="3400" i="1" dirty="0" smtClean="0">
              <a:latin typeface="Times New Roman" panose="02020603050405020304" pitchFamily="18" charset="0"/>
              <a:cs typeface="Times New Roman" panose="02020603050405020304" pitchFamily="18" charset="0"/>
            </a:endParaRP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getting </a:t>
            </a:r>
            <a:r>
              <a:rPr lang="en-US" sz="3400" i="1" dirty="0">
                <a:latin typeface="Times New Roman" panose="02020603050405020304" pitchFamily="18" charset="0"/>
                <a:cs typeface="Times New Roman" panose="02020603050405020304" pitchFamily="18" charset="0"/>
              </a:rPr>
              <a:t>dressed, you often want to check your body in a mirror. On the other </a:t>
            </a:r>
            <a:endParaRPr lang="en-US" sz="3400" i="1" dirty="0" smtClean="0">
              <a:latin typeface="Times New Roman" panose="02020603050405020304" pitchFamily="18" charset="0"/>
              <a:cs typeface="Times New Roman" panose="02020603050405020304" pitchFamily="18" charset="0"/>
            </a:endParaRPr>
          </a:p>
          <a:p>
            <a:r>
              <a:rPr lang="en-US" sz="3400" i="1"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hand</a:t>
            </a:r>
            <a:r>
              <a:rPr lang="en-US" sz="3400" i="1" dirty="0">
                <a:latin typeface="Times New Roman" panose="02020603050405020304" pitchFamily="18" charset="0"/>
                <a:cs typeface="Times New Roman" panose="02020603050405020304" pitchFamily="18" charset="0"/>
              </a:rPr>
              <a:t>, there are also times when people can experience unwanted urges to check their bodies. For example, feeling the urge to weigh yourself frequently may become problematic. Techniques such as deep breathing can help you to ‘ride out’ an urge until it fades. Deep breathing involves inhaling for a count of four, holding for a count of two and exhaling for a count of four, holding for a count of two, and repeating. Identify two checking urges that you will attempt to resist by using deep breathing in the next day.”</a:t>
            </a:r>
          </a:p>
        </p:txBody>
      </p:sp>
      <p:pic>
        <p:nvPicPr>
          <p:cNvPr id="1032" name="Picture 8" descr="https://static1.squarespace.com/static/56fc5f13356fb0fe45ca55a7/t/593ef267ebbd1ab0ffb63993/1497297794791/download.jpeg">
            <a:extLst>
              <a:ext uri="{FF2B5EF4-FFF2-40B4-BE49-F238E27FC236}">
                <a16:creationId xmlns:a16="http://schemas.microsoft.com/office/drawing/2014/main" xmlns="" id="{F7EE7FF4-BDF5-47C4-8A37-2859D848C0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60569" y="2508558"/>
            <a:ext cx="5460034" cy="12342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52600" y="6101797"/>
            <a:ext cx="14211555" cy="861774"/>
          </a:xfrm>
          <a:prstGeom prst="rect">
            <a:avLst/>
          </a:prstGeom>
          <a:solidFill>
            <a:srgbClr val="FF0000"/>
          </a:solid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Abstract</a:t>
            </a:r>
          </a:p>
        </p:txBody>
      </p:sp>
      <p:sp>
        <p:nvSpPr>
          <p:cNvPr id="27" name="TextBox 26"/>
          <p:cNvSpPr txBox="1"/>
          <p:nvPr/>
        </p:nvSpPr>
        <p:spPr>
          <a:xfrm>
            <a:off x="1474804" y="18818152"/>
            <a:ext cx="14211555" cy="861774"/>
          </a:xfrm>
          <a:prstGeom prst="rect">
            <a:avLst/>
          </a:prstGeom>
          <a:solidFill>
            <a:srgbClr val="FF0000"/>
          </a:solid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Introduction &amp; Method</a:t>
            </a:r>
          </a:p>
        </p:txBody>
      </p:sp>
      <p:sp>
        <p:nvSpPr>
          <p:cNvPr id="28" name="TextBox 27"/>
          <p:cNvSpPr txBox="1"/>
          <p:nvPr/>
        </p:nvSpPr>
        <p:spPr>
          <a:xfrm>
            <a:off x="35182182" y="6383169"/>
            <a:ext cx="14211555" cy="861774"/>
          </a:xfrm>
          <a:prstGeom prst="rect">
            <a:avLst/>
          </a:prstGeom>
          <a:solidFill>
            <a:srgbClr val="FF0000"/>
          </a:solid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Results</a:t>
            </a:r>
          </a:p>
        </p:txBody>
      </p:sp>
      <p:sp>
        <p:nvSpPr>
          <p:cNvPr id="29" name="TextBox 28"/>
          <p:cNvSpPr txBox="1"/>
          <p:nvPr/>
        </p:nvSpPr>
        <p:spPr>
          <a:xfrm>
            <a:off x="35049800" y="20231083"/>
            <a:ext cx="14211555" cy="861774"/>
          </a:xfrm>
          <a:prstGeom prst="rect">
            <a:avLst/>
          </a:prstGeom>
          <a:solidFill>
            <a:srgbClr val="FF0000"/>
          </a:solid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Discussion</a:t>
            </a:r>
          </a:p>
        </p:txBody>
      </p:sp>
      <p:sp>
        <p:nvSpPr>
          <p:cNvPr id="30" name="TextBox 29"/>
          <p:cNvSpPr txBox="1"/>
          <p:nvPr/>
        </p:nvSpPr>
        <p:spPr>
          <a:xfrm>
            <a:off x="17409908" y="7622556"/>
            <a:ext cx="4228104" cy="856796"/>
          </a:xfrm>
          <a:prstGeom prst="rect">
            <a:avLst/>
          </a:prstGeom>
          <a:solidFill>
            <a:srgbClr val="FF0000"/>
          </a:solid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Interventions</a:t>
            </a:r>
          </a:p>
        </p:txBody>
      </p:sp>
      <p:sp>
        <p:nvSpPr>
          <p:cNvPr id="8" name="TextBox 7">
            <a:extLst>
              <a:ext uri="{FF2B5EF4-FFF2-40B4-BE49-F238E27FC236}">
                <a16:creationId xmlns:a16="http://schemas.microsoft.com/office/drawing/2014/main" xmlns="" id="{4BAC6A00-7E9A-47BE-B6E2-D799AE670882}"/>
              </a:ext>
            </a:extLst>
          </p:cNvPr>
          <p:cNvSpPr txBox="1"/>
          <p:nvPr/>
        </p:nvSpPr>
        <p:spPr>
          <a:xfrm>
            <a:off x="44119800" y="597781"/>
            <a:ext cx="4697965"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1.</a:t>
            </a:r>
          </a:p>
        </p:txBody>
      </p:sp>
      <p:sp>
        <p:nvSpPr>
          <p:cNvPr id="31" name="TextBox 30">
            <a:extLst>
              <a:ext uri="{FF2B5EF4-FFF2-40B4-BE49-F238E27FC236}">
                <a16:creationId xmlns:a16="http://schemas.microsoft.com/office/drawing/2014/main" xmlns="" id="{1E0C8F11-E924-42AA-80E1-0913D273BF4E}"/>
              </a:ext>
            </a:extLst>
          </p:cNvPr>
          <p:cNvSpPr txBox="1"/>
          <p:nvPr/>
        </p:nvSpPr>
        <p:spPr>
          <a:xfrm>
            <a:off x="44119800" y="2475300"/>
            <a:ext cx="4697965"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2.</a:t>
            </a:r>
          </a:p>
        </p:txBody>
      </p:sp>
      <p:sp>
        <p:nvSpPr>
          <p:cNvPr id="32" name="TextBox 31">
            <a:extLst>
              <a:ext uri="{FF2B5EF4-FFF2-40B4-BE49-F238E27FC236}">
                <a16:creationId xmlns:a16="http://schemas.microsoft.com/office/drawing/2014/main" xmlns="" id="{6B5A4189-3F1F-4003-A299-5361AD470911}"/>
              </a:ext>
            </a:extLst>
          </p:cNvPr>
          <p:cNvSpPr txBox="1"/>
          <p:nvPr/>
        </p:nvSpPr>
        <p:spPr>
          <a:xfrm>
            <a:off x="44119799" y="3968098"/>
            <a:ext cx="4697965"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a:t>
            </a:r>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30800" y="16386902"/>
            <a:ext cx="1348333" cy="129215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30800" y="20439048"/>
            <a:ext cx="1354248" cy="1277952"/>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830800" y="23994164"/>
            <a:ext cx="1348333" cy="1380436"/>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830800" y="29480564"/>
            <a:ext cx="1348333" cy="1380436"/>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830800" y="33595364"/>
            <a:ext cx="1348333" cy="13804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02692e03-ac67-495f-aa72-b50b8e4a56fd"/>
  <p:tag name="TPVERSION" val="8"/>
  <p:tag name="TPFULLVERSION" val="8.2.0.30"/>
  <p:tag name="PPTVERSION" val="16"/>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4924</TotalTime>
  <Words>1488</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Courier New</vt:lpstr>
      <vt:lpstr>MS Mincho</vt:lpstr>
      <vt:lpstr>Symbol</vt:lpstr>
      <vt:lpstr>Times New Roman</vt:lpstr>
      <vt:lpstr>Arial</vt:lpstr>
      <vt:lpstr>Office Theme</vt:lpstr>
      <vt:lpstr>PowerPoint Presentation</vt:lpstr>
    </vt:vector>
  </TitlesOfParts>
  <Company>Missouri State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csl311</dc:creator>
  <cp:lastModifiedBy>Jennifer Battles</cp:lastModifiedBy>
  <cp:revision>265</cp:revision>
  <dcterms:created xsi:type="dcterms:W3CDTF">2008-03-06T17:43:17Z</dcterms:created>
  <dcterms:modified xsi:type="dcterms:W3CDTF">2017-09-26T18:41:19Z</dcterms:modified>
</cp:coreProperties>
</file>