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09" r:id="rId3"/>
    <p:sldId id="304" r:id="rId4"/>
    <p:sldId id="275" r:id="rId5"/>
    <p:sldId id="280" r:id="rId6"/>
    <p:sldId id="310" r:id="rId7"/>
    <p:sldId id="312" r:id="rId8"/>
    <p:sldId id="306" r:id="rId9"/>
    <p:sldId id="305" r:id="rId10"/>
    <p:sldId id="31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say Trent" initials="L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51" autoAdjust="0"/>
  </p:normalViewPr>
  <p:slideViewPr>
    <p:cSldViewPr snapToGrid="0" snapToObjects="1">
      <p:cViewPr varScale="1">
        <p:scale>
          <a:sx n="45" d="100"/>
          <a:sy n="4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81B3-8B6B-CE4E-8B0D-3717456AA880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E8046-6288-BF4B-9200-6385EE8CE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SITH lab.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Fix Charts</a:t>
            </a:r>
          </a:p>
          <a:p>
            <a:r>
              <a:rPr lang="en-US" baseline="0" dirty="0" smtClean="0"/>
              <a:t>Add other authors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E8046-6288-BF4B-9200-6385EE8CEC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E8046-6288-BF4B-9200-6385EE8CEC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the current study was two-fold; first, to create a Measure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Disseminability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(MOD) and subject it to scientific examination of its psychometric properties and secondly, to examine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generalizability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measure’s psychometric properties in an independent sample.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E8046-6288-BF4B-9200-6385EE8CEC1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E8046-6288-BF4B-9200-6385EE8CEC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E8046-6288-BF4B-9200-6385EE8CEC1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from the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E8046-6288-BF4B-9200-6385EE8CEC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E8046-6288-BF4B-9200-6385EE8CEC1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The measure demonstrated strong test-retest reliability (.93) when re-administered at an interval between 7 to 14 days (</a:t>
            </a:r>
            <a:r>
              <a:rPr lang="en-US" sz="1200" b="0" dirty="0" err="1" smtClean="0"/>
              <a:t>n</a:t>
            </a:r>
            <a:r>
              <a:rPr lang="en-US" sz="1200" b="0" dirty="0" smtClean="0"/>
              <a:t>=107). See Table 3 (below) for information concerning goodness of fit statistics and internal consistency.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/>
          </a:p>
          <a:p>
            <a:r>
              <a:rPr lang="en-US" sz="1200" b="0" dirty="0" smtClean="0"/>
              <a:t>CFA- </a:t>
            </a:r>
            <a:r>
              <a:rPr lang="en-US" dirty="0" smtClean="0"/>
              <a:t>Items were restrained to their exploratory factor</a:t>
            </a:r>
            <a:r>
              <a:rPr lang="en-US" baseline="0" dirty="0" smtClean="0"/>
              <a:t> loadings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can be seen in the figure below, factor structure remained stable and variables reached acceptable to excellent levels of factor affiliation ranging from .41 to .76.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Comrey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Lee, 1992).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 indices for the CFA were as follows: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Χ</a:t>
            </a:r>
            <a:r>
              <a:rPr lang="en-US" sz="1200" i="1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ratio (Bryant &amp;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Yarnold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1995), Root Mean Square Error of Approximation (RMSEA;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Steiger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1990),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Fit Index (NFI,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Bonett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1980), and Comparative Fit Index (CFI,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1990). A good fitting model has a small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Χ</a:t>
            </a:r>
            <a:r>
              <a:rPr lang="en-US" sz="1200" i="1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ratio (closer to zero), a RMSEA of .05 or below (.08 marginal, .10 poor fit; Browne &amp;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Cudeck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1993), and NFI/CFI values over .90. The χ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/df  ratio was 3.48, which approached an acceptable fit.  The RMSEA values were in the acceptable range at .066 (90% CI =.062-.070). Finally,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theCFI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(.868) and NFI (.817) mirrored these findings with almost moderate fit values for the original factor structure.  </a:t>
            </a:r>
          </a:p>
          <a:p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E8046-6288-BF4B-9200-6385EE8CEC1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E8046-6288-BF4B-9200-6385EE8CEC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C4E639B-22DA-3A4B-AF6C-64635933CBC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4AEAE963-FDF8-4A46-99B3-069727F6F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???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235" y="-185301"/>
            <a:ext cx="6477000" cy="1914144"/>
          </a:xfrm>
        </p:spPr>
        <p:txBody>
          <a:bodyPr/>
          <a:lstStyle/>
          <a:p>
            <a:r>
              <a:rPr lang="en-US" dirty="0" smtClean="0"/>
              <a:t>The Measure of </a:t>
            </a:r>
            <a:r>
              <a:rPr lang="en-US" dirty="0" err="1" smtClean="0"/>
              <a:t>Disseminability</a:t>
            </a:r>
            <a:r>
              <a:rPr lang="en-US" dirty="0" smtClean="0"/>
              <a:t> (MOD)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202193" y="3274093"/>
            <a:ext cx="3941807" cy="2264326"/>
          </a:xfrm>
        </p:spPr>
        <p:txBody>
          <a:bodyPr/>
          <a:lstStyle/>
          <a:p>
            <a:pPr algn="ctr"/>
            <a:r>
              <a:rPr lang="en-US" dirty="0" smtClean="0"/>
              <a:t>Lindsay R. Trent, M.A.</a:t>
            </a:r>
          </a:p>
          <a:p>
            <a:pPr algn="ctr"/>
            <a:r>
              <a:rPr lang="en-US" sz="1400" dirty="0" smtClean="0"/>
              <a:t>University of Mississippi</a:t>
            </a:r>
          </a:p>
          <a:p>
            <a:pPr algn="ctr"/>
            <a:r>
              <a:rPr lang="en-US" dirty="0" smtClean="0"/>
              <a:t>Erin Buchanan, Ph.D. </a:t>
            </a:r>
          </a:p>
          <a:p>
            <a:pPr algn="ctr"/>
            <a:r>
              <a:rPr lang="en-US" sz="1400" dirty="0" smtClean="0"/>
              <a:t>Missouri State</a:t>
            </a:r>
          </a:p>
          <a:p>
            <a:pPr algn="ctr"/>
            <a:r>
              <a:rPr lang="en-US" dirty="0" smtClean="0"/>
              <a:t>John Young, Ph.D.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1400" dirty="0" smtClean="0"/>
              <a:t>University of Mississippi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2193" y="5829109"/>
            <a:ext cx="3941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Scientific Infusion That Helps</a:t>
            </a:r>
          </a:p>
          <a:p>
            <a:pPr algn="ctr"/>
            <a:r>
              <a:rPr lang="en-US" sz="2400" dirty="0" smtClean="0"/>
              <a:t>The SITH lab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mental health systems</a:t>
            </a:r>
          </a:p>
          <a:p>
            <a:pPr lvl="1"/>
            <a:r>
              <a:rPr lang="en-US" dirty="0" smtClean="0"/>
              <a:t>Modify for usage with practitioners and other stakeholders</a:t>
            </a:r>
          </a:p>
          <a:p>
            <a:pPr lvl="1"/>
            <a:r>
              <a:rPr lang="en-US" dirty="0" smtClean="0"/>
              <a:t>Access information at little cost</a:t>
            </a:r>
          </a:p>
          <a:p>
            <a:pPr lvl="1"/>
            <a:r>
              <a:rPr lang="en-US" dirty="0" smtClean="0"/>
              <a:t>Inform dissemination strategy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Evidence-Based Practice (EBP) rare in practice-oriented environments</a:t>
            </a:r>
          </a:p>
          <a:p>
            <a:r>
              <a:rPr lang="en-US" sz="2800" dirty="0" smtClean="0"/>
              <a:t>Unique challenges in these settings</a:t>
            </a:r>
          </a:p>
          <a:p>
            <a:r>
              <a:rPr lang="en-US" sz="2800" dirty="0" smtClean="0"/>
              <a:t>Effectiveness research</a:t>
            </a:r>
          </a:p>
          <a:p>
            <a:r>
              <a:rPr lang="en-US" sz="2800" dirty="0" smtClean="0"/>
              <a:t>Dissemination method</a:t>
            </a:r>
          </a:p>
          <a:p>
            <a:r>
              <a:rPr lang="en-US" sz="2800" dirty="0" smtClean="0"/>
              <a:t>No formalized way to assess a priori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Develop a tool capable of assessing dissemination-relevant variables</a:t>
            </a:r>
          </a:p>
          <a:p>
            <a:pPr lvl="1"/>
            <a:r>
              <a:rPr lang="en-US" sz="2600" dirty="0" smtClean="0"/>
              <a:t>Psychometric examination</a:t>
            </a:r>
          </a:p>
          <a:p>
            <a:pPr lvl="1"/>
            <a:r>
              <a:rPr lang="en-US" sz="2600" dirty="0" smtClean="0"/>
              <a:t>Assess </a:t>
            </a:r>
            <a:r>
              <a:rPr lang="en-US" sz="2600" dirty="0" err="1" smtClean="0"/>
              <a:t>generalizability</a:t>
            </a:r>
            <a:r>
              <a:rPr lang="en-US" sz="2600" dirty="0" smtClean="0"/>
              <a:t> in an independent sample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</p:spPr>
        <p:txBody>
          <a:bodyPr/>
          <a:lstStyle/>
          <a:p>
            <a:r>
              <a:rPr lang="en-US" dirty="0" smtClean="0"/>
              <a:t>Measure of </a:t>
            </a:r>
            <a:r>
              <a:rPr lang="en-US" dirty="0" err="1" smtClean="0"/>
              <a:t>Disseminability</a:t>
            </a:r>
            <a:r>
              <a:rPr lang="en-US" dirty="0" smtClean="0"/>
              <a:t> (MOD)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60222"/>
            <a:ext cx="7313613" cy="5486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Iterative measure development </a:t>
            </a:r>
            <a:r>
              <a:rPr lang="en-US" sz="2811" dirty="0" smtClean="0"/>
              <a:t>(e.g., Haynes, Richard, &amp; </a:t>
            </a:r>
            <a:r>
              <a:rPr lang="en-US" sz="2811" dirty="0" err="1" smtClean="0"/>
              <a:t>Kubany</a:t>
            </a:r>
            <a:r>
              <a:rPr lang="en-US" sz="2811" dirty="0" smtClean="0"/>
              <a:t>, 1995)</a:t>
            </a:r>
          </a:p>
          <a:p>
            <a:pPr lvl="1"/>
            <a:r>
              <a:rPr lang="en-US" sz="2800" dirty="0" smtClean="0"/>
              <a:t>Item-generation</a:t>
            </a:r>
          </a:p>
          <a:p>
            <a:pPr lvl="1"/>
            <a:r>
              <a:rPr lang="en-US" sz="2800" dirty="0" smtClean="0"/>
              <a:t>Content </a:t>
            </a:r>
            <a:r>
              <a:rPr lang="en-US" sz="2600" dirty="0" smtClean="0"/>
              <a:t>validity </a:t>
            </a:r>
          </a:p>
          <a:p>
            <a:r>
              <a:rPr lang="en-US" sz="3000" dirty="0" smtClean="0"/>
              <a:t>Initial item-pool</a:t>
            </a:r>
          </a:p>
          <a:p>
            <a:pPr lvl="1"/>
            <a:r>
              <a:rPr lang="en-US" sz="2800" dirty="0" smtClean="0"/>
              <a:t>55 items</a:t>
            </a:r>
          </a:p>
          <a:p>
            <a:pPr lvl="1"/>
            <a:r>
              <a:rPr lang="en-US" sz="2800" dirty="0" err="1" smtClean="0"/>
              <a:t>Likert</a:t>
            </a:r>
            <a:r>
              <a:rPr lang="en-US" sz="2800" dirty="0" smtClean="0"/>
              <a:t>-type scale (1-7)</a:t>
            </a:r>
          </a:p>
          <a:p>
            <a:endParaRPr lang="en-US" sz="3000" dirty="0" smtClean="0"/>
          </a:p>
          <a:p>
            <a:pPr lvl="1"/>
            <a:endParaRPr lang="en-US" sz="30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91" y="937418"/>
            <a:ext cx="8072569" cy="59205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Stimulus: anecdotal case vignette </a:t>
            </a:r>
          </a:p>
          <a:p>
            <a:pPr lvl="1"/>
            <a:r>
              <a:rPr lang="en-US" sz="2600" dirty="0" smtClean="0"/>
              <a:t>Cognitive Behavioral Therapy (CBT) for a patient experiencing depression</a:t>
            </a:r>
          </a:p>
          <a:p>
            <a:r>
              <a:rPr lang="en-US" sz="2800" dirty="0" smtClean="0"/>
              <a:t>Group administration</a:t>
            </a:r>
          </a:p>
          <a:p>
            <a:r>
              <a:rPr lang="en-US" sz="2800" dirty="0" smtClean="0"/>
              <a:t>Participants</a:t>
            </a:r>
          </a:p>
          <a:p>
            <a:pPr lvl="1"/>
            <a:r>
              <a:rPr lang="en-US" sz="2700" dirty="0" smtClean="0"/>
              <a:t>Undergraduate students</a:t>
            </a:r>
          </a:p>
          <a:p>
            <a:pPr lvl="2"/>
            <a:r>
              <a:rPr lang="en-US" sz="2400" dirty="0" smtClean="0"/>
              <a:t>First psychometric examination (N= 614; split sample)</a:t>
            </a:r>
          </a:p>
          <a:p>
            <a:pPr lvl="4"/>
            <a:r>
              <a:rPr lang="en-US" sz="2400" dirty="0" smtClean="0"/>
              <a:t>Development sample (N= 368)</a:t>
            </a:r>
          </a:p>
          <a:p>
            <a:pPr lvl="4"/>
            <a:r>
              <a:rPr lang="en-US" sz="2400" dirty="0" smtClean="0"/>
              <a:t>Cross-validation sample (N= 246)</a:t>
            </a:r>
          </a:p>
          <a:p>
            <a:pPr lvl="2"/>
            <a:r>
              <a:rPr lang="en-US" sz="2400" dirty="0" smtClean="0"/>
              <a:t>Second psychometric examination</a:t>
            </a:r>
          </a:p>
          <a:p>
            <a:pPr lvl="3"/>
            <a:r>
              <a:rPr lang="en-US" sz="2400" dirty="0" smtClean="0"/>
              <a:t>Independent sample (N= 477)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Statistical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59556"/>
            <a:ext cx="7313613" cy="58984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First psychometric examination </a:t>
            </a:r>
          </a:p>
          <a:p>
            <a:pPr lvl="1"/>
            <a:r>
              <a:rPr lang="en-US" sz="2600" dirty="0" smtClean="0"/>
              <a:t>First analysis</a:t>
            </a:r>
          </a:p>
          <a:p>
            <a:pPr lvl="2"/>
            <a:r>
              <a:rPr lang="en-US" sz="2400" dirty="0" smtClean="0"/>
              <a:t>Development sample </a:t>
            </a:r>
          </a:p>
          <a:p>
            <a:pPr lvl="2"/>
            <a:r>
              <a:rPr lang="en-US" sz="2400" dirty="0" smtClean="0"/>
              <a:t>EFA using initial item-pool (55 items)</a:t>
            </a:r>
          </a:p>
          <a:p>
            <a:pPr lvl="1"/>
            <a:r>
              <a:rPr lang="en-US" sz="2600" dirty="0" smtClean="0"/>
              <a:t>Second analysis </a:t>
            </a:r>
          </a:p>
          <a:p>
            <a:pPr lvl="2"/>
            <a:r>
              <a:rPr lang="en-US" sz="2400" dirty="0" smtClean="0"/>
              <a:t>Cross-validation sample </a:t>
            </a:r>
          </a:p>
          <a:p>
            <a:pPr lvl="2"/>
            <a:r>
              <a:rPr lang="en-US" sz="2400" dirty="0" smtClean="0"/>
              <a:t>EFA using retained items</a:t>
            </a:r>
          </a:p>
          <a:p>
            <a:r>
              <a:rPr lang="en-US" sz="2800" dirty="0" smtClean="0"/>
              <a:t>Second psychometric examination</a:t>
            </a:r>
          </a:p>
          <a:p>
            <a:pPr lvl="1"/>
            <a:r>
              <a:rPr lang="en-US" sz="2600" dirty="0" smtClean="0"/>
              <a:t>Confirmatory factor analysis in an independent sample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6"/>
            <a:ext cx="7313613" cy="1412693"/>
          </a:xfrm>
        </p:spPr>
        <p:txBody>
          <a:bodyPr/>
          <a:lstStyle/>
          <a:p>
            <a:r>
              <a:rPr lang="en-US" sz="4400" dirty="0" smtClean="0"/>
              <a:t>Results: Final Version of MOD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9859"/>
            <a:ext cx="8229600" cy="5920581"/>
          </a:xfrm>
        </p:spPr>
        <p:txBody>
          <a:bodyPr/>
          <a:lstStyle/>
          <a:p>
            <a:r>
              <a:rPr lang="en-US" sz="2600" dirty="0" smtClean="0"/>
              <a:t>Thirty two items retained</a:t>
            </a:r>
          </a:p>
          <a:p>
            <a:r>
              <a:rPr lang="en-US" sz="2600" dirty="0" smtClean="0"/>
              <a:t>Three factors</a:t>
            </a:r>
          </a:p>
          <a:p>
            <a:pPr lvl="1">
              <a:buFont typeface="+mj-lt"/>
              <a:buAutoNum type="arabicPeriod"/>
            </a:pPr>
            <a:r>
              <a:rPr lang="en-US" sz="2500" dirty="0" smtClean="0"/>
              <a:t>Treatment evaluation</a:t>
            </a:r>
          </a:p>
          <a:p>
            <a:pPr lvl="2"/>
            <a:r>
              <a:rPr lang="en-US" dirty="0" smtClean="0"/>
              <a:t>Comparability to other treatments</a:t>
            </a:r>
          </a:p>
          <a:p>
            <a:pPr lvl="2"/>
            <a:r>
              <a:rPr lang="en-US" dirty="0" smtClean="0"/>
              <a:t>Expected rate of improvement</a:t>
            </a:r>
          </a:p>
          <a:p>
            <a:pPr lvl="2"/>
            <a:r>
              <a:rPr lang="en-US" dirty="0" smtClean="0"/>
              <a:t>Goals worth cost</a:t>
            </a:r>
          </a:p>
          <a:p>
            <a:pPr lvl="1">
              <a:buFont typeface="+mj-lt"/>
              <a:buAutoNum type="arabicPeriod"/>
            </a:pPr>
            <a:r>
              <a:rPr lang="en-US" sz="2500" dirty="0" smtClean="0"/>
              <a:t>Level of comfort</a:t>
            </a:r>
          </a:p>
          <a:p>
            <a:pPr lvl="2"/>
            <a:r>
              <a:rPr lang="en-US" dirty="0" smtClean="0"/>
              <a:t>How ethical is the treatment</a:t>
            </a:r>
          </a:p>
          <a:p>
            <a:pPr lvl="2"/>
            <a:r>
              <a:rPr lang="en-US" dirty="0" smtClean="0"/>
              <a:t>Reaction to treatment provider</a:t>
            </a:r>
          </a:p>
          <a:p>
            <a:pPr lvl="1">
              <a:buFont typeface="+mj-lt"/>
              <a:buAutoNum type="arabicPeriod"/>
            </a:pPr>
            <a:r>
              <a:rPr lang="en-US" sz="2500" dirty="0" smtClean="0"/>
              <a:t>Negative expectations</a:t>
            </a:r>
          </a:p>
          <a:p>
            <a:pPr lvl="2"/>
            <a:r>
              <a:rPr lang="en-US" dirty="0" smtClean="0"/>
              <a:t>Negative impact on self and others</a:t>
            </a:r>
          </a:p>
          <a:p>
            <a:pPr lvl="2"/>
            <a:r>
              <a:rPr lang="en-US" dirty="0" smtClean="0"/>
              <a:t>Intrusiveness</a:t>
            </a:r>
          </a:p>
          <a:p>
            <a:pPr lvl="2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91" y="0"/>
            <a:ext cx="8228013" cy="582996"/>
          </a:xfrm>
        </p:spPr>
        <p:txBody>
          <a:bodyPr/>
          <a:lstStyle/>
          <a:p>
            <a:r>
              <a:rPr lang="en-US" sz="3800" dirty="0" smtClean="0"/>
              <a:t>Results: Psychometric Properties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91" y="582996"/>
            <a:ext cx="8642509" cy="555927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Goodness of fit indices </a:t>
            </a:r>
          </a:p>
          <a:p>
            <a:pPr lvl="1"/>
            <a:r>
              <a:rPr lang="en-US" sz="2500" dirty="0" err="1" smtClean="0"/>
              <a:t>EFAs</a:t>
            </a:r>
            <a:r>
              <a:rPr lang="en-US" sz="2500" dirty="0" smtClean="0"/>
              <a:t> (First psychometric examination)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/>
            <a:r>
              <a:rPr lang="en-US" dirty="0" smtClean="0"/>
              <a:t>Test-retest reliability (N=107)</a:t>
            </a:r>
          </a:p>
          <a:p>
            <a:pPr lvl="3"/>
            <a:r>
              <a:rPr lang="en-US" sz="2000" dirty="0" smtClean="0"/>
              <a:t>R= .93 </a:t>
            </a:r>
          </a:p>
          <a:p>
            <a:pPr lvl="1"/>
            <a:r>
              <a:rPr lang="en-US" sz="2500" dirty="0" smtClean="0"/>
              <a:t>CFA (Second psychometric examination)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-3945413" y="7295246"/>
          <a:ext cx="7313613" cy="288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Document" r:id="rId4" imgW="5638800" imgH="2222500" progId="Word.Document.12">
                  <p:link updateAutomatic="1"/>
                </p:oleObj>
              </mc:Choice>
              <mc:Fallback>
                <p:oleObj name="Document" r:id="rId4" imgW="5638800" imgH="2222500" progId="Word.Document.12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945413" y="7295246"/>
                        <a:ext cx="7313613" cy="2882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45" y="7295246"/>
            <a:ext cx="6928338" cy="1506938"/>
          </a:xfrm>
          <a:prstGeom prst="rect">
            <a:avLst/>
          </a:prstGeom>
          <a:noFill/>
          <a:ln>
            <a:noFill/>
          </a:ln>
          <a:ex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7017" y="1847403"/>
          <a:ext cx="8042487" cy="267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572"/>
                <a:gridCol w="1383572"/>
                <a:gridCol w="2447004"/>
                <a:gridCol w="2828339"/>
              </a:tblGrid>
              <a:tr h="370840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mbria"/>
                          <a:cs typeface="Times New Roman"/>
                        </a:rPr>
                        <a:t>Development Sample (</a:t>
                      </a:r>
                      <a:r>
                        <a:rPr lang="en-US" sz="1400" i="1">
                          <a:latin typeface="Times New Roman"/>
                          <a:ea typeface="Cambria"/>
                          <a:cs typeface="Times New Roman"/>
                        </a:rPr>
                        <a:t>n</a:t>
                      </a:r>
                      <a:r>
                        <a:rPr lang="en-US" sz="1400">
                          <a:latin typeface="Times New Roman"/>
                          <a:ea typeface="Cambria"/>
                          <a:cs typeface="Times New Roman"/>
                        </a:rPr>
                        <a:t> = 368)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mbria"/>
                          <a:cs typeface="Times New Roman"/>
                        </a:rPr>
                        <a:t>Cross-Validation Sample (</a:t>
                      </a:r>
                      <a:r>
                        <a:rPr lang="en-US" sz="1400" i="1">
                          <a:latin typeface="Times New Roman"/>
                          <a:ea typeface="Cambria"/>
                          <a:cs typeface="Times New Roman"/>
                        </a:rPr>
                        <a:t>n </a:t>
                      </a:r>
                      <a:r>
                        <a:rPr lang="en-US" sz="1400">
                          <a:latin typeface="Times New Roman"/>
                          <a:ea typeface="Cambria"/>
                          <a:cs typeface="Times New Roman"/>
                        </a:rPr>
                        <a:t>= 246)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Cambria"/>
                          <a:cs typeface="Times New Roman"/>
                        </a:rPr>
                        <a:t>Total Percent of Variance Explained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Cambria"/>
                          <a:cs typeface="Times New Roman"/>
                        </a:rPr>
                        <a:t>53.34%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mbria"/>
                          <a:cs typeface="Times New Roman"/>
                        </a:rPr>
                        <a:t>51.13%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Cambria"/>
                          <a:cs typeface="Times New Roman"/>
                        </a:rPr>
                        <a:t>Eigenvalues</a:t>
                      </a:r>
                      <a:r>
                        <a:rPr lang="en-US" sz="1400" dirty="0" smtClean="0">
                          <a:latin typeface="Times New Roman"/>
                          <a:ea typeface="Cambria"/>
                          <a:cs typeface="Times New Roman"/>
                        </a:rPr>
                        <a:t> (</a:t>
                      </a:r>
                      <a:r>
                        <a:rPr lang="en-US" sz="1400" dirty="0">
                          <a:latin typeface="Times New Roman"/>
                          <a:ea typeface="Cambria"/>
                          <a:cs typeface="Times New Roman"/>
                        </a:rPr>
                        <a:t>Percent of variance explained)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mbria"/>
                          <a:cs typeface="Times New Roman"/>
                        </a:rPr>
                        <a:t>Factor 1</a:t>
                      </a:r>
                      <a:endParaRPr lang="en-US" sz="1400" dirty="0"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mbria"/>
                          <a:cs typeface="Times New Roman"/>
                        </a:rPr>
                        <a:t>12.462 (38.944)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Cambria"/>
                          <a:cs typeface="Times New Roman"/>
                        </a:rPr>
                        <a:t>11.975 (37.422)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Cambria"/>
                          <a:cs typeface="Times New Roman"/>
                        </a:rPr>
                        <a:t>2.736 (8.549)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mbria"/>
                          <a:cs typeface="Times New Roman"/>
                        </a:rPr>
                        <a:t>2.638 (8.244)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7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mbria"/>
                          <a:cs typeface="Times New Roman"/>
                        </a:rPr>
                        <a:t>Factor 2</a:t>
                      </a:r>
                      <a:endParaRPr lang="en-US" sz="1400" dirty="0"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mbria"/>
                          <a:cs typeface="Times New Roman"/>
                        </a:rPr>
                        <a:t>1.872 (5.850)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Cambria"/>
                          <a:cs typeface="Times New Roman"/>
                        </a:rPr>
                        <a:t>1.750 (5.468)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7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mbria"/>
                          <a:cs typeface="Times New Roman"/>
                        </a:rPr>
                        <a:t>Factor 3</a:t>
                      </a:r>
                      <a:endParaRPr lang="en-US" sz="1400" dirty="0"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Cambria"/>
                          <a:cs typeface="Times New Roman"/>
                        </a:rPr>
                        <a:t>RMSEA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mbria"/>
                          <a:cs typeface="Times New Roman"/>
                        </a:rPr>
                        <a:t>.06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mbria"/>
                          <a:cs typeface="Times New Roman"/>
                        </a:rPr>
                        <a:t>.06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Cambria"/>
                          <a:cs typeface="Times New Roman"/>
                        </a:rPr>
                        <a:t>RMSR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Times New Roman"/>
                          <a:ea typeface="Cambria"/>
                          <a:cs typeface="Times New Roman"/>
                        </a:rPr>
                        <a:t>.037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Times New Roman"/>
                          <a:ea typeface="Cambria"/>
                          <a:cs typeface="Times New Roman"/>
                        </a:rPr>
                        <a:t>.042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70118" y="5852160"/>
          <a:ext cx="737388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8471"/>
                <a:gridCol w="1750877"/>
                <a:gridCol w="2270367"/>
                <a:gridCol w="885058"/>
                <a:gridCol w="909109"/>
              </a:tblGrid>
              <a:tr h="168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Chi-squared/</a:t>
                      </a:r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CFI</a:t>
                      </a:r>
                      <a:endParaRPr lang="en-US" dirty="0"/>
                    </a:p>
                  </a:txBody>
                  <a:tcPr/>
                </a:tc>
              </a:tr>
              <a:tr h="316281">
                <a:tc>
                  <a:txBody>
                    <a:bodyPr/>
                    <a:lstStyle/>
                    <a:p>
                      <a:r>
                        <a:rPr lang="en-US" dirty="0" smtClean="0"/>
                        <a:t>Three factor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.066</a:t>
                      </a:r>
                    </a:p>
                    <a:p>
                      <a:r>
                        <a:rPr lang="en-US" dirty="0" smtClean="0"/>
                        <a:t>(90% CI=</a:t>
                      </a:r>
                      <a:r>
                        <a:rPr lang="en-US" baseline="0" dirty="0" smtClean="0"/>
                        <a:t> .062 -. 070)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.868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factor model supported across independent samples</a:t>
            </a:r>
          </a:p>
          <a:p>
            <a:r>
              <a:rPr lang="en-US" dirty="0" smtClean="0"/>
              <a:t>Mental health consumer</a:t>
            </a:r>
          </a:p>
          <a:p>
            <a:r>
              <a:rPr lang="en-US" dirty="0" smtClean="0"/>
              <a:t>Integration of other social sciences</a:t>
            </a:r>
          </a:p>
          <a:p>
            <a:r>
              <a:rPr lang="en-US" dirty="0" smtClean="0"/>
              <a:t>Ongoing research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16731</TotalTime>
  <Words>791</Words>
  <Application>Microsoft Macintosh PowerPoint</Application>
  <PresentationFormat>On-screen Show (4:3)</PresentationFormat>
  <Paragraphs>140</Paragraphs>
  <Slides>10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Inkwell</vt:lpstr>
      <vt:lpstr>???</vt:lpstr>
      <vt:lpstr>The Measure of Disseminability (MOD)</vt:lpstr>
      <vt:lpstr>Introduction</vt:lpstr>
      <vt:lpstr>Current study</vt:lpstr>
      <vt:lpstr>Measure of Disseminability (MOD)</vt:lpstr>
      <vt:lpstr>Procedure</vt:lpstr>
      <vt:lpstr>Statistical Procedures</vt:lpstr>
      <vt:lpstr>Results: Final Version of MOD</vt:lpstr>
      <vt:lpstr>Results: Psychometric Properties</vt:lpstr>
      <vt:lpstr>Conclusions</vt:lpstr>
      <vt:lpstr>Future Directions</vt:lpstr>
    </vt:vector>
  </TitlesOfParts>
  <Company>University of Mississippi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Measure of Dissemination (MOD)</dc:title>
  <dc:creator>John Young</dc:creator>
  <cp:lastModifiedBy>Lindsay Trent</cp:lastModifiedBy>
  <cp:revision>141</cp:revision>
  <cp:lastPrinted>2010-02-15T17:31:31Z</cp:lastPrinted>
  <dcterms:created xsi:type="dcterms:W3CDTF">2011-11-06T21:40:19Z</dcterms:created>
  <dcterms:modified xsi:type="dcterms:W3CDTF">2012-02-10T00:09:41Z</dcterms:modified>
</cp:coreProperties>
</file>