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ce01f6c03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ce01f6c03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37cc8dcd8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37cc8dcd8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39b156fc6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39b156fc6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 </a:t>
            </a:r>
            <a:r>
              <a:rPr lang="en"/>
              <a:t>anomalies</a:t>
            </a:r>
            <a:r>
              <a:rPr lang="en"/>
              <a:t> are outliers and are easily identifiable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Contextual anomalies, like the name suggests, relies on past data and patterns to determine whether or not the current segment of time is an anomaly. Currently there is only one signal and the anomalous points are clearly labeled in red, but, when there are multiple variables and there is no indication of where anomalous behaviors occurs, then manual identification gets a lot more complex.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Frog Boiling experiment is a good anecdote to refer to. To those unfamiliar, it is said that a frog put in boiling water will immediately jump out. However, if the frog is put in a vat of room-temperature water and the temperature is slowly increased, the frog will not notice the change. This is directly applied to how point anomalies are easily identifiable, but contextual anomalies may occur gradually over time and manual identification may not be precise or accurate enough.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a:t>
            </a:r>
            <a:r>
              <a:rPr lang="en"/>
              <a:t>hat happens if you have a long term anomaly (frog is on a longer time scale than the rest)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2eea7ee57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2eea7ee57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rPr>
              <a:t>Currently, at the ncnr we have ccr which is responsible for cooling samples down to about -452 degrees Fahrenheit in a neutron beam experiment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ctr">
              <a:spcBef>
                <a:spcPts val="0"/>
              </a:spcBef>
              <a:spcAft>
                <a:spcPts val="0"/>
              </a:spcAft>
              <a:buClr>
                <a:schemeClr val="dk1"/>
              </a:buClr>
              <a:buSzPts val="1100"/>
              <a:buFont typeface="Arial"/>
              <a:buNone/>
            </a:pPr>
            <a:r>
              <a:rPr lang="en" sz="1200">
                <a:solidFill>
                  <a:schemeClr val="dk1"/>
                </a:solidFill>
              </a:rPr>
              <a:t>In essence, we need to check that the control system is working. When you set the setpoint, the corresponding sensors should follow. This is a bigger problem than people think. People Reserve beam time years in advance, but there are many instances where the temperature controller of the ccr may be broken unexpectedly. Users typically have shorts periods of beam time like 4 days and so experiments are not able to run for them. Furthermore, samples may be very sensitive to temperature fluctuations, making proper execution of the ccr systems critical.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559f8f724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559f8f724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Fix this graph (sensor a,b,c,d) take out elapsed time and fix dates to be more simple</a:t>
            </a:r>
            <a:endParaRPr/>
          </a:p>
          <a:p>
            <a:pPr indent="0" lvl="0" marL="0" rtl="0" algn="l">
              <a:spcBef>
                <a:spcPts val="0"/>
              </a:spcBef>
              <a:spcAft>
                <a:spcPts val="0"/>
              </a:spcAft>
              <a:buNone/>
            </a:pPr>
            <a:r>
              <a:t/>
            </a:r>
            <a:endParaRPr/>
          </a:p>
          <a:p>
            <a:pPr indent="-342900" lvl="0" marL="457200" rtl="0" algn="l">
              <a:lnSpc>
                <a:spcPct val="150000"/>
              </a:lnSpc>
              <a:spcBef>
                <a:spcPts val="0"/>
              </a:spcBef>
              <a:spcAft>
                <a:spcPts val="0"/>
              </a:spcAft>
              <a:buClr>
                <a:srgbClr val="595959"/>
              </a:buClr>
              <a:buSzPts val="1800"/>
              <a:buFont typeface="Lato"/>
              <a:buChar char="●"/>
            </a:pPr>
            <a:r>
              <a:rPr lang="en" sz="1800">
                <a:solidFill>
                  <a:srgbClr val="595959"/>
                </a:solidFill>
                <a:latin typeface="Lato"/>
                <a:ea typeface="Lato"/>
                <a:cs typeface="Lato"/>
                <a:sym typeface="Lato"/>
              </a:rPr>
              <a:t>Train signal to forecast “normal” behavior</a:t>
            </a:r>
            <a:endParaRPr sz="1800">
              <a:solidFill>
                <a:srgbClr val="595959"/>
              </a:solidFill>
              <a:latin typeface="Lato"/>
              <a:ea typeface="Lato"/>
              <a:cs typeface="Lato"/>
              <a:sym typeface="Lato"/>
            </a:endParaRPr>
          </a:p>
          <a:p>
            <a:pPr indent="0" lvl="0" marL="0" rtl="0" algn="l">
              <a:lnSpc>
                <a:spcPct val="150000"/>
              </a:lnSpc>
              <a:spcBef>
                <a:spcPts val="1200"/>
              </a:spcBef>
              <a:spcAft>
                <a:spcPts val="0"/>
              </a:spcAft>
              <a:buNone/>
            </a:pPr>
            <a:r>
              <a:rPr lang="en" sz="1800">
                <a:solidFill>
                  <a:srgbClr val="595959"/>
                </a:solidFill>
                <a:latin typeface="Lato"/>
                <a:ea typeface="Lato"/>
                <a:cs typeface="Lato"/>
                <a:sym typeface="Lato"/>
              </a:rPr>
              <a:t>This model has an information bottleneck in which we can create a representation of the data (animation </a:t>
            </a:r>
            <a:endParaRPr sz="1800">
              <a:solidFill>
                <a:srgbClr val="595959"/>
              </a:solidFill>
              <a:latin typeface="Lato"/>
              <a:ea typeface="Lato"/>
              <a:cs typeface="Lato"/>
              <a:sym typeface="Lato"/>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eb4b95f6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ceb4b95f6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Kalman filter limits noise</a:t>
            </a:r>
            <a:endParaRPr/>
          </a:p>
          <a:p>
            <a:pPr indent="0" lvl="0" marL="0" rtl="0" algn="l">
              <a:spcBef>
                <a:spcPts val="0"/>
              </a:spcBef>
              <a:spcAft>
                <a:spcPts val="0"/>
              </a:spcAft>
              <a:buNone/>
            </a:pPr>
            <a:r>
              <a:rPr lang="en"/>
              <a:t>Anomaly scorer: mathematical functions that calculates how different original data with forecasted data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9a99a757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39a99a757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d1b27884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d1b27884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ce01f6c0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ce01f6c0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eb4b95f6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ceb4b95f6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idx="1" type="subTitle"/>
          </p:nvPr>
        </p:nvSpPr>
        <p:spPr>
          <a:xfrm>
            <a:off x="114425" y="3097900"/>
            <a:ext cx="8520600" cy="35514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lang="en">
                <a:solidFill>
                  <a:schemeClr val="dk1"/>
                </a:solidFill>
              </a:rPr>
              <a:t>Ryan Park</a:t>
            </a:r>
            <a:endParaRPr>
              <a:solidFill>
                <a:schemeClr val="dk1"/>
              </a:solidFill>
            </a:endParaRPr>
          </a:p>
          <a:p>
            <a:pPr indent="0" lvl="0" marL="0" rtl="0" algn="ctr">
              <a:lnSpc>
                <a:spcPct val="150000"/>
              </a:lnSpc>
              <a:spcBef>
                <a:spcPts val="0"/>
              </a:spcBef>
              <a:spcAft>
                <a:spcPts val="0"/>
              </a:spcAft>
              <a:buNone/>
            </a:pPr>
            <a:r>
              <a:rPr lang="en">
                <a:solidFill>
                  <a:schemeClr val="dk1"/>
                </a:solidFill>
              </a:rPr>
              <a:t>Computer Systems Lab</a:t>
            </a:r>
            <a:endParaRPr>
              <a:solidFill>
                <a:schemeClr val="dk1"/>
              </a:solidFill>
            </a:endParaRPr>
          </a:p>
          <a:p>
            <a:pPr indent="0" lvl="0" marL="0" rtl="0" algn="ctr">
              <a:lnSpc>
                <a:spcPct val="150000"/>
              </a:lnSpc>
              <a:spcBef>
                <a:spcPts val="0"/>
              </a:spcBef>
              <a:spcAft>
                <a:spcPts val="0"/>
              </a:spcAft>
              <a:buNone/>
            </a:pPr>
            <a:r>
              <a:rPr lang="en">
                <a:solidFill>
                  <a:schemeClr val="dk1"/>
                </a:solidFill>
              </a:rPr>
              <a:t>2023-2024</a:t>
            </a:r>
            <a:endParaRPr>
              <a:solidFill>
                <a:schemeClr val="dk1"/>
              </a:solidFill>
            </a:endParaRPr>
          </a:p>
          <a:p>
            <a:pPr indent="0" lvl="0" marL="0" rtl="0" algn="ctr">
              <a:lnSpc>
                <a:spcPct val="150000"/>
              </a:lnSpc>
              <a:spcBef>
                <a:spcPts val="0"/>
              </a:spcBef>
              <a:spcAft>
                <a:spcPts val="0"/>
              </a:spcAft>
              <a:buSzPts val="935"/>
              <a:buNone/>
            </a:pPr>
            <a:r>
              <a:t/>
            </a:r>
            <a:endParaRPr/>
          </a:p>
        </p:txBody>
      </p:sp>
      <p:sp>
        <p:nvSpPr>
          <p:cNvPr id="87" name="Google Shape;87;p13"/>
          <p:cNvSpPr txBox="1"/>
          <p:nvPr>
            <p:ph type="ctrTitle"/>
          </p:nvPr>
        </p:nvSpPr>
        <p:spPr>
          <a:xfrm>
            <a:off x="1493400" y="1968000"/>
            <a:ext cx="6157200" cy="1664700"/>
          </a:xfrm>
          <a:prstGeom prst="rect">
            <a:avLst/>
          </a:prstGeom>
        </p:spPr>
        <p:txBody>
          <a:bodyPr anchorCtr="0" anchor="t" bIns="91425" lIns="91425" spcFirstLastPara="1" rIns="91425" wrap="square" tIns="91425">
            <a:noAutofit/>
          </a:bodyPr>
          <a:lstStyle/>
          <a:p>
            <a:pPr indent="0" lvl="0" marL="72468" rtl="0" algn="ctr">
              <a:spcBef>
                <a:spcPts val="0"/>
              </a:spcBef>
              <a:spcAft>
                <a:spcPts val="0"/>
              </a:spcAft>
              <a:buNone/>
            </a:pPr>
            <a:r>
              <a:rPr lang="en" sz="2900">
                <a:solidFill>
                  <a:srgbClr val="000000"/>
                </a:solidFill>
              </a:rPr>
              <a:t>Using Machine Learning for Anomaly Detection</a:t>
            </a:r>
            <a:endParaRPr sz="5350"/>
          </a:p>
        </p:txBody>
      </p:sp>
      <p:sp>
        <p:nvSpPr>
          <p:cNvPr id="88" name="Google Shape;88;p13"/>
          <p:cNvSpPr txBox="1"/>
          <p:nvPr/>
        </p:nvSpPr>
        <p:spPr>
          <a:xfrm>
            <a:off x="8711225" y="4681300"/>
            <a:ext cx="3207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1</a:t>
            </a:r>
            <a:endParaRPr>
              <a:latin typeface="Lato"/>
              <a:ea typeface="Lato"/>
              <a:cs typeface="Lato"/>
              <a:sym typeface="Lato"/>
            </a:endParaRPr>
          </a:p>
        </p:txBody>
      </p:sp>
      <p:pic>
        <p:nvPicPr>
          <p:cNvPr id="89" name="Google Shape;89;p13"/>
          <p:cNvPicPr preferRelativeResize="0"/>
          <p:nvPr/>
        </p:nvPicPr>
        <p:blipFill>
          <a:blip r:embed="rId3">
            <a:alphaModFix/>
          </a:blip>
          <a:stretch>
            <a:fillRect/>
          </a:stretch>
        </p:blipFill>
        <p:spPr>
          <a:xfrm>
            <a:off x="6311675" y="-75200"/>
            <a:ext cx="2720250" cy="697055"/>
          </a:xfrm>
          <a:prstGeom prst="rect">
            <a:avLst/>
          </a:prstGeom>
          <a:noFill/>
          <a:ln>
            <a:noFill/>
          </a:ln>
        </p:spPr>
      </p:pic>
      <p:pic>
        <p:nvPicPr>
          <p:cNvPr id="90" name="Google Shape;90;p13"/>
          <p:cNvPicPr preferRelativeResize="0"/>
          <p:nvPr/>
        </p:nvPicPr>
        <p:blipFill>
          <a:blip r:embed="rId4">
            <a:alphaModFix/>
          </a:blip>
          <a:stretch>
            <a:fillRect/>
          </a:stretch>
        </p:blipFill>
        <p:spPr>
          <a:xfrm>
            <a:off x="0" y="-135900"/>
            <a:ext cx="4070850" cy="968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73" name="Google Shape;173;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Hyperparameter</a:t>
            </a:r>
            <a:r>
              <a:rPr lang="en"/>
              <a:t> tuning of Forecast RNN Model and Filtering Anomaly Model</a:t>
            </a:r>
            <a:endParaRPr/>
          </a:p>
          <a:p>
            <a:pPr indent="-311150" lvl="0" marL="457200" rtl="0" algn="l">
              <a:spcBef>
                <a:spcPts val="0"/>
              </a:spcBef>
              <a:spcAft>
                <a:spcPts val="0"/>
              </a:spcAft>
              <a:buSzPts val="1300"/>
              <a:buChar char="●"/>
            </a:pPr>
            <a:r>
              <a:rPr lang="en"/>
              <a:t>Increasing model accuracy by implementation of more anomaly scorers </a:t>
            </a:r>
            <a:endParaRPr/>
          </a:p>
          <a:p>
            <a:pPr indent="-311150" lvl="0" marL="457200" rtl="0" algn="l">
              <a:spcBef>
                <a:spcPts val="0"/>
              </a:spcBef>
              <a:spcAft>
                <a:spcPts val="0"/>
              </a:spcAft>
              <a:buSzPts val="1300"/>
              <a:buChar char="●"/>
            </a:pPr>
            <a:r>
              <a:rPr lang="en"/>
              <a:t>Testing with live data from CCR at NCNR</a:t>
            </a:r>
            <a:endParaRPr/>
          </a:p>
          <a:p>
            <a:pPr indent="-311150" lvl="0" marL="457200" rtl="0" algn="l">
              <a:spcBef>
                <a:spcPts val="0"/>
              </a:spcBef>
              <a:spcAft>
                <a:spcPts val="0"/>
              </a:spcAft>
              <a:buSzPts val="1300"/>
              <a:buChar char="●"/>
            </a:pPr>
            <a:r>
              <a:rPr lang="en"/>
              <a:t>Development of a  UI for notification of anomalies</a:t>
            </a:r>
            <a:endParaRPr/>
          </a:p>
        </p:txBody>
      </p:sp>
      <p:pic>
        <p:nvPicPr>
          <p:cNvPr id="174" name="Google Shape;174;p22"/>
          <p:cNvPicPr preferRelativeResize="0"/>
          <p:nvPr/>
        </p:nvPicPr>
        <p:blipFill>
          <a:blip r:embed="rId3">
            <a:alphaModFix/>
          </a:blip>
          <a:stretch>
            <a:fillRect/>
          </a:stretch>
        </p:blipFill>
        <p:spPr>
          <a:xfrm>
            <a:off x="6311675" y="-75200"/>
            <a:ext cx="2720250" cy="69705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78" name="Shape 178"/>
        <p:cNvGrpSpPr/>
        <p:nvPr/>
      </p:nvGrpSpPr>
      <p:grpSpPr>
        <a:xfrm>
          <a:off x="0" y="0"/>
          <a:ext cx="0" cy="0"/>
          <a:chOff x="0" y="0"/>
          <a:chExt cx="0" cy="0"/>
        </a:xfrm>
      </p:grpSpPr>
      <p:sp>
        <p:nvSpPr>
          <p:cNvPr id="179" name="Google Shape;179;p23"/>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 for listening. </a:t>
            </a:r>
            <a:endParaRPr/>
          </a:p>
          <a:p>
            <a:pPr indent="0" lvl="0" marL="0" rtl="0" algn="l">
              <a:spcBef>
                <a:spcPts val="0"/>
              </a:spcBef>
              <a:spcAft>
                <a:spcPts val="0"/>
              </a:spcAft>
              <a:buNone/>
            </a:pPr>
            <a:r>
              <a:rPr lang="en"/>
              <a:t>Any questions?</a:t>
            </a:r>
            <a:endParaRPr/>
          </a:p>
        </p:txBody>
      </p:sp>
      <p:pic>
        <p:nvPicPr>
          <p:cNvPr id="180" name="Google Shape;180;p23"/>
          <p:cNvPicPr preferRelativeResize="0"/>
          <p:nvPr/>
        </p:nvPicPr>
        <p:blipFill>
          <a:blip r:embed="rId3">
            <a:alphaModFix/>
          </a:blip>
          <a:stretch>
            <a:fillRect/>
          </a:stretch>
        </p:blipFill>
        <p:spPr>
          <a:xfrm>
            <a:off x="6311675" y="-75200"/>
            <a:ext cx="2720250" cy="69705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40"/>
              <a:t>Anomalies</a:t>
            </a:r>
            <a:endParaRPr sz="2840"/>
          </a:p>
        </p:txBody>
      </p:sp>
      <p:sp>
        <p:nvSpPr>
          <p:cNvPr id="96" name="Google Shape;96;p14"/>
          <p:cNvSpPr txBox="1"/>
          <p:nvPr>
            <p:ph idx="4294967295" type="body"/>
          </p:nvPr>
        </p:nvSpPr>
        <p:spPr>
          <a:xfrm>
            <a:off x="729325" y="2078875"/>
            <a:ext cx="4163400" cy="2747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Contextual Outliers: specific point that is anomalous within specific context</a:t>
            </a:r>
            <a:endParaRPr sz="1800"/>
          </a:p>
          <a:p>
            <a:pPr indent="-342900" lvl="0" marL="457200" rtl="0" algn="l">
              <a:spcBef>
                <a:spcPts val="0"/>
              </a:spcBef>
              <a:spcAft>
                <a:spcPts val="0"/>
              </a:spcAft>
              <a:buSzPts val="1800"/>
              <a:buChar char="●"/>
            </a:pPr>
            <a:r>
              <a:rPr lang="en" sz="1800"/>
              <a:t>Collective Outliers: collection of data points that is anomalous compared to rest of data</a:t>
            </a:r>
            <a:endParaRPr sz="1800"/>
          </a:p>
        </p:txBody>
      </p:sp>
      <p:sp>
        <p:nvSpPr>
          <p:cNvPr id="97" name="Google Shape;97;p14"/>
          <p:cNvSpPr txBox="1"/>
          <p:nvPr/>
        </p:nvSpPr>
        <p:spPr>
          <a:xfrm>
            <a:off x="8711225" y="4681300"/>
            <a:ext cx="3207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2</a:t>
            </a:r>
            <a:endParaRPr>
              <a:latin typeface="Lato"/>
              <a:ea typeface="Lato"/>
              <a:cs typeface="Lato"/>
              <a:sym typeface="Lato"/>
            </a:endParaRPr>
          </a:p>
        </p:txBody>
      </p:sp>
      <p:pic>
        <p:nvPicPr>
          <p:cNvPr id="98" name="Google Shape;98;p14"/>
          <p:cNvPicPr preferRelativeResize="0"/>
          <p:nvPr/>
        </p:nvPicPr>
        <p:blipFill>
          <a:blip r:embed="rId3">
            <a:alphaModFix/>
          </a:blip>
          <a:stretch>
            <a:fillRect/>
          </a:stretch>
        </p:blipFill>
        <p:spPr>
          <a:xfrm>
            <a:off x="6311675" y="-75200"/>
            <a:ext cx="2720250" cy="697055"/>
          </a:xfrm>
          <a:prstGeom prst="rect">
            <a:avLst/>
          </a:prstGeom>
          <a:noFill/>
          <a:ln>
            <a:noFill/>
          </a:ln>
        </p:spPr>
      </p:pic>
      <p:pic>
        <p:nvPicPr>
          <p:cNvPr id="99" name="Google Shape;99;p14"/>
          <p:cNvPicPr preferRelativeResize="0"/>
          <p:nvPr/>
        </p:nvPicPr>
        <p:blipFill rotWithShape="1">
          <a:blip r:embed="rId4">
            <a:alphaModFix/>
          </a:blip>
          <a:srcRect b="10023" l="7663" r="7748" t="0"/>
          <a:stretch/>
        </p:blipFill>
        <p:spPr>
          <a:xfrm>
            <a:off x="6038675" y="944500"/>
            <a:ext cx="2379176" cy="1707664"/>
          </a:xfrm>
          <a:prstGeom prst="rect">
            <a:avLst/>
          </a:prstGeom>
          <a:noFill/>
          <a:ln>
            <a:noFill/>
          </a:ln>
        </p:spPr>
      </p:pic>
      <p:pic>
        <p:nvPicPr>
          <p:cNvPr id="100" name="Google Shape;100;p14"/>
          <p:cNvPicPr preferRelativeResize="0"/>
          <p:nvPr/>
        </p:nvPicPr>
        <p:blipFill rotWithShape="1">
          <a:blip r:embed="rId5">
            <a:alphaModFix/>
          </a:blip>
          <a:srcRect b="9779" l="20515" r="0" t="0"/>
          <a:stretch/>
        </p:blipFill>
        <p:spPr>
          <a:xfrm>
            <a:off x="6069575" y="2793350"/>
            <a:ext cx="2348267" cy="1887950"/>
          </a:xfrm>
          <a:prstGeom prst="rect">
            <a:avLst/>
          </a:prstGeom>
          <a:noFill/>
          <a:ln>
            <a:noFill/>
          </a:ln>
        </p:spPr>
      </p:pic>
      <p:sp>
        <p:nvSpPr>
          <p:cNvPr id="101" name="Google Shape;101;p14"/>
          <p:cNvSpPr/>
          <p:nvPr/>
        </p:nvSpPr>
        <p:spPr>
          <a:xfrm>
            <a:off x="6038675" y="934750"/>
            <a:ext cx="505200" cy="384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729450" y="1318650"/>
            <a:ext cx="4644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40"/>
              <a:t>Problem</a:t>
            </a:r>
            <a:endParaRPr sz="2840"/>
          </a:p>
        </p:txBody>
      </p:sp>
      <p:sp>
        <p:nvSpPr>
          <p:cNvPr id="107" name="Google Shape;107;p15"/>
          <p:cNvSpPr txBox="1"/>
          <p:nvPr>
            <p:ph idx="4294967295" type="body"/>
          </p:nvPr>
        </p:nvSpPr>
        <p:spPr>
          <a:xfrm>
            <a:off x="729325" y="2078875"/>
            <a:ext cx="4855500" cy="2648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Closed Cycle Refrigerator (CCR)</a:t>
            </a:r>
            <a:endParaRPr sz="1800"/>
          </a:p>
          <a:p>
            <a:pPr indent="-342900" lvl="0" marL="457200" rtl="0" algn="l">
              <a:spcBef>
                <a:spcPts val="0"/>
              </a:spcBef>
              <a:spcAft>
                <a:spcPts val="0"/>
              </a:spcAft>
              <a:buSzPts val="1800"/>
              <a:buChar char="●"/>
            </a:pPr>
            <a:r>
              <a:rPr lang="en" sz="1800"/>
              <a:t>How does it currently work?</a:t>
            </a:r>
            <a:endParaRPr sz="1800"/>
          </a:p>
          <a:p>
            <a:pPr indent="-342900" lvl="1" marL="914400" rtl="0" algn="l">
              <a:spcBef>
                <a:spcPts val="0"/>
              </a:spcBef>
              <a:spcAft>
                <a:spcPts val="0"/>
              </a:spcAft>
              <a:buSzPts val="1800"/>
              <a:buChar char="○"/>
            </a:pPr>
            <a:r>
              <a:rPr lang="en" sz="1800"/>
              <a:t>Control System</a:t>
            </a:r>
            <a:endParaRPr sz="1800"/>
          </a:p>
          <a:p>
            <a:pPr indent="-342900" lvl="2" marL="1371600" rtl="0" algn="l">
              <a:spcBef>
                <a:spcPts val="0"/>
              </a:spcBef>
              <a:spcAft>
                <a:spcPts val="0"/>
              </a:spcAft>
              <a:buSzPts val="1800"/>
              <a:buChar char="■"/>
            </a:pPr>
            <a:r>
              <a:rPr lang="en" sz="1800"/>
              <a:t>Setpoint</a:t>
            </a:r>
            <a:endParaRPr sz="1800"/>
          </a:p>
          <a:p>
            <a:pPr indent="-342900" lvl="2" marL="1371600" rtl="0" algn="l">
              <a:spcBef>
                <a:spcPts val="0"/>
              </a:spcBef>
              <a:spcAft>
                <a:spcPts val="0"/>
              </a:spcAft>
              <a:buSzPts val="1800"/>
              <a:buChar char="■"/>
            </a:pPr>
            <a:r>
              <a:rPr lang="en" sz="1800"/>
              <a:t>Sensor A, B, C, D</a:t>
            </a:r>
            <a:endParaRPr sz="1800"/>
          </a:p>
          <a:p>
            <a:pPr indent="-342900" lvl="1" marL="914400" rtl="0" algn="l">
              <a:spcBef>
                <a:spcPts val="0"/>
              </a:spcBef>
              <a:spcAft>
                <a:spcPts val="0"/>
              </a:spcAft>
              <a:buSzPts val="1800"/>
              <a:buChar char="○"/>
            </a:pPr>
            <a:r>
              <a:rPr lang="en" sz="1800"/>
              <a:t>Manual troubleshooting (no notification or pinpoint system)</a:t>
            </a:r>
            <a:endParaRPr sz="1800"/>
          </a:p>
        </p:txBody>
      </p:sp>
      <p:sp>
        <p:nvSpPr>
          <p:cNvPr id="108" name="Google Shape;108;p15"/>
          <p:cNvSpPr txBox="1"/>
          <p:nvPr/>
        </p:nvSpPr>
        <p:spPr>
          <a:xfrm>
            <a:off x="8711225" y="4681300"/>
            <a:ext cx="3207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2</a:t>
            </a:r>
            <a:endParaRPr>
              <a:latin typeface="Lato"/>
              <a:ea typeface="Lato"/>
              <a:cs typeface="Lato"/>
              <a:sym typeface="Lato"/>
            </a:endParaRPr>
          </a:p>
        </p:txBody>
      </p:sp>
      <p:pic>
        <p:nvPicPr>
          <p:cNvPr id="109" name="Google Shape;109;p15"/>
          <p:cNvPicPr preferRelativeResize="0"/>
          <p:nvPr/>
        </p:nvPicPr>
        <p:blipFill>
          <a:blip r:embed="rId3">
            <a:alphaModFix/>
          </a:blip>
          <a:stretch>
            <a:fillRect/>
          </a:stretch>
        </p:blipFill>
        <p:spPr>
          <a:xfrm>
            <a:off x="5639876" y="1573025"/>
            <a:ext cx="3071350" cy="3340475"/>
          </a:xfrm>
          <a:prstGeom prst="rect">
            <a:avLst/>
          </a:prstGeom>
          <a:noFill/>
          <a:ln>
            <a:noFill/>
          </a:ln>
        </p:spPr>
      </p:pic>
      <p:sp>
        <p:nvSpPr>
          <p:cNvPr id="110" name="Google Shape;110;p15"/>
          <p:cNvSpPr txBox="1"/>
          <p:nvPr/>
        </p:nvSpPr>
        <p:spPr>
          <a:xfrm>
            <a:off x="6709275" y="2865250"/>
            <a:ext cx="8775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Sample</a:t>
            </a:r>
            <a:endParaRPr>
              <a:latin typeface="Lato"/>
              <a:ea typeface="Lato"/>
              <a:cs typeface="Lato"/>
              <a:sym typeface="Lato"/>
            </a:endParaRPr>
          </a:p>
        </p:txBody>
      </p:sp>
      <p:pic>
        <p:nvPicPr>
          <p:cNvPr id="111" name="Google Shape;111;p15"/>
          <p:cNvPicPr preferRelativeResize="0"/>
          <p:nvPr/>
        </p:nvPicPr>
        <p:blipFill rotWithShape="1">
          <a:blip r:embed="rId4">
            <a:alphaModFix/>
          </a:blip>
          <a:srcRect b="5970" l="33073" r="26325" t="0"/>
          <a:stretch/>
        </p:blipFill>
        <p:spPr>
          <a:xfrm>
            <a:off x="5673575" y="1192550"/>
            <a:ext cx="2681380" cy="3467350"/>
          </a:xfrm>
          <a:prstGeom prst="rect">
            <a:avLst/>
          </a:prstGeom>
          <a:noFill/>
          <a:ln>
            <a:noFill/>
          </a:ln>
        </p:spPr>
      </p:pic>
      <p:pic>
        <p:nvPicPr>
          <p:cNvPr id="112" name="Google Shape;112;p15"/>
          <p:cNvPicPr preferRelativeResize="0"/>
          <p:nvPr/>
        </p:nvPicPr>
        <p:blipFill>
          <a:blip r:embed="rId5">
            <a:alphaModFix/>
          </a:blip>
          <a:stretch>
            <a:fillRect/>
          </a:stretch>
        </p:blipFill>
        <p:spPr>
          <a:xfrm>
            <a:off x="6311675" y="-75200"/>
            <a:ext cx="2720250" cy="69705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09"/>
                                        </p:tgtEl>
                                      </p:cBhvr>
                                    </p:animEffect>
                                    <p:set>
                                      <p:cBhvr>
                                        <p:cTn dur="1" fill="hold">
                                          <p:stCondLst>
                                            <p:cond delay="1000"/>
                                          </p:stCondLst>
                                        </p:cTn>
                                        <p:tgtEl>
                                          <p:spTgt spid="10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40"/>
              <a:t>Objective</a:t>
            </a:r>
            <a:endParaRPr sz="2840"/>
          </a:p>
        </p:txBody>
      </p:sp>
      <p:sp>
        <p:nvSpPr>
          <p:cNvPr id="118" name="Google Shape;118;p16"/>
          <p:cNvSpPr txBox="1"/>
          <p:nvPr>
            <p:ph idx="1" type="subTitle"/>
          </p:nvPr>
        </p:nvSpPr>
        <p:spPr>
          <a:xfrm>
            <a:off x="724950" y="1998925"/>
            <a:ext cx="3464400" cy="1921500"/>
          </a:xfrm>
          <a:prstGeom prst="rect">
            <a:avLst/>
          </a:prstGeom>
        </p:spPr>
        <p:txBody>
          <a:bodyPr anchorCtr="0" anchor="t" bIns="91425" lIns="91425" spcFirstLastPara="1" rIns="91425" wrap="square" tIns="91425">
            <a:noAutofit/>
          </a:bodyPr>
          <a:lstStyle/>
          <a:p>
            <a:pPr indent="-333375" lvl="0" marL="457200" rtl="0" algn="l">
              <a:lnSpc>
                <a:spcPct val="150000"/>
              </a:lnSpc>
              <a:spcBef>
                <a:spcPts val="0"/>
              </a:spcBef>
              <a:spcAft>
                <a:spcPts val="0"/>
              </a:spcAft>
              <a:buSzPts val="1650"/>
              <a:buChar char="●"/>
            </a:pPr>
            <a:r>
              <a:rPr lang="en" sz="1650"/>
              <a:t>Build and train a transformer model for sequence prediction</a:t>
            </a:r>
            <a:endParaRPr sz="1650"/>
          </a:p>
          <a:p>
            <a:pPr indent="-333375" lvl="0" marL="457200" rtl="0" algn="l">
              <a:lnSpc>
                <a:spcPct val="150000"/>
              </a:lnSpc>
              <a:spcBef>
                <a:spcPts val="0"/>
              </a:spcBef>
              <a:spcAft>
                <a:spcPts val="0"/>
              </a:spcAft>
              <a:buSzPts val="1650"/>
              <a:buChar char="●"/>
            </a:pPr>
            <a:r>
              <a:rPr lang="en" sz="1650"/>
              <a:t>Long Term: Tracks and predicts every available control parameter and sensor across the facility for anomalies</a:t>
            </a:r>
            <a:endParaRPr sz="1650"/>
          </a:p>
          <a:p>
            <a:pPr indent="0" lvl="0" marL="0" rtl="0" algn="l">
              <a:spcBef>
                <a:spcPts val="1200"/>
              </a:spcBef>
              <a:spcAft>
                <a:spcPts val="0"/>
              </a:spcAft>
              <a:buNone/>
            </a:pPr>
            <a:r>
              <a:t/>
            </a:r>
            <a:endParaRPr sz="1650"/>
          </a:p>
        </p:txBody>
      </p:sp>
      <p:sp>
        <p:nvSpPr>
          <p:cNvPr id="119" name="Google Shape;119;p16"/>
          <p:cNvSpPr txBox="1"/>
          <p:nvPr/>
        </p:nvSpPr>
        <p:spPr>
          <a:xfrm>
            <a:off x="8711225" y="4681300"/>
            <a:ext cx="3207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6</a:t>
            </a:r>
            <a:endParaRPr>
              <a:latin typeface="Lato"/>
              <a:ea typeface="Lato"/>
              <a:cs typeface="Lato"/>
              <a:sym typeface="Lato"/>
            </a:endParaRPr>
          </a:p>
        </p:txBody>
      </p:sp>
      <p:pic>
        <p:nvPicPr>
          <p:cNvPr id="120" name="Google Shape;120;p16"/>
          <p:cNvPicPr preferRelativeResize="0"/>
          <p:nvPr/>
        </p:nvPicPr>
        <p:blipFill rotWithShape="1">
          <a:blip r:embed="rId3">
            <a:alphaModFix/>
          </a:blip>
          <a:srcRect b="0" l="14199" r="0" t="0"/>
          <a:stretch/>
        </p:blipFill>
        <p:spPr>
          <a:xfrm>
            <a:off x="4768325" y="697050"/>
            <a:ext cx="4034933" cy="4062925"/>
          </a:xfrm>
          <a:prstGeom prst="rect">
            <a:avLst/>
          </a:prstGeom>
          <a:noFill/>
          <a:ln>
            <a:noFill/>
          </a:ln>
        </p:spPr>
      </p:pic>
      <p:pic>
        <p:nvPicPr>
          <p:cNvPr id="121" name="Google Shape;121;p16"/>
          <p:cNvPicPr preferRelativeResize="0"/>
          <p:nvPr/>
        </p:nvPicPr>
        <p:blipFill>
          <a:blip r:embed="rId4">
            <a:alphaModFix/>
          </a:blip>
          <a:stretch>
            <a:fillRect/>
          </a:stretch>
        </p:blipFill>
        <p:spPr>
          <a:xfrm>
            <a:off x="6311675" y="-75200"/>
            <a:ext cx="2720250" cy="69705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6532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Summary</a:t>
            </a:r>
            <a:endParaRPr/>
          </a:p>
        </p:txBody>
      </p:sp>
      <p:sp>
        <p:nvSpPr>
          <p:cNvPr id="127" name="Google Shape;127;p17"/>
          <p:cNvSpPr txBox="1"/>
          <p:nvPr/>
        </p:nvSpPr>
        <p:spPr>
          <a:xfrm>
            <a:off x="8581125" y="4681300"/>
            <a:ext cx="5271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10</a:t>
            </a:r>
            <a:endParaRPr>
              <a:latin typeface="Lato"/>
              <a:ea typeface="Lato"/>
              <a:cs typeface="Lato"/>
              <a:sym typeface="Lato"/>
            </a:endParaRPr>
          </a:p>
        </p:txBody>
      </p:sp>
      <p:pic>
        <p:nvPicPr>
          <p:cNvPr id="128" name="Google Shape;128;p17"/>
          <p:cNvPicPr preferRelativeResize="0"/>
          <p:nvPr/>
        </p:nvPicPr>
        <p:blipFill>
          <a:blip r:embed="rId3">
            <a:alphaModFix/>
          </a:blip>
          <a:stretch>
            <a:fillRect/>
          </a:stretch>
        </p:blipFill>
        <p:spPr>
          <a:xfrm>
            <a:off x="6311675" y="-75200"/>
            <a:ext cx="2720250" cy="697055"/>
          </a:xfrm>
          <a:prstGeom prst="rect">
            <a:avLst/>
          </a:prstGeom>
          <a:noFill/>
          <a:ln>
            <a:noFill/>
          </a:ln>
        </p:spPr>
      </p:pic>
      <p:pic>
        <p:nvPicPr>
          <p:cNvPr id="129" name="Google Shape;129;p17"/>
          <p:cNvPicPr preferRelativeResize="0"/>
          <p:nvPr/>
        </p:nvPicPr>
        <p:blipFill>
          <a:blip r:embed="rId4">
            <a:alphaModFix/>
          </a:blip>
          <a:stretch>
            <a:fillRect/>
          </a:stretch>
        </p:blipFill>
        <p:spPr>
          <a:xfrm>
            <a:off x="766825" y="1853850"/>
            <a:ext cx="6794800" cy="2647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6532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Creation</a:t>
            </a:r>
            <a:endParaRPr/>
          </a:p>
        </p:txBody>
      </p:sp>
      <p:sp>
        <p:nvSpPr>
          <p:cNvPr id="135" name="Google Shape;135;p18"/>
          <p:cNvSpPr txBox="1"/>
          <p:nvPr/>
        </p:nvSpPr>
        <p:spPr>
          <a:xfrm>
            <a:off x="8581125" y="4681300"/>
            <a:ext cx="5271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10</a:t>
            </a:r>
            <a:endParaRPr>
              <a:latin typeface="Lato"/>
              <a:ea typeface="Lato"/>
              <a:cs typeface="Lato"/>
              <a:sym typeface="Lato"/>
            </a:endParaRPr>
          </a:p>
        </p:txBody>
      </p:sp>
      <p:pic>
        <p:nvPicPr>
          <p:cNvPr id="136" name="Google Shape;136;p18"/>
          <p:cNvPicPr preferRelativeResize="0"/>
          <p:nvPr/>
        </p:nvPicPr>
        <p:blipFill>
          <a:blip r:embed="rId3">
            <a:alphaModFix/>
          </a:blip>
          <a:stretch>
            <a:fillRect/>
          </a:stretch>
        </p:blipFill>
        <p:spPr>
          <a:xfrm>
            <a:off x="6311675" y="-75200"/>
            <a:ext cx="2720250" cy="697055"/>
          </a:xfrm>
          <a:prstGeom prst="rect">
            <a:avLst/>
          </a:prstGeom>
          <a:noFill/>
          <a:ln>
            <a:noFill/>
          </a:ln>
        </p:spPr>
      </p:pic>
      <p:pic>
        <p:nvPicPr>
          <p:cNvPr id="137" name="Google Shape;137;p18"/>
          <p:cNvPicPr preferRelativeResize="0"/>
          <p:nvPr/>
        </p:nvPicPr>
        <p:blipFill>
          <a:blip r:embed="rId4">
            <a:alphaModFix/>
          </a:blip>
          <a:stretch>
            <a:fillRect/>
          </a:stretch>
        </p:blipFill>
        <p:spPr>
          <a:xfrm>
            <a:off x="687125" y="1853850"/>
            <a:ext cx="3486614" cy="2984851"/>
          </a:xfrm>
          <a:prstGeom prst="rect">
            <a:avLst/>
          </a:prstGeom>
          <a:noFill/>
          <a:ln>
            <a:noFill/>
          </a:ln>
        </p:spPr>
      </p:pic>
      <p:sp>
        <p:nvSpPr>
          <p:cNvPr id="138" name="Google Shape;138;p18"/>
          <p:cNvSpPr txBox="1"/>
          <p:nvPr>
            <p:ph idx="1" type="body"/>
          </p:nvPr>
        </p:nvSpPr>
        <p:spPr>
          <a:xfrm>
            <a:off x="4572000" y="1231325"/>
            <a:ext cx="41448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AutoNum type="arabicPeriod"/>
            </a:pPr>
            <a:r>
              <a:rPr lang="en" sz="1500">
                <a:solidFill>
                  <a:schemeClr val="dk2"/>
                </a:solidFill>
              </a:rPr>
              <a:t>Create CCR dataset, contains </a:t>
            </a:r>
            <a:r>
              <a:rPr lang="en" sz="1500">
                <a:solidFill>
                  <a:schemeClr val="dk2"/>
                </a:solidFill>
              </a:rPr>
              <a:t>experiments</a:t>
            </a:r>
            <a:r>
              <a:rPr lang="en" sz="1500">
                <a:solidFill>
                  <a:schemeClr val="dk2"/>
                </a:solidFill>
              </a:rPr>
              <a:t> spanning past 20 years</a:t>
            </a:r>
            <a:endParaRPr sz="1500">
              <a:solidFill>
                <a:schemeClr val="dk2"/>
              </a:solidFill>
            </a:endParaRPr>
          </a:p>
          <a:p>
            <a:pPr indent="-323850" lvl="0" marL="457200" rtl="0" algn="l">
              <a:spcBef>
                <a:spcPts val="0"/>
              </a:spcBef>
              <a:spcAft>
                <a:spcPts val="0"/>
              </a:spcAft>
              <a:buClr>
                <a:schemeClr val="dk2"/>
              </a:buClr>
              <a:buSzPts val="1500"/>
              <a:buAutoNum type="arabicPeriod"/>
            </a:pPr>
            <a:r>
              <a:rPr lang="en" sz="1500">
                <a:solidFill>
                  <a:schemeClr val="dk2"/>
                </a:solidFill>
              </a:rPr>
              <a:t>Preprocessing</a:t>
            </a:r>
            <a:endParaRPr sz="1500">
              <a:solidFill>
                <a:schemeClr val="dk2"/>
              </a:solidFill>
            </a:endParaRPr>
          </a:p>
          <a:p>
            <a:pPr indent="-323850" lvl="1" marL="914400" rtl="0" algn="l">
              <a:spcBef>
                <a:spcPts val="0"/>
              </a:spcBef>
              <a:spcAft>
                <a:spcPts val="0"/>
              </a:spcAft>
              <a:buClr>
                <a:schemeClr val="dk2"/>
              </a:buClr>
              <a:buSzPts val="1500"/>
              <a:buAutoNum type="alphaLcPeriod"/>
            </a:pPr>
            <a:r>
              <a:rPr lang="en" sz="1500">
                <a:solidFill>
                  <a:schemeClr val="dk2"/>
                </a:solidFill>
              </a:rPr>
              <a:t>Upsample (30 seconds)</a:t>
            </a:r>
            <a:endParaRPr sz="1500">
              <a:solidFill>
                <a:schemeClr val="dk2"/>
              </a:solidFill>
            </a:endParaRPr>
          </a:p>
          <a:p>
            <a:pPr indent="-323850" lvl="1" marL="914400" rtl="0" algn="l">
              <a:spcBef>
                <a:spcPts val="0"/>
              </a:spcBef>
              <a:spcAft>
                <a:spcPts val="0"/>
              </a:spcAft>
              <a:buClr>
                <a:schemeClr val="dk2"/>
              </a:buClr>
              <a:buSzPts val="1500"/>
              <a:buAutoNum type="alphaLcPeriod"/>
            </a:pPr>
            <a:r>
              <a:rPr lang="en" sz="1500">
                <a:solidFill>
                  <a:schemeClr val="dk2"/>
                </a:solidFill>
              </a:rPr>
              <a:t>Savitzky</a:t>
            </a:r>
            <a:r>
              <a:rPr lang="en" sz="1500">
                <a:solidFill>
                  <a:schemeClr val="dk2"/>
                </a:solidFill>
              </a:rPr>
              <a:t>-Golay Filter</a:t>
            </a:r>
            <a:endParaRPr sz="1500">
              <a:solidFill>
                <a:schemeClr val="dk2"/>
              </a:solidFill>
            </a:endParaRPr>
          </a:p>
          <a:p>
            <a:pPr indent="-323850" lvl="0" marL="457200" rtl="0" algn="l">
              <a:spcBef>
                <a:spcPts val="0"/>
              </a:spcBef>
              <a:spcAft>
                <a:spcPts val="0"/>
              </a:spcAft>
              <a:buClr>
                <a:schemeClr val="dk2"/>
              </a:buClr>
              <a:buSzPts val="1500"/>
              <a:buAutoNum type="arabicPeriod"/>
            </a:pPr>
            <a:r>
              <a:rPr lang="en" sz="1500">
                <a:solidFill>
                  <a:schemeClr val="dk2"/>
                </a:solidFill>
              </a:rPr>
              <a:t>Which variables should be set as past covariates, future covariates, and targets?</a:t>
            </a:r>
            <a:endParaRPr sz="1500">
              <a:solidFill>
                <a:schemeClr val="dk2"/>
              </a:solidFill>
            </a:endParaRPr>
          </a:p>
          <a:p>
            <a:pPr indent="-323850" lvl="0" marL="457200" rtl="0" algn="l">
              <a:spcBef>
                <a:spcPts val="0"/>
              </a:spcBef>
              <a:spcAft>
                <a:spcPts val="0"/>
              </a:spcAft>
              <a:buClr>
                <a:schemeClr val="dk2"/>
              </a:buClr>
              <a:buSzPts val="1500"/>
              <a:buAutoNum type="arabicPeriod"/>
            </a:pPr>
            <a:r>
              <a:rPr lang="en" sz="1500">
                <a:solidFill>
                  <a:schemeClr val="dk2"/>
                </a:solidFill>
              </a:rPr>
              <a:t>Create a forecasting model that reflects the relationship between Set B field and B field</a:t>
            </a:r>
            <a:endParaRPr sz="1500">
              <a:solidFill>
                <a:schemeClr val="dk2"/>
              </a:solidFill>
            </a:endParaRPr>
          </a:p>
          <a:p>
            <a:pPr indent="-323850" lvl="0" marL="457200" rtl="0" algn="l">
              <a:spcBef>
                <a:spcPts val="0"/>
              </a:spcBef>
              <a:spcAft>
                <a:spcPts val="0"/>
              </a:spcAft>
              <a:buClr>
                <a:schemeClr val="dk2"/>
              </a:buClr>
              <a:buSzPts val="1500"/>
              <a:buAutoNum type="arabicPeriod"/>
            </a:pPr>
            <a:r>
              <a:rPr lang="en" sz="1500">
                <a:solidFill>
                  <a:schemeClr val="dk2"/>
                </a:solidFill>
              </a:rPr>
              <a:t>How does it react with other variables as targets?</a:t>
            </a:r>
            <a:endParaRPr sz="15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 Model</a:t>
            </a:r>
            <a:endParaRPr/>
          </a:p>
        </p:txBody>
      </p:sp>
      <p:sp>
        <p:nvSpPr>
          <p:cNvPr id="144" name="Google Shape;144;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5" name="Google Shape;145;p19"/>
          <p:cNvSpPr txBox="1"/>
          <p:nvPr/>
        </p:nvSpPr>
        <p:spPr>
          <a:xfrm>
            <a:off x="999950" y="4339975"/>
            <a:ext cx="30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Univariate and Set B field as Future Covariate</a:t>
            </a:r>
            <a:endParaRPr sz="900"/>
          </a:p>
        </p:txBody>
      </p:sp>
      <p:pic>
        <p:nvPicPr>
          <p:cNvPr id="146" name="Google Shape;146;p19"/>
          <p:cNvPicPr preferRelativeResize="0"/>
          <p:nvPr/>
        </p:nvPicPr>
        <p:blipFill>
          <a:blip r:embed="rId3">
            <a:alphaModFix/>
          </a:blip>
          <a:stretch>
            <a:fillRect/>
          </a:stretch>
        </p:blipFill>
        <p:spPr>
          <a:xfrm>
            <a:off x="999944" y="2078875"/>
            <a:ext cx="2514325" cy="2188850"/>
          </a:xfrm>
          <a:prstGeom prst="rect">
            <a:avLst/>
          </a:prstGeom>
          <a:noFill/>
          <a:ln>
            <a:noFill/>
          </a:ln>
        </p:spPr>
      </p:pic>
      <p:sp>
        <p:nvSpPr>
          <p:cNvPr id="147" name="Google Shape;147;p19"/>
          <p:cNvSpPr txBox="1"/>
          <p:nvPr/>
        </p:nvSpPr>
        <p:spPr>
          <a:xfrm>
            <a:off x="4711025" y="4316650"/>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t>Multivariate Target Data with Set B field as Future Covariate</a:t>
            </a:r>
            <a:endParaRPr sz="900"/>
          </a:p>
        </p:txBody>
      </p:sp>
      <p:pic>
        <p:nvPicPr>
          <p:cNvPr id="148" name="Google Shape;148;p19"/>
          <p:cNvPicPr preferRelativeResize="0"/>
          <p:nvPr/>
        </p:nvPicPr>
        <p:blipFill>
          <a:blip r:embed="rId4">
            <a:alphaModFix/>
          </a:blip>
          <a:stretch>
            <a:fillRect/>
          </a:stretch>
        </p:blipFill>
        <p:spPr>
          <a:xfrm>
            <a:off x="4228575" y="2167000"/>
            <a:ext cx="2145225" cy="1836500"/>
          </a:xfrm>
          <a:prstGeom prst="rect">
            <a:avLst/>
          </a:prstGeom>
          <a:noFill/>
          <a:ln>
            <a:noFill/>
          </a:ln>
        </p:spPr>
      </p:pic>
      <p:pic>
        <p:nvPicPr>
          <p:cNvPr id="149" name="Google Shape;149;p19"/>
          <p:cNvPicPr preferRelativeResize="0"/>
          <p:nvPr/>
        </p:nvPicPr>
        <p:blipFill>
          <a:blip r:embed="rId5">
            <a:alphaModFix/>
          </a:blip>
          <a:stretch>
            <a:fillRect/>
          </a:stretch>
        </p:blipFill>
        <p:spPr>
          <a:xfrm>
            <a:off x="6464725" y="2218475"/>
            <a:ext cx="2117800" cy="1813025"/>
          </a:xfrm>
          <a:prstGeom prst="rect">
            <a:avLst/>
          </a:prstGeom>
          <a:noFill/>
          <a:ln>
            <a:noFill/>
          </a:ln>
        </p:spPr>
      </p:pic>
      <p:pic>
        <p:nvPicPr>
          <p:cNvPr id="150" name="Google Shape;150;p19"/>
          <p:cNvPicPr preferRelativeResize="0"/>
          <p:nvPr/>
        </p:nvPicPr>
        <p:blipFill>
          <a:blip r:embed="rId6">
            <a:alphaModFix/>
          </a:blip>
          <a:stretch>
            <a:fillRect/>
          </a:stretch>
        </p:blipFill>
        <p:spPr>
          <a:xfrm>
            <a:off x="6311675" y="-75200"/>
            <a:ext cx="2720250" cy="69705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0"/>
          <p:cNvPicPr preferRelativeResize="0"/>
          <p:nvPr/>
        </p:nvPicPr>
        <p:blipFill>
          <a:blip r:embed="rId3">
            <a:alphaModFix/>
          </a:blip>
          <a:stretch>
            <a:fillRect/>
          </a:stretch>
        </p:blipFill>
        <p:spPr>
          <a:xfrm>
            <a:off x="4715250" y="2016575"/>
            <a:ext cx="3830025" cy="2239650"/>
          </a:xfrm>
          <a:prstGeom prst="rect">
            <a:avLst/>
          </a:prstGeom>
          <a:noFill/>
          <a:ln>
            <a:noFill/>
          </a:ln>
        </p:spPr>
      </p:pic>
      <p:pic>
        <p:nvPicPr>
          <p:cNvPr id="156" name="Google Shape;156;p20"/>
          <p:cNvPicPr preferRelativeResize="0"/>
          <p:nvPr/>
        </p:nvPicPr>
        <p:blipFill>
          <a:blip r:embed="rId4">
            <a:alphaModFix/>
          </a:blip>
          <a:stretch>
            <a:fillRect/>
          </a:stretch>
        </p:blipFill>
        <p:spPr>
          <a:xfrm>
            <a:off x="861780" y="1944200"/>
            <a:ext cx="3458774" cy="2569450"/>
          </a:xfrm>
          <a:prstGeom prst="rect">
            <a:avLst/>
          </a:prstGeom>
          <a:noFill/>
          <a:ln>
            <a:noFill/>
          </a:ln>
        </p:spPr>
      </p:pic>
      <p:sp>
        <p:nvSpPr>
          <p:cNvPr id="157" name="Google Shape;157;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Threshold Detector</a:t>
            </a:r>
            <a:endParaRPr/>
          </a:p>
        </p:txBody>
      </p:sp>
      <p:pic>
        <p:nvPicPr>
          <p:cNvPr id="158" name="Google Shape;158;p20"/>
          <p:cNvPicPr preferRelativeResize="0"/>
          <p:nvPr/>
        </p:nvPicPr>
        <p:blipFill>
          <a:blip r:embed="rId5">
            <a:alphaModFix/>
          </a:blip>
          <a:stretch>
            <a:fillRect/>
          </a:stretch>
        </p:blipFill>
        <p:spPr>
          <a:xfrm>
            <a:off x="6311675" y="-75200"/>
            <a:ext cx="2720250" cy="69705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FilteringAnomalyModel</a:t>
            </a:r>
            <a:endParaRPr/>
          </a:p>
        </p:txBody>
      </p:sp>
      <p:sp>
        <p:nvSpPr>
          <p:cNvPr id="164" name="Google Shape;164;p21"/>
          <p:cNvSpPr txBox="1"/>
          <p:nvPr>
            <p:ph idx="1" type="body"/>
          </p:nvPr>
        </p:nvSpPr>
        <p:spPr>
          <a:xfrm>
            <a:off x="729450" y="2078875"/>
            <a:ext cx="4821600" cy="22611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KMeans Scorer</a:t>
            </a:r>
            <a:endParaRPr/>
          </a:p>
          <a:p>
            <a:pPr indent="-293211" lvl="1" marL="914400" rtl="0" algn="l">
              <a:spcBef>
                <a:spcPts val="0"/>
              </a:spcBef>
              <a:spcAft>
                <a:spcPts val="0"/>
              </a:spcAft>
              <a:buSzPct val="100000"/>
              <a:buChar char="○"/>
            </a:pPr>
            <a:r>
              <a:rPr lang="en"/>
              <a:t>R</a:t>
            </a:r>
            <a:r>
              <a:rPr lang="en"/>
              <a:t>eturns the distance to the closest of the k centroids for each vector of size W</a:t>
            </a:r>
            <a:endParaRPr/>
          </a:p>
          <a:p>
            <a:pPr indent="-293211" lvl="1" marL="914400" rtl="0" algn="l">
              <a:spcBef>
                <a:spcPts val="0"/>
              </a:spcBef>
              <a:spcAft>
                <a:spcPts val="0"/>
              </a:spcAft>
              <a:buSzPct val="100000"/>
              <a:buChar char="○"/>
            </a:pPr>
            <a:r>
              <a:rPr lang="en"/>
              <a:t>Good for analyzing local patterns in data</a:t>
            </a:r>
            <a:endParaRPr/>
          </a:p>
          <a:p>
            <a:pPr indent="-304958" lvl="0" marL="457200" rtl="0" algn="l">
              <a:spcBef>
                <a:spcPts val="0"/>
              </a:spcBef>
              <a:spcAft>
                <a:spcPts val="0"/>
              </a:spcAft>
              <a:buSzPct val="100000"/>
              <a:buChar char="●"/>
            </a:pPr>
            <a:r>
              <a:rPr lang="en"/>
              <a:t>Wasserstein Scorer</a:t>
            </a:r>
            <a:endParaRPr/>
          </a:p>
          <a:p>
            <a:pPr indent="-293211" lvl="1" marL="914400" rtl="0" algn="l">
              <a:spcBef>
                <a:spcPts val="0"/>
              </a:spcBef>
              <a:spcAft>
                <a:spcPts val="0"/>
              </a:spcAft>
              <a:buSzPct val="100000"/>
              <a:buChar char="○"/>
            </a:pPr>
            <a:r>
              <a:rPr lang="en"/>
              <a:t>The Wasserstein distance is computed between the training distribution and each vector, resulting in an anomaly score.</a:t>
            </a:r>
            <a:endParaRPr/>
          </a:p>
          <a:p>
            <a:pPr indent="-293211" lvl="1" marL="914400" rtl="0" algn="l">
              <a:spcBef>
                <a:spcPts val="0"/>
              </a:spcBef>
              <a:spcAft>
                <a:spcPts val="0"/>
              </a:spcAft>
              <a:buSzPct val="100000"/>
              <a:buChar char="○"/>
            </a:pPr>
            <a:r>
              <a:rPr lang="en"/>
              <a:t>Good for analyzing global patterns in data</a:t>
            </a:r>
            <a:endParaRPr/>
          </a:p>
          <a:p>
            <a:pPr indent="-304958" lvl="0" marL="457200" rtl="0" algn="l">
              <a:spcBef>
                <a:spcPts val="0"/>
              </a:spcBef>
              <a:spcAft>
                <a:spcPts val="0"/>
              </a:spcAft>
              <a:buSzPct val="100000"/>
              <a:buChar char="●"/>
            </a:pPr>
            <a:r>
              <a:rPr lang="en"/>
              <a:t>Filtering model removes irrelevant data points</a:t>
            </a:r>
            <a:endParaRPr/>
          </a:p>
          <a:p>
            <a:pPr indent="-293211" lvl="1" marL="914400" rtl="0" algn="l">
              <a:spcBef>
                <a:spcPts val="0"/>
              </a:spcBef>
              <a:spcAft>
                <a:spcPts val="0"/>
              </a:spcAft>
              <a:buSzPct val="100000"/>
              <a:buChar char="○"/>
            </a:pPr>
            <a:r>
              <a:rPr lang="en"/>
              <a:t>Assumes that it can effectively filter the series when anomalies are absent. </a:t>
            </a:r>
            <a:endParaRPr/>
          </a:p>
          <a:p>
            <a:pPr indent="-293211" lvl="1" marL="914400" rtl="0" algn="l">
              <a:spcBef>
                <a:spcPts val="0"/>
              </a:spcBef>
              <a:spcAft>
                <a:spcPts val="0"/>
              </a:spcAft>
              <a:buSzPct val="100000"/>
              <a:buChar char="○"/>
            </a:pPr>
            <a:r>
              <a:rPr lang="en"/>
              <a:t>Trained on series without anomalies to ensure satisfactory performance.</a:t>
            </a:r>
            <a:endParaRPr/>
          </a:p>
        </p:txBody>
      </p:sp>
      <p:pic>
        <p:nvPicPr>
          <p:cNvPr id="165" name="Google Shape;165;p21"/>
          <p:cNvPicPr preferRelativeResize="0"/>
          <p:nvPr/>
        </p:nvPicPr>
        <p:blipFill rotWithShape="1">
          <a:blip r:embed="rId3">
            <a:alphaModFix/>
          </a:blip>
          <a:srcRect b="0" l="0" r="0" t="67932"/>
          <a:stretch/>
        </p:blipFill>
        <p:spPr>
          <a:xfrm>
            <a:off x="5888900" y="3590850"/>
            <a:ext cx="2804326" cy="957200"/>
          </a:xfrm>
          <a:prstGeom prst="rect">
            <a:avLst/>
          </a:prstGeom>
          <a:noFill/>
          <a:ln>
            <a:noFill/>
          </a:ln>
        </p:spPr>
      </p:pic>
      <p:pic>
        <p:nvPicPr>
          <p:cNvPr id="166" name="Google Shape;166;p21"/>
          <p:cNvPicPr preferRelativeResize="0"/>
          <p:nvPr/>
        </p:nvPicPr>
        <p:blipFill>
          <a:blip r:embed="rId4">
            <a:alphaModFix/>
          </a:blip>
          <a:stretch>
            <a:fillRect/>
          </a:stretch>
        </p:blipFill>
        <p:spPr>
          <a:xfrm>
            <a:off x="5888900" y="955734"/>
            <a:ext cx="2804325" cy="2593791"/>
          </a:xfrm>
          <a:prstGeom prst="rect">
            <a:avLst/>
          </a:prstGeom>
          <a:noFill/>
          <a:ln>
            <a:noFill/>
          </a:ln>
        </p:spPr>
      </p:pic>
      <p:pic>
        <p:nvPicPr>
          <p:cNvPr id="167" name="Google Shape;167;p21"/>
          <p:cNvPicPr preferRelativeResize="0"/>
          <p:nvPr/>
        </p:nvPicPr>
        <p:blipFill>
          <a:blip r:embed="rId5">
            <a:alphaModFix/>
          </a:blip>
          <a:stretch>
            <a:fillRect/>
          </a:stretch>
        </p:blipFill>
        <p:spPr>
          <a:xfrm>
            <a:off x="6311675" y="-75200"/>
            <a:ext cx="2720250" cy="69705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