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1768" r:id="rId3"/>
    <p:sldId id="1882" r:id="rId4"/>
    <p:sldId id="1883" r:id="rId5"/>
    <p:sldId id="1884" r:id="rId6"/>
    <p:sldId id="1885" r:id="rId7"/>
    <p:sldId id="1886" r:id="rId8"/>
    <p:sldId id="1887" r:id="rId9"/>
    <p:sldId id="1889" r:id="rId10"/>
    <p:sldId id="1890" r:id="rId11"/>
    <p:sldId id="1888" r:id="rId12"/>
    <p:sldId id="1891" r:id="rId13"/>
    <p:sldId id="1892" r:id="rId14"/>
    <p:sldId id="1895" r:id="rId15"/>
    <p:sldId id="1896" r:id="rId16"/>
    <p:sldId id="1903" r:id="rId17"/>
    <p:sldId id="1905" r:id="rId18"/>
    <p:sldId id="1860" r:id="rId19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8000"/>
    <a:srgbClr val="FFFF00"/>
    <a:srgbClr val="FFCC66"/>
    <a:srgbClr val="CC66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1"/>
    <p:restoredTop sz="93197"/>
  </p:normalViewPr>
  <p:slideViewPr>
    <p:cSldViewPr>
      <p:cViewPr varScale="1">
        <p:scale>
          <a:sx n="119" d="100"/>
          <a:sy n="119" d="100"/>
        </p:scale>
        <p:origin x="137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94"/>
    </p:cViewPr>
  </p:sorterViewPr>
  <p:notesViewPr>
    <p:cSldViewPr>
      <p:cViewPr varScale="1">
        <p:scale>
          <a:sx n="53" d="100"/>
          <a:sy n="53" d="100"/>
        </p:scale>
        <p:origin x="-124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F80743A9-0E68-A84E-8B5B-982B98AFD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467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D715DAB4-2617-344A-8A4E-35068C8BFF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4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88257-7C79-4AD5-813A-04B2A3D7682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27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694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04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20152" y="836613"/>
            <a:ext cx="2762249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836613"/>
            <a:ext cx="8089900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1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4C71-B1A6-0A40-A62E-485F36DE7B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09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4E7A-2BE3-524A-82C0-49F718FBFE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407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FC592-F83E-C842-A16E-B51803FEC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61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844675"/>
            <a:ext cx="53848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844675"/>
            <a:ext cx="53848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2FED9-F25E-BF48-BBF2-BCB8ACD611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424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48FF-C24A-6144-9320-9FE2D3309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15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15A0A-E268-E548-87FB-0C2CC3CDAD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59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FE14-6D7C-9544-B4C9-CFB851B25C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94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241D-F48C-4D40-93E8-8CA2620D2E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76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99209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31416-242F-A047-B3FE-35585FE54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403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ECAA-3FBD-7A4A-B5F5-FF17722713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64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20152" y="836613"/>
            <a:ext cx="2762249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836613"/>
            <a:ext cx="8089900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ABB75-A7FD-AE4F-B439-434BC85A3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0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4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844675"/>
            <a:ext cx="53848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844675"/>
            <a:ext cx="53848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287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64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36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43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14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6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642719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2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836613"/>
            <a:ext cx="10972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44675"/>
            <a:ext cx="10972800" cy="42814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46E9E5-A93E-C640-A38D-FBF9E552240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48" y="4071624"/>
            <a:ext cx="1071352" cy="22376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29F087-6574-5A48-B925-4836BD6CBC99}"/>
              </a:ext>
            </a:extLst>
          </p:cNvPr>
          <p:cNvSpPr/>
          <p:nvPr userDrawn="1"/>
        </p:nvSpPr>
        <p:spPr>
          <a:xfrm>
            <a:off x="9552385" y="164823"/>
            <a:ext cx="1739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000" dirty="0" err="1"/>
              <a:t>vincentjava@yahoo.com.tw</a:t>
            </a:r>
            <a:endParaRPr lang="zh-TW" altLang="zh-TW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F6FBE03-0296-4548-87FD-2FAD4511471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46" y="6630582"/>
            <a:ext cx="2441105" cy="16765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EA75B5-E9C7-8A46-8569-547381C5E84D}"/>
              </a:ext>
            </a:extLst>
          </p:cNvPr>
          <p:cNvSpPr txBox="1"/>
          <p:nvPr userDrawn="1"/>
        </p:nvSpPr>
        <p:spPr>
          <a:xfrm>
            <a:off x="10656075" y="656353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段維瀚老師</a:t>
            </a:r>
            <a:r>
              <a:rPr kumimoji="1" lang="en-US" altLang="zh-TW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</a:t>
            </a:r>
            <a:endParaRPr kumimoji="1" lang="zh-TW" altLang="en-US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儷中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200" b="1">
          <a:solidFill>
            <a:schemeClr val="accent2"/>
          </a:solidFill>
          <a:latin typeface="+mn-lt"/>
          <a:ea typeface="+mn-ea"/>
          <a:cs typeface="華康中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3000" b="1">
          <a:solidFill>
            <a:srgbClr val="006600"/>
          </a:solidFill>
          <a:latin typeface="+mn-lt"/>
          <a:ea typeface="+mn-ea"/>
          <a:cs typeface="華康中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400" b="1">
          <a:solidFill>
            <a:srgbClr val="FF3300"/>
          </a:solidFill>
          <a:latin typeface="+mn-lt"/>
          <a:ea typeface="+mn-ea"/>
          <a:cs typeface="華康中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kumimoji="1" sz="2000" b="1">
          <a:solidFill>
            <a:schemeClr val="tx1"/>
          </a:solidFill>
          <a:latin typeface="+mn-lt"/>
          <a:ea typeface="+mn-ea"/>
          <a:cs typeface="華康中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/>
          <p:cNvGraphicFramePr>
            <a:graphicFrameLocks noChangeAspect="1"/>
          </p:cNvGraphicFramePr>
          <p:nvPr userDrawn="1"/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836613"/>
            <a:ext cx="10972800" cy="7921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44675"/>
            <a:ext cx="10972800" cy="42814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51CB87-F520-AA4D-A8B4-6C10051A8F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rgbClr val="808080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000">
          <a:solidFill>
            <a:srgbClr val="5F5F5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history/eaevnr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DFCFE-7C44-9749-A731-F3A55D18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500" dirty="0"/>
              <a:t>Q &amp; A</a:t>
            </a:r>
            <a:endParaRPr lang="zh-TW" altLang="en-US" sz="45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1F6A2-BBEF-584E-BE0F-BC26830B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60" y="1700808"/>
            <a:ext cx="8208912" cy="3211116"/>
          </a:xfrm>
        </p:spPr>
        <p:txBody>
          <a:bodyPr/>
          <a:lstStyle/>
          <a:p>
            <a:r>
              <a:rPr kumimoji="1" lang="zh-TW" altLang="en-US" dirty="0"/>
              <a:t>上完</a:t>
            </a:r>
            <a:r>
              <a:rPr kumimoji="1" lang="en-US" altLang="zh-TW" dirty="0"/>
              <a:t> App </a:t>
            </a:r>
            <a:r>
              <a:rPr kumimoji="1" lang="zh-TW" altLang="en-US" dirty="0"/>
              <a:t>課程後我的技術能力可以到哪</a:t>
            </a:r>
            <a:r>
              <a:rPr kumimoji="1" lang="en-US" altLang="zh-TW" dirty="0"/>
              <a:t>?</a:t>
            </a:r>
          </a:p>
          <a:p>
            <a:pPr lvl="1"/>
            <a:r>
              <a:rPr kumimoji="1" lang="zh-TW" altLang="en-US" dirty="0"/>
              <a:t>完整符合大多數</a:t>
            </a:r>
            <a:r>
              <a:rPr kumimoji="1" lang="en-US" altLang="zh-TW" dirty="0"/>
              <a:t> Android App </a:t>
            </a:r>
            <a:r>
              <a:rPr kumimoji="1" lang="zh-TW" altLang="en-US" dirty="0"/>
              <a:t>徵才所要求的技術門檻。甚至可能是資深工程師才要會的資料串接與大數據</a:t>
            </a:r>
            <a:r>
              <a:rPr lang="zh-TW" altLang="en-US" dirty="0"/>
              <a:t>資料呈現</a:t>
            </a:r>
            <a:r>
              <a:rPr kumimoji="1" lang="zh-TW" altLang="en-US" dirty="0"/>
              <a:t>技術，課堂中也都會教授。</a:t>
            </a:r>
            <a:endParaRPr kumimoji="1" lang="en-US" altLang="zh-TW" dirty="0"/>
          </a:p>
          <a:p>
            <a:pPr lvl="1"/>
            <a:r>
              <a:rPr lang="zh-TW" altLang="en-US" dirty="0"/>
              <a:t>有能力可以</a:t>
            </a:r>
            <a:r>
              <a:rPr kumimoji="1" lang="zh-TW" altLang="en-US" dirty="0"/>
              <a:t>自主開發</a:t>
            </a:r>
            <a:r>
              <a:rPr kumimoji="1" lang="en-US" altLang="zh-TW" dirty="0"/>
              <a:t> App </a:t>
            </a:r>
            <a:r>
              <a:rPr kumimoji="1" lang="zh-TW" altLang="en-US" dirty="0"/>
              <a:t>且上架</a:t>
            </a:r>
            <a:endParaRPr kumimoji="1" lang="en-US" altLang="zh-TW" dirty="0"/>
          </a:p>
          <a:p>
            <a:r>
              <a:rPr kumimoji="1" lang="zh-TW" altLang="en-US" dirty="0"/>
              <a:t>有哪些</a:t>
            </a:r>
            <a:r>
              <a:rPr kumimoji="1" lang="en-US" altLang="zh-TW" dirty="0"/>
              <a:t> App ?</a:t>
            </a:r>
          </a:p>
          <a:p>
            <a:pPr lvl="1"/>
            <a:r>
              <a:rPr lang="zh-TW" altLang="en-US" dirty="0"/>
              <a:t>智慧辨識</a:t>
            </a:r>
            <a:r>
              <a:rPr lang="en-US" altLang="zh-TW" dirty="0"/>
              <a:t>App</a:t>
            </a:r>
            <a:r>
              <a:rPr lang="zh-TW" altLang="en-US" dirty="0"/>
              <a:t>、行動商務</a:t>
            </a:r>
            <a:r>
              <a:rPr lang="en-US" altLang="zh-TW" dirty="0"/>
              <a:t>App</a:t>
            </a:r>
            <a:r>
              <a:rPr lang="zh-TW" altLang="en-US" dirty="0"/>
              <a:t>、智慧地圖導航</a:t>
            </a:r>
            <a:r>
              <a:rPr lang="en-US" altLang="zh-TW" dirty="0"/>
              <a:t>App</a:t>
            </a:r>
            <a:r>
              <a:rPr lang="zh-TW" altLang="en-US" dirty="0"/>
              <a:t>、財經小幫手</a:t>
            </a:r>
            <a:r>
              <a:rPr lang="en-US" altLang="zh-TW" dirty="0"/>
              <a:t>App </a:t>
            </a:r>
            <a:r>
              <a:rPr lang="zh-TW" altLang="en-US" dirty="0"/>
              <a:t>等多種遊戲</a:t>
            </a:r>
            <a:r>
              <a:rPr lang="en-US" altLang="zh-TW"/>
              <a:t>App…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D17ED-7650-A449-BE29-BB7E288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3DB3F3-FC2C-A842-A5C3-CC542B8E99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4EDF4579-38BF-574F-803D-BA6DA21F93DE}"/>
              </a:ext>
            </a:extLst>
          </p:cNvPr>
          <p:cNvSpPr txBox="1">
            <a:spLocks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5E44BB54-68B9-4215-8138-A4D7FA33C9C8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C05830-0EDA-664B-978F-354826E65F3F}"/>
              </a:ext>
            </a:extLst>
          </p:cNvPr>
          <p:cNvSpPr txBox="1"/>
          <p:nvPr/>
        </p:nvSpPr>
        <p:spPr>
          <a:xfrm>
            <a:off x="2701795" y="3847492"/>
            <a:ext cx="670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前中後臺技術演進</a:t>
            </a:r>
            <a:endParaRPr lang="zh-TW" altLang="en-US" sz="4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8340" name="Picture 4" descr="Java Logo Transparent 47568 Loadtve - Jsp Servlet PNG Image | Transparent  PNG Free Download on SeekPNG">
            <a:extLst>
              <a:ext uri="{FF2B5EF4-FFF2-40B4-BE49-F238E27FC236}">
                <a16:creationId xmlns:a16="http://schemas.microsoft.com/office/drawing/2014/main" id="{50DB9BE9-DF8D-8346-BF3F-88DB11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70" y="963651"/>
            <a:ext cx="5393420" cy="27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2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8B683CA-9EAC-D04F-9AEA-CAA2E359370F}"/>
              </a:ext>
            </a:extLst>
          </p:cNvPr>
          <p:cNvGrpSpPr/>
          <p:nvPr/>
        </p:nvGrpSpPr>
        <p:grpSpPr>
          <a:xfrm>
            <a:off x="2713341" y="4486505"/>
            <a:ext cx="6120577" cy="2271057"/>
            <a:chOff x="1189340" y="4486504"/>
            <a:chExt cx="6120577" cy="2271057"/>
          </a:xfrm>
        </p:grpSpPr>
        <p:pic>
          <p:nvPicPr>
            <p:cNvPr id="407556" name="Picture 4" descr="朱元璋傳皇位時的獨白：我的內心是崩潰的- 每日頭條">
              <a:extLst>
                <a:ext uri="{FF2B5EF4-FFF2-40B4-BE49-F238E27FC236}">
                  <a16:creationId xmlns:a16="http://schemas.microsoft.com/office/drawing/2014/main" id="{5766C617-6AE0-7D46-B2DC-D70BB1089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340" y="4486504"/>
              <a:ext cx="4165600" cy="195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9105406-B54B-434C-BF7F-CC2B75290FC2}"/>
                </a:ext>
              </a:extLst>
            </p:cNvPr>
            <p:cNvSpPr txBox="1"/>
            <p:nvPr/>
          </p:nvSpPr>
          <p:spPr>
            <a:xfrm>
              <a:off x="3779912" y="5926564"/>
              <a:ext cx="35300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圖片來源：</a:t>
              </a:r>
              <a:br>
                <a:rPr lang="en-US" altLang="zh-TW" dirty="0"/>
              </a:br>
              <a:r>
                <a:rPr lang="en-US" altLang="zh-TW" dirty="0">
                  <a:hlinkClick r:id="rId3"/>
                </a:rPr>
                <a:t>https://kknews.cc/history/eaevnr.html</a:t>
              </a:r>
              <a:endParaRPr lang="en-US" altLang="zh-TW" dirty="0"/>
            </a:p>
            <a:p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EC83033-AB1D-5246-8E9A-317B754C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前中後臺技術演進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CE75E-9A21-4041-8241-CB248B1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31C215-235E-F749-A90F-B34A7CA9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EJB </a:t>
            </a:r>
            <a:r>
              <a:rPr lang="zh-TW" altLang="en-US" dirty="0"/>
              <a:t>是個龐然大物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B93E1D0-8559-4C45-92C3-3465F583E896}"/>
              </a:ext>
            </a:extLst>
          </p:cNvPr>
          <p:cNvGrpSpPr/>
          <p:nvPr/>
        </p:nvGrpSpPr>
        <p:grpSpPr>
          <a:xfrm>
            <a:off x="2999657" y="2852936"/>
            <a:ext cx="6677853" cy="1727200"/>
            <a:chOff x="1907704" y="2812375"/>
            <a:chExt cx="6677853" cy="172720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E44D9CB-55E0-C241-A856-BF362EEB0E37}"/>
                </a:ext>
              </a:extLst>
            </p:cNvPr>
            <p:cNvGrpSpPr/>
            <p:nvPr/>
          </p:nvGrpSpPr>
          <p:grpSpPr>
            <a:xfrm>
              <a:off x="1907704" y="2852936"/>
              <a:ext cx="1703014" cy="1656184"/>
              <a:chOff x="5508104" y="2708920"/>
              <a:chExt cx="1703014" cy="165618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2F9627-B5D1-4D4D-9560-EB435D6C46CA}"/>
                  </a:ext>
                </a:extLst>
              </p:cNvPr>
              <p:cNvSpPr/>
              <p:nvPr/>
            </p:nvSpPr>
            <p:spPr>
              <a:xfrm>
                <a:off x="5508104" y="2708920"/>
                <a:ext cx="1703014" cy="1656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72338F54-F4E9-0746-A5AC-BB438E51A706}"/>
                  </a:ext>
                </a:extLst>
              </p:cNvPr>
              <p:cNvGrpSpPr/>
              <p:nvPr/>
            </p:nvGrpSpPr>
            <p:grpSpPr>
              <a:xfrm>
                <a:off x="5618062" y="3073859"/>
                <a:ext cx="1483098" cy="1213578"/>
                <a:chOff x="5393173" y="3068960"/>
                <a:chExt cx="1483098" cy="1213578"/>
              </a:xfrm>
            </p:grpSpPr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45518126-F65D-A14C-B9E9-F697112CCEA2}"/>
                    </a:ext>
                  </a:extLst>
                </p:cNvPr>
                <p:cNvSpPr/>
                <p:nvPr/>
              </p:nvSpPr>
              <p:spPr>
                <a:xfrm>
                  <a:off x="5580112" y="3068960"/>
                  <a:ext cx="1109221" cy="720080"/>
                </a:xfrm>
                <a:prstGeom prst="ellipse">
                  <a:avLst/>
                </a:prstGeom>
                <a:solidFill>
                  <a:srgbClr val="C04D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06CC50D-ABA1-7A40-9C06-F7A597D64691}"/>
                    </a:ext>
                  </a:extLst>
                </p:cNvPr>
                <p:cNvSpPr txBox="1"/>
                <p:nvPr/>
              </p:nvSpPr>
              <p:spPr>
                <a:xfrm>
                  <a:off x="5393173" y="3759318"/>
                  <a:ext cx="148309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b="1" dirty="0"/>
                    <a:t>EJB 2.0</a:t>
                  </a:r>
                  <a:endParaRPr lang="zh-TW" altLang="en-US" sz="2800" b="1" dirty="0"/>
                </a:p>
              </p:txBody>
            </p:sp>
          </p:grpSp>
        </p:grpSp>
        <p:pic>
          <p:nvPicPr>
            <p:cNvPr id="16" name="圖片 15" descr="一張含有 文字 的圖片&#10;&#10;自動產生的描述">
              <a:extLst>
                <a:ext uri="{FF2B5EF4-FFF2-40B4-BE49-F238E27FC236}">
                  <a16:creationId xmlns:a16="http://schemas.microsoft.com/office/drawing/2014/main" id="{4FBCEAA0-64A6-7042-8CA9-56E69953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657" y="2812375"/>
              <a:ext cx="4787900" cy="172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0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83033-AB1D-5246-8E9A-317B754C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前中後臺技術演進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CE75E-9A21-4041-8241-CB248B1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31C215-235E-F749-A90F-B34A7CA9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2002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E44D9CB-55E0-C241-A856-BF362EEB0E37}"/>
              </a:ext>
            </a:extLst>
          </p:cNvPr>
          <p:cNvGrpSpPr/>
          <p:nvPr/>
        </p:nvGrpSpPr>
        <p:grpSpPr>
          <a:xfrm>
            <a:off x="3431704" y="2852936"/>
            <a:ext cx="1703014" cy="1656184"/>
            <a:chOff x="5508104" y="2708920"/>
            <a:chExt cx="1703014" cy="165618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2F9627-B5D1-4D4D-9560-EB435D6C46CA}"/>
                </a:ext>
              </a:extLst>
            </p:cNvPr>
            <p:cNvSpPr/>
            <p:nvPr/>
          </p:nvSpPr>
          <p:spPr>
            <a:xfrm>
              <a:off x="5508104" y="270892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2338F54-F4E9-0746-A5AC-BB438E51A706}"/>
                </a:ext>
              </a:extLst>
            </p:cNvPr>
            <p:cNvGrpSpPr/>
            <p:nvPr/>
          </p:nvGrpSpPr>
          <p:grpSpPr>
            <a:xfrm>
              <a:off x="5618062" y="3073859"/>
              <a:ext cx="1483098" cy="1213578"/>
              <a:chOff x="5393173" y="3068960"/>
              <a:chExt cx="1483098" cy="1213578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45518126-F65D-A14C-B9E9-F697112CCEA2}"/>
                  </a:ext>
                </a:extLst>
              </p:cNvPr>
              <p:cNvSpPr/>
              <p:nvPr/>
            </p:nvSpPr>
            <p:spPr>
              <a:xfrm>
                <a:off x="5580112" y="3068960"/>
                <a:ext cx="1109221" cy="720080"/>
              </a:xfrm>
              <a:prstGeom prst="ellipse">
                <a:avLst/>
              </a:prstGeom>
              <a:solidFill>
                <a:srgbClr val="C04D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06CC50D-ABA1-7A40-9C06-F7A597D64691}"/>
                  </a:ext>
                </a:extLst>
              </p:cNvPr>
              <p:cNvSpPr txBox="1"/>
              <p:nvPr/>
            </p:nvSpPr>
            <p:spPr>
              <a:xfrm>
                <a:off x="5393173" y="3759318"/>
                <a:ext cx="14830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EJB 2.0</a:t>
                </a:r>
                <a:endParaRPr lang="zh-TW" altLang="en-US" sz="2800" b="1" dirty="0"/>
              </a:p>
            </p:txBody>
          </p:sp>
        </p:grpSp>
      </p:grpSp>
      <p:pic>
        <p:nvPicPr>
          <p:cNvPr id="390146" name="Picture 2" descr="Spring Logo Icon – Free Download, PNG and Vector">
            <a:extLst>
              <a:ext uri="{FF2B5EF4-FFF2-40B4-BE49-F238E27FC236}">
                <a16:creationId xmlns:a16="http://schemas.microsoft.com/office/drawing/2014/main" id="{CB6E31F0-AA86-C34C-91A9-400947E6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27" y="1747837"/>
            <a:ext cx="1934096" cy="19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348D01-48F9-7E41-BF8E-62DAA634F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75" y="2258628"/>
            <a:ext cx="2844800" cy="2844800"/>
          </a:xfrm>
          <a:prstGeom prst="rect">
            <a:avLst/>
          </a:prstGeom>
        </p:spPr>
      </p:pic>
      <p:pic>
        <p:nvPicPr>
          <p:cNvPr id="391170" name="Picture 2" descr="JBoss.org UI Design">
            <a:extLst>
              <a:ext uri="{FF2B5EF4-FFF2-40B4-BE49-F238E27FC236}">
                <a16:creationId xmlns:a16="http://schemas.microsoft.com/office/drawing/2014/main" id="{97B96A87-5412-E145-9C90-7C01F861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71" y="4108132"/>
            <a:ext cx="1815852" cy="18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8F4406D-7949-2A46-8E33-94CB3F020934}"/>
              </a:ext>
            </a:extLst>
          </p:cNvPr>
          <p:cNvGrpSpPr/>
          <p:nvPr/>
        </p:nvGrpSpPr>
        <p:grpSpPr>
          <a:xfrm>
            <a:off x="1857376" y="2482246"/>
            <a:ext cx="8353424" cy="2311197"/>
            <a:chOff x="327656" y="1615517"/>
            <a:chExt cx="8353424" cy="231119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550E35-51F1-2940-B314-0C7F839F62FF}"/>
                </a:ext>
              </a:extLst>
            </p:cNvPr>
            <p:cNvSpPr/>
            <p:nvPr/>
          </p:nvSpPr>
          <p:spPr>
            <a:xfrm>
              <a:off x="3603645" y="227053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EA47BF-7708-B344-A9D6-964F25DF8507}"/>
                </a:ext>
              </a:extLst>
            </p:cNvPr>
            <p:cNvSpPr/>
            <p:nvPr/>
          </p:nvSpPr>
          <p:spPr>
            <a:xfrm>
              <a:off x="1713693" y="227053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7EF20E3-5CB9-1141-BB2A-B16215080108}"/>
                </a:ext>
              </a:extLst>
            </p:cNvPr>
            <p:cNvSpPr/>
            <p:nvPr/>
          </p:nvSpPr>
          <p:spPr>
            <a:xfrm>
              <a:off x="5475852" y="227053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1005FB7-C69F-9045-909E-AF736D44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56" y="2563870"/>
              <a:ext cx="1246636" cy="107481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07DC28F-688D-8A42-82F0-DC8B0ABAA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630" y="2333613"/>
              <a:ext cx="1441450" cy="1308100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0A82566-9E04-5342-81EF-7862FFD447EB}"/>
                </a:ext>
              </a:extLst>
            </p:cNvPr>
            <p:cNvSpPr txBox="1"/>
            <p:nvPr/>
          </p:nvSpPr>
          <p:spPr>
            <a:xfrm>
              <a:off x="1768064" y="1615517"/>
              <a:ext cx="27831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2002 (J2EE </a:t>
              </a:r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1.3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29300F3-6761-E84D-AC63-6836F491AF09}"/>
                </a:ext>
              </a:extLst>
            </p:cNvPr>
            <p:cNvGrpSpPr/>
            <p:nvPr/>
          </p:nvGrpSpPr>
          <p:grpSpPr>
            <a:xfrm>
              <a:off x="3611889" y="2573464"/>
              <a:ext cx="1725152" cy="1256885"/>
              <a:chOff x="3576713" y="3002260"/>
              <a:chExt cx="1725152" cy="1256885"/>
            </a:xfrm>
          </p:grpSpPr>
          <p:sp>
            <p:nvSpPr>
              <p:cNvPr id="5" name="正五邊形 4">
                <a:extLst>
                  <a:ext uri="{FF2B5EF4-FFF2-40B4-BE49-F238E27FC236}">
                    <a16:creationId xmlns:a16="http://schemas.microsoft.com/office/drawing/2014/main" id="{54E32EDC-54EA-1541-834F-FBBF3C4BDCA4}"/>
                  </a:ext>
                </a:extLst>
              </p:cNvPr>
              <p:cNvSpPr/>
              <p:nvPr/>
            </p:nvSpPr>
            <p:spPr>
              <a:xfrm>
                <a:off x="3851920" y="3002260"/>
                <a:ext cx="1152128" cy="858788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2C70239-FF51-8C40-A16E-1BAA9AF8E741}"/>
                  </a:ext>
                </a:extLst>
              </p:cNvPr>
              <p:cNvSpPr txBox="1"/>
              <p:nvPr/>
            </p:nvSpPr>
            <p:spPr>
              <a:xfrm>
                <a:off x="3576713" y="3797480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Servlet 2.3</a:t>
                </a:r>
                <a:endParaRPr lang="zh-TW" altLang="en-US" sz="2400" b="1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C96993D-604F-DF4A-B664-6F8F26FEBE72}"/>
                </a:ext>
              </a:extLst>
            </p:cNvPr>
            <p:cNvGrpSpPr/>
            <p:nvPr/>
          </p:nvGrpSpPr>
          <p:grpSpPr>
            <a:xfrm>
              <a:off x="5585810" y="2635469"/>
              <a:ext cx="1483098" cy="1213578"/>
              <a:chOff x="5393173" y="3068960"/>
              <a:chExt cx="1483098" cy="1213578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C8FD79CF-AA29-874B-A2E1-F80097930739}"/>
                  </a:ext>
                </a:extLst>
              </p:cNvPr>
              <p:cNvSpPr/>
              <p:nvPr/>
            </p:nvSpPr>
            <p:spPr>
              <a:xfrm>
                <a:off x="5580112" y="3068960"/>
                <a:ext cx="1109221" cy="720080"/>
              </a:xfrm>
              <a:prstGeom prst="ellipse">
                <a:avLst/>
              </a:prstGeom>
              <a:solidFill>
                <a:srgbClr val="C04D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B87BA32-312C-4345-A094-9255B7F26602}"/>
                  </a:ext>
                </a:extLst>
              </p:cNvPr>
              <p:cNvSpPr txBox="1"/>
              <p:nvPr/>
            </p:nvSpPr>
            <p:spPr>
              <a:xfrm>
                <a:off x="5393173" y="3759318"/>
                <a:ext cx="14830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EJB 2.0</a:t>
                </a:r>
                <a:endParaRPr lang="zh-TW" altLang="en-US" sz="2800" b="1" dirty="0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4D81339-0805-F041-A1E7-3788B5DAF855}"/>
                </a:ext>
              </a:extLst>
            </p:cNvPr>
            <p:cNvGrpSpPr/>
            <p:nvPr/>
          </p:nvGrpSpPr>
          <p:grpSpPr>
            <a:xfrm>
              <a:off x="1849499" y="2635468"/>
              <a:ext cx="1370712" cy="1225659"/>
              <a:chOff x="1881751" y="3073858"/>
              <a:chExt cx="1370712" cy="1225659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40BDC4E-722D-CF48-8F6C-F7135B5F66B6}"/>
                  </a:ext>
                </a:extLst>
              </p:cNvPr>
              <p:cNvSpPr txBox="1"/>
              <p:nvPr/>
            </p:nvSpPr>
            <p:spPr>
              <a:xfrm>
                <a:off x="1881751" y="3776297"/>
                <a:ext cx="1370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dirty="0"/>
                  <a:t>JSP 2</a:t>
                </a:r>
                <a:endParaRPr lang="zh-TW" altLang="en-US" sz="2800" b="1" dirty="0"/>
              </a:p>
            </p:txBody>
          </p:sp>
          <p:sp>
            <p:nvSpPr>
              <p:cNvPr id="14" name="摺角紙張 13">
                <a:extLst>
                  <a:ext uri="{FF2B5EF4-FFF2-40B4-BE49-F238E27FC236}">
                    <a16:creationId xmlns:a16="http://schemas.microsoft.com/office/drawing/2014/main" id="{8A7FC2E0-CCF2-994D-A51A-FA0099335E3E}"/>
                  </a:ext>
                </a:extLst>
              </p:cNvPr>
              <p:cNvSpPr/>
              <p:nvPr/>
            </p:nvSpPr>
            <p:spPr>
              <a:xfrm>
                <a:off x="1989183" y="3073858"/>
                <a:ext cx="1147269" cy="720081"/>
              </a:xfrm>
              <a:prstGeom prst="foldedCorne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2E77076-2126-3E43-A4F5-5CC51A0B2392}"/>
              </a:ext>
            </a:extLst>
          </p:cNvPr>
          <p:cNvGrpSpPr/>
          <p:nvPr/>
        </p:nvGrpSpPr>
        <p:grpSpPr>
          <a:xfrm>
            <a:off x="1858116" y="2482246"/>
            <a:ext cx="8353424" cy="2311197"/>
            <a:chOff x="395787" y="4129996"/>
            <a:chExt cx="8353424" cy="231119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AEF22D3-D81C-2F47-B1A6-D204EBC93363}"/>
                </a:ext>
              </a:extLst>
            </p:cNvPr>
            <p:cNvSpPr/>
            <p:nvPr/>
          </p:nvSpPr>
          <p:spPr>
            <a:xfrm>
              <a:off x="3671776" y="4785009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128BE-5055-FD47-B8A5-5D30DA16C2DB}"/>
                </a:ext>
              </a:extLst>
            </p:cNvPr>
            <p:cNvSpPr/>
            <p:nvPr/>
          </p:nvSpPr>
          <p:spPr>
            <a:xfrm>
              <a:off x="1781824" y="4785009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27DBCC9-F54E-3C45-81E0-08399A9D8881}"/>
                </a:ext>
              </a:extLst>
            </p:cNvPr>
            <p:cNvSpPr/>
            <p:nvPr/>
          </p:nvSpPr>
          <p:spPr>
            <a:xfrm>
              <a:off x="5543983" y="4785009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35249D07-120A-C54F-A50A-211EFF13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87" y="5078349"/>
              <a:ext cx="1246636" cy="1074812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656F87F2-CA51-C241-A764-C27BCE98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761" y="4848092"/>
              <a:ext cx="1441450" cy="130810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F7C678D-05DB-604D-B03D-FED5A15CD837}"/>
                </a:ext>
              </a:extLst>
            </p:cNvPr>
            <p:cNvSpPr txBox="1"/>
            <p:nvPr/>
          </p:nvSpPr>
          <p:spPr>
            <a:xfrm>
              <a:off x="1836195" y="4129996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SSH</a:t>
              </a:r>
              <a:endParaRPr lang="zh-TW" altLang="en-US" sz="2800" dirty="0"/>
            </a:p>
          </p:txBody>
        </p: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59FAE43-11F1-FB46-8111-95C300E3977E}"/>
                </a:ext>
              </a:extLst>
            </p:cNvPr>
            <p:cNvGrpSpPr/>
            <p:nvPr/>
          </p:nvGrpSpPr>
          <p:grpSpPr>
            <a:xfrm>
              <a:off x="3955227" y="5087943"/>
              <a:ext cx="1152128" cy="1256885"/>
              <a:chOff x="3851920" y="3002260"/>
              <a:chExt cx="1152128" cy="1256885"/>
            </a:xfrm>
          </p:grpSpPr>
          <p:sp>
            <p:nvSpPr>
              <p:cNvPr id="29" name="正五邊形 28">
                <a:extLst>
                  <a:ext uri="{FF2B5EF4-FFF2-40B4-BE49-F238E27FC236}">
                    <a16:creationId xmlns:a16="http://schemas.microsoft.com/office/drawing/2014/main" id="{8CE7DC32-8514-A544-BF28-C5B3EA05264F}"/>
                  </a:ext>
                </a:extLst>
              </p:cNvPr>
              <p:cNvSpPr/>
              <p:nvPr/>
            </p:nvSpPr>
            <p:spPr>
              <a:xfrm>
                <a:off x="3851920" y="3002260"/>
                <a:ext cx="1152128" cy="858788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9DA32F5-1C69-AE4C-B5D6-7775E50DCCCA}"/>
                  </a:ext>
                </a:extLst>
              </p:cNvPr>
              <p:cNvSpPr txBox="1"/>
              <p:nvPr/>
            </p:nvSpPr>
            <p:spPr>
              <a:xfrm>
                <a:off x="3851920" y="3797480"/>
                <a:ext cx="1152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Spring</a:t>
                </a:r>
                <a:endParaRPr lang="zh-TW" altLang="en-US" sz="2400" b="1" dirty="0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DBF29F3C-E5CF-334D-80FA-21367A119655}"/>
                </a:ext>
              </a:extLst>
            </p:cNvPr>
            <p:cNvGrpSpPr/>
            <p:nvPr/>
          </p:nvGrpSpPr>
          <p:grpSpPr>
            <a:xfrm>
              <a:off x="5585811" y="5149948"/>
              <a:ext cx="1673058" cy="1152023"/>
              <a:chOff x="5325043" y="3068960"/>
              <a:chExt cx="1673058" cy="1152023"/>
            </a:xfrm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6B68530E-1001-8C4B-ABB8-6990D291D80E}"/>
                  </a:ext>
                </a:extLst>
              </p:cNvPr>
              <p:cNvSpPr/>
              <p:nvPr/>
            </p:nvSpPr>
            <p:spPr>
              <a:xfrm>
                <a:off x="5580112" y="3068960"/>
                <a:ext cx="1109221" cy="720080"/>
              </a:xfrm>
              <a:prstGeom prst="ellipse">
                <a:avLst/>
              </a:prstGeom>
              <a:solidFill>
                <a:srgbClr val="C04D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AF47B3B-3D23-6042-A318-97E6B185CAC2}"/>
                  </a:ext>
                </a:extLst>
              </p:cNvPr>
              <p:cNvSpPr txBox="1"/>
              <p:nvPr/>
            </p:nvSpPr>
            <p:spPr>
              <a:xfrm>
                <a:off x="5325043" y="3759318"/>
                <a:ext cx="1673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Hibernate</a:t>
                </a:r>
                <a:endParaRPr lang="zh-TW" altLang="en-US" sz="2400" b="1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7BBA166-170D-C84E-A367-26F811A2F845}"/>
                </a:ext>
              </a:extLst>
            </p:cNvPr>
            <p:cNvGrpSpPr/>
            <p:nvPr/>
          </p:nvGrpSpPr>
          <p:grpSpPr>
            <a:xfrm>
              <a:off x="1917630" y="5149947"/>
              <a:ext cx="1370712" cy="1225659"/>
              <a:chOff x="1881751" y="3073858"/>
              <a:chExt cx="1370712" cy="1225659"/>
            </a:xfrm>
          </p:grpSpPr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5E593D3-050B-5C4B-8181-8DA28088185D}"/>
                  </a:ext>
                </a:extLst>
              </p:cNvPr>
              <p:cNvSpPr txBox="1"/>
              <p:nvPr/>
            </p:nvSpPr>
            <p:spPr>
              <a:xfrm>
                <a:off x="1881751" y="3776297"/>
                <a:ext cx="1370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dirty="0"/>
                  <a:t>Struts</a:t>
                </a:r>
                <a:endParaRPr lang="zh-TW" altLang="en-US" sz="2800" b="1" dirty="0"/>
              </a:p>
            </p:txBody>
          </p:sp>
          <p:sp>
            <p:nvSpPr>
              <p:cNvPr id="36" name="摺角紙張 35">
                <a:extLst>
                  <a:ext uri="{FF2B5EF4-FFF2-40B4-BE49-F238E27FC236}">
                    <a16:creationId xmlns:a16="http://schemas.microsoft.com/office/drawing/2014/main" id="{B6544DA8-945B-3346-BE5B-E24121E144D8}"/>
                  </a:ext>
                </a:extLst>
              </p:cNvPr>
              <p:cNvSpPr/>
              <p:nvPr/>
            </p:nvSpPr>
            <p:spPr>
              <a:xfrm>
                <a:off x="1989183" y="3073858"/>
                <a:ext cx="1147269" cy="720081"/>
              </a:xfrm>
              <a:prstGeom prst="foldedCorne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7" name="Picture 2" descr="Spring Logo Icon – Free Download, PNG and Vector">
              <a:extLst>
                <a:ext uri="{FF2B5EF4-FFF2-40B4-BE49-F238E27FC236}">
                  <a16:creationId xmlns:a16="http://schemas.microsoft.com/office/drawing/2014/main" id="{DE609705-1020-0643-9D74-9E00BC667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488" y="5212946"/>
              <a:ext cx="781968" cy="78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7E5F67B-653E-7F47-B7F3-0FF52BCA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5212946"/>
              <a:ext cx="535357" cy="606400"/>
            </a:xfrm>
            <a:prstGeom prst="rect">
              <a:avLst/>
            </a:prstGeom>
          </p:spPr>
        </p:pic>
        <p:pic>
          <p:nvPicPr>
            <p:cNvPr id="39" name="Picture 2" descr="JBoss.org UI Design">
              <a:extLst>
                <a:ext uri="{FF2B5EF4-FFF2-40B4-BE49-F238E27FC236}">
                  <a16:creationId xmlns:a16="http://schemas.microsoft.com/office/drawing/2014/main" id="{1E69D253-F976-F04C-BCA7-998003DBB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952" y="5239690"/>
              <a:ext cx="549280" cy="54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96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EF22D3-D81C-2F47-B1A6-D204EBC93363}"/>
              </a:ext>
            </a:extLst>
          </p:cNvPr>
          <p:cNvSpPr/>
          <p:nvPr/>
        </p:nvSpPr>
        <p:spPr>
          <a:xfrm>
            <a:off x="5102152" y="234888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B128BE-5055-FD47-B8A5-5D30DA16C2DB}"/>
              </a:ext>
            </a:extLst>
          </p:cNvPr>
          <p:cNvSpPr/>
          <p:nvPr/>
        </p:nvSpPr>
        <p:spPr>
          <a:xfrm>
            <a:off x="3212200" y="234888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56F87F2-CA51-C241-A764-C27BCE98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37" y="2411963"/>
            <a:ext cx="1441450" cy="13081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7C678D-05DB-604D-B03D-FED5A15CD837}"/>
              </a:ext>
            </a:extLst>
          </p:cNvPr>
          <p:cNvSpPr txBox="1"/>
          <p:nvPr/>
        </p:nvSpPr>
        <p:spPr>
          <a:xfrm>
            <a:off x="3266572" y="1693867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SSH</a:t>
            </a:r>
            <a:r>
              <a:rPr lang="zh-TW" altLang="en-US" sz="2800" dirty="0"/>
              <a:t>、</a:t>
            </a:r>
            <a:r>
              <a:rPr lang="en-US" altLang="zh-TW" sz="2800" dirty="0"/>
              <a:t>SSM</a:t>
            </a:r>
            <a:r>
              <a:rPr lang="zh-TW" altLang="en-US" sz="2800" dirty="0"/>
              <a:t>、</a:t>
            </a:r>
            <a:r>
              <a:rPr lang="en-US" altLang="zh-TW" sz="2800" dirty="0"/>
              <a:t>SSJ</a:t>
            </a:r>
            <a:endParaRPr lang="zh-TW" altLang="en-US" sz="28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59FAE43-11F1-FB46-8111-95C300E3977E}"/>
              </a:ext>
            </a:extLst>
          </p:cNvPr>
          <p:cNvGrpSpPr/>
          <p:nvPr/>
        </p:nvGrpSpPr>
        <p:grpSpPr>
          <a:xfrm>
            <a:off x="5385603" y="2651815"/>
            <a:ext cx="1152128" cy="1256885"/>
            <a:chOff x="3851920" y="3002260"/>
            <a:chExt cx="1152128" cy="1256885"/>
          </a:xfrm>
        </p:grpSpPr>
        <p:sp>
          <p:nvSpPr>
            <p:cNvPr id="29" name="正五邊形 28">
              <a:extLst>
                <a:ext uri="{FF2B5EF4-FFF2-40B4-BE49-F238E27FC236}">
                  <a16:creationId xmlns:a16="http://schemas.microsoft.com/office/drawing/2014/main" id="{8CE7DC32-8514-A544-BF28-C5B3EA05264F}"/>
                </a:ext>
              </a:extLst>
            </p:cNvPr>
            <p:cNvSpPr/>
            <p:nvPr/>
          </p:nvSpPr>
          <p:spPr>
            <a:xfrm>
              <a:off x="3851920" y="3002260"/>
              <a:ext cx="1152128" cy="85878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9DA32F5-1C69-AE4C-B5D6-7775E50DCCCA}"/>
                </a:ext>
              </a:extLst>
            </p:cNvPr>
            <p:cNvSpPr txBox="1"/>
            <p:nvPr/>
          </p:nvSpPr>
          <p:spPr>
            <a:xfrm>
              <a:off x="3851920" y="3797480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Spring</a:t>
              </a:r>
              <a:endParaRPr lang="zh-TW" altLang="en-US" sz="2400" b="1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4C440EC-BC5E-0549-A446-2AB3BC3FE9B1}"/>
              </a:ext>
            </a:extLst>
          </p:cNvPr>
          <p:cNvGrpSpPr/>
          <p:nvPr/>
        </p:nvGrpSpPr>
        <p:grpSpPr>
          <a:xfrm>
            <a:off x="6974359" y="2348880"/>
            <a:ext cx="1714886" cy="1656184"/>
            <a:chOff x="5450359" y="2348880"/>
            <a:chExt cx="1714886" cy="165618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27DBCC9-F54E-3C45-81E0-08399A9D8881}"/>
                </a:ext>
              </a:extLst>
            </p:cNvPr>
            <p:cNvSpPr/>
            <p:nvPr/>
          </p:nvSpPr>
          <p:spPr>
            <a:xfrm>
              <a:off x="5450359" y="234888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DBF29F3C-E5CF-334D-80FA-21367A119655}"/>
                </a:ext>
              </a:extLst>
            </p:cNvPr>
            <p:cNvGrpSpPr/>
            <p:nvPr/>
          </p:nvGrpSpPr>
          <p:grpSpPr>
            <a:xfrm>
              <a:off x="5492187" y="2713819"/>
              <a:ext cx="1673058" cy="1152023"/>
              <a:chOff x="5325043" y="3068960"/>
              <a:chExt cx="1673058" cy="1152023"/>
            </a:xfrm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6B68530E-1001-8C4B-ABB8-6990D291D80E}"/>
                  </a:ext>
                </a:extLst>
              </p:cNvPr>
              <p:cNvSpPr/>
              <p:nvPr/>
            </p:nvSpPr>
            <p:spPr>
              <a:xfrm>
                <a:off x="5580112" y="3068960"/>
                <a:ext cx="1109221" cy="720080"/>
              </a:xfrm>
              <a:prstGeom prst="ellipse">
                <a:avLst/>
              </a:prstGeom>
              <a:solidFill>
                <a:srgbClr val="C04D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AF47B3B-3D23-6042-A318-97E6B185CAC2}"/>
                  </a:ext>
                </a:extLst>
              </p:cNvPr>
              <p:cNvSpPr txBox="1"/>
              <p:nvPr/>
            </p:nvSpPr>
            <p:spPr>
              <a:xfrm>
                <a:off x="5325043" y="3759318"/>
                <a:ext cx="1673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Hibernate</a:t>
                </a:r>
                <a:endParaRPr lang="zh-TW" altLang="en-US" sz="2400" b="1" dirty="0"/>
              </a:p>
            </p:txBody>
          </p:sp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7BBA166-170D-C84E-A367-26F811A2F845}"/>
              </a:ext>
            </a:extLst>
          </p:cNvPr>
          <p:cNvGrpSpPr/>
          <p:nvPr/>
        </p:nvGrpSpPr>
        <p:grpSpPr>
          <a:xfrm>
            <a:off x="3348006" y="2713819"/>
            <a:ext cx="1370712" cy="1225659"/>
            <a:chOff x="1881751" y="3073858"/>
            <a:chExt cx="1370712" cy="1225659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5E593D3-050B-5C4B-8181-8DA28088185D}"/>
                </a:ext>
              </a:extLst>
            </p:cNvPr>
            <p:cNvSpPr txBox="1"/>
            <p:nvPr/>
          </p:nvSpPr>
          <p:spPr>
            <a:xfrm>
              <a:off x="1881751" y="3776297"/>
              <a:ext cx="1370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Struts</a:t>
              </a:r>
              <a:endParaRPr lang="zh-TW" altLang="en-US" sz="2800" b="1" dirty="0"/>
            </a:p>
          </p:txBody>
        </p:sp>
        <p:sp>
          <p:nvSpPr>
            <p:cNvPr id="36" name="摺角紙張 35">
              <a:extLst>
                <a:ext uri="{FF2B5EF4-FFF2-40B4-BE49-F238E27FC236}">
                  <a16:creationId xmlns:a16="http://schemas.microsoft.com/office/drawing/2014/main" id="{B6544DA8-945B-3346-BE5B-E24121E144D8}"/>
                </a:ext>
              </a:extLst>
            </p:cNvPr>
            <p:cNvSpPr/>
            <p:nvPr/>
          </p:nvSpPr>
          <p:spPr>
            <a:xfrm>
              <a:off x="1989183" y="3073858"/>
              <a:ext cx="1147269" cy="720081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7" name="Picture 2" descr="Spring Logo Icon – Free Download, PNG and Vector">
            <a:extLst>
              <a:ext uri="{FF2B5EF4-FFF2-40B4-BE49-F238E27FC236}">
                <a16:creationId xmlns:a16="http://schemas.microsoft.com/office/drawing/2014/main" id="{DE609705-1020-0643-9D74-9E00BC66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4" y="2776817"/>
            <a:ext cx="781968" cy="7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7E5F67B-653E-7F47-B7F3-0FF52BCAAB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29" y="2776817"/>
            <a:ext cx="535357" cy="606400"/>
          </a:xfrm>
          <a:prstGeom prst="rect">
            <a:avLst/>
          </a:prstGeom>
        </p:spPr>
      </p:pic>
      <p:pic>
        <p:nvPicPr>
          <p:cNvPr id="39" name="Picture 2" descr="JBoss.org UI Design">
            <a:extLst>
              <a:ext uri="{FF2B5EF4-FFF2-40B4-BE49-F238E27FC236}">
                <a16:creationId xmlns:a16="http://schemas.microsoft.com/office/drawing/2014/main" id="{1E69D253-F976-F04C-BCA7-998003DB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28" y="2803561"/>
            <a:ext cx="549280" cy="5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81B42E42-AD21-D345-BDC7-1A7D07211B31}"/>
              </a:ext>
            </a:extLst>
          </p:cNvPr>
          <p:cNvGrpSpPr/>
          <p:nvPr/>
        </p:nvGrpSpPr>
        <p:grpSpPr>
          <a:xfrm>
            <a:off x="1919290" y="3908700"/>
            <a:ext cx="6991427" cy="2420225"/>
            <a:chOff x="395289" y="3908699"/>
            <a:chExt cx="6991427" cy="2420225"/>
          </a:xfrm>
        </p:grpSpPr>
        <p:pic>
          <p:nvPicPr>
            <p:cNvPr id="393220" name="Picture 4" descr="GitHub - EngAhmedSalah/crudApp: simple CRUD app using Spring MVC, Spring  Security, Hibernate, Maven and Bootstrap4">
              <a:extLst>
                <a:ext uri="{FF2B5EF4-FFF2-40B4-BE49-F238E27FC236}">
                  <a16:creationId xmlns:a16="http://schemas.microsoft.com/office/drawing/2014/main" id="{3FFF10BF-D423-FA48-91CD-4FB93F3EF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485" y="4163443"/>
              <a:ext cx="1335749" cy="133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222" name="Picture 6" descr="마이바티스(MyBatis) 동적 쿼리 Java로 만들기.">
              <a:extLst>
                <a:ext uri="{FF2B5EF4-FFF2-40B4-BE49-F238E27FC236}">
                  <a16:creationId xmlns:a16="http://schemas.microsoft.com/office/drawing/2014/main" id="{19D8B5BC-680C-A549-876A-E332F4172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124" y="4224436"/>
              <a:ext cx="1205076" cy="903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224" name="Picture 8" descr="How To Open File With JPA Extension? - File Extension .JPA">
              <a:extLst>
                <a:ext uri="{FF2B5EF4-FFF2-40B4-BE49-F238E27FC236}">
                  <a16:creationId xmlns:a16="http://schemas.microsoft.com/office/drawing/2014/main" id="{EAE3A7CB-0996-8C4A-B80D-E7B178ED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608" y="4224436"/>
              <a:ext cx="820108" cy="820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5266" name="Picture 2" descr="Parity &gt; spring data orm, Up to 69% OFF">
              <a:extLst>
                <a:ext uri="{FF2B5EF4-FFF2-40B4-BE49-F238E27FC236}">
                  <a16:creationId xmlns:a16="http://schemas.microsoft.com/office/drawing/2014/main" id="{EABFE5CC-A9D1-8E45-8B3A-B09253953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516" y="5123848"/>
              <a:ext cx="1205076" cy="12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5268" name="Picture 4" descr="iT 邦幫忙::一起幫忙解決難題，拯救IT 人的一天">
              <a:extLst>
                <a:ext uri="{FF2B5EF4-FFF2-40B4-BE49-F238E27FC236}">
                  <a16:creationId xmlns:a16="http://schemas.microsoft.com/office/drawing/2014/main" id="{F572D841-F605-3646-A8C3-FD94CFEAE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06" y="3908699"/>
              <a:ext cx="984587" cy="59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Free icon - Free vector icons - Free SVG, PSD, PNG, EPS, Ai &amp; Icon Font">
              <a:extLst>
                <a:ext uri="{FF2B5EF4-FFF2-40B4-BE49-F238E27FC236}">
                  <a16:creationId xmlns:a16="http://schemas.microsoft.com/office/drawing/2014/main" id="{B867CB68-3A2E-D84E-8968-6F5B7D44D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9" y="4250293"/>
              <a:ext cx="1074812" cy="1074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43432F1-3570-5C45-B11E-90891C481FEF}"/>
              </a:ext>
            </a:extLst>
          </p:cNvPr>
          <p:cNvGrpSpPr/>
          <p:nvPr/>
        </p:nvGrpSpPr>
        <p:grpSpPr>
          <a:xfrm>
            <a:off x="1826163" y="2642220"/>
            <a:ext cx="1246636" cy="1074812"/>
            <a:chOff x="302163" y="2642220"/>
            <a:chExt cx="1246636" cy="1074812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35249D07-120A-C54F-A50A-211EFF13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63" y="2642220"/>
              <a:ext cx="1246636" cy="1074812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BD4A9E7-CA87-4946-BA54-3F600375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4" y="2852429"/>
              <a:ext cx="853644" cy="50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1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7C678D-05DB-604D-B03D-FED5A15CD837}"/>
              </a:ext>
            </a:extLst>
          </p:cNvPr>
          <p:cNvSpPr txBox="1"/>
          <p:nvPr/>
        </p:nvSpPr>
        <p:spPr>
          <a:xfrm>
            <a:off x="3266572" y="1693867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SSH</a:t>
            </a:r>
            <a:r>
              <a:rPr lang="zh-TW" altLang="en-US" sz="2800" dirty="0"/>
              <a:t>、</a:t>
            </a:r>
            <a:r>
              <a:rPr lang="en-US" altLang="zh-TW" sz="2800" dirty="0"/>
              <a:t>SSM</a:t>
            </a:r>
            <a:r>
              <a:rPr lang="zh-TW" altLang="en-US" sz="2800" dirty="0"/>
              <a:t>、</a:t>
            </a:r>
            <a:r>
              <a:rPr lang="en-US" altLang="zh-TW" sz="2800" dirty="0"/>
              <a:t>SSJ</a:t>
            </a:r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B3285B5-9409-9C42-9566-4C5D83EFC8EC}"/>
              </a:ext>
            </a:extLst>
          </p:cNvPr>
          <p:cNvGrpSpPr/>
          <p:nvPr/>
        </p:nvGrpSpPr>
        <p:grpSpPr>
          <a:xfrm>
            <a:off x="1826163" y="2348880"/>
            <a:ext cx="8353424" cy="3980044"/>
            <a:chOff x="302163" y="2348880"/>
            <a:chExt cx="8353424" cy="398004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AEF22D3-D81C-2F47-B1A6-D204EBC93363}"/>
                </a:ext>
              </a:extLst>
            </p:cNvPr>
            <p:cNvSpPr/>
            <p:nvPr/>
          </p:nvSpPr>
          <p:spPr>
            <a:xfrm>
              <a:off x="3578152" y="234888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128BE-5055-FD47-B8A5-5D30DA16C2DB}"/>
                </a:ext>
              </a:extLst>
            </p:cNvPr>
            <p:cNvSpPr/>
            <p:nvPr/>
          </p:nvSpPr>
          <p:spPr>
            <a:xfrm>
              <a:off x="1688200" y="234888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656F87F2-CA51-C241-A764-C27BCE98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137" y="2411963"/>
              <a:ext cx="1441450" cy="1308100"/>
            </a:xfrm>
            <a:prstGeom prst="rect">
              <a:avLst/>
            </a:prstGeom>
          </p:spPr>
        </p:pic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59FAE43-11F1-FB46-8111-95C300E3977E}"/>
                </a:ext>
              </a:extLst>
            </p:cNvPr>
            <p:cNvGrpSpPr/>
            <p:nvPr/>
          </p:nvGrpSpPr>
          <p:grpSpPr>
            <a:xfrm>
              <a:off x="3861603" y="2651814"/>
              <a:ext cx="1152128" cy="1256885"/>
              <a:chOff x="3851920" y="3002260"/>
              <a:chExt cx="1152128" cy="1256885"/>
            </a:xfrm>
          </p:grpSpPr>
          <p:sp>
            <p:nvSpPr>
              <p:cNvPr id="29" name="正五邊形 28">
                <a:extLst>
                  <a:ext uri="{FF2B5EF4-FFF2-40B4-BE49-F238E27FC236}">
                    <a16:creationId xmlns:a16="http://schemas.microsoft.com/office/drawing/2014/main" id="{8CE7DC32-8514-A544-BF28-C5B3EA05264F}"/>
                  </a:ext>
                </a:extLst>
              </p:cNvPr>
              <p:cNvSpPr/>
              <p:nvPr/>
            </p:nvSpPr>
            <p:spPr>
              <a:xfrm>
                <a:off x="3851920" y="3002260"/>
                <a:ext cx="1152128" cy="858788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9DA32F5-1C69-AE4C-B5D6-7775E50DCCCA}"/>
                  </a:ext>
                </a:extLst>
              </p:cNvPr>
              <p:cNvSpPr txBox="1"/>
              <p:nvPr/>
            </p:nvSpPr>
            <p:spPr>
              <a:xfrm>
                <a:off x="3851920" y="3797480"/>
                <a:ext cx="1152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Spring</a:t>
                </a:r>
                <a:endParaRPr lang="zh-TW" altLang="en-US" sz="2400" b="1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4C440EC-BC5E-0549-A446-2AB3BC3FE9B1}"/>
                </a:ext>
              </a:extLst>
            </p:cNvPr>
            <p:cNvGrpSpPr/>
            <p:nvPr/>
          </p:nvGrpSpPr>
          <p:grpSpPr>
            <a:xfrm>
              <a:off x="5450359" y="2348880"/>
              <a:ext cx="1714886" cy="1656184"/>
              <a:chOff x="5450359" y="2348880"/>
              <a:chExt cx="1714886" cy="16561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27DBCC9-F54E-3C45-81E0-08399A9D8881}"/>
                  </a:ext>
                </a:extLst>
              </p:cNvPr>
              <p:cNvSpPr/>
              <p:nvPr/>
            </p:nvSpPr>
            <p:spPr>
              <a:xfrm>
                <a:off x="5450359" y="2348880"/>
                <a:ext cx="1703014" cy="1656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DBF29F3C-E5CF-334D-80FA-21367A119655}"/>
                  </a:ext>
                </a:extLst>
              </p:cNvPr>
              <p:cNvGrpSpPr/>
              <p:nvPr/>
            </p:nvGrpSpPr>
            <p:grpSpPr>
              <a:xfrm>
                <a:off x="5492187" y="2713819"/>
                <a:ext cx="1673058" cy="1152023"/>
                <a:chOff x="5325043" y="3068960"/>
                <a:chExt cx="1673058" cy="1152023"/>
              </a:xfrm>
            </p:grpSpPr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6B68530E-1001-8C4B-ABB8-6990D291D80E}"/>
                    </a:ext>
                  </a:extLst>
                </p:cNvPr>
                <p:cNvSpPr/>
                <p:nvPr/>
              </p:nvSpPr>
              <p:spPr>
                <a:xfrm>
                  <a:off x="5580112" y="3068960"/>
                  <a:ext cx="1109221" cy="720080"/>
                </a:xfrm>
                <a:prstGeom prst="ellipse">
                  <a:avLst/>
                </a:prstGeom>
                <a:solidFill>
                  <a:srgbClr val="C04D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9AF47B3B-3D23-6042-A318-97E6B185CAC2}"/>
                    </a:ext>
                  </a:extLst>
                </p:cNvPr>
                <p:cNvSpPr txBox="1"/>
                <p:nvPr/>
              </p:nvSpPr>
              <p:spPr>
                <a:xfrm>
                  <a:off x="5325043" y="3759318"/>
                  <a:ext cx="16730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/>
                    <a:t>Hibernate</a:t>
                  </a:r>
                  <a:endParaRPr lang="zh-TW" altLang="en-US" sz="2400" b="1" dirty="0"/>
                </a:p>
              </p:txBody>
            </p:sp>
          </p:grpSp>
        </p:grpSp>
        <p:pic>
          <p:nvPicPr>
            <p:cNvPr id="37" name="Picture 2" descr="Spring Logo Icon – Free Download, PNG and Vector">
              <a:extLst>
                <a:ext uri="{FF2B5EF4-FFF2-40B4-BE49-F238E27FC236}">
                  <a16:creationId xmlns:a16="http://schemas.microsoft.com/office/drawing/2014/main" id="{DE609705-1020-0643-9D74-9E00BC667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864" y="2776817"/>
              <a:ext cx="781968" cy="78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JBoss.org UI Design">
              <a:extLst>
                <a:ext uri="{FF2B5EF4-FFF2-40B4-BE49-F238E27FC236}">
                  <a16:creationId xmlns:a16="http://schemas.microsoft.com/office/drawing/2014/main" id="{1E69D253-F976-F04C-BCA7-998003DBB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328" y="2803561"/>
              <a:ext cx="549280" cy="54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220" name="Picture 4" descr="GitHub - EngAhmedSalah/crudApp: simple CRUD app using Spring MVC, Spring  Security, Hibernate, Maven and Bootstrap4">
              <a:extLst>
                <a:ext uri="{FF2B5EF4-FFF2-40B4-BE49-F238E27FC236}">
                  <a16:creationId xmlns:a16="http://schemas.microsoft.com/office/drawing/2014/main" id="{3FFF10BF-D423-FA48-91CD-4FB93F3EF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092" y="2530093"/>
              <a:ext cx="1335749" cy="133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222" name="Picture 6" descr="마이바티스(MyBatis) 동적 쿼리 Java로 만들기.">
              <a:extLst>
                <a:ext uri="{FF2B5EF4-FFF2-40B4-BE49-F238E27FC236}">
                  <a16:creationId xmlns:a16="http://schemas.microsoft.com/office/drawing/2014/main" id="{19D8B5BC-680C-A549-876A-E332F4172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124" y="4224436"/>
              <a:ext cx="1205076" cy="903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224" name="Picture 8" descr="How To Open File With JPA Extension? - File Extension .JPA">
              <a:extLst>
                <a:ext uri="{FF2B5EF4-FFF2-40B4-BE49-F238E27FC236}">
                  <a16:creationId xmlns:a16="http://schemas.microsoft.com/office/drawing/2014/main" id="{EAE3A7CB-0996-8C4A-B80D-E7B178ED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608" y="4224436"/>
              <a:ext cx="820108" cy="820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5266" name="Picture 2" descr="Parity &gt; spring data orm, Up to 69% OFF">
              <a:extLst>
                <a:ext uri="{FF2B5EF4-FFF2-40B4-BE49-F238E27FC236}">
                  <a16:creationId xmlns:a16="http://schemas.microsoft.com/office/drawing/2014/main" id="{EABFE5CC-A9D1-8E45-8B3A-B09253953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516" y="5123848"/>
              <a:ext cx="1205076" cy="12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627745A0-47B3-5844-9D2C-50808B937395}"/>
                </a:ext>
              </a:extLst>
            </p:cNvPr>
            <p:cNvGrpSpPr/>
            <p:nvPr/>
          </p:nvGrpSpPr>
          <p:grpSpPr>
            <a:xfrm>
              <a:off x="302163" y="2642220"/>
              <a:ext cx="1246636" cy="1074812"/>
              <a:chOff x="302163" y="2642220"/>
              <a:chExt cx="1246636" cy="1074812"/>
            </a:xfrm>
          </p:grpSpPr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C85B5857-8525-C44E-9092-DC3221995B98}"/>
                  </a:ext>
                </a:extLst>
              </p:cNvPr>
              <p:cNvGrpSpPr/>
              <p:nvPr/>
            </p:nvGrpSpPr>
            <p:grpSpPr>
              <a:xfrm>
                <a:off x="302163" y="2642220"/>
                <a:ext cx="1246636" cy="1074812"/>
                <a:chOff x="302163" y="2642220"/>
                <a:chExt cx="1246636" cy="1074812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DB50BF3E-58FC-BB4F-8921-259556A0C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63" y="2642220"/>
                  <a:ext cx="1246636" cy="1074812"/>
                </a:xfrm>
                <a:prstGeom prst="rect">
                  <a:avLst/>
                </a:prstGeom>
              </p:spPr>
            </p:pic>
            <p:pic>
              <p:nvPicPr>
                <p:cNvPr id="41" name="圖片 40">
                  <a:extLst>
                    <a:ext uri="{FF2B5EF4-FFF2-40B4-BE49-F238E27FC236}">
                      <a16:creationId xmlns:a16="http://schemas.microsoft.com/office/drawing/2014/main" id="{5A3B7F0E-7C67-C04B-85B4-4C21D4FBD8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594" y="2852429"/>
                  <a:ext cx="853644" cy="500412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2" descr="Free icon - Free vector icons - Free SVG, PSD, PNG, EPS, Ai &amp; Icon Font">
                <a:extLst>
                  <a:ext uri="{FF2B5EF4-FFF2-40B4-BE49-F238E27FC236}">
                    <a16:creationId xmlns:a16="http://schemas.microsoft.com/office/drawing/2014/main" id="{66B94EA4-1304-174E-8A09-6C6813937C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401" y="2685127"/>
                <a:ext cx="792162" cy="792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655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EF22D3-D81C-2F47-B1A6-D204EBC93363}"/>
              </a:ext>
            </a:extLst>
          </p:cNvPr>
          <p:cNvSpPr/>
          <p:nvPr/>
        </p:nvSpPr>
        <p:spPr>
          <a:xfrm>
            <a:off x="5102152" y="234888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B128BE-5055-FD47-B8A5-5D30DA16C2DB}"/>
              </a:ext>
            </a:extLst>
          </p:cNvPr>
          <p:cNvSpPr/>
          <p:nvPr/>
        </p:nvSpPr>
        <p:spPr>
          <a:xfrm>
            <a:off x="3212200" y="234888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7C678D-05DB-604D-B03D-FED5A15CD837}"/>
              </a:ext>
            </a:extLst>
          </p:cNvPr>
          <p:cNvSpPr txBox="1"/>
          <p:nvPr/>
        </p:nvSpPr>
        <p:spPr>
          <a:xfrm>
            <a:off x="3266572" y="1693867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2021~</a:t>
            </a:r>
            <a:endParaRPr lang="zh-TW" altLang="en-US" sz="28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59FAE43-11F1-FB46-8111-95C300E3977E}"/>
              </a:ext>
            </a:extLst>
          </p:cNvPr>
          <p:cNvGrpSpPr/>
          <p:nvPr/>
        </p:nvGrpSpPr>
        <p:grpSpPr>
          <a:xfrm>
            <a:off x="5385603" y="2651815"/>
            <a:ext cx="1152128" cy="1256885"/>
            <a:chOff x="3851920" y="3002260"/>
            <a:chExt cx="1152128" cy="1256885"/>
          </a:xfrm>
        </p:grpSpPr>
        <p:sp>
          <p:nvSpPr>
            <p:cNvPr id="29" name="正五邊形 28">
              <a:extLst>
                <a:ext uri="{FF2B5EF4-FFF2-40B4-BE49-F238E27FC236}">
                  <a16:creationId xmlns:a16="http://schemas.microsoft.com/office/drawing/2014/main" id="{8CE7DC32-8514-A544-BF28-C5B3EA05264F}"/>
                </a:ext>
              </a:extLst>
            </p:cNvPr>
            <p:cNvSpPr/>
            <p:nvPr/>
          </p:nvSpPr>
          <p:spPr>
            <a:xfrm>
              <a:off x="3851920" y="3002260"/>
              <a:ext cx="1152128" cy="85878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9DA32F5-1C69-AE4C-B5D6-7775E50DCCCA}"/>
                </a:ext>
              </a:extLst>
            </p:cNvPr>
            <p:cNvSpPr txBox="1"/>
            <p:nvPr/>
          </p:nvSpPr>
          <p:spPr>
            <a:xfrm>
              <a:off x="3851920" y="3797480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Spring</a:t>
              </a:r>
              <a:endParaRPr lang="zh-TW" altLang="en-US" sz="2400" b="1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27DBCC9-F54E-3C45-81E0-08399A9D8881}"/>
              </a:ext>
            </a:extLst>
          </p:cNvPr>
          <p:cNvSpPr/>
          <p:nvPr/>
        </p:nvSpPr>
        <p:spPr>
          <a:xfrm>
            <a:off x="6974359" y="234888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" descr="Spring Logo Icon – Free Download, PNG and Vector">
            <a:extLst>
              <a:ext uri="{FF2B5EF4-FFF2-40B4-BE49-F238E27FC236}">
                <a16:creationId xmlns:a16="http://schemas.microsoft.com/office/drawing/2014/main" id="{DE609705-1020-0643-9D74-9E00BC66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4" y="2776817"/>
            <a:ext cx="781968" cy="7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0" name="Picture 4" descr="GitHub - EngAhmedSalah/crudApp: simple CRUD app using Spring MVC, Spring  Security, Hibernate, Maven and Bootstrap4">
            <a:extLst>
              <a:ext uri="{FF2B5EF4-FFF2-40B4-BE49-F238E27FC236}">
                <a16:creationId xmlns:a16="http://schemas.microsoft.com/office/drawing/2014/main" id="{3FFF10BF-D423-FA48-91CD-4FB93F3E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93" y="2530094"/>
            <a:ext cx="1335749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66" name="Picture 2" descr="Parity &gt; spring data orm, Up to 69% OFF">
            <a:extLst>
              <a:ext uri="{FF2B5EF4-FFF2-40B4-BE49-F238E27FC236}">
                <a16:creationId xmlns:a16="http://schemas.microsoft.com/office/drawing/2014/main" id="{EABFE5CC-A9D1-8E45-8B3A-B0925395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52" y="2961332"/>
            <a:ext cx="1034340" cy="10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4" name="Picture 8" descr="How To Open File With JPA Extension? - File Extension .JPA">
            <a:extLst>
              <a:ext uri="{FF2B5EF4-FFF2-40B4-BE49-F238E27FC236}">
                <a16:creationId xmlns:a16="http://schemas.microsoft.com/office/drawing/2014/main" id="{EAE3A7CB-0996-8C4A-B80D-E7B178ED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98" y="2542517"/>
            <a:ext cx="820108" cy="8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410" name="Picture 2" descr="Spring Boot CLI 介绍- 知乎">
            <a:extLst>
              <a:ext uri="{FF2B5EF4-FFF2-40B4-BE49-F238E27FC236}">
                <a16:creationId xmlns:a16="http://schemas.microsoft.com/office/drawing/2014/main" id="{47B6E0F0-7698-5B43-B4A7-8F70D232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00" y="4153938"/>
            <a:ext cx="5464818" cy="23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6C1C201-2D07-3440-9FFD-5C16E0A761E9}"/>
              </a:ext>
            </a:extLst>
          </p:cNvPr>
          <p:cNvGrpSpPr/>
          <p:nvPr/>
        </p:nvGrpSpPr>
        <p:grpSpPr>
          <a:xfrm>
            <a:off x="1826163" y="2642220"/>
            <a:ext cx="1246636" cy="1074812"/>
            <a:chOff x="302163" y="2642220"/>
            <a:chExt cx="1246636" cy="107481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BB3D9B3-F1A1-2247-A339-AC9E9600CE14}"/>
                </a:ext>
              </a:extLst>
            </p:cNvPr>
            <p:cNvGrpSpPr/>
            <p:nvPr/>
          </p:nvGrpSpPr>
          <p:grpSpPr>
            <a:xfrm>
              <a:off x="302163" y="2642220"/>
              <a:ext cx="1246636" cy="1074812"/>
              <a:chOff x="302163" y="2642220"/>
              <a:chExt cx="1246636" cy="1074812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6188D6CE-562B-3744-A27A-2058C3E92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163" y="2642220"/>
                <a:ext cx="1246636" cy="1074812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8D4F7273-6E8A-3246-80DC-0C66479F2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94" y="2852429"/>
                <a:ext cx="853644" cy="500412"/>
              </a:xfrm>
              <a:prstGeom prst="rect">
                <a:avLst/>
              </a:prstGeom>
            </p:spPr>
          </p:pic>
        </p:grpSp>
        <p:pic>
          <p:nvPicPr>
            <p:cNvPr id="21" name="Picture 2" descr="Free icon - Free vector icons - Free SVG, PSD, PNG, EPS, Ai &amp; Icon Font">
              <a:extLst>
                <a:ext uri="{FF2B5EF4-FFF2-40B4-BE49-F238E27FC236}">
                  <a16:creationId xmlns:a16="http://schemas.microsoft.com/office/drawing/2014/main" id="{B5DB075D-79B8-9746-A668-F8BB89F1D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01" y="2685127"/>
              <a:ext cx="792162" cy="79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1412" name="Picture 4">
            <a:extLst>
              <a:ext uri="{FF2B5EF4-FFF2-40B4-BE49-F238E27FC236}">
                <a16:creationId xmlns:a16="http://schemas.microsoft.com/office/drawing/2014/main" id="{9A2FC7D6-C49D-F54C-9F51-BFB8615B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113" y="2431904"/>
            <a:ext cx="1082571" cy="153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pring Boot CLI 介绍- 知乎">
            <a:extLst>
              <a:ext uri="{FF2B5EF4-FFF2-40B4-BE49-F238E27FC236}">
                <a16:creationId xmlns:a16="http://schemas.microsoft.com/office/drawing/2014/main" id="{575A39E6-81C7-5249-BF93-17A09852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8" y="2340941"/>
            <a:ext cx="5464818" cy="23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A2D9-2D67-BA49-908A-60D68FF6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未來晉級微服務開發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3464B1-D421-8D4F-BFF9-34954D2E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388098" name="Picture 2" descr="一篇文章快速了解Spring Cloud - 知乎">
            <a:extLst>
              <a:ext uri="{FF2B5EF4-FFF2-40B4-BE49-F238E27FC236}">
                <a16:creationId xmlns:a16="http://schemas.microsoft.com/office/drawing/2014/main" id="{59FC5AFD-49B6-8F4D-8F3F-479A95FE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844811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ED05AF-034A-774A-AE9A-8BA15B2C1C6D}"/>
              </a:ext>
            </a:extLst>
          </p:cNvPr>
          <p:cNvSpPr/>
          <p:nvPr/>
        </p:nvSpPr>
        <p:spPr>
          <a:xfrm>
            <a:off x="2855640" y="5406133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微服務（Microservices）是一種軟體架構風格，它是以專注於單一責任與功能的小型功能區塊 (Small Building Blocks) 為基礎，利用模組化的方式組合出複雜的大型</a:t>
            </a:r>
            <a:r>
              <a: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應用程式。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717160" y="6245225"/>
            <a:ext cx="2133600" cy="476250"/>
          </a:xfrm>
        </p:spPr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28C0F6F-8156-B44F-A044-4010B11A0B10}"/>
              </a:ext>
            </a:extLst>
          </p:cNvPr>
          <p:cNvGrpSpPr/>
          <p:nvPr/>
        </p:nvGrpSpPr>
        <p:grpSpPr>
          <a:xfrm>
            <a:off x="2207568" y="4581128"/>
            <a:ext cx="7488832" cy="1800200"/>
            <a:chOff x="683568" y="4581128"/>
            <a:chExt cx="7488832" cy="1800200"/>
          </a:xfrm>
        </p:grpSpPr>
        <p:sp>
          <p:nvSpPr>
            <p:cNvPr id="11" name="矩形 10"/>
            <p:cNvSpPr/>
            <p:nvPr/>
          </p:nvSpPr>
          <p:spPr>
            <a:xfrm>
              <a:off x="4644008" y="4581128"/>
              <a:ext cx="648072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基礎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2123728" y="4581128"/>
              <a:ext cx="6048672" cy="1800200"/>
              <a:chOff x="1763688" y="4653136"/>
              <a:chExt cx="6048672" cy="1800200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1763688" y="4653136"/>
                <a:ext cx="2304256" cy="1800200"/>
                <a:chOff x="1763688" y="4653136"/>
                <a:chExt cx="2304256" cy="1800200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1763688" y="5589240"/>
                  <a:ext cx="2304256" cy="864096"/>
                </a:xfrm>
                <a:prstGeom prst="roundRect">
                  <a:avLst>
                    <a:gd name="adj" fmla="val 9108"/>
                  </a:avLst>
                </a:prstGeom>
                <a:solidFill>
                  <a:schemeClr val="accent1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bg1"/>
                      </a:solidFill>
                      <a:latin typeface="Microsoft JhengHei" charset="-120"/>
                      <a:ea typeface="Microsoft JhengHei" charset="-120"/>
                      <a:cs typeface="Microsoft JhengHei" charset="-120"/>
                    </a:rPr>
                    <a:t>基礎語法、邏輯演算、資料結構</a:t>
                  </a:r>
                  <a:endParaRPr lang="zh-TW" altLang="en-US" sz="2000" b="1" dirty="0">
                    <a:solidFill>
                      <a:schemeClr val="bg1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endParaRPr>
                </a:p>
              </p:txBody>
            </p:sp>
            <p:sp>
              <p:nvSpPr>
                <p:cNvPr id="6" name="圓角矩形 5"/>
                <p:cNvSpPr/>
                <p:nvPr/>
              </p:nvSpPr>
              <p:spPr>
                <a:xfrm>
                  <a:off x="1763688" y="4653136"/>
                  <a:ext cx="2304256" cy="864096"/>
                </a:xfrm>
                <a:prstGeom prst="roundRect">
                  <a:avLst>
                    <a:gd name="adj" fmla="val 6589"/>
                  </a:avLst>
                </a:prstGeom>
                <a:solidFill>
                  <a:schemeClr val="accent1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bg1"/>
                      </a:solidFill>
                      <a:latin typeface="Microsoft JhengHei" charset="-120"/>
                      <a:ea typeface="Microsoft JhengHei" charset="-120"/>
                      <a:cs typeface="Microsoft JhengHei" charset="-120"/>
                    </a:rPr>
                    <a:t>物件導向、多執行緒、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Microsoft JhengHei" charset="-120"/>
                      <a:ea typeface="Microsoft JhengHei" charset="-120"/>
                      <a:cs typeface="Microsoft JhengHei" charset="-120"/>
                    </a:rPr>
                    <a:t>IO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Microsoft JhengHei" charset="-120"/>
                      <a:ea typeface="Microsoft JhengHei" charset="-120"/>
                      <a:cs typeface="Microsoft JhengHei" charset="-120"/>
                    </a:rPr>
                    <a:t>、例外處理</a:t>
                  </a:r>
                  <a:endParaRPr lang="zh-TW" altLang="en-US" sz="2000" b="1" dirty="0">
                    <a:solidFill>
                      <a:schemeClr val="bg1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endParaRPr>
                </a:p>
              </p:txBody>
            </p:sp>
          </p:grpSp>
          <p:sp>
            <p:nvSpPr>
              <p:cNvPr id="14" name="圓角矩形 13"/>
              <p:cNvSpPr/>
              <p:nvPr/>
            </p:nvSpPr>
            <p:spPr>
              <a:xfrm>
                <a:off x="5148064" y="4653136"/>
                <a:ext cx="2664296" cy="1800200"/>
              </a:xfrm>
              <a:prstGeom prst="roundRect">
                <a:avLst>
                  <a:gd name="adj" fmla="val 2154"/>
                </a:avLst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Java </a:t>
                </a:r>
                <a:r>
                  <a:rPr lang="zh-CN" altLang="en-US" sz="2800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程式語言</a:t>
                </a:r>
                <a:endParaRPr lang="en-US" altLang="zh-CN" sz="2800" b="1" dirty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  <a:p>
                <a:pPr algn="ctr"/>
                <a:r>
                  <a:rPr lang="en-US" altLang="zh-TW" sz="2400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1z0-809</a:t>
                </a:r>
                <a:br>
                  <a:rPr lang="en-US" altLang="zh-TW" sz="2400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</a:br>
                <a:r>
                  <a:rPr lang="en-US" altLang="zh-TW" sz="2400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1z0-808</a:t>
                </a:r>
                <a:endParaRPr lang="zh-TW" altLang="en-US" sz="2400" b="1" dirty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683568" y="5113169"/>
              <a:ext cx="1077189" cy="1132056"/>
              <a:chOff x="683568" y="5048473"/>
              <a:chExt cx="1077189" cy="1132056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68" y="5048473"/>
                <a:ext cx="1077189" cy="793502"/>
              </a:xfrm>
              <a:prstGeom prst="rect">
                <a:avLst/>
              </a:prstGeom>
            </p:spPr>
          </p:pic>
          <p:sp>
            <p:nvSpPr>
              <p:cNvPr id="27" name="文字方塊 26"/>
              <p:cNvSpPr txBox="1"/>
              <p:nvPr/>
            </p:nvSpPr>
            <p:spPr>
              <a:xfrm>
                <a:off x="898133" y="5841975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證照</a:t>
                </a: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B043A80-430F-9948-A764-07171A740E44}"/>
              </a:ext>
            </a:extLst>
          </p:cNvPr>
          <p:cNvGrpSpPr/>
          <p:nvPr/>
        </p:nvGrpSpPr>
        <p:grpSpPr>
          <a:xfrm>
            <a:off x="2207568" y="2708920"/>
            <a:ext cx="7488832" cy="1800200"/>
            <a:chOff x="683568" y="2708920"/>
            <a:chExt cx="7488832" cy="1800200"/>
          </a:xfrm>
        </p:grpSpPr>
        <p:sp>
          <p:nvSpPr>
            <p:cNvPr id="12" name="矩形 11"/>
            <p:cNvSpPr/>
            <p:nvPr/>
          </p:nvSpPr>
          <p:spPr>
            <a:xfrm>
              <a:off x="4639005" y="2708920"/>
              <a:ext cx="648072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進階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123728" y="2708920"/>
              <a:ext cx="2304256" cy="1800200"/>
            </a:xfrm>
            <a:prstGeom prst="roundRect">
              <a:avLst>
                <a:gd name="adj" fmla="val 784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/>
                <a:t>JSP/JSTL</a:t>
              </a:r>
            </a:p>
            <a:p>
              <a:pPr algn="ctr"/>
              <a:r>
                <a:rPr lang="en-US" altLang="zh-CN" sz="1800" dirty="0"/>
                <a:t>Servlet</a:t>
              </a:r>
              <a:r>
                <a:rPr lang="zh-CN" altLang="en-US" sz="1800" dirty="0"/>
                <a:t>、</a:t>
              </a:r>
              <a:r>
                <a:rPr lang="en-US" altLang="zh-CN" sz="1800" dirty="0"/>
                <a:t>EJB</a:t>
              </a:r>
            </a:p>
            <a:p>
              <a:pPr algn="ctr"/>
              <a:r>
                <a:rPr lang="en-US" altLang="zh-CN" sz="1800" dirty="0"/>
                <a:t>JPA</a:t>
              </a:r>
              <a:r>
                <a:rPr lang="zh-CN" altLang="en-US" sz="1800" dirty="0"/>
                <a:t>、</a:t>
              </a:r>
              <a:r>
                <a:rPr lang="en-US" altLang="zh-CN" sz="1800" dirty="0"/>
                <a:t>JTA</a:t>
              </a:r>
              <a:r>
                <a:rPr lang="zh-CN" altLang="en-US" sz="1800" dirty="0"/>
                <a:t>、</a:t>
              </a:r>
              <a:r>
                <a:rPr lang="en-US" altLang="zh-CN" sz="1800" dirty="0"/>
                <a:t>JAX-RS</a:t>
              </a:r>
            </a:p>
            <a:p>
              <a:pPr algn="ctr"/>
              <a:r>
                <a:rPr lang="en-US" altLang="zh-CN" sz="1800" dirty="0"/>
                <a:t>WebSocket</a:t>
              </a:r>
              <a:r>
                <a:rPr lang="zh-CN" altLang="en-US" sz="1800" dirty="0"/>
                <a:t>、</a:t>
              </a:r>
              <a:r>
                <a:rPr lang="en-US" altLang="zh-CN" sz="1800" dirty="0"/>
                <a:t>CDI</a:t>
              </a:r>
            </a:p>
            <a:p>
              <a:pPr algn="ctr"/>
              <a:r>
                <a:rPr lang="en-US" altLang="zh-CN" sz="1800" dirty="0"/>
                <a:t>JDBC</a:t>
              </a:r>
              <a:r>
                <a:rPr lang="zh-CN" altLang="en-US" sz="1800" dirty="0"/>
                <a:t>、</a:t>
              </a:r>
              <a:r>
                <a:rPr lang="en-US" altLang="zh-CN" sz="1800" dirty="0"/>
                <a:t>JMS</a:t>
              </a: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508104" y="2708920"/>
              <a:ext cx="2664296" cy="1800200"/>
            </a:xfrm>
            <a:prstGeom prst="roundRect">
              <a:avLst>
                <a:gd name="adj" fmla="val 4573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latin typeface="Microsoft JhengHei" charset="-120"/>
                  <a:ea typeface="Microsoft JhengHei" charset="-120"/>
                  <a:cs typeface="Microsoft JhengHei" charset="-120"/>
                </a:rPr>
                <a:t>Java Web</a:t>
              </a:r>
              <a:br>
                <a:rPr lang="en-US" altLang="zh-TW" sz="2800" b="1" dirty="0">
                  <a:latin typeface="Microsoft JhengHei" charset="-120"/>
                  <a:ea typeface="Microsoft JhengHei" charset="-120"/>
                  <a:cs typeface="Microsoft JhengHei" charset="-120"/>
                </a:rPr>
              </a:br>
              <a:r>
                <a:rPr lang="en-US" altLang="zh-TW" sz="2400" b="1" dirty="0">
                  <a:latin typeface="Microsoft JhengHei" charset="-120"/>
                  <a:ea typeface="Microsoft JhengHei" charset="-120"/>
                  <a:cs typeface="Microsoft JhengHei" charset="-120"/>
                </a:rPr>
                <a:t>1z0-900</a:t>
              </a:r>
              <a:endPara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683568" y="3200957"/>
              <a:ext cx="1077189" cy="1122658"/>
              <a:chOff x="683568" y="3674166"/>
              <a:chExt cx="1077189" cy="1122658"/>
            </a:xfrm>
          </p:grpSpPr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68" y="3674166"/>
                <a:ext cx="1077189" cy="793502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884252" y="445827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證照</a:t>
                </a: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E2A4EB7-BDF7-AA4A-A978-C3ED40147269}"/>
              </a:ext>
            </a:extLst>
          </p:cNvPr>
          <p:cNvGrpSpPr/>
          <p:nvPr/>
        </p:nvGrpSpPr>
        <p:grpSpPr>
          <a:xfrm>
            <a:off x="2131482" y="782552"/>
            <a:ext cx="7564919" cy="1841654"/>
            <a:chOff x="607481" y="782552"/>
            <a:chExt cx="7564919" cy="1841654"/>
          </a:xfrm>
        </p:grpSpPr>
        <p:sp>
          <p:nvSpPr>
            <p:cNvPr id="13" name="矩形 12"/>
            <p:cNvSpPr/>
            <p:nvPr/>
          </p:nvSpPr>
          <p:spPr>
            <a:xfrm>
              <a:off x="4639884" y="787692"/>
              <a:ext cx="648072" cy="18365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高</a:t>
              </a:r>
              <a:endParaRPr lang="en-US" altLang="zh-TW" sz="2400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階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2123728" y="2071129"/>
              <a:ext cx="2304256" cy="553076"/>
            </a:xfrm>
            <a:prstGeom prst="roundRect">
              <a:avLst>
                <a:gd name="adj" fmla="val 5329"/>
              </a:avLst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MySQL</a:t>
              </a:r>
              <a:endParaRPr lang="zh-TW" alt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23728" y="1429410"/>
              <a:ext cx="2304256" cy="553076"/>
            </a:xfrm>
            <a:prstGeom prst="roundRect">
              <a:avLst>
                <a:gd name="adj" fmla="val 6589"/>
              </a:avLst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err="1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SpringBoot</a:t>
              </a:r>
              <a:endParaRPr lang="zh-TW" alt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124674" y="787692"/>
              <a:ext cx="2304256" cy="553076"/>
            </a:xfrm>
            <a:prstGeom prst="roundRect">
              <a:avLst>
                <a:gd name="adj" fmla="val 5329"/>
              </a:avLst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Angular</a:t>
              </a:r>
              <a:endParaRPr lang="zh-TW" alt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508104" y="782552"/>
              <a:ext cx="2664296" cy="1836515"/>
            </a:xfrm>
            <a:prstGeom prst="roundRect">
              <a:avLst>
                <a:gd name="adj" fmla="val 212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Microsoft JhengHei" charset="-120"/>
                  <a:ea typeface="Microsoft JhengHei" charset="-120"/>
                  <a:cs typeface="Microsoft JhengHei" charset="-120"/>
                </a:rPr>
                <a:t>企業產訓</a:t>
              </a:r>
              <a:endParaRPr lang="en-US" altLang="zh-TW" sz="28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pPr algn="ctr"/>
              <a:r>
                <a:rPr lang="zh-CN" altLang="en-US" sz="2800" b="1" dirty="0">
                  <a:latin typeface="Microsoft JhengHei" charset="-120"/>
                  <a:ea typeface="Microsoft JhengHei" charset="-120"/>
                  <a:cs typeface="Microsoft JhengHei" charset="-120"/>
                </a:rPr>
                <a:t>框架應用</a:t>
              </a:r>
              <a:endParaRPr lang="en-US" altLang="zh-CN" sz="28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607481" y="1060184"/>
              <a:ext cx="1229361" cy="1474202"/>
              <a:chOff x="607481" y="1554785"/>
              <a:chExt cx="1229361" cy="1474202"/>
            </a:xfrm>
          </p:grpSpPr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481" y="1554785"/>
                <a:ext cx="1229361" cy="1229361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924643" y="2690433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就業</a:t>
                </a:r>
              </a:p>
            </p:txBody>
          </p:sp>
        </p:grpSp>
      </p:grpSp>
      <p:sp>
        <p:nvSpPr>
          <p:cNvPr id="34" name="6 點星形 32">
            <a:extLst>
              <a:ext uri="{FF2B5EF4-FFF2-40B4-BE49-F238E27FC236}">
                <a16:creationId xmlns:a16="http://schemas.microsoft.com/office/drawing/2014/main" id="{E7891D35-3AEE-40A5-9C63-AA41888D3870}"/>
              </a:ext>
            </a:extLst>
          </p:cNvPr>
          <p:cNvSpPr/>
          <p:nvPr/>
        </p:nvSpPr>
        <p:spPr>
          <a:xfrm>
            <a:off x="9143595" y="2918608"/>
            <a:ext cx="1547664" cy="1320326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00FF"/>
                </a:solidFill>
              </a:rPr>
              <a:t>48H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  <p:sp>
        <p:nvSpPr>
          <p:cNvPr id="35" name="6 點星形 32">
            <a:extLst>
              <a:ext uri="{FF2B5EF4-FFF2-40B4-BE49-F238E27FC236}">
                <a16:creationId xmlns:a16="http://schemas.microsoft.com/office/drawing/2014/main" id="{46BD5493-88E3-4383-A26F-41D7732DE77A}"/>
              </a:ext>
            </a:extLst>
          </p:cNvPr>
          <p:cNvSpPr/>
          <p:nvPr/>
        </p:nvSpPr>
        <p:spPr>
          <a:xfrm>
            <a:off x="9095025" y="1040646"/>
            <a:ext cx="1547664" cy="1320326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00FF"/>
                </a:solidFill>
              </a:rPr>
              <a:t>84H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8D9EE-0DC0-7B49-BCD9-12D63DC6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JavaEE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EFF1A-B598-854C-9D14-186C565F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JavaEE</a:t>
            </a:r>
            <a:endParaRPr kumimoji="1" lang="en-US" altLang="zh-TW" dirty="0"/>
          </a:p>
          <a:p>
            <a:pPr lvl="1"/>
            <a:r>
              <a:rPr lang="en-US" altLang="zh-TW" dirty="0"/>
              <a:t>Java Platform Enterprise Edition</a:t>
            </a:r>
          </a:p>
          <a:p>
            <a:pPr lvl="2"/>
            <a:r>
              <a:rPr kumimoji="1" lang="en-US" altLang="zh-TW" dirty="0"/>
              <a:t>Java </a:t>
            </a:r>
            <a:r>
              <a:rPr kumimoji="1" lang="zh-TW" altLang="en-US" dirty="0"/>
              <a:t>平台企業版</a:t>
            </a:r>
            <a:endParaRPr kumimoji="1" lang="en-US" altLang="zh-TW" dirty="0"/>
          </a:p>
          <a:p>
            <a:pPr lvl="1"/>
            <a:r>
              <a:rPr lang="en-US" altLang="zh-TW" sz="2800" dirty="0"/>
              <a:t>1999 J2EE 1.2</a:t>
            </a:r>
            <a:br>
              <a:rPr lang="en-US" altLang="zh-TW" sz="2800" dirty="0"/>
            </a:br>
            <a:r>
              <a:rPr lang="en-US" altLang="zh-TW" sz="2800" dirty="0"/>
              <a:t>2001 J2EE 1.3</a:t>
            </a:r>
            <a:br>
              <a:rPr lang="en-US" altLang="zh-TW" sz="2800" dirty="0"/>
            </a:br>
            <a:r>
              <a:rPr lang="en-US" altLang="zh-TW" sz="2800" dirty="0"/>
              <a:t>2003 J2EE 1.4</a:t>
            </a:r>
            <a:br>
              <a:rPr lang="en-US" altLang="zh-TW" sz="2800" dirty="0"/>
            </a:br>
            <a:r>
              <a:rPr lang="en-US" altLang="zh-TW" sz="2800" dirty="0"/>
              <a:t>2006 </a:t>
            </a:r>
            <a:r>
              <a:rPr lang="en-US" altLang="zh-TW" sz="2800" dirty="0" err="1"/>
              <a:t>JavaEE</a:t>
            </a:r>
            <a:r>
              <a:rPr lang="en-US" altLang="zh-TW" sz="2800" dirty="0"/>
              <a:t> 5</a:t>
            </a:r>
            <a:br>
              <a:rPr lang="en-US" altLang="zh-TW" sz="2800" dirty="0"/>
            </a:br>
            <a:r>
              <a:rPr lang="en-US" altLang="zh-TW" sz="2800" dirty="0"/>
              <a:t>2009 </a:t>
            </a:r>
            <a:r>
              <a:rPr lang="en-US" altLang="zh-TW" sz="2800" dirty="0" err="1"/>
              <a:t>JavaEE</a:t>
            </a:r>
            <a:r>
              <a:rPr lang="en-US" altLang="zh-TW" sz="2800" dirty="0"/>
              <a:t> 6</a:t>
            </a:r>
            <a:br>
              <a:rPr lang="en-US" altLang="zh-TW" sz="2800" dirty="0"/>
            </a:br>
            <a:r>
              <a:rPr lang="en-US" altLang="zh-TW" sz="2800" dirty="0"/>
              <a:t>2013 </a:t>
            </a:r>
            <a:r>
              <a:rPr lang="en-US" altLang="zh-TW" sz="2800" dirty="0" err="1"/>
              <a:t>JavaEE</a:t>
            </a:r>
            <a:r>
              <a:rPr lang="en-US" altLang="zh-TW" sz="2800" dirty="0"/>
              <a:t> 7</a:t>
            </a:r>
            <a:br>
              <a:rPr lang="en-US" altLang="zh-TW" sz="2800" dirty="0"/>
            </a:br>
            <a:r>
              <a:rPr lang="en-US" altLang="zh-TW" sz="2800" dirty="0"/>
              <a:t>2018 </a:t>
            </a:r>
            <a:r>
              <a:rPr lang="en-US" altLang="zh-TW" sz="2800" dirty="0" err="1"/>
              <a:t>JavaEE</a:t>
            </a:r>
            <a:r>
              <a:rPr lang="en-US" altLang="zh-TW" sz="2800" dirty="0"/>
              <a:t> 8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3D5D5-2A9E-244B-9BA5-314920C2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359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05FB7-C69F-9045-909E-AF736D449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8" y="3002260"/>
            <a:ext cx="1246636" cy="10748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7DC28F-688D-8A42-82F0-DC8B0ABA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2" y="2772003"/>
            <a:ext cx="1441450" cy="13081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045A41D-FFC9-E14B-84E7-28BAED6632B2}"/>
              </a:ext>
            </a:extLst>
          </p:cNvPr>
          <p:cNvSpPr/>
          <p:nvPr/>
        </p:nvSpPr>
        <p:spPr>
          <a:xfrm>
            <a:off x="3324316" y="2708920"/>
            <a:ext cx="525658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05FB7-C69F-9045-909E-AF736D449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8" y="3002260"/>
            <a:ext cx="1246636" cy="10748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7DC28F-688D-8A42-82F0-DC8B0ABA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2" y="2772003"/>
            <a:ext cx="1441450" cy="1308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580B26-262D-2F49-A848-6FC808064344}"/>
              </a:ext>
            </a:extLst>
          </p:cNvPr>
          <p:cNvSpPr/>
          <p:nvPr/>
        </p:nvSpPr>
        <p:spPr>
          <a:xfrm>
            <a:off x="3324316" y="2708920"/>
            <a:ext cx="525658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A82566-9E04-5342-81EF-7862FFD447EB}"/>
              </a:ext>
            </a:extLst>
          </p:cNvPr>
          <p:cNvSpPr txBox="1"/>
          <p:nvPr/>
        </p:nvSpPr>
        <p:spPr>
          <a:xfrm>
            <a:off x="3324317" y="2053907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1997</a:t>
            </a:r>
            <a:endParaRPr lang="zh-TW" altLang="en-US" sz="2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74F2E1E-D59A-2343-A4D9-9907C8887F74}"/>
              </a:ext>
            </a:extLst>
          </p:cNvPr>
          <p:cNvGrpSpPr/>
          <p:nvPr/>
        </p:nvGrpSpPr>
        <p:grpSpPr>
          <a:xfrm>
            <a:off x="5260128" y="3002260"/>
            <a:ext cx="1383712" cy="1290836"/>
            <a:chOff x="3736128" y="3002260"/>
            <a:chExt cx="1383712" cy="1290836"/>
          </a:xfrm>
        </p:grpSpPr>
        <p:sp>
          <p:nvSpPr>
            <p:cNvPr id="5" name="正五邊形 4">
              <a:extLst>
                <a:ext uri="{FF2B5EF4-FFF2-40B4-BE49-F238E27FC236}">
                  <a16:creationId xmlns:a16="http://schemas.microsoft.com/office/drawing/2014/main" id="{54E32EDC-54EA-1541-834F-FBBF3C4BDCA4}"/>
                </a:ext>
              </a:extLst>
            </p:cNvPr>
            <p:cNvSpPr/>
            <p:nvPr/>
          </p:nvSpPr>
          <p:spPr>
            <a:xfrm>
              <a:off x="3851920" y="3002260"/>
              <a:ext cx="1152128" cy="85878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2C70239-FF51-8C40-A16E-1BAA9AF8E741}"/>
                </a:ext>
              </a:extLst>
            </p:cNvPr>
            <p:cNvSpPr txBox="1"/>
            <p:nvPr/>
          </p:nvSpPr>
          <p:spPr>
            <a:xfrm>
              <a:off x="3736128" y="3769876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Servlet</a:t>
              </a:r>
              <a:endParaRPr lang="zh-TW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7EF20E3-5CB9-1141-BB2A-B16215080108}"/>
              </a:ext>
            </a:extLst>
          </p:cNvPr>
          <p:cNvSpPr/>
          <p:nvPr/>
        </p:nvSpPr>
        <p:spPr>
          <a:xfrm>
            <a:off x="6107450" y="2708920"/>
            <a:ext cx="2627668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05FB7-C69F-9045-909E-AF736D449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8" y="3002260"/>
            <a:ext cx="1246636" cy="10748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7DC28F-688D-8A42-82F0-DC8B0ABA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2" y="2772003"/>
            <a:ext cx="1441450" cy="1308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580B26-262D-2F49-A848-6FC808064344}"/>
              </a:ext>
            </a:extLst>
          </p:cNvPr>
          <p:cNvSpPr/>
          <p:nvPr/>
        </p:nvSpPr>
        <p:spPr>
          <a:xfrm>
            <a:off x="3324316" y="2708920"/>
            <a:ext cx="2627668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A82566-9E04-5342-81EF-7862FFD447EB}"/>
              </a:ext>
            </a:extLst>
          </p:cNvPr>
          <p:cNvSpPr txBox="1"/>
          <p:nvPr/>
        </p:nvSpPr>
        <p:spPr>
          <a:xfrm>
            <a:off x="3324317" y="2053907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1998 (J2EE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規格漸漸形成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29300F3-6761-E84D-AC63-6836F491AF09}"/>
              </a:ext>
            </a:extLst>
          </p:cNvPr>
          <p:cNvGrpSpPr/>
          <p:nvPr/>
        </p:nvGrpSpPr>
        <p:grpSpPr>
          <a:xfrm>
            <a:off x="3946294" y="2991702"/>
            <a:ext cx="1383712" cy="1290836"/>
            <a:chOff x="3736128" y="3002260"/>
            <a:chExt cx="1383712" cy="1290836"/>
          </a:xfrm>
        </p:grpSpPr>
        <p:sp>
          <p:nvSpPr>
            <p:cNvPr id="5" name="正五邊形 4">
              <a:extLst>
                <a:ext uri="{FF2B5EF4-FFF2-40B4-BE49-F238E27FC236}">
                  <a16:creationId xmlns:a16="http://schemas.microsoft.com/office/drawing/2014/main" id="{54E32EDC-54EA-1541-834F-FBBF3C4BDCA4}"/>
                </a:ext>
              </a:extLst>
            </p:cNvPr>
            <p:cNvSpPr/>
            <p:nvPr/>
          </p:nvSpPr>
          <p:spPr>
            <a:xfrm>
              <a:off x="3851920" y="3002260"/>
              <a:ext cx="1152128" cy="85878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2C70239-FF51-8C40-A16E-1BAA9AF8E741}"/>
                </a:ext>
              </a:extLst>
            </p:cNvPr>
            <p:cNvSpPr txBox="1"/>
            <p:nvPr/>
          </p:nvSpPr>
          <p:spPr>
            <a:xfrm>
              <a:off x="3736128" y="3769876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Servlet</a:t>
              </a:r>
              <a:endParaRPr lang="zh-TW" altLang="en-US" sz="2800" b="1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D682313-687B-C640-A597-2A82D9E66B8D}"/>
              </a:ext>
            </a:extLst>
          </p:cNvPr>
          <p:cNvGrpSpPr/>
          <p:nvPr/>
        </p:nvGrpSpPr>
        <p:grpSpPr>
          <a:xfrm>
            <a:off x="6679735" y="3061056"/>
            <a:ext cx="1483098" cy="1221482"/>
            <a:chOff x="5155735" y="3061056"/>
            <a:chExt cx="1483098" cy="122148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87BA32-312C-4345-A094-9255B7F26602}"/>
                </a:ext>
              </a:extLst>
            </p:cNvPr>
            <p:cNvSpPr txBox="1"/>
            <p:nvPr/>
          </p:nvSpPr>
          <p:spPr>
            <a:xfrm>
              <a:off x="5155735" y="3759318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EJB 1.0</a:t>
              </a:r>
              <a:endParaRPr lang="zh-TW" altLang="en-US" sz="2800" b="1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87F2131-BABC-B04D-8E54-1D7723EFC821}"/>
                </a:ext>
              </a:extLst>
            </p:cNvPr>
            <p:cNvSpPr/>
            <p:nvPr/>
          </p:nvSpPr>
          <p:spPr>
            <a:xfrm>
              <a:off x="5342673" y="3061056"/>
              <a:ext cx="1109221" cy="720080"/>
            </a:xfrm>
            <a:prstGeom prst="ellipse">
              <a:avLst/>
            </a:prstGeom>
            <a:solidFill>
              <a:srgbClr val="C04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73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D0D8D3-B13C-844D-9612-436133EB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388100" name="Picture 4" descr="asp | KAZZYLEN">
            <a:extLst>
              <a:ext uri="{FF2B5EF4-FFF2-40B4-BE49-F238E27FC236}">
                <a16:creationId xmlns:a16="http://schemas.microsoft.com/office/drawing/2014/main" id="{756F2428-A572-A74A-A7F4-CBA671A4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889000"/>
            <a:ext cx="6680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0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0D40A-E903-D94A-AC1D-9FC21D21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89124" name="Picture 4" descr="King's 小宅新鮮視: 在Mac上架設JSP開發環境">
            <a:extLst>
              <a:ext uri="{FF2B5EF4-FFF2-40B4-BE49-F238E27FC236}">
                <a16:creationId xmlns:a16="http://schemas.microsoft.com/office/drawing/2014/main" id="{1EB6BC97-68C0-5449-A12E-6065C83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604920"/>
            <a:ext cx="3096344" cy="56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7550E35-51F1-2940-B314-0C7F839F62FF}"/>
              </a:ext>
            </a:extLst>
          </p:cNvPr>
          <p:cNvSpPr/>
          <p:nvPr/>
        </p:nvSpPr>
        <p:spPr>
          <a:xfrm>
            <a:off x="5159897" y="270892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EA47BF-7708-B344-A9D6-964F25DF8507}"/>
              </a:ext>
            </a:extLst>
          </p:cNvPr>
          <p:cNvSpPr/>
          <p:nvPr/>
        </p:nvSpPr>
        <p:spPr>
          <a:xfrm>
            <a:off x="3269945" y="270892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EF20E3-5CB9-1141-BB2A-B16215080108}"/>
              </a:ext>
            </a:extLst>
          </p:cNvPr>
          <p:cNvSpPr/>
          <p:nvPr/>
        </p:nvSpPr>
        <p:spPr>
          <a:xfrm>
            <a:off x="7032104" y="2708920"/>
            <a:ext cx="170301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05FB7-C69F-9045-909E-AF736D449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8" y="3002260"/>
            <a:ext cx="1246636" cy="10748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7DC28F-688D-8A42-82F0-DC8B0ABA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2" y="2772003"/>
            <a:ext cx="1441450" cy="13081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0A82566-9E04-5342-81EF-7862FFD447EB}"/>
              </a:ext>
            </a:extLst>
          </p:cNvPr>
          <p:cNvSpPr txBox="1"/>
          <p:nvPr/>
        </p:nvSpPr>
        <p:spPr>
          <a:xfrm>
            <a:off x="3324316" y="2053907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1999 (J2EE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1.2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29300F3-6761-E84D-AC63-6836F491AF09}"/>
              </a:ext>
            </a:extLst>
          </p:cNvPr>
          <p:cNvGrpSpPr/>
          <p:nvPr/>
        </p:nvGrpSpPr>
        <p:grpSpPr>
          <a:xfrm>
            <a:off x="5327556" y="3011854"/>
            <a:ext cx="1383712" cy="1290836"/>
            <a:chOff x="3736128" y="3002260"/>
            <a:chExt cx="1383712" cy="1290836"/>
          </a:xfrm>
        </p:grpSpPr>
        <p:sp>
          <p:nvSpPr>
            <p:cNvPr id="5" name="正五邊形 4">
              <a:extLst>
                <a:ext uri="{FF2B5EF4-FFF2-40B4-BE49-F238E27FC236}">
                  <a16:creationId xmlns:a16="http://schemas.microsoft.com/office/drawing/2014/main" id="{54E32EDC-54EA-1541-834F-FBBF3C4BDCA4}"/>
                </a:ext>
              </a:extLst>
            </p:cNvPr>
            <p:cNvSpPr/>
            <p:nvPr/>
          </p:nvSpPr>
          <p:spPr>
            <a:xfrm>
              <a:off x="3851920" y="3002260"/>
              <a:ext cx="1152128" cy="85878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2C70239-FF51-8C40-A16E-1BAA9AF8E741}"/>
                </a:ext>
              </a:extLst>
            </p:cNvPr>
            <p:cNvSpPr txBox="1"/>
            <p:nvPr/>
          </p:nvSpPr>
          <p:spPr>
            <a:xfrm>
              <a:off x="3736128" y="3769876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Servlet</a:t>
              </a:r>
              <a:endParaRPr lang="zh-TW" altLang="en-US" sz="2800" b="1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C96993D-604F-DF4A-B664-6F8F26FEBE72}"/>
              </a:ext>
            </a:extLst>
          </p:cNvPr>
          <p:cNvGrpSpPr/>
          <p:nvPr/>
        </p:nvGrpSpPr>
        <p:grpSpPr>
          <a:xfrm>
            <a:off x="7142062" y="3073859"/>
            <a:ext cx="1483098" cy="1213578"/>
            <a:chOff x="5393173" y="3068960"/>
            <a:chExt cx="1483098" cy="1213578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8FD79CF-AA29-874B-A2E1-F80097930739}"/>
                </a:ext>
              </a:extLst>
            </p:cNvPr>
            <p:cNvSpPr/>
            <p:nvPr/>
          </p:nvSpPr>
          <p:spPr>
            <a:xfrm>
              <a:off x="5580112" y="3068960"/>
              <a:ext cx="1109221" cy="720080"/>
            </a:xfrm>
            <a:prstGeom prst="ellipse">
              <a:avLst/>
            </a:prstGeom>
            <a:solidFill>
              <a:srgbClr val="C04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87BA32-312C-4345-A094-9255B7F26602}"/>
                </a:ext>
              </a:extLst>
            </p:cNvPr>
            <p:cNvSpPr txBox="1"/>
            <p:nvPr/>
          </p:nvSpPr>
          <p:spPr>
            <a:xfrm>
              <a:off x="5393173" y="3759318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EJB 1.1</a:t>
              </a:r>
              <a:endParaRPr lang="zh-TW" altLang="en-US" sz="2800" b="1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4D81339-0805-F041-A1E7-3788B5DAF855}"/>
              </a:ext>
            </a:extLst>
          </p:cNvPr>
          <p:cNvGrpSpPr/>
          <p:nvPr/>
        </p:nvGrpSpPr>
        <p:grpSpPr>
          <a:xfrm>
            <a:off x="3513184" y="3073859"/>
            <a:ext cx="1147269" cy="1225659"/>
            <a:chOff x="1989183" y="3073858"/>
            <a:chExt cx="1147269" cy="122565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0BDC4E-722D-CF48-8F6C-F7135B5F66B6}"/>
                </a:ext>
              </a:extLst>
            </p:cNvPr>
            <p:cNvSpPr txBox="1"/>
            <p:nvPr/>
          </p:nvSpPr>
          <p:spPr>
            <a:xfrm>
              <a:off x="2096441" y="3776297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JSP</a:t>
              </a:r>
              <a:endParaRPr lang="zh-TW" altLang="en-US" sz="2800" b="1" dirty="0"/>
            </a:p>
          </p:txBody>
        </p:sp>
        <p:sp>
          <p:nvSpPr>
            <p:cNvPr id="14" name="摺角紙張 13">
              <a:extLst>
                <a:ext uri="{FF2B5EF4-FFF2-40B4-BE49-F238E27FC236}">
                  <a16:creationId xmlns:a16="http://schemas.microsoft.com/office/drawing/2014/main" id="{8A7FC2E0-CCF2-994D-A51A-FA0099335E3E}"/>
                </a:ext>
              </a:extLst>
            </p:cNvPr>
            <p:cNvSpPr/>
            <p:nvPr/>
          </p:nvSpPr>
          <p:spPr>
            <a:xfrm>
              <a:off x="1989183" y="3073858"/>
              <a:ext cx="1147269" cy="720081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06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A1CA2-09AB-C24B-B3F5-C2BE783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前中後臺技術演進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07DDF9-65F7-4043-97F4-0F53738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4BB54-68B9-4215-8138-A4D7FA33C9C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05FB7-C69F-9045-909E-AF736D449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8" y="3002260"/>
            <a:ext cx="1246636" cy="10748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7DC28F-688D-8A42-82F0-DC8B0ABA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82" y="2772003"/>
            <a:ext cx="1441450" cy="13081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0A82566-9E04-5342-81EF-7862FFD447EB}"/>
              </a:ext>
            </a:extLst>
          </p:cNvPr>
          <p:cNvSpPr txBox="1"/>
          <p:nvPr/>
        </p:nvSpPr>
        <p:spPr>
          <a:xfrm>
            <a:off x="3324316" y="2053907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2001 (J2EE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1.3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98E295-C0FE-0748-BEA0-9CB96E30E5F8}"/>
              </a:ext>
            </a:extLst>
          </p:cNvPr>
          <p:cNvGrpSpPr/>
          <p:nvPr/>
        </p:nvGrpSpPr>
        <p:grpSpPr>
          <a:xfrm>
            <a:off x="5159897" y="2708920"/>
            <a:ext cx="1733396" cy="1656184"/>
            <a:chOff x="3635897" y="2708920"/>
            <a:chExt cx="1733396" cy="165618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550E35-51F1-2940-B314-0C7F839F62FF}"/>
                </a:ext>
              </a:extLst>
            </p:cNvPr>
            <p:cNvSpPr/>
            <p:nvPr/>
          </p:nvSpPr>
          <p:spPr>
            <a:xfrm>
              <a:off x="3635897" y="270892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29300F3-6761-E84D-AC63-6836F491AF09}"/>
                </a:ext>
              </a:extLst>
            </p:cNvPr>
            <p:cNvGrpSpPr/>
            <p:nvPr/>
          </p:nvGrpSpPr>
          <p:grpSpPr>
            <a:xfrm>
              <a:off x="3644141" y="3011854"/>
              <a:ext cx="1725152" cy="1256885"/>
              <a:chOff x="3576713" y="3002260"/>
              <a:chExt cx="1725152" cy="1256885"/>
            </a:xfrm>
          </p:grpSpPr>
          <p:sp>
            <p:nvSpPr>
              <p:cNvPr id="5" name="正五邊形 4">
                <a:extLst>
                  <a:ext uri="{FF2B5EF4-FFF2-40B4-BE49-F238E27FC236}">
                    <a16:creationId xmlns:a16="http://schemas.microsoft.com/office/drawing/2014/main" id="{54E32EDC-54EA-1541-834F-FBBF3C4BDCA4}"/>
                  </a:ext>
                </a:extLst>
              </p:cNvPr>
              <p:cNvSpPr/>
              <p:nvPr/>
            </p:nvSpPr>
            <p:spPr>
              <a:xfrm>
                <a:off x="3851920" y="3002260"/>
                <a:ext cx="1152128" cy="858788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2C70239-FF51-8C40-A16E-1BAA9AF8E741}"/>
                  </a:ext>
                </a:extLst>
              </p:cNvPr>
              <p:cNvSpPr txBox="1"/>
              <p:nvPr/>
            </p:nvSpPr>
            <p:spPr>
              <a:xfrm>
                <a:off x="3576713" y="3797480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Servlet 2.3</a:t>
                </a:r>
                <a:endParaRPr lang="zh-TW" altLang="en-US" sz="2400" b="1" dirty="0"/>
              </a:p>
            </p:txBody>
          </p:sp>
        </p:grp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270AD8F-D3B2-F341-8EBA-E13DD35B0769}"/>
              </a:ext>
            </a:extLst>
          </p:cNvPr>
          <p:cNvGrpSpPr/>
          <p:nvPr/>
        </p:nvGrpSpPr>
        <p:grpSpPr>
          <a:xfrm>
            <a:off x="7032104" y="2708920"/>
            <a:ext cx="1703014" cy="1656184"/>
            <a:chOff x="5508104" y="2708920"/>
            <a:chExt cx="1703014" cy="165618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7EF20E3-5CB9-1141-BB2A-B16215080108}"/>
                </a:ext>
              </a:extLst>
            </p:cNvPr>
            <p:cNvSpPr/>
            <p:nvPr/>
          </p:nvSpPr>
          <p:spPr>
            <a:xfrm>
              <a:off x="5508104" y="270892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C96993D-604F-DF4A-B664-6F8F26FEBE72}"/>
                </a:ext>
              </a:extLst>
            </p:cNvPr>
            <p:cNvGrpSpPr/>
            <p:nvPr/>
          </p:nvGrpSpPr>
          <p:grpSpPr>
            <a:xfrm>
              <a:off x="5618062" y="3073859"/>
              <a:ext cx="1483098" cy="1213578"/>
              <a:chOff x="5393173" y="3068960"/>
              <a:chExt cx="1483098" cy="1213578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C8FD79CF-AA29-874B-A2E1-F80097930739}"/>
                  </a:ext>
                </a:extLst>
              </p:cNvPr>
              <p:cNvSpPr/>
              <p:nvPr/>
            </p:nvSpPr>
            <p:spPr>
              <a:xfrm>
                <a:off x="5580112" y="3068960"/>
                <a:ext cx="1109221" cy="720080"/>
              </a:xfrm>
              <a:prstGeom prst="ellipse">
                <a:avLst/>
              </a:prstGeom>
              <a:solidFill>
                <a:srgbClr val="C04D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B87BA32-312C-4345-A094-9255B7F26602}"/>
                  </a:ext>
                </a:extLst>
              </p:cNvPr>
              <p:cNvSpPr txBox="1"/>
              <p:nvPr/>
            </p:nvSpPr>
            <p:spPr>
              <a:xfrm>
                <a:off x="5393173" y="3759318"/>
                <a:ext cx="14830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EJB 2.0</a:t>
                </a:r>
                <a:endParaRPr lang="zh-TW" altLang="en-US" sz="2800" b="1" dirty="0"/>
              </a:p>
            </p:txBody>
          </p:sp>
        </p:grp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65E411-820D-304F-B93A-144323762C4B}"/>
              </a:ext>
            </a:extLst>
          </p:cNvPr>
          <p:cNvGrpSpPr/>
          <p:nvPr/>
        </p:nvGrpSpPr>
        <p:grpSpPr>
          <a:xfrm>
            <a:off x="3269945" y="2708920"/>
            <a:ext cx="1703014" cy="1656184"/>
            <a:chOff x="1745945" y="2708920"/>
            <a:chExt cx="1703014" cy="165618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EA47BF-7708-B344-A9D6-964F25DF8507}"/>
                </a:ext>
              </a:extLst>
            </p:cNvPr>
            <p:cNvSpPr/>
            <p:nvPr/>
          </p:nvSpPr>
          <p:spPr>
            <a:xfrm>
              <a:off x="1745945" y="2708920"/>
              <a:ext cx="1703014" cy="1656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4D81339-0805-F041-A1E7-3788B5DAF855}"/>
                </a:ext>
              </a:extLst>
            </p:cNvPr>
            <p:cNvGrpSpPr/>
            <p:nvPr/>
          </p:nvGrpSpPr>
          <p:grpSpPr>
            <a:xfrm>
              <a:off x="1881751" y="3073858"/>
              <a:ext cx="1370712" cy="1225659"/>
              <a:chOff x="1881751" y="3073858"/>
              <a:chExt cx="1370712" cy="1225659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40BDC4E-722D-CF48-8F6C-F7135B5F66B6}"/>
                  </a:ext>
                </a:extLst>
              </p:cNvPr>
              <p:cNvSpPr txBox="1"/>
              <p:nvPr/>
            </p:nvSpPr>
            <p:spPr>
              <a:xfrm>
                <a:off x="1881751" y="3776297"/>
                <a:ext cx="1370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dirty="0"/>
                  <a:t>JSP 2</a:t>
                </a:r>
                <a:endParaRPr lang="zh-TW" altLang="en-US" sz="2800" b="1" dirty="0"/>
              </a:p>
            </p:txBody>
          </p:sp>
          <p:sp>
            <p:nvSpPr>
              <p:cNvPr id="14" name="摺角紙張 13">
                <a:extLst>
                  <a:ext uri="{FF2B5EF4-FFF2-40B4-BE49-F238E27FC236}">
                    <a16:creationId xmlns:a16="http://schemas.microsoft.com/office/drawing/2014/main" id="{8A7FC2E0-CCF2-994D-A51A-FA0099335E3E}"/>
                  </a:ext>
                </a:extLst>
              </p:cNvPr>
              <p:cNvSpPr/>
              <p:nvPr/>
            </p:nvSpPr>
            <p:spPr>
              <a:xfrm>
                <a:off x="1989183" y="3073858"/>
                <a:ext cx="1147269" cy="720081"/>
              </a:xfrm>
              <a:prstGeom prst="foldedCorne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A4C85A0-8D03-5C42-A8C5-2F931582D65E}"/>
              </a:ext>
            </a:extLst>
          </p:cNvPr>
          <p:cNvSpPr txBox="1"/>
          <p:nvPr/>
        </p:nvSpPr>
        <p:spPr>
          <a:xfrm>
            <a:off x="2546924" y="4854838"/>
            <a:ext cx="7121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JavaEE</a:t>
            </a:r>
            <a:r>
              <a:rPr lang="en-US" altLang="zh-TW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官方技術架構的巔峰</a:t>
            </a:r>
          </a:p>
        </p:txBody>
      </p:sp>
    </p:spTree>
    <p:extLst>
      <p:ext uri="{BB962C8B-B14F-4D97-AF65-F5344CB8AC3E}">
        <p14:creationId xmlns:p14="http://schemas.microsoft.com/office/powerpoint/2010/main" val="28775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Consolas"/>
        <a:ea typeface="華康儷中黑"/>
        <a:cs typeface=""/>
      </a:majorFont>
      <a:minorFont>
        <a:latin typeface="Consolas"/>
        <a:ea typeface="華康中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20461</TotalTime>
  <Words>427</Words>
  <Application>Microsoft Macintosh PowerPoint</Application>
  <PresentationFormat>寬螢幕</PresentationFormat>
  <Paragraphs>104</Paragraphs>
  <Slides>17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JhengHei</vt:lpstr>
      <vt:lpstr>Microsoft JhengHei</vt:lpstr>
      <vt:lpstr>Arial</vt:lpstr>
      <vt:lpstr>Consolas</vt:lpstr>
      <vt:lpstr>自訂設計</vt:lpstr>
      <vt:lpstr>1_自訂設計</vt:lpstr>
      <vt:lpstr>Image</vt:lpstr>
      <vt:lpstr>Q &amp; A</vt:lpstr>
      <vt:lpstr>JavaEE 的發展</vt:lpstr>
      <vt:lpstr>Web前中後臺技術演進</vt:lpstr>
      <vt:lpstr>Web前中後臺技術演進</vt:lpstr>
      <vt:lpstr>Web前中後臺技術演進</vt:lpstr>
      <vt:lpstr>PowerPoint 簡報</vt:lpstr>
      <vt:lpstr>PowerPoint 簡報</vt:lpstr>
      <vt:lpstr>Web前中後臺技術演進</vt:lpstr>
      <vt:lpstr>Web前中後臺技術演進</vt:lpstr>
      <vt:lpstr>Web前中後臺技術演進</vt:lpstr>
      <vt:lpstr>Web前中後臺技術演進</vt:lpstr>
      <vt:lpstr>Web前中後臺技術演進</vt:lpstr>
      <vt:lpstr>Web前中後臺技術演進</vt:lpstr>
      <vt:lpstr>Web前中後臺技術演進</vt:lpstr>
      <vt:lpstr>Web前中後臺技術演進</vt:lpstr>
      <vt:lpstr>未來晉級微服務開發</vt:lpstr>
      <vt:lpstr>PowerPoint 簡報</vt:lpstr>
    </vt:vector>
  </TitlesOfParts>
  <Company>巨匠電腦股份有限公司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</dc:creator>
  <cp:lastModifiedBy>weihan tuan</cp:lastModifiedBy>
  <cp:revision>2109</cp:revision>
  <dcterms:created xsi:type="dcterms:W3CDTF">2004-04-15T01:51:44Z</dcterms:created>
  <dcterms:modified xsi:type="dcterms:W3CDTF">2022-04-18T08:41:58Z</dcterms:modified>
</cp:coreProperties>
</file>