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2" r:id="rId5"/>
    <p:sldId id="260" r:id="rId6"/>
    <p:sldId id="268" r:id="rId7"/>
    <p:sldId id="258" r:id="rId8"/>
    <p:sldId id="259" r:id="rId9"/>
    <p:sldId id="269" r:id="rId10"/>
    <p:sldId id="261" r:id="rId11"/>
    <p:sldId id="264" r:id="rId12"/>
    <p:sldId id="276" r:id="rId13"/>
    <p:sldId id="263" r:id="rId14"/>
    <p:sldId id="275" r:id="rId15"/>
    <p:sldId id="266" r:id="rId16"/>
    <p:sldId id="279" r:id="rId17"/>
    <p:sldId id="277" r:id="rId18"/>
    <p:sldId id="280" r:id="rId19"/>
    <p:sldId id="270" r:id="rId20"/>
    <p:sldId id="271" r:id="rId21"/>
    <p:sldId id="272" r:id="rId22"/>
    <p:sldId id="273" r:id="rId23"/>
    <p:sldId id="27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83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10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ghuixu1114.shinyapps.io/bodyfatcalculator-group1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2A6-BDEF-4BAB-9090-D6D3C0AF3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Fat Calculator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6CEC2-3A35-4B5F-9035-3E05018B1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628 Module 2 Group 11</a:t>
            </a:r>
          </a:p>
        </p:txBody>
      </p:sp>
    </p:spTree>
    <p:extLst>
      <p:ext uri="{BB962C8B-B14F-4D97-AF65-F5344CB8AC3E}">
        <p14:creationId xmlns:p14="http://schemas.microsoft.com/office/powerpoint/2010/main" val="128840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F9A-FF82-4088-B21D-8ABC0863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BB08-49F8-4273-82D4-AB12C067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2581"/>
            <a:ext cx="10820400" cy="4024125"/>
          </a:xfrm>
        </p:spPr>
        <p:txBody>
          <a:bodyPr/>
          <a:lstStyle/>
          <a:p>
            <a:r>
              <a:rPr lang="en-US" dirty="0"/>
              <a:t>We deleted IDNO39, 79, 96, 172, 182  from data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recovered data for IDNO42, 48, 76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 cleaned data: n=247 individuals with all the original predictors </a:t>
            </a:r>
          </a:p>
        </p:txBody>
      </p:sp>
    </p:spTree>
    <p:extLst>
      <p:ext uri="{BB962C8B-B14F-4D97-AF65-F5344CB8AC3E}">
        <p14:creationId xmlns:p14="http://schemas.microsoft.com/office/powerpoint/2010/main" val="3142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EC7C-931E-4EEE-8DBF-7CEC16AD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168E-75D7-4EED-A8F8-764C3B94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28" y="20133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We used LASSO for variable selection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see that Age, Height, Abdomen and Wrist are the</a:t>
            </a:r>
            <a:br>
              <a:rPr lang="en-US" dirty="0"/>
            </a:br>
            <a:r>
              <a:rPr lang="en-US" dirty="0"/>
              <a:t>most important variables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51643-21E8-4465-A94A-0B4DF755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2" y="2371386"/>
            <a:ext cx="319132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AE11-32A4-4CC7-80AC-F52EE491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3D11-D541-47C9-8DD8-33B43153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age, we decided to turn it into a categorical variable with age 40 as cutoff between 2 groups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due to research paper we read online studying the effect of age on bodyfat </a:t>
            </a:r>
          </a:p>
        </p:txBody>
      </p:sp>
    </p:spTree>
    <p:extLst>
      <p:ext uri="{BB962C8B-B14F-4D97-AF65-F5344CB8AC3E}">
        <p14:creationId xmlns:p14="http://schemas.microsoft.com/office/powerpoint/2010/main" val="186825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110B-6899-4FFB-855F-CEEF118B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Models for Bodyfat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0982-8BC3-47EB-9F9F-64813299A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Metric for Model Performance: </a:t>
                </a:r>
                <a:br>
                  <a:rPr lang="en-US" dirty="0"/>
                </a:br>
                <a:r>
                  <a:rPr lang="en-US" dirty="0"/>
                  <a:t>1.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2. MSE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Using the predictor variables we selected, we then try the following models and compare their performance: </a:t>
                </a:r>
                <a:br>
                  <a:rPr lang="en-US" dirty="0"/>
                </a:br>
                <a:r>
                  <a:rPr lang="en-US" dirty="0"/>
                  <a:t>1. Random Forest </a:t>
                </a:r>
                <a:br>
                  <a:rPr lang="en-US" dirty="0"/>
                </a:br>
                <a:r>
                  <a:rPr lang="en-US" dirty="0"/>
                  <a:t>2. </a:t>
                </a:r>
                <a:r>
                  <a:rPr lang="en-US" dirty="0" err="1"/>
                  <a:t>XGBoost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3. Multiple Linear Regression using Leave-one-out Cross Validation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0982-8BC3-47EB-9F9F-64813299A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7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AB8-46DB-4EDA-87C6-19388B65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B8BA-95D1-4770-BE20-E5D540C5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results above, we proceed with using Multiple Linear Regression Model </a:t>
            </a:r>
          </a:p>
          <a:p>
            <a:r>
              <a:rPr lang="en-US" dirty="0"/>
              <a:t>Note that we tried one model with wrist and another without so that wrist can be an optional input in the Shiny App for user convenience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6047D65-5AA4-4C5A-A0B7-698957F6E9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476271"/>
                  </p:ext>
                </p:extLst>
              </p:nvPr>
            </p:nvGraphicFramePr>
            <p:xfrm>
              <a:off x="755273" y="2194560"/>
              <a:ext cx="1085791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201">
                      <a:extLst>
                        <a:ext uri="{9D8B030D-6E8A-4147-A177-3AD203B41FA5}">
                          <a16:colId xmlns:a16="http://schemas.microsoft.com/office/drawing/2014/main" val="4141545355"/>
                        </a:ext>
                      </a:extLst>
                    </a:gridCol>
                    <a:gridCol w="3622411">
                      <a:extLst>
                        <a:ext uri="{9D8B030D-6E8A-4147-A177-3AD203B41FA5}">
                          <a16:colId xmlns:a16="http://schemas.microsoft.com/office/drawing/2014/main" val="890923192"/>
                        </a:ext>
                      </a:extLst>
                    </a:gridCol>
                    <a:gridCol w="3619306">
                      <a:extLst>
                        <a:ext uri="{9D8B030D-6E8A-4147-A177-3AD203B41FA5}">
                          <a16:colId xmlns:a16="http://schemas.microsoft.com/office/drawing/2014/main" val="34565239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1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70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76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Multiple Linear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Wrist:0.74    Without: 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Wrist:15.75    Without:17.06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253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6047D65-5AA4-4C5A-A0B7-698957F6E9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476271"/>
                  </p:ext>
                </p:extLst>
              </p:nvPr>
            </p:nvGraphicFramePr>
            <p:xfrm>
              <a:off x="755273" y="2194560"/>
              <a:ext cx="1085791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201">
                      <a:extLst>
                        <a:ext uri="{9D8B030D-6E8A-4147-A177-3AD203B41FA5}">
                          <a16:colId xmlns:a16="http://schemas.microsoft.com/office/drawing/2014/main" val="4141545355"/>
                        </a:ext>
                      </a:extLst>
                    </a:gridCol>
                    <a:gridCol w="3622411">
                      <a:extLst>
                        <a:ext uri="{9D8B030D-6E8A-4147-A177-3AD203B41FA5}">
                          <a16:colId xmlns:a16="http://schemas.microsoft.com/office/drawing/2014/main" val="890923192"/>
                        </a:ext>
                      </a:extLst>
                    </a:gridCol>
                    <a:gridCol w="3619306">
                      <a:extLst>
                        <a:ext uri="{9D8B030D-6E8A-4147-A177-3AD203B41FA5}">
                          <a16:colId xmlns:a16="http://schemas.microsoft.com/office/drawing/2014/main" val="345652390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1005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1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70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76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Multiple Linear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Wrist:0.74    Without: 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Wrist:15.75    Without:17.06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2532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95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AF05-F405-4453-849C-D4A5B889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5F278-23F1-4F7E-9470-9294F3F8F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%=9.39+0.71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𝐴𝑏𝑑𝑜𝑚𝑒𝑛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−1.74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𝑊𝑟𝑖𝑠𝑡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+1.14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40~80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Or, if the user wants a simpler model with no wrist required, then it would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%=−1.73+0.63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𝐴𝑏𝑑𝑜𝑚𝑒𝑛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40~80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5F278-23F1-4F7E-9470-9294F3F8F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35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94AB-DB30-430B-91EE-93061B0F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22CC0D-EBC3-49E5-83CC-0A0432CF7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973" y="2193925"/>
            <a:ext cx="714605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1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66BB-D3D1-4F95-89CB-485478A8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EBF9-8AE1-4EA6-A0BC-A3CC83F8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results of the model: </a:t>
            </a:r>
          </a:p>
          <a:p>
            <a:pPr lvl="1"/>
            <a:r>
              <a:rPr lang="en-US" dirty="0"/>
              <a:t>1cm increase in abdomen -&gt; body fat increase by 0.707% </a:t>
            </a:r>
          </a:p>
          <a:p>
            <a:pPr lvl="1"/>
            <a:r>
              <a:rPr lang="en-US" dirty="0"/>
              <a:t>1cm increase in height -&gt; body fat decrease 0.138%</a:t>
            </a:r>
          </a:p>
          <a:p>
            <a:pPr lvl="1"/>
            <a:r>
              <a:rPr lang="en-US" dirty="0"/>
              <a:t>1cm increase in wrist -&gt;  body fat decrease 1.742%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737-810E-419D-B400-525FDD2C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D6D7-B5D5-4CA5-8192-18F1B2BF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American male (69inch height, 40.5 inch waist, 7.25 inches wrist):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&lt;=40: 25.76%, CI:[24.60%, 26.91%]; &gt;40: 26.91%, CI:[26.08%, 27.73%]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Usain Bolt (76.77inch height, 33 inch waist, 7.25 inch wrist ): </a:t>
            </a:r>
            <a:br>
              <a:rPr lang="en-US" dirty="0"/>
            </a:br>
            <a:r>
              <a:rPr lang="en-US" dirty="0"/>
              <a:t>Body fat 9.58% , CI:[8.06%, 11.09%]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8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C1C-AB7C-4619-ACE2-4543E55B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Diagnostics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88F4-34B1-42F2-951D-0783EFB2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check Multiple Linear Regression assumptions: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Normality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Homoscedasticity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No Multicollinearity </a:t>
            </a:r>
          </a:p>
        </p:txBody>
      </p:sp>
    </p:spTree>
    <p:extLst>
      <p:ext uri="{BB962C8B-B14F-4D97-AF65-F5344CB8AC3E}">
        <p14:creationId xmlns:p14="http://schemas.microsoft.com/office/powerpoint/2010/main" val="328087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DB8B-288C-401C-A3A7-C333F7A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E230-F8A7-448C-A62E-5EFC1E2D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first convert weight and height to metric units, in line with the other variables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at some plots and the summary statistics for the predictor variables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immediately notice there are a few points that may have issues: </a:t>
            </a:r>
            <a:br>
              <a:rPr lang="en-US" dirty="0"/>
            </a:br>
            <a:r>
              <a:rPr lang="en-US" dirty="0"/>
              <a:t>- There is outlier for Age, Weight, and Height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can see from the plots on the following slide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B4B930B3-44F5-436B-A8D6-852BD13FC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1069-D48B-40A1-91C2-71753785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Normality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DC59-BD03-49CC-B427-B1C16224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at </a:t>
            </a:r>
            <a:r>
              <a:rPr lang="en-US" dirty="0" err="1"/>
              <a:t>QQplot</a:t>
            </a:r>
            <a:r>
              <a:rPr lang="en-US" dirty="0"/>
              <a:t> for residuals as well as perform the Shapiro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Shapiro test p-value: 0.076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098B-525D-4BF1-A3AB-4A086032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60" y="2509680"/>
            <a:ext cx="5394038" cy="30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8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8FAE-8204-423A-94A9-9BCE8193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AABE-788D-42DE-A56C-3CDAD77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following residual plot: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1CF4B-33A6-4C4D-A6D4-224574F9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90" y="2527174"/>
            <a:ext cx="6373753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A0A5-E15C-4FE3-B976-DBA7502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Multicollinearity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7CF3-CEBA-4049-B954-B6D42108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variance inflation factor (VIF) to check whether there is multicollinearity in the model </a:t>
            </a:r>
          </a:p>
          <a:p>
            <a:endParaRPr lang="en-US" dirty="0"/>
          </a:p>
          <a:p>
            <a:r>
              <a:rPr lang="en-US" dirty="0"/>
              <a:t>We see VIF value for each variable is lower than 2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Conclusion: No multicollinearity issue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E9681-37AC-4350-8C41-4F41D8F0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3" y="3772131"/>
            <a:ext cx="543953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E99-015A-442E-9304-CA06D6A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Strengths/weaknesses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2C22-4ADD-48CB-8355-3B56FF159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Strengths: </a:t>
                </a:r>
                <a:br>
                  <a:rPr lang="en-US" dirty="0"/>
                </a:br>
                <a:r>
                  <a:rPr lang="en-US" dirty="0"/>
                  <a:t>- Decent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- Simple and easy to use + interpret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Weaknesses: </a:t>
                </a:r>
                <a:br>
                  <a:rPr lang="en-US" dirty="0"/>
                </a:br>
                <a:r>
                  <a:rPr lang="en-US" dirty="0"/>
                  <a:t>- It might not generalize well for individuals outside the range of our data, such as people &lt;20 or &gt; 80 </a:t>
                </a:r>
                <a:br>
                  <a:rPr lang="en-US" dirty="0"/>
                </a:br>
                <a:r>
                  <a:rPr lang="en-US" dirty="0"/>
                  <a:t>- Dataset population low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2C22-4ADD-48CB-8355-3B56FF159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2B97-C622-4DC9-952B-ECB4939B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Shiny app 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EB16-3788-4229-BD46-AFE51ADD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https://tinghuixu1114.shinyapps.io/bodyfatcalculator-group11/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2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584F-7F2F-4F9C-AEE5-19CC3847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7CEBF-922C-4339-9BBF-708B7397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67" y="1752637"/>
            <a:ext cx="4470945" cy="2486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632BE-21AC-445C-BFA3-06CE437D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54" y="1752637"/>
            <a:ext cx="4470945" cy="2486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80D136-413E-49BA-BC48-99C099C5EE6E}"/>
              </a:ext>
            </a:extLst>
          </p:cNvPr>
          <p:cNvSpPr/>
          <p:nvPr/>
        </p:nvSpPr>
        <p:spPr>
          <a:xfrm>
            <a:off x="6397253" y="2039352"/>
            <a:ext cx="316738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A13AC-5EFF-47B5-9CD9-061300312F79}"/>
              </a:ext>
            </a:extLst>
          </p:cNvPr>
          <p:cNvSpPr/>
          <p:nvPr/>
        </p:nvSpPr>
        <p:spPr>
          <a:xfrm>
            <a:off x="4845297" y="3274045"/>
            <a:ext cx="439767" cy="56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54B51-7968-4BFA-9A87-3A104988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66" y="4266191"/>
            <a:ext cx="4357887" cy="24238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44D867-8F02-4EC7-95D3-0F8B905C88F8}"/>
              </a:ext>
            </a:extLst>
          </p:cNvPr>
          <p:cNvSpPr/>
          <p:nvPr/>
        </p:nvSpPr>
        <p:spPr>
          <a:xfrm>
            <a:off x="2019598" y="5951291"/>
            <a:ext cx="316738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4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26F-7F4E-411E-8483-1E16C151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53FD-C3E6-45C2-84C7-96A7A194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E89BE58D-DEE9-4F5B-B6AD-89501CF0E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15169"/>
              </p:ext>
            </p:extLst>
          </p:nvPr>
        </p:nvGraphicFramePr>
        <p:xfrm>
          <a:off x="597359" y="2057401"/>
          <a:ext cx="949960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61">
                  <a:extLst>
                    <a:ext uri="{9D8B030D-6E8A-4147-A177-3AD203B41FA5}">
                      <a16:colId xmlns:a16="http://schemas.microsoft.com/office/drawing/2014/main" val="1862393450"/>
                    </a:ext>
                  </a:extLst>
                </a:gridCol>
                <a:gridCol w="3160571">
                  <a:extLst>
                    <a:ext uri="{9D8B030D-6E8A-4147-A177-3AD203B41FA5}">
                      <a16:colId xmlns:a16="http://schemas.microsoft.com/office/drawing/2014/main" val="817903961"/>
                    </a:ext>
                  </a:extLst>
                </a:gridCol>
                <a:gridCol w="3160571">
                  <a:extLst>
                    <a:ext uri="{9D8B030D-6E8A-4147-A177-3AD203B41FA5}">
                      <a16:colId xmlns:a16="http://schemas.microsoft.com/office/drawing/2014/main" val="4048411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proceed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1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Has the max value for weight adiposity, neck, chest, abdomen, hip, thigh, and knee, clearly an outlier from the plot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from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unreasonably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Attempt to recover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03085"/>
                  </a:ext>
                </a:extLst>
              </a:tr>
              <a:tr h="333461"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sole individual with age above 80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from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3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0F65-C7A2-494B-8A83-B4B0F266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764373"/>
            <a:ext cx="11008895" cy="1293028"/>
          </a:xfrm>
        </p:spPr>
        <p:txBody>
          <a:bodyPr/>
          <a:lstStyle/>
          <a:p>
            <a:pPr algn="l"/>
            <a:r>
              <a:rPr lang="en-US" dirty="0"/>
              <a:t>Recover height using weight+adiposity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641A8-F7E8-443E-9483-E6555B5ED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Notice that IDNO42 has height 29.5 inches/74.93cm, which is unreasonable </a:t>
                </a:r>
              </a:p>
              <a:p>
                <a:r>
                  <a:rPr lang="en-US" dirty="0"/>
                  <a:t>Can recover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𝐴𝑑𝑖𝑝𝑜𝑠𝑖𝑡𝑦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𝐻𝑒𝑖𝑔h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have: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641A8-F7E8-443E-9483-E6555B5ED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53D4B7-47C7-4DF8-B4B6-E53829B36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72963"/>
              </p:ext>
            </p:extLst>
          </p:nvPr>
        </p:nvGraphicFramePr>
        <p:xfrm>
          <a:off x="784382" y="4206622"/>
          <a:ext cx="106232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842">
                  <a:extLst>
                    <a:ext uri="{9D8B030D-6E8A-4147-A177-3AD203B41FA5}">
                      <a16:colId xmlns:a16="http://schemas.microsoft.com/office/drawing/2014/main" val="1378941044"/>
                    </a:ext>
                  </a:extLst>
                </a:gridCol>
                <a:gridCol w="3857868">
                  <a:extLst>
                    <a:ext uri="{9D8B030D-6E8A-4147-A177-3AD203B41FA5}">
                      <a16:colId xmlns:a16="http://schemas.microsoft.com/office/drawing/2014/main" val="3722620243"/>
                    </a:ext>
                  </a:extLst>
                </a:gridCol>
                <a:gridCol w="4196972">
                  <a:extLst>
                    <a:ext uri="{9D8B030D-6E8A-4147-A177-3AD203B41FA5}">
                      <a16:colId xmlns:a16="http://schemas.microsoft.com/office/drawing/2014/main" val="59841069"/>
                    </a:ext>
                  </a:extLst>
                </a:gridCol>
                <a:gridCol w="1550553">
                  <a:extLst>
                    <a:ext uri="{9D8B030D-6E8A-4147-A177-3AD203B41FA5}">
                      <a16:colId xmlns:a16="http://schemas.microsoft.com/office/drawing/2014/main" val="1164991186"/>
                    </a:ext>
                  </a:extLst>
                </a:gridCol>
              </a:tblGrid>
              <a:tr h="326398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inches/74.93cm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69.43 inches/176.34cm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8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AC3-3555-49A5-B0D0-4C3E70BD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Bodyfat variable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7759B-9551-44C7-BE50-97CAFC627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Next, we check whether there are any issues with the response variable body fat </a:t>
                </a:r>
              </a:p>
              <a:p>
                <a:r>
                  <a:rPr lang="en-US" dirty="0"/>
                  <a:t>There is a direct relationship between body fat and density that is shown by Siri’s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𝐷𝑒𝑛𝑠𝑖𝑡𝑦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−450 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use this to see if there are any wrong values for bodyfat by plotting bodyfat against density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7759B-9551-44C7-BE50-97CAFC627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3BA6-BB43-4682-BBEC-8B7B90B1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764373"/>
            <a:ext cx="10494523" cy="1293028"/>
          </a:xfrm>
        </p:spPr>
        <p:txBody>
          <a:bodyPr/>
          <a:lstStyle/>
          <a:p>
            <a:pPr algn="l"/>
            <a:r>
              <a:rPr lang="en-US" dirty="0"/>
              <a:t>Bodyfat vs density plot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17F18-6B74-49B2-8FD0-8077048E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423" y="2057401"/>
            <a:ext cx="7770334" cy="42768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5B8106-E11E-4BF0-A92E-0580763F2FA1}"/>
              </a:ext>
            </a:extLst>
          </p:cNvPr>
          <p:cNvSpPr/>
          <p:nvPr/>
        </p:nvSpPr>
        <p:spPr>
          <a:xfrm>
            <a:off x="6978315" y="4283242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6439A5-FCFF-4E93-8954-575BD3794F50}"/>
              </a:ext>
            </a:extLst>
          </p:cNvPr>
          <p:cNvSpPr/>
          <p:nvPr/>
        </p:nvSpPr>
        <p:spPr>
          <a:xfrm>
            <a:off x="8871284" y="4367463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CE80F9-087F-4F05-AECA-20C9DF901FF8}"/>
              </a:ext>
            </a:extLst>
          </p:cNvPr>
          <p:cNvSpPr/>
          <p:nvPr/>
        </p:nvSpPr>
        <p:spPr>
          <a:xfrm>
            <a:off x="6978315" y="5156339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EA193C-CAE7-4CCF-9C08-2614CA08AF10}"/>
              </a:ext>
            </a:extLst>
          </p:cNvPr>
          <p:cNvSpPr/>
          <p:nvPr/>
        </p:nvSpPr>
        <p:spPr>
          <a:xfrm>
            <a:off x="9416715" y="5678905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474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45F-E9C1-4191-86CD-B99539D5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99" y="764373"/>
            <a:ext cx="10667301" cy="1293028"/>
          </a:xfrm>
        </p:spPr>
        <p:txBody>
          <a:bodyPr/>
          <a:lstStyle/>
          <a:p>
            <a:pPr algn="ctr"/>
            <a:r>
              <a:rPr lang="en-US" dirty="0"/>
              <a:t>Recover data using Siri’s equation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2A78-75F5-4129-9CBD-379CE8D7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Clearly, some values are wrong as they deviate from the line</a:t>
            </a:r>
          </a:p>
          <a:p>
            <a:r>
              <a:rPr lang="en-US" dirty="0"/>
              <a:t>There are issues for IDNO48, 76, 96, 182 </a:t>
            </a:r>
          </a:p>
          <a:p>
            <a:r>
              <a:rPr lang="en-US" dirty="0"/>
              <a:t>Using Siri’s Equation, we have the following: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E2565-8C39-4717-A1C0-0C6AB74B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51703"/>
              </p:ext>
            </p:extLst>
          </p:nvPr>
        </p:nvGraphicFramePr>
        <p:xfrm>
          <a:off x="1016932" y="3697758"/>
          <a:ext cx="73049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37">
                  <a:extLst>
                    <a:ext uri="{9D8B030D-6E8A-4147-A177-3AD203B41FA5}">
                      <a16:colId xmlns:a16="http://schemas.microsoft.com/office/drawing/2014/main" val="2771260184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3525992022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3009601518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1769644012"/>
                    </a:ext>
                  </a:extLst>
                </a:gridCol>
              </a:tblGrid>
              <a:tr h="569901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Reasonable and Keep?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7709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06399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65883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77933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2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0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20D6-DF47-435E-96A6-E6AB91C1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Bodyfat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F372-A988-4BE4-9A49-D19022BB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Google, we learn that bodyfat percentage &lt;3% is unreasonable </a:t>
            </a:r>
          </a:p>
          <a:p>
            <a:endParaRPr lang="en-US" dirty="0"/>
          </a:p>
          <a:p>
            <a:r>
              <a:rPr lang="en-US" dirty="0"/>
              <a:t>Using this, we can filter out the data for IDNO172, which has bodyfat value of 1.9</a:t>
            </a:r>
          </a:p>
        </p:txBody>
      </p:sp>
    </p:spTree>
    <p:extLst>
      <p:ext uri="{BB962C8B-B14F-4D97-AF65-F5344CB8AC3E}">
        <p14:creationId xmlns:p14="http://schemas.microsoft.com/office/powerpoint/2010/main" val="2741804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3974</TotalTime>
  <Words>879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Century Gothic</vt:lpstr>
      <vt:lpstr>Vapor Trail</vt:lpstr>
      <vt:lpstr>Body Fat Calculator </vt:lpstr>
      <vt:lpstr>Data Exploration</vt:lpstr>
      <vt:lpstr>PowerPoint Presentation</vt:lpstr>
      <vt:lpstr>Outliers</vt:lpstr>
      <vt:lpstr>Recover height using weight+adiposity</vt:lpstr>
      <vt:lpstr>Bodyfat variable  </vt:lpstr>
      <vt:lpstr>Bodyfat vs density plot </vt:lpstr>
      <vt:lpstr>Recover data using Siri’s equation </vt:lpstr>
      <vt:lpstr>Bodyfat data </vt:lpstr>
      <vt:lpstr>Data Cleaning Summary </vt:lpstr>
      <vt:lpstr>Variable Selection</vt:lpstr>
      <vt:lpstr>Age variable </vt:lpstr>
      <vt:lpstr>Models for Bodyfat </vt:lpstr>
      <vt:lpstr>Model Performance </vt:lpstr>
      <vt:lpstr>Final Model</vt:lpstr>
      <vt:lpstr>PowerPoint Presentation</vt:lpstr>
      <vt:lpstr>Results </vt:lpstr>
      <vt:lpstr>Examples </vt:lpstr>
      <vt:lpstr>Model Diagnostics </vt:lpstr>
      <vt:lpstr>Normality </vt:lpstr>
      <vt:lpstr>Homoscedasticity</vt:lpstr>
      <vt:lpstr>Multicollinearity </vt:lpstr>
      <vt:lpstr>Strengths/weaknesses</vt:lpstr>
      <vt:lpstr>Shiny app demonstration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Calculator </dc:title>
  <dc:creator>Brian TSAI</dc:creator>
  <cp:lastModifiedBy>Brian TSAI</cp:lastModifiedBy>
  <cp:revision>59</cp:revision>
  <dcterms:created xsi:type="dcterms:W3CDTF">2021-10-17T22:11:19Z</dcterms:created>
  <dcterms:modified xsi:type="dcterms:W3CDTF">2021-10-20T21:26:17Z</dcterms:modified>
</cp:coreProperties>
</file>