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B8DA05-DE65-45C8-998F-F43FA34922B6}">
  <a:tblStyle styleId="{7CB8DA05-DE65-45C8-998F-F43FA34922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c5f573a53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c5f573a53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c5f573a53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c5f573a53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c5f573a53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c5f573a53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c5f573a5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c5f573a5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c5f573a53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c5f573a53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c5f573a53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c5f573a53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c5f573a53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c5f573a53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c5f573a5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c5f573a5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c5f573a5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c5f573a5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c5f573a5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c5f573a5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c5f573a5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c5f573a5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c5f573a5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c5f573a5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c5f573a5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c5f573a5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c5f573a5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c5f573a5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c5f573a53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c5f573a53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50" y="1751775"/>
            <a:ext cx="91440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900">
                <a:solidFill>
                  <a:srgbClr val="EF6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 628 Group 8 Preliminary Analysis Presentation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rgbClr val="695D46"/>
                </a:solidFill>
              </a:rPr>
              <a:t>Shengwen Yang</a:t>
            </a:r>
            <a:endParaRPr sz="1500">
              <a:solidFill>
                <a:srgbClr val="695D46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rgbClr val="695D46"/>
                </a:solidFill>
              </a:rPr>
              <a:t>Haoyue Shi</a:t>
            </a:r>
            <a:endParaRPr sz="1500">
              <a:solidFill>
                <a:srgbClr val="695D4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rgbClr val="695D46"/>
                </a:solidFill>
              </a:rPr>
              <a:t>Yuyang He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88000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/>
        </p:nvSpPr>
        <p:spPr>
          <a:xfrm>
            <a:off x="637938" y="1759800"/>
            <a:ext cx="160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EF6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California Pizza Kitchen</a:t>
            </a:r>
            <a:endParaRPr b="1">
              <a:solidFill>
                <a:srgbClr val="EF6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2000" y="0"/>
            <a:ext cx="288000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/>
        </p:nvSpPr>
        <p:spPr>
          <a:xfrm>
            <a:off x="3769938" y="1759800"/>
            <a:ext cx="160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EF6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Papa Murphy’s</a:t>
            </a:r>
            <a:endParaRPr b="1">
              <a:solidFill>
                <a:srgbClr val="EF6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3988" y="0"/>
            <a:ext cx="288000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6901938" y="1759800"/>
            <a:ext cx="160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EF6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Sbarro</a:t>
            </a:r>
            <a:endParaRPr b="1">
              <a:solidFill>
                <a:srgbClr val="EF6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2" y="2856700"/>
            <a:ext cx="288000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/>
        </p:nvSpPr>
        <p:spPr>
          <a:xfrm>
            <a:off x="637938" y="4616500"/>
            <a:ext cx="160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EF6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Marco’s Pizza</a:t>
            </a:r>
            <a:endParaRPr b="1">
              <a:solidFill>
                <a:srgbClr val="EF6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31988" y="2856700"/>
            <a:ext cx="288000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/>
        </p:nvSpPr>
        <p:spPr>
          <a:xfrm>
            <a:off x="3769938" y="4616500"/>
            <a:ext cx="160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EF6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Chunke E. Cheese</a:t>
            </a:r>
            <a:endParaRPr b="1">
              <a:solidFill>
                <a:srgbClr val="EF6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63988" y="2856700"/>
            <a:ext cx="288000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/>
        </p:nvSpPr>
        <p:spPr>
          <a:xfrm>
            <a:off x="6901938" y="4616500"/>
            <a:ext cx="160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EF6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Cici’s Pizza</a:t>
            </a:r>
            <a:endParaRPr b="1">
              <a:solidFill>
                <a:srgbClr val="EF6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3640">
                <a:latin typeface="Times New Roman"/>
                <a:ea typeface="Times New Roman"/>
                <a:cs typeface="Times New Roman"/>
                <a:sym typeface="Times New Roman"/>
              </a:rPr>
              <a:t>Sentiment Analysis on Features</a:t>
            </a:r>
            <a:endParaRPr sz="36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311700" y="1266325"/>
            <a:ext cx="8832300" cy="19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zh-CN" sz="2400">
                <a:latin typeface="Times New Roman"/>
                <a:ea typeface="Times New Roman"/>
                <a:cs typeface="Times New Roman"/>
                <a:sym typeface="Times New Roman"/>
              </a:rPr>
              <a:t>Extract sentences from reviews with important features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zh-CN" sz="2400">
                <a:latin typeface="Times New Roman"/>
                <a:ea typeface="Times New Roman"/>
                <a:cs typeface="Times New Roman"/>
                <a:sym typeface="Times New Roman"/>
              </a:rPr>
              <a:t>Analyze each sentence’s sentiment level by Nltk packages in python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zh-CN" sz="2400">
                <a:latin typeface="Times New Roman"/>
                <a:ea typeface="Times New Roman"/>
                <a:cs typeface="Times New Roman"/>
                <a:sym typeface="Times New Roman"/>
              </a:rPr>
              <a:t>Calculate the average positive sentiment score for eah features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563" y="3235525"/>
            <a:ext cx="6962775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60" name="Google Shape;160;p23"/>
          <p:cNvSpPr txBox="1"/>
          <p:nvPr/>
        </p:nvSpPr>
        <p:spPr>
          <a:xfrm>
            <a:off x="7500000" y="3235525"/>
            <a:ext cx="29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Open Sans"/>
                <a:ea typeface="Open Sans"/>
                <a:cs typeface="Open Sans"/>
                <a:sym typeface="Open Sans"/>
              </a:rPr>
              <a:t>*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102000" y="4488650"/>
            <a:ext cx="89400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zh-CN" sz="1100"/>
              <a:t>* </a:t>
            </a:r>
            <a:r>
              <a:rPr lang="zh-CN" sz="1100"/>
              <a:t>Real Python. (2021, September 24). </a:t>
            </a:r>
            <a:r>
              <a:rPr i="1" lang="zh-CN" sz="1100"/>
              <a:t>Sentiment analysis: First steps with Python's NLTK library</a:t>
            </a:r>
            <a:r>
              <a:rPr lang="zh-CN" sz="1100"/>
              <a:t>. Real Python. Retrieved November 18, 2021, from https://realpython.com/python-nltk-sentiment-analysis/. </a:t>
            </a:r>
            <a:endParaRPr sz="1100"/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graphicFrame>
        <p:nvGraphicFramePr>
          <p:cNvPr id="167" name="Google Shape;167;p24"/>
          <p:cNvGraphicFramePr/>
          <p:nvPr/>
        </p:nvGraphicFramePr>
        <p:xfrm>
          <a:off x="0" y="33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{7CB8DA05-DE65-45C8-998F-F43FA34922B6}</a:tableStyleId>
              </a:tblPr>
              <a:tblGrid>
                <a:gridCol w="921925"/>
                <a:gridCol w="740625"/>
                <a:gridCol w="831275"/>
                <a:gridCol w="831275"/>
                <a:gridCol w="831275"/>
                <a:gridCol w="831275"/>
                <a:gridCol w="831275"/>
                <a:gridCol w="831275"/>
                <a:gridCol w="831275"/>
                <a:gridCol w="831275"/>
                <a:gridCol w="831275"/>
              </a:tblGrid>
              <a:tr h="82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Domino’s Pizza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Pizza Hut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Little Caesars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Papa John’s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California Pizza Kitchen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Papa Murphys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Sbarro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Marco’s  Pizza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Chuck E. Cheese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Cici’s  Pizza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82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Stars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2.239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1.981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2.483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2.320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3.231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3.279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2.386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3.170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2.678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2.738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2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Delivery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0.075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0.061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0.095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0.078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0.107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0.131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0.115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0.093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0.063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0.206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2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Location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0.101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0.087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0.124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0.097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0.147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0.142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0.124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0.131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0.161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0.273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2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Service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0.129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0.12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0.158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0.137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0.214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0.252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0.116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0.187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0.172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0.133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311700" y="695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3640">
                <a:latin typeface="Times New Roman"/>
                <a:ea typeface="Times New Roman"/>
                <a:cs typeface="Times New Roman"/>
                <a:sym typeface="Times New Roman"/>
              </a:rPr>
              <a:t>Limitations</a:t>
            </a:r>
            <a:endParaRPr sz="36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311700" y="69500"/>
            <a:ext cx="8655300" cy="50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●"/>
            </a:pPr>
            <a:r>
              <a:rPr b="1" lang="zh-C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Words</a:t>
            </a:r>
            <a:r>
              <a:rPr lang="zh-C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use default stopwords /lemmatization not done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●"/>
            </a:pPr>
            <a:r>
              <a:rPr b="1" lang="zh-C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Ignore</a:t>
            </a:r>
            <a:r>
              <a:rPr lang="zh-C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shop’s attributes/users’ information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●"/>
            </a:pPr>
            <a:r>
              <a:rPr b="1" lang="zh-C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Sentiment analysis</a:t>
            </a:r>
            <a:r>
              <a:rPr lang="zh-C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use long sentence may influence the accuracy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●"/>
            </a:pPr>
            <a:r>
              <a:rPr b="1" lang="zh-C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“Not shop’s fault”</a:t>
            </a:r>
            <a:r>
              <a:rPr lang="zh-C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“The delivery took a while, but that's because GrubHub is terrible, not Chuck E”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311700" y="171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3640">
                <a:latin typeface="Times New Roman"/>
                <a:ea typeface="Times New Roman"/>
                <a:cs typeface="Times New Roman"/>
                <a:sym typeface="Times New Roman"/>
              </a:rPr>
              <a:t>Future Directions</a:t>
            </a:r>
            <a:endParaRPr sz="36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311700" y="1206250"/>
            <a:ext cx="8450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82" name="Google Shape;182;p26"/>
          <p:cNvSpPr txBox="1"/>
          <p:nvPr/>
        </p:nvSpPr>
        <p:spPr>
          <a:xfrm>
            <a:off x="244350" y="250350"/>
            <a:ext cx="8655300" cy="44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●"/>
            </a:pPr>
            <a:r>
              <a:rPr b="1" lang="zh-C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Words</a:t>
            </a:r>
            <a:r>
              <a:rPr lang="zh-C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○"/>
            </a:pPr>
            <a:r>
              <a:rPr lang="zh-C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and subject words for stopwords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○"/>
            </a:pPr>
            <a:r>
              <a:rPr lang="zh-C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lang="zh-C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index to represent importance, such as </a:t>
            </a:r>
            <a:r>
              <a:rPr lang="zh-C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tf-idf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○"/>
            </a:pPr>
            <a:r>
              <a:rPr lang="zh-C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</a:t>
            </a:r>
            <a:r>
              <a:rPr lang="zh-C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lemmatization 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●"/>
            </a:pPr>
            <a:r>
              <a:rPr b="1" lang="zh-C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Ignore</a:t>
            </a:r>
            <a:r>
              <a:rPr lang="zh-C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use other information to help filter review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○"/>
            </a:pPr>
            <a:r>
              <a:rPr lang="zh-C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keep reviews from yelp’s elite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●"/>
            </a:pPr>
            <a:r>
              <a:rPr b="1" lang="zh-C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Sentiment analysis</a:t>
            </a:r>
            <a:r>
              <a:rPr lang="zh-C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use shorter sentences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311700" y="171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3640">
                <a:latin typeface="Times New Roman"/>
                <a:ea typeface="Times New Roman"/>
                <a:cs typeface="Times New Roman"/>
                <a:sym typeface="Times New Roman"/>
              </a:rPr>
              <a:t>Future Directions</a:t>
            </a:r>
            <a:endParaRPr sz="36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311700" y="1206250"/>
            <a:ext cx="8450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90" name="Google Shape;190;p27"/>
          <p:cNvSpPr txBox="1"/>
          <p:nvPr/>
        </p:nvSpPr>
        <p:spPr>
          <a:xfrm>
            <a:off x="209250" y="602425"/>
            <a:ext cx="8655300" cy="59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●"/>
            </a:pPr>
            <a:r>
              <a:rPr b="1" lang="zh-C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better and “detailed” words</a:t>
            </a:r>
            <a:r>
              <a:rPr lang="zh-C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zh-C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each feature</a:t>
            </a:r>
            <a:r>
              <a:rPr lang="zh-C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For example, use “fast” and “slow” instead of  “delivery”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●"/>
            </a:pPr>
            <a:r>
              <a:rPr b="1" lang="zh-C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statistical tests</a:t>
            </a:r>
            <a:r>
              <a:rPr lang="zh-C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find the correlations between words and ratings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●"/>
            </a:pPr>
            <a:r>
              <a:rPr lang="zh-C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kernel words and do a SLR. Ratings ~ intercept + words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ctrTitle"/>
          </p:nvPr>
        </p:nvSpPr>
        <p:spPr>
          <a:xfrm>
            <a:off x="50" y="1751775"/>
            <a:ext cx="91440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900">
                <a:solidFill>
                  <a:srgbClr val="EF6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8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rgbClr val="695D46"/>
                </a:solidFill>
              </a:rPr>
              <a:t>Shengwen Yang</a:t>
            </a:r>
            <a:endParaRPr sz="1500">
              <a:solidFill>
                <a:srgbClr val="695D46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rgbClr val="695D46"/>
                </a:solidFill>
              </a:rPr>
              <a:t>Haoyue Shi</a:t>
            </a:r>
            <a:endParaRPr sz="1500">
              <a:solidFill>
                <a:srgbClr val="695D4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rgbClr val="695D46"/>
                </a:solidFill>
              </a:rPr>
              <a:t>Yuyang He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3640">
                <a:latin typeface="Times New Roman"/>
                <a:ea typeface="Times New Roman"/>
                <a:cs typeface="Times New Roman"/>
                <a:sym typeface="Times New Roman"/>
              </a:rPr>
              <a:t>TOP 10 PIZZA CHAINS IN THE US</a:t>
            </a:r>
            <a:endParaRPr sz="36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zh-CN" sz="2400">
                <a:latin typeface="Times New Roman"/>
                <a:ea typeface="Times New Roman"/>
                <a:cs typeface="Times New Roman"/>
                <a:sym typeface="Times New Roman"/>
              </a:rPr>
              <a:t>Goal and </a:t>
            </a:r>
            <a:r>
              <a:rPr lang="zh-CN" sz="2400"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zh-CN" sz="2400"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zh-CN" sz="2400">
                <a:latin typeface="Times New Roman"/>
                <a:ea typeface="Times New Roman"/>
                <a:cs typeface="Times New Roman"/>
                <a:sym typeface="Times New Roman"/>
              </a:rPr>
              <a:t>Limitation and Future Directions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364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6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zh-CN" sz="2400">
                <a:latin typeface="Times New Roman"/>
                <a:ea typeface="Times New Roman"/>
                <a:cs typeface="Times New Roman"/>
                <a:sym typeface="Times New Roman"/>
              </a:rPr>
              <a:t>We are interested in large pizza chains.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zh-CN" sz="2400">
                <a:latin typeface="Times New Roman"/>
                <a:ea typeface="Times New Roman"/>
                <a:cs typeface="Times New Roman"/>
                <a:sym typeface="Times New Roman"/>
              </a:rPr>
              <a:t>From a report* in the internet, we find top 10 pizza chains in the US in 2020.</a:t>
            </a:r>
            <a:endParaRPr/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430525" y="4101200"/>
            <a:ext cx="8401800" cy="76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i="1" lang="zh-CN" sz="1300">
                <a:latin typeface="Times New Roman"/>
                <a:ea typeface="Times New Roman"/>
                <a:cs typeface="Times New Roman"/>
                <a:sym typeface="Times New Roman"/>
              </a:rPr>
              <a:t>10 largest pizza chains in the US</a:t>
            </a:r>
            <a:r>
              <a:rPr lang="zh-CN" sz="1300">
                <a:latin typeface="Times New Roman"/>
                <a:ea typeface="Times New Roman"/>
                <a:cs typeface="Times New Roman"/>
                <a:sym typeface="Times New Roman"/>
              </a:rPr>
              <a:t>. Zippia. (n.d.). Retrieved November 18, 2021, from https://www.zippia.com/advice/largest-pizza-chains/. 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3640">
                <a:latin typeface="Times New Roman"/>
                <a:ea typeface="Times New Roman"/>
                <a:cs typeface="Times New Roman"/>
                <a:sym typeface="Times New Roman"/>
              </a:rPr>
              <a:t>Goal</a:t>
            </a:r>
            <a:endParaRPr sz="36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4450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0692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zh-CN" sz="2419">
                <a:latin typeface="Times New Roman"/>
                <a:ea typeface="Times New Roman"/>
                <a:cs typeface="Times New Roman"/>
                <a:sym typeface="Times New Roman"/>
              </a:rPr>
              <a:t>Focus on top 10 pizza chains in the US.</a:t>
            </a:r>
            <a:endParaRPr sz="241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069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zh-CN" sz="2419">
                <a:latin typeface="Times New Roman"/>
                <a:ea typeface="Times New Roman"/>
                <a:cs typeface="Times New Roman"/>
                <a:sym typeface="Times New Roman"/>
              </a:rPr>
              <a:t>Why top 10 pizza chain restaurants are different based on the reviews?</a:t>
            </a:r>
            <a:endParaRPr sz="241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2397300" y="804800"/>
            <a:ext cx="73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3640"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endParaRPr sz="36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zh-CN" sz="2400">
                <a:latin typeface="Times New Roman"/>
                <a:ea typeface="Times New Roman"/>
                <a:cs typeface="Times New Roman"/>
                <a:sym typeface="Times New Roman"/>
              </a:rPr>
              <a:t>Original Data:  About 8.64 million reviews and 160 thousand business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200"/>
              </a:spcAft>
              <a:buSzPts val="2400"/>
              <a:buFont typeface="Times New Roman"/>
              <a:buChar char="●"/>
            </a:pPr>
            <a:r>
              <a:rPr lang="zh-CN" sz="2400">
                <a:latin typeface="Times New Roman"/>
                <a:ea typeface="Times New Roman"/>
                <a:cs typeface="Times New Roman"/>
                <a:sym typeface="Times New Roman"/>
              </a:rPr>
              <a:t>Goal: Explore businesses belongs to top 10 pizza chains in the US and gather insights about these businesses through reviews.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3640"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endParaRPr sz="36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227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2420"/>
              <a:buFont typeface="Times New Roman"/>
              <a:buChar char="●"/>
            </a:pPr>
            <a:r>
              <a:rPr lang="zh-CN" sz="2420">
                <a:latin typeface="Times New Roman"/>
                <a:ea typeface="Times New Roman"/>
                <a:cs typeface="Times New Roman"/>
                <a:sym typeface="Times New Roman"/>
              </a:rPr>
              <a:t>Method: </a:t>
            </a:r>
            <a:r>
              <a:rPr lang="zh-CN" sz="2420">
                <a:latin typeface="Times New Roman"/>
                <a:ea typeface="Times New Roman"/>
                <a:cs typeface="Times New Roman"/>
                <a:sym typeface="Times New Roman"/>
              </a:rPr>
              <a:t>Filter businesses with keywords which belong to names of top 10 pizza chains in the US. </a:t>
            </a:r>
            <a:endParaRPr sz="24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2270" lvl="0" marL="457200" rtl="0" algn="l">
              <a:lnSpc>
                <a:spcPct val="190000"/>
              </a:lnSpc>
              <a:spcBef>
                <a:spcPts val="1000"/>
              </a:spcBef>
              <a:spcAft>
                <a:spcPts val="1200"/>
              </a:spcAft>
              <a:buSzPts val="2420"/>
              <a:buFont typeface="Times New Roman"/>
              <a:buChar char="●"/>
            </a:pPr>
            <a:r>
              <a:rPr lang="zh-CN" sz="2420">
                <a:latin typeface="Times New Roman"/>
                <a:ea typeface="Times New Roman"/>
                <a:cs typeface="Times New Roman"/>
                <a:sym typeface="Times New Roman"/>
              </a:rPr>
              <a:t>Final Data: About 398 thousand reviews from 3890 businesses in 10 brands with chains’names, users’stars, attributes, and review_counts.</a:t>
            </a:r>
            <a:endParaRPr sz="24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3640"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 sz="36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zh-CN" sz="2400">
                <a:latin typeface="Times New Roman"/>
                <a:ea typeface="Times New Roman"/>
                <a:cs typeface="Times New Roman"/>
                <a:sym typeface="Times New Roman"/>
              </a:rPr>
              <a:t>Analyze Raw Data </a:t>
            </a:r>
            <a:r>
              <a:rPr lang="zh-CN" sz="2400">
                <a:latin typeface="Times New Roman"/>
                <a:ea typeface="Times New Roman"/>
                <a:cs typeface="Times New Roman"/>
                <a:sym typeface="Times New Roman"/>
              </a:rPr>
              <a:t>and Background Information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zh-CN" sz="2400">
                <a:latin typeface="Times New Roman"/>
                <a:ea typeface="Times New Roman"/>
                <a:cs typeface="Times New Roman"/>
                <a:sym typeface="Times New Roman"/>
              </a:rPr>
              <a:t>Extract Insight Features from Word Frequencies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zh-CN" sz="2400">
                <a:latin typeface="Times New Roman"/>
                <a:ea typeface="Times New Roman"/>
                <a:cs typeface="Times New Roman"/>
                <a:sym typeface="Times New Roman"/>
              </a:rPr>
              <a:t>Sentiment Analysis on Features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3640">
                <a:latin typeface="Times New Roman"/>
                <a:ea typeface="Times New Roman"/>
                <a:cs typeface="Times New Roman"/>
                <a:sym typeface="Times New Roman"/>
              </a:rPr>
              <a:t>Analyze Raw Data </a:t>
            </a:r>
            <a:endParaRPr sz="36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266325"/>
            <a:ext cx="3223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zh-CN" sz="2400">
                <a:latin typeface="Times New Roman"/>
                <a:ea typeface="Times New Roman"/>
                <a:cs typeface="Times New Roman"/>
                <a:sym typeface="Times New Roman"/>
              </a:rPr>
              <a:t>Get Statistics of Users’ Review Stars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zh-CN" sz="2400">
                <a:latin typeface="Times New Roman"/>
                <a:ea typeface="Times New Roman"/>
                <a:cs typeface="Times New Roman"/>
                <a:sym typeface="Times New Roman"/>
              </a:rPr>
              <a:t>Visulize them in box plot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6725" y="0"/>
            <a:ext cx="4477574" cy="505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3640">
                <a:latin typeface="Times New Roman"/>
                <a:ea typeface="Times New Roman"/>
                <a:cs typeface="Times New Roman"/>
                <a:sym typeface="Times New Roman"/>
              </a:rPr>
              <a:t>Extract Insight Features</a:t>
            </a:r>
            <a:endParaRPr sz="36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266325"/>
            <a:ext cx="2999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zh-CN" sz="2400">
                <a:latin typeface="Times New Roman"/>
                <a:ea typeface="Times New Roman"/>
                <a:cs typeface="Times New Roman"/>
                <a:sym typeface="Times New Roman"/>
              </a:rPr>
              <a:t>Draw Word Clouds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zh-CN" sz="2400">
                <a:latin typeface="Times New Roman"/>
                <a:ea typeface="Times New Roman"/>
                <a:cs typeface="Times New Roman"/>
                <a:sym typeface="Times New Roman"/>
              </a:rPr>
              <a:t>Extract Important Features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1113" y="1152425"/>
            <a:ext cx="2880000" cy="21600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27" name="Google Shape;127;p21"/>
          <p:cNvSpPr txBox="1"/>
          <p:nvPr/>
        </p:nvSpPr>
        <p:spPr>
          <a:xfrm>
            <a:off x="3947238" y="2717575"/>
            <a:ext cx="160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EF6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Domino’s</a:t>
            </a:r>
            <a:endParaRPr b="1">
              <a:solidFill>
                <a:srgbClr val="EF6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2288" y="1152425"/>
            <a:ext cx="288000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6590238" y="2717575"/>
            <a:ext cx="160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EF6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Pizza Hut</a:t>
            </a:r>
            <a:endParaRPr b="1">
              <a:solidFill>
                <a:srgbClr val="EF6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1125" y="2983500"/>
            <a:ext cx="288000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/>
        </p:nvSpPr>
        <p:spPr>
          <a:xfrm>
            <a:off x="3949063" y="4743300"/>
            <a:ext cx="160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EF6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Little Caesars</a:t>
            </a:r>
            <a:endParaRPr b="1">
              <a:solidFill>
                <a:srgbClr val="EF6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52300" y="2983500"/>
            <a:ext cx="288000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6590238" y="4743300"/>
            <a:ext cx="160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EF6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Papa John’s</a:t>
            </a:r>
            <a:endParaRPr b="1">
              <a:solidFill>
                <a:srgbClr val="EF6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