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5213" cy="42803763"/>
  <p:notesSz cx="6858000" cy="9144000"/>
  <p:defaultTextStyle>
    <a:defPPr>
      <a:defRPr lang="ko-KR"/>
    </a:defPPr>
    <a:lvl1pPr marL="0" algn="l" defTabSz="4175802" rtl="0" eaLnBrk="1" latinLnBrk="1" hangingPunct="1">
      <a:defRPr sz="8215" kern="1200">
        <a:solidFill>
          <a:schemeClr val="tx1"/>
        </a:solidFill>
        <a:latin typeface="+mn-lt"/>
        <a:ea typeface="+mn-ea"/>
        <a:cs typeface="+mn-cs"/>
      </a:defRPr>
    </a:lvl1pPr>
    <a:lvl2pPr marL="2087901" algn="l" defTabSz="4175802" rtl="0" eaLnBrk="1" latinLnBrk="1" hangingPunct="1">
      <a:defRPr sz="8215" kern="1200">
        <a:solidFill>
          <a:schemeClr val="tx1"/>
        </a:solidFill>
        <a:latin typeface="+mn-lt"/>
        <a:ea typeface="+mn-ea"/>
        <a:cs typeface="+mn-cs"/>
      </a:defRPr>
    </a:lvl2pPr>
    <a:lvl3pPr marL="4175802" algn="l" defTabSz="4175802" rtl="0" eaLnBrk="1" latinLnBrk="1" hangingPunct="1">
      <a:defRPr sz="8215" kern="1200">
        <a:solidFill>
          <a:schemeClr val="tx1"/>
        </a:solidFill>
        <a:latin typeface="+mn-lt"/>
        <a:ea typeface="+mn-ea"/>
        <a:cs typeface="+mn-cs"/>
      </a:defRPr>
    </a:lvl3pPr>
    <a:lvl4pPr marL="6263703" algn="l" defTabSz="4175802" rtl="0" eaLnBrk="1" latinLnBrk="1" hangingPunct="1">
      <a:defRPr sz="8215" kern="1200">
        <a:solidFill>
          <a:schemeClr val="tx1"/>
        </a:solidFill>
        <a:latin typeface="+mn-lt"/>
        <a:ea typeface="+mn-ea"/>
        <a:cs typeface="+mn-cs"/>
      </a:defRPr>
    </a:lvl4pPr>
    <a:lvl5pPr marL="8351604" algn="l" defTabSz="4175802" rtl="0" eaLnBrk="1" latinLnBrk="1" hangingPunct="1">
      <a:defRPr sz="8215" kern="1200">
        <a:solidFill>
          <a:schemeClr val="tx1"/>
        </a:solidFill>
        <a:latin typeface="+mn-lt"/>
        <a:ea typeface="+mn-ea"/>
        <a:cs typeface="+mn-cs"/>
      </a:defRPr>
    </a:lvl5pPr>
    <a:lvl6pPr marL="10439505" algn="l" defTabSz="4175802" rtl="0" eaLnBrk="1" latinLnBrk="1" hangingPunct="1">
      <a:defRPr sz="8215" kern="1200">
        <a:solidFill>
          <a:schemeClr val="tx1"/>
        </a:solidFill>
        <a:latin typeface="+mn-lt"/>
        <a:ea typeface="+mn-ea"/>
        <a:cs typeface="+mn-cs"/>
      </a:defRPr>
    </a:lvl6pPr>
    <a:lvl7pPr marL="12527406" algn="l" defTabSz="4175802" rtl="0" eaLnBrk="1" latinLnBrk="1" hangingPunct="1">
      <a:defRPr sz="8215" kern="1200">
        <a:solidFill>
          <a:schemeClr val="tx1"/>
        </a:solidFill>
        <a:latin typeface="+mn-lt"/>
        <a:ea typeface="+mn-ea"/>
        <a:cs typeface="+mn-cs"/>
      </a:defRPr>
    </a:lvl7pPr>
    <a:lvl8pPr marL="14615307" algn="l" defTabSz="4175802" rtl="0" eaLnBrk="1" latinLnBrk="1" hangingPunct="1">
      <a:defRPr sz="8215" kern="1200">
        <a:solidFill>
          <a:schemeClr val="tx1"/>
        </a:solidFill>
        <a:latin typeface="+mn-lt"/>
        <a:ea typeface="+mn-ea"/>
        <a:cs typeface="+mn-cs"/>
      </a:defRPr>
    </a:lvl8pPr>
    <a:lvl9pPr marL="16703208" algn="l" defTabSz="4175802" rtl="0" eaLnBrk="1" latinLnBrk="1" hangingPunct="1">
      <a:defRPr sz="82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00FEACF1-7795-42C9-A7AB-6660E69A3D40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1" autoAdjust="0"/>
    <p:restoredTop sz="96310" autoAdjust="0"/>
  </p:normalViewPr>
  <p:slideViewPr>
    <p:cSldViewPr>
      <p:cViewPr>
        <p:scale>
          <a:sx n="50" d="100"/>
          <a:sy n="50" d="100"/>
        </p:scale>
        <p:origin x="36" y="-5640"/>
      </p:cViewPr>
      <p:guideLst>
        <p:guide orient="horz" pos="13482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0641" y="13296912"/>
            <a:ext cx="25733932" cy="917506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41283" y="24255466"/>
            <a:ext cx="21192649" cy="10938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45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15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785223" y="10800026"/>
            <a:ext cx="24136073" cy="23009004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6496" y="10800026"/>
            <a:ext cx="71914143" cy="23009004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0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3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1533" y="27505385"/>
            <a:ext cx="25733932" cy="850130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91533" y="18142064"/>
            <a:ext cx="25733932" cy="9363320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87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6495" y="62917571"/>
            <a:ext cx="48025106" cy="17797249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896187" y="62917571"/>
            <a:ext cx="48025109" cy="17797249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49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3761" y="9581309"/>
            <a:ext cx="13376810" cy="3993033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3761" y="13574342"/>
            <a:ext cx="13376810" cy="24661708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79390" y="9581309"/>
            <a:ext cx="13382064" cy="3993033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79390" y="13574342"/>
            <a:ext cx="13382064" cy="24661708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72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7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8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3763" y="1704224"/>
            <a:ext cx="9960336" cy="7252860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36767" y="1704227"/>
            <a:ext cx="16924685" cy="36531826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13763" y="8957087"/>
            <a:ext cx="9960336" cy="29278966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09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4154" y="29962635"/>
            <a:ext cx="18165128" cy="3537258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934154" y="3824596"/>
            <a:ext cx="18165128" cy="25682258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34154" y="33499893"/>
            <a:ext cx="18165128" cy="5023494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36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3761" y="9987548"/>
            <a:ext cx="27247692" cy="28248505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513762" y="39672750"/>
            <a:ext cx="7064216" cy="2278905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53552-E411-4BEE-85DD-2E8768F838C8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344032" y="39672750"/>
            <a:ext cx="9587151" cy="2278905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1697237" y="39672750"/>
            <a:ext cx="7064216" cy="2278905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94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1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1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1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1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1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08712" y="1881323"/>
            <a:ext cx="2723840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8800" dirty="0" err="1" smtClean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영상처리를</a:t>
            </a:r>
            <a:r>
              <a:rPr lang="ko-KR" altLang="en-US" sz="8800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활용한 장애인 </a:t>
            </a:r>
            <a:r>
              <a:rPr lang="ko-KR" altLang="en-US" sz="8800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주차구역 단속 시스템</a:t>
            </a:r>
            <a:endParaRPr lang="ko-KR" altLang="en-US" sz="8800" dirty="0">
              <a:solidFill>
                <a:srgbClr val="00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08713" y="10098113"/>
            <a:ext cx="27000000" cy="9000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04586" y="9232529"/>
            <a:ext cx="6072181" cy="91916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4800" dirty="0">
                <a:latin typeface="HY헤드라인M" pitchFamily="18" charset="-127"/>
                <a:ea typeface="HY헤드라인M" pitchFamily="18" charset="-127"/>
              </a:rPr>
              <a:t>개발동기 및 목적</a:t>
            </a:r>
          </a:p>
        </p:txBody>
      </p:sp>
      <p:sp>
        <p:nvSpPr>
          <p:cNvPr id="13" name="직사각형 17"/>
          <p:cNvSpPr>
            <a:spLocks noChangeArrowheads="1"/>
          </p:cNvSpPr>
          <p:nvPr/>
        </p:nvSpPr>
        <p:spPr bwMode="auto">
          <a:xfrm>
            <a:off x="1688486" y="10405694"/>
            <a:ext cx="6041534" cy="86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08610" tIns="154305" rIns="308610" bIns="154305">
            <a:spAutoFit/>
          </a:bodyPr>
          <a:lstStyle/>
          <a:p>
            <a:pPr algn="just">
              <a:buFont typeface="Arial" charset="0"/>
              <a:buChar char="•"/>
            </a:pPr>
            <a:endParaRPr lang="en-US" altLang="ko-KR" sz="3600" dirty="0">
              <a:solidFill>
                <a:srgbClr val="0033C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TextBox 3"/>
          <p:cNvSpPr txBox="1">
            <a:spLocks noChangeArrowheads="1"/>
          </p:cNvSpPr>
          <p:nvPr/>
        </p:nvSpPr>
        <p:spPr bwMode="auto">
          <a:xfrm>
            <a:off x="10132664" y="7177397"/>
            <a:ext cx="186864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ko-KR" altLang="en-US" sz="4800" dirty="0">
                <a:latin typeface="HY헤드라인M" pitchFamily="18" charset="-127"/>
                <a:ea typeface="HY헤드라인M" pitchFamily="18" charset="-127"/>
              </a:rPr>
              <a:t>○참여학생</a:t>
            </a:r>
            <a:r>
              <a:rPr lang="en-US" altLang="ko-KR" sz="4800" dirty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48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김양규</a:t>
            </a:r>
            <a:r>
              <a:rPr lang="en-US" altLang="ko-KR" sz="48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48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최준영</a:t>
            </a:r>
            <a:r>
              <a:rPr lang="en-US" altLang="ko-KR" sz="48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48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안유정</a:t>
            </a:r>
            <a:r>
              <a:rPr lang="en-US" altLang="ko-KR" sz="48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4800" dirty="0" err="1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서정무</a:t>
            </a:r>
            <a:r>
              <a:rPr lang="en-US" altLang="ko-KR" sz="48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4800" dirty="0">
              <a:solidFill>
                <a:srgbClr val="0033C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5"/>
          <p:cNvSpPr txBox="1">
            <a:spLocks noChangeArrowheads="1"/>
          </p:cNvSpPr>
          <p:nvPr/>
        </p:nvSpPr>
        <p:spPr bwMode="auto">
          <a:xfrm>
            <a:off x="19026038" y="4335986"/>
            <a:ext cx="97210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ko-KR" altLang="en-US" sz="60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전자정보통신공</a:t>
            </a:r>
            <a:r>
              <a:rPr lang="ko-KR" altLang="en-US" sz="6000" dirty="0" smtClean="0">
                <a:latin typeface="HY헤드라인M" pitchFamily="18" charset="-127"/>
                <a:ea typeface="HY헤드라인M" pitchFamily="18" charset="-127"/>
              </a:rPr>
              <a:t>학과 </a:t>
            </a:r>
            <a:r>
              <a:rPr lang="ko-KR" altLang="en-US" sz="60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60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D.Y.B</a:t>
            </a:r>
            <a:endParaRPr lang="ko-KR" altLang="en-US" sz="6000" dirty="0">
              <a:solidFill>
                <a:srgbClr val="0033C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454798" y="31625874"/>
            <a:ext cx="27053915" cy="10262257"/>
            <a:chOff x="2569003" y="33715160"/>
            <a:chExt cx="27053915" cy="10262257"/>
          </a:xfrm>
        </p:grpSpPr>
        <p:sp>
          <p:nvSpPr>
            <p:cNvPr id="16" name="직사각형 15"/>
            <p:cNvSpPr/>
            <p:nvPr/>
          </p:nvSpPr>
          <p:spPr>
            <a:xfrm>
              <a:off x="2569003" y="34261760"/>
              <a:ext cx="27053915" cy="9715657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569004" y="33715160"/>
              <a:ext cx="6225434" cy="919162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800" dirty="0">
                  <a:latin typeface="HY헤드라인M" pitchFamily="18" charset="-127"/>
                  <a:ea typeface="HY헤드라인M" pitchFamily="18" charset="-127"/>
                </a:rPr>
                <a:t>활용방안 및 기대효과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536386" y="19515301"/>
            <a:ext cx="27052627" cy="11402454"/>
            <a:chOff x="2527740" y="19647931"/>
            <a:chExt cx="27000000" cy="11402454"/>
          </a:xfrm>
        </p:grpSpPr>
        <p:sp>
          <p:nvSpPr>
            <p:cNvPr id="33" name="직사각형 32"/>
            <p:cNvSpPr/>
            <p:nvPr/>
          </p:nvSpPr>
          <p:spPr>
            <a:xfrm>
              <a:off x="2527740" y="19999733"/>
              <a:ext cx="27000000" cy="1105065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527740" y="19647931"/>
              <a:ext cx="6792261" cy="919162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800" b="1" dirty="0">
                  <a:latin typeface="HY헤드라인M" pitchFamily="18" charset="-127"/>
                  <a:ea typeface="HY헤드라인M" pitchFamily="18" charset="-127"/>
                </a:rPr>
                <a:t>과제 해결방안 및 과정</a:t>
              </a:r>
            </a:p>
          </p:txBody>
        </p:sp>
      </p:grpSp>
      <p:sp>
        <p:nvSpPr>
          <p:cNvPr id="24" name="TextBox 3"/>
          <p:cNvSpPr txBox="1">
            <a:spLocks noChangeArrowheads="1"/>
          </p:cNvSpPr>
          <p:nvPr/>
        </p:nvSpPr>
        <p:spPr bwMode="auto">
          <a:xfrm>
            <a:off x="10213056" y="5889637"/>
            <a:ext cx="186864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ko-KR" altLang="en-US" sz="4800" dirty="0">
                <a:latin typeface="HY헤드라인M" pitchFamily="18" charset="-127"/>
                <a:ea typeface="HY헤드라인M" pitchFamily="18" charset="-127"/>
              </a:rPr>
              <a:t>○지도교수</a:t>
            </a:r>
            <a:r>
              <a:rPr lang="en-US" altLang="ko-KR" sz="4800" dirty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48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유정기     </a:t>
            </a:r>
            <a:r>
              <a:rPr lang="ko-KR" altLang="en-US" sz="4800" dirty="0" smtClean="0"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4800" dirty="0">
                <a:latin typeface="HY헤드라인M" pitchFamily="18" charset="-127"/>
                <a:ea typeface="HY헤드라인M" pitchFamily="18" charset="-127"/>
              </a:rPr>
              <a:t>○참여기업</a:t>
            </a:r>
            <a:r>
              <a:rPr lang="en-US" altLang="ko-KR" sz="4800" dirty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4800" dirty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기업명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6071" y="10350217"/>
            <a:ext cx="4049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프로젝트 소개</a:t>
            </a:r>
            <a:endParaRPr lang="ko-KR" altLang="en-US" sz="4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040174" y="14270959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개발동기 및 필요성</a:t>
            </a:r>
            <a:endParaRPr lang="ko-KR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18616" y="10355512"/>
            <a:ext cx="216458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800" dirty="0" smtClean="0">
                <a:latin typeface="+mn-ea"/>
              </a:rPr>
              <a:t>장애인 주차구역에 불법 주차 차량을 단속 및 관리하는 시스템이다</a:t>
            </a:r>
            <a:r>
              <a:rPr lang="en-US" altLang="ko-KR" sz="2800" dirty="0" smtClean="0">
                <a:latin typeface="+mn-ea"/>
              </a:rPr>
              <a:t>. </a:t>
            </a:r>
            <a:r>
              <a:rPr lang="ko-KR" altLang="en-US" sz="2800" dirty="0" smtClean="0">
                <a:latin typeface="+mn-ea"/>
              </a:rPr>
              <a:t>장애인 </a:t>
            </a:r>
            <a:r>
              <a:rPr lang="ko-KR" altLang="en-US" sz="2800" dirty="0" err="1" smtClean="0">
                <a:latin typeface="+mn-ea"/>
              </a:rPr>
              <a:t>주차구역의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ko-KR" altLang="en-US" sz="2800" dirty="0" err="1" smtClean="0">
                <a:latin typeface="+mn-ea"/>
              </a:rPr>
              <a:t>방지턱</a:t>
            </a:r>
            <a:r>
              <a:rPr lang="ko-KR" altLang="en-US" sz="2800" dirty="0" smtClean="0">
                <a:latin typeface="+mn-ea"/>
              </a:rPr>
              <a:t> 뒤에 있는 </a:t>
            </a:r>
            <a:r>
              <a:rPr lang="ko-KR" altLang="en-US" sz="2800" dirty="0" err="1" smtClean="0">
                <a:latin typeface="+mn-ea"/>
              </a:rPr>
              <a:t>단속시스템</a:t>
            </a:r>
            <a:r>
              <a:rPr lang="ko-KR" altLang="en-US" sz="2800" dirty="0" smtClean="0">
                <a:latin typeface="+mn-ea"/>
              </a:rPr>
              <a:t> 기기가 </a:t>
            </a:r>
            <a:r>
              <a:rPr lang="ko-KR" altLang="en-US" sz="2800" dirty="0" err="1" smtClean="0">
                <a:latin typeface="+mn-ea"/>
              </a:rPr>
              <a:t>거리감지를</a:t>
            </a:r>
            <a:r>
              <a:rPr lang="ko-KR" altLang="en-US" sz="2800" dirty="0" smtClean="0">
                <a:latin typeface="+mn-ea"/>
              </a:rPr>
              <a:t> 통해서 차량 </a:t>
            </a:r>
            <a:r>
              <a:rPr lang="ko-KR" altLang="en-US" sz="2800" dirty="0" err="1" smtClean="0">
                <a:latin typeface="+mn-ea"/>
              </a:rPr>
              <a:t>진입여부를</a:t>
            </a:r>
            <a:r>
              <a:rPr lang="ko-KR" altLang="en-US" sz="2800" dirty="0" smtClean="0">
                <a:latin typeface="+mn-ea"/>
              </a:rPr>
              <a:t> 판단을 하고</a:t>
            </a:r>
            <a:r>
              <a:rPr lang="en-US" altLang="ko-KR" sz="2800" dirty="0" smtClean="0">
                <a:latin typeface="+mn-ea"/>
              </a:rPr>
              <a:t>, </a:t>
            </a:r>
            <a:r>
              <a:rPr lang="ko-KR" altLang="en-US" sz="2800" dirty="0" smtClean="0">
                <a:latin typeface="+mn-ea"/>
              </a:rPr>
              <a:t>진입한 차량의 번호판을 사진으로 찍어서 숫자를 추출한다</a:t>
            </a:r>
            <a:r>
              <a:rPr lang="en-US" altLang="ko-KR" sz="2800" dirty="0" smtClean="0">
                <a:latin typeface="+mn-ea"/>
              </a:rPr>
              <a:t>. </a:t>
            </a:r>
            <a:r>
              <a:rPr lang="ko-KR" altLang="en-US" sz="2800" dirty="0" smtClean="0">
                <a:latin typeface="+mn-ea"/>
              </a:rPr>
              <a:t>추출된 숫자와 데이터베이스의 장애인 차량 목록과 차량번호를 비교해서 불법주차인지를 판단하여 편리하게 불법 차량 여부를 확인할 수 있다</a:t>
            </a:r>
            <a:r>
              <a:rPr lang="en-US" altLang="ko-KR" sz="2800" dirty="0" smtClean="0">
                <a:latin typeface="+mn-ea"/>
              </a:rPr>
              <a:t>.</a:t>
            </a:r>
          </a:p>
          <a:p>
            <a:pPr fontAlgn="base"/>
            <a:endParaRPr lang="en-US" altLang="ko-KR" sz="2800" dirty="0" smtClean="0">
              <a:latin typeface="+mn-ea"/>
            </a:endParaRPr>
          </a:p>
          <a:p>
            <a:pPr fontAlgn="base"/>
            <a:r>
              <a:rPr lang="ko-KR" altLang="en-US" sz="2800" dirty="0" smtClean="0">
                <a:latin typeface="+mn-ea"/>
              </a:rPr>
              <a:t>해당 주차장관리자의 어플리케이션으로 기기의 위치에 따라 불법주차 현황을 사진으로 보내서 관리자가 수월하게 관리</a:t>
            </a:r>
            <a:r>
              <a:rPr lang="en-US" altLang="ko-KR" sz="2800" dirty="0" smtClean="0">
                <a:latin typeface="+mn-ea"/>
              </a:rPr>
              <a:t> </a:t>
            </a:r>
            <a:r>
              <a:rPr lang="ko-KR" altLang="en-US" sz="2800" dirty="0" smtClean="0">
                <a:latin typeface="+mn-ea"/>
              </a:rPr>
              <a:t>한다</a:t>
            </a:r>
            <a:r>
              <a:rPr lang="en-US" altLang="ko-KR" sz="2800" dirty="0" smtClean="0">
                <a:latin typeface="+mn-ea"/>
              </a:rPr>
              <a:t>. </a:t>
            </a:r>
            <a:r>
              <a:rPr lang="ko-KR" altLang="en-US" sz="2800" dirty="0" smtClean="0">
                <a:latin typeface="+mn-ea"/>
              </a:rPr>
              <a:t>또한 어플리케이션을 통해 공공기관의 신고 사이트</a:t>
            </a:r>
            <a:r>
              <a:rPr lang="en-US" altLang="ko-KR" sz="2800" dirty="0" smtClean="0">
                <a:latin typeface="+mn-ea"/>
              </a:rPr>
              <a:t>&amp;</a:t>
            </a:r>
            <a:r>
              <a:rPr lang="ko-KR" altLang="en-US" sz="2800" dirty="0" smtClean="0">
                <a:latin typeface="+mn-ea"/>
              </a:rPr>
              <a:t>앱과 연결되어 간편하고 신속하게 신고를 한다면 장애인 </a:t>
            </a:r>
            <a:r>
              <a:rPr lang="ko-KR" altLang="en-US" sz="2800" dirty="0" err="1" smtClean="0">
                <a:latin typeface="+mn-ea"/>
              </a:rPr>
              <a:t>주차구역의</a:t>
            </a:r>
            <a:r>
              <a:rPr lang="ko-KR" altLang="en-US" sz="2800" dirty="0" smtClean="0">
                <a:latin typeface="+mn-ea"/>
              </a:rPr>
              <a:t> 단속이 더욱 간편하고 철저하게 이루어  질 것이다</a:t>
            </a:r>
            <a:r>
              <a:rPr lang="en-US" altLang="ko-KR" sz="2800" dirty="0" smtClean="0">
                <a:latin typeface="+mn-ea"/>
              </a:rPr>
              <a:t>. </a:t>
            </a:r>
            <a:r>
              <a:rPr lang="ko-KR" altLang="en-US" sz="2800" dirty="0" smtClean="0">
                <a:latin typeface="+mn-ea"/>
              </a:rPr>
              <a:t>이러한 과정을 통해서 장애인 주차구역 단속도 강화하고</a:t>
            </a:r>
            <a:r>
              <a:rPr lang="en-US" altLang="ko-KR" sz="2800" dirty="0" smtClean="0">
                <a:latin typeface="+mn-ea"/>
              </a:rPr>
              <a:t>, </a:t>
            </a:r>
            <a:r>
              <a:rPr lang="ko-KR" altLang="en-US" sz="2800" dirty="0" smtClean="0">
                <a:latin typeface="+mn-ea"/>
              </a:rPr>
              <a:t>사회적 약자를 배려하는 인식도 향상 될 수 있는 프로젝트이다</a:t>
            </a:r>
            <a:r>
              <a:rPr lang="en-US" altLang="ko-KR" sz="2800" dirty="0" smtClean="0">
                <a:latin typeface="+mn-ea"/>
              </a:rPr>
              <a:t>..</a:t>
            </a:r>
            <a:endParaRPr lang="ko-KR" altLang="en-US" sz="2800" dirty="0">
              <a:latin typeface="+mn-ea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0275213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톱니 모양의 오른쪽 화살표 8"/>
          <p:cNvSpPr/>
          <p:nvPr/>
        </p:nvSpPr>
        <p:spPr>
          <a:xfrm>
            <a:off x="1925033" y="20681818"/>
            <a:ext cx="8064896" cy="818839"/>
          </a:xfrm>
          <a:prstGeom prst="notchedRightArrow">
            <a:avLst>
              <a:gd name="adj1" fmla="val 65873"/>
              <a:gd name="adj2" fmla="val 121430"/>
            </a:avLst>
          </a:prstGeom>
          <a:solidFill>
            <a:srgbClr val="00B0F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톱니 모양의 오른쪽 화살표 25"/>
          <p:cNvSpPr/>
          <p:nvPr/>
        </p:nvSpPr>
        <p:spPr>
          <a:xfrm>
            <a:off x="10293356" y="20681818"/>
            <a:ext cx="8064896" cy="818839"/>
          </a:xfrm>
          <a:prstGeom prst="notchedRightArrow">
            <a:avLst>
              <a:gd name="adj1" fmla="val 65873"/>
              <a:gd name="adj2" fmla="val 121430"/>
            </a:avLst>
          </a:prstGeom>
          <a:solidFill>
            <a:srgbClr val="00B0F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톱니 모양의 오른쪽 화살표 26"/>
          <p:cNvSpPr/>
          <p:nvPr/>
        </p:nvSpPr>
        <p:spPr>
          <a:xfrm>
            <a:off x="19106338" y="20681818"/>
            <a:ext cx="8064896" cy="818839"/>
          </a:xfrm>
          <a:prstGeom prst="notchedRightArrow">
            <a:avLst>
              <a:gd name="adj1" fmla="val 65873"/>
              <a:gd name="adj2" fmla="val 121430"/>
            </a:avLst>
          </a:prstGeom>
          <a:solidFill>
            <a:srgbClr val="00B0F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977330" y="33264425"/>
            <a:ext cx="4607460" cy="6480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</a:rPr>
              <a:t>예상결과물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기기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68588" y="20831912"/>
            <a:ext cx="4779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프로젝트 진행과정</a:t>
            </a:r>
            <a:endParaRPr lang="ko-KR" altLang="en-US" sz="40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975758" y="33264425"/>
            <a:ext cx="4055957" cy="6480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</a:rPr>
              <a:t>예상결과물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4000" b="1" dirty="0">
                <a:solidFill>
                  <a:schemeClr val="tx1"/>
                </a:solidFill>
              </a:rPr>
              <a:t>웹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30275213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0"/>
            <a:ext cx="30275213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1096063" y="20831912"/>
            <a:ext cx="6298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주요기능 및 개념도</a:t>
            </a:r>
            <a:endParaRPr lang="ko-KR" altLang="en-US" sz="4000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03954"/>
              </p:ext>
            </p:extLst>
          </p:nvPr>
        </p:nvGraphicFramePr>
        <p:xfrm>
          <a:off x="11203218" y="22208776"/>
          <a:ext cx="7074734" cy="3362092"/>
        </p:xfrm>
        <a:graphic>
          <a:graphicData uri="http://schemas.openxmlformats.org/drawingml/2006/table">
            <a:tbl>
              <a:tblPr/>
              <a:tblGrid>
                <a:gridCol w="1119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7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0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9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S/W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MySQL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데이터베이스 생성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9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S/W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서버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데이터베이스 구축을 위한 서버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3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S/W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OpenCV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차량번호 판독 라이브러리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9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S/W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웹앱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웹앱을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통해 관리자가 주차구역 정보 수신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9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H/W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라즈베리파이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거리감지 및 차량번호 촬영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1096063" y="21747111"/>
            <a:ext cx="4689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주요기능</a:t>
            </a:r>
            <a:endParaRPr lang="ko-KR" alt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727740" y="20831912"/>
            <a:ext cx="6298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분석을 통한 핵심아이디어</a:t>
            </a:r>
            <a:endParaRPr lang="ko-KR" altLang="en-US" sz="40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5785678" y="33264425"/>
            <a:ext cx="4055957" cy="6480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</a:rPr>
              <a:t>기대효과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224617" y="34178662"/>
            <a:ext cx="7562708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2800" dirty="0" err="1"/>
              <a:t>ㅇ</a:t>
            </a:r>
            <a:r>
              <a:rPr lang="ko-KR" altLang="en-US" sz="2800" dirty="0"/>
              <a:t> 장애인이 아닌 다른 사람이 불법주차를 잠깐이라도 하게 되면</a:t>
            </a:r>
            <a:r>
              <a:rPr lang="en-US" altLang="ko-KR" sz="2800" dirty="0"/>
              <a:t>, </a:t>
            </a:r>
            <a:r>
              <a:rPr lang="ko-KR" altLang="en-US" sz="2800" dirty="0"/>
              <a:t>단속대상이 되어 단속을 더욱 철저하게 할 수 있게 됨</a:t>
            </a:r>
          </a:p>
          <a:p>
            <a:pPr fontAlgn="base" latinLnBrk="0"/>
            <a:r>
              <a:rPr lang="ko-KR" altLang="en-US" sz="2800" dirty="0" err="1"/>
              <a:t>ㅇ</a:t>
            </a:r>
            <a:r>
              <a:rPr lang="ko-KR" altLang="en-US" sz="2800" dirty="0"/>
              <a:t> 장애인구역을 불법으로 사용하는 사람들이 줄어들고</a:t>
            </a:r>
            <a:r>
              <a:rPr lang="en-US" altLang="ko-KR" sz="2800" dirty="0"/>
              <a:t>, </a:t>
            </a:r>
            <a:r>
              <a:rPr lang="ko-KR" altLang="en-US" sz="2800" dirty="0"/>
              <a:t>그곳을 정말 이용해야하는 사람들이 이용하게 됨으로써 성숙한 인식을 갖게 해줌</a:t>
            </a:r>
          </a:p>
          <a:p>
            <a:pPr fontAlgn="base" latinLnBrk="0"/>
            <a:r>
              <a:rPr lang="ko-KR" altLang="en-US" sz="2800" dirty="0" err="1"/>
              <a:t>ㅇ</a:t>
            </a:r>
            <a:r>
              <a:rPr lang="ko-KR" altLang="en-US" sz="2800" dirty="0"/>
              <a:t> 인력이 부족한 곳에서 어려움을 느낄 때에 기존 방식과 달리 자동화시대에 걸맞게 어플리케이션을 활용하여 자동으로 단속을 할 수 있기 때문에 빠르고 간편하게 단속이 가능함</a:t>
            </a:r>
          </a:p>
          <a:p>
            <a:pPr fontAlgn="base" latinLnBrk="0"/>
            <a:r>
              <a:rPr lang="ko-KR" altLang="en-US" sz="2800" dirty="0" err="1"/>
              <a:t>ㅇ</a:t>
            </a:r>
            <a:r>
              <a:rPr lang="ko-KR" altLang="en-US" sz="2800" dirty="0"/>
              <a:t> 차량에 장애인주차증 스티커가 </a:t>
            </a:r>
            <a:r>
              <a:rPr lang="ko-KR" altLang="en-US" sz="2800" dirty="0" err="1"/>
              <a:t>붙어있다고하더라도</a:t>
            </a:r>
            <a:r>
              <a:rPr lang="ko-KR" altLang="en-US" sz="2800" dirty="0"/>
              <a:t> 장애인 차량번호 </a:t>
            </a:r>
            <a:r>
              <a:rPr lang="en-US" altLang="ko-KR" sz="2800" dirty="0"/>
              <a:t>DB</a:t>
            </a:r>
            <a:r>
              <a:rPr lang="ko-KR" altLang="en-US" sz="2800" dirty="0"/>
              <a:t>에 </a:t>
            </a:r>
            <a:r>
              <a:rPr lang="ko-KR" altLang="en-US" sz="2800" dirty="0" err="1"/>
              <a:t>저장되어있지</a:t>
            </a:r>
            <a:r>
              <a:rPr lang="ko-KR" altLang="en-US" sz="2800" dirty="0"/>
              <a:t> 않으면 </a:t>
            </a:r>
            <a:r>
              <a:rPr lang="ko-KR" altLang="en-US" sz="2800" dirty="0" err="1"/>
              <a:t>주차증을</a:t>
            </a:r>
            <a:r>
              <a:rPr lang="ko-KR" altLang="en-US" sz="2800" dirty="0"/>
              <a:t> 위조한 것이기 때문에 </a:t>
            </a:r>
            <a:r>
              <a:rPr lang="ko-KR" altLang="en-US" sz="2800" dirty="0" err="1"/>
              <a:t>주차증을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불법위조한</a:t>
            </a:r>
            <a:r>
              <a:rPr lang="ko-KR" altLang="en-US" sz="2800" dirty="0"/>
              <a:t> 사람들까지도 철저하게 단속을 할 수 있게 됨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60142" y="27090513"/>
            <a:ext cx="68697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영상처리 알고리즘을 활용하여 장애인 주차구역에 차량이 </a:t>
            </a:r>
            <a:r>
              <a:rPr lang="ko-KR" altLang="en-US" sz="3200" dirty="0" err="1" smtClean="0"/>
              <a:t>입차했을</a:t>
            </a:r>
            <a:r>
              <a:rPr lang="ko-KR" altLang="en-US" sz="3200" dirty="0" smtClean="0"/>
              <a:t> 때 차량진입 여부를 인식할 수 있고 차량번호 </a:t>
            </a:r>
            <a:r>
              <a:rPr lang="ko-KR" altLang="en-US" sz="3200" dirty="0" err="1" smtClean="0"/>
              <a:t>판별여부를</a:t>
            </a:r>
            <a:r>
              <a:rPr lang="ko-KR" altLang="en-US" sz="3200" dirty="0" smtClean="0"/>
              <a:t> 정할 수 있다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747387" y="14141620"/>
            <a:ext cx="217074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2800" dirty="0" err="1"/>
              <a:t>ㅇ</a:t>
            </a:r>
            <a:r>
              <a:rPr lang="ko-KR" altLang="en-US" sz="2800" dirty="0"/>
              <a:t> 개발 배경</a:t>
            </a:r>
          </a:p>
          <a:p>
            <a:pPr fontAlgn="base" latinLnBrk="0"/>
            <a:r>
              <a:rPr lang="en-US" altLang="ko-KR" sz="2800" dirty="0"/>
              <a:t>- ’</a:t>
            </a:r>
            <a:r>
              <a:rPr lang="ko-KR" altLang="en-US" sz="2800" dirty="0"/>
              <a:t>장애인 등 </a:t>
            </a:r>
            <a:r>
              <a:rPr lang="ko-KR" altLang="en-US" sz="2800" dirty="0" err="1"/>
              <a:t>편의법‘에</a:t>
            </a:r>
            <a:r>
              <a:rPr lang="ko-KR" altLang="en-US" sz="2800" dirty="0"/>
              <a:t> 따라 장애인 전용 </a:t>
            </a:r>
            <a:r>
              <a:rPr lang="ko-KR" altLang="en-US" sz="2800" dirty="0" err="1"/>
              <a:t>주차구역은</a:t>
            </a:r>
            <a:r>
              <a:rPr lang="ko-KR" altLang="en-US" sz="2800" dirty="0"/>
              <a:t> 주차 가능한 장애인만 주차 가능</a:t>
            </a:r>
            <a:r>
              <a:rPr lang="en-US" altLang="ko-KR" sz="2800" dirty="0"/>
              <a:t>. </a:t>
            </a:r>
            <a:r>
              <a:rPr lang="ko-KR" altLang="en-US" sz="2800" dirty="0"/>
              <a:t>불법 </a:t>
            </a:r>
            <a:r>
              <a:rPr lang="ko-KR" altLang="en-US" sz="2800" dirty="0" err="1"/>
              <a:t>주차시</a:t>
            </a:r>
            <a:r>
              <a:rPr lang="ko-KR" altLang="en-US" sz="2800" dirty="0"/>
              <a:t> 과태료 </a:t>
            </a:r>
            <a:r>
              <a:rPr lang="en-US" altLang="ko-KR" sz="2800" dirty="0"/>
              <a:t>10</a:t>
            </a:r>
            <a:r>
              <a:rPr lang="ko-KR" altLang="en-US" sz="2800" dirty="0"/>
              <a:t>만원</a:t>
            </a:r>
            <a:r>
              <a:rPr lang="en-US" altLang="ko-KR" sz="2800" dirty="0"/>
              <a:t>, </a:t>
            </a:r>
            <a:r>
              <a:rPr lang="ko-KR" altLang="en-US" sz="2800" dirty="0"/>
              <a:t>주차 </a:t>
            </a:r>
            <a:r>
              <a:rPr lang="ko-KR" altLang="en-US" sz="2800" dirty="0" err="1"/>
              <a:t>방해시</a:t>
            </a:r>
            <a:r>
              <a:rPr lang="ko-KR" altLang="en-US" sz="2800" dirty="0"/>
              <a:t> 과태료 </a:t>
            </a:r>
            <a:r>
              <a:rPr lang="en-US" altLang="ko-KR" sz="2800" dirty="0"/>
              <a:t>50</a:t>
            </a:r>
            <a:r>
              <a:rPr lang="ko-KR" altLang="en-US" sz="2800" dirty="0"/>
              <a:t>만원이 부과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pPr fontAlgn="base" latinLnBrk="0"/>
            <a:r>
              <a:rPr lang="en-US" altLang="ko-KR" sz="2800" dirty="0"/>
              <a:t>- </a:t>
            </a:r>
            <a:r>
              <a:rPr lang="ko-KR" altLang="en-US" sz="2800" dirty="0"/>
              <a:t>장애인 전용 주차 구역이 설치된 모든 곳은 단속 대상</a:t>
            </a:r>
            <a:r>
              <a:rPr lang="en-US" altLang="ko-KR" sz="2800" dirty="0"/>
              <a:t>. </a:t>
            </a:r>
            <a:r>
              <a:rPr lang="ko-KR" altLang="en-US" sz="2800" dirty="0"/>
              <a:t>하지만 단속이 제대로 이루어 지고 있지 않음</a:t>
            </a:r>
            <a:r>
              <a:rPr lang="en-US" altLang="ko-KR" sz="2800" dirty="0"/>
              <a:t>. </a:t>
            </a:r>
            <a:r>
              <a:rPr lang="ko-KR" altLang="en-US" sz="2800" dirty="0"/>
              <a:t>담당 공무원이 수시로 단속 및 계도</a:t>
            </a:r>
            <a:r>
              <a:rPr lang="en-US" altLang="ko-KR" sz="2800" dirty="0"/>
              <a:t>, </a:t>
            </a:r>
            <a:r>
              <a:rPr lang="ko-KR" altLang="en-US" sz="2800" dirty="0"/>
              <a:t>시민이 행정 </a:t>
            </a:r>
            <a:r>
              <a:rPr lang="ko-KR" altLang="en-US" sz="2800" dirty="0" err="1"/>
              <a:t>자치부</a:t>
            </a:r>
            <a:r>
              <a:rPr lang="ko-KR" altLang="en-US" sz="2800" dirty="0"/>
              <a:t> 생활 불편 스마트폰 신고 어플리케이션을 통해 </a:t>
            </a:r>
            <a:r>
              <a:rPr lang="ko-KR" altLang="en-US" sz="2800" dirty="0" err="1"/>
              <a:t>위반일시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사진등을</a:t>
            </a:r>
            <a:r>
              <a:rPr lang="ko-KR" altLang="en-US" sz="2800" dirty="0"/>
              <a:t> 첨부하여 신고하는 방법이 최선</a:t>
            </a:r>
            <a:r>
              <a:rPr lang="en-US" altLang="ko-KR" sz="2800" dirty="0"/>
              <a:t>, </a:t>
            </a:r>
            <a:r>
              <a:rPr lang="ko-KR" altLang="en-US" sz="2800" dirty="0"/>
              <a:t>하지만 이런 방법들은 한계가 있어 장애인들은 전용 주차구역을 보장받기 </a:t>
            </a:r>
            <a:r>
              <a:rPr lang="ko-KR" altLang="en-US" sz="2800" dirty="0" err="1"/>
              <a:t>힘듬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pPr fontAlgn="base" latinLnBrk="0"/>
            <a:r>
              <a:rPr lang="ko-KR" altLang="en-US" sz="2800" dirty="0" err="1"/>
              <a:t>ㅇ</a:t>
            </a:r>
            <a:r>
              <a:rPr lang="ko-KR" altLang="en-US" sz="2800" dirty="0"/>
              <a:t> 기획의도</a:t>
            </a:r>
          </a:p>
          <a:p>
            <a:pPr fontAlgn="base" latinLnBrk="0"/>
            <a:r>
              <a:rPr lang="en-US" altLang="ko-KR" sz="2800" dirty="0"/>
              <a:t>- </a:t>
            </a:r>
            <a:r>
              <a:rPr lang="ko-KR" altLang="en-US" sz="2800" dirty="0"/>
              <a:t>장애인 주차 구역을 효율적으로 단속하기 위한 </a:t>
            </a:r>
            <a:r>
              <a:rPr lang="ko-KR" altLang="en-US" sz="2800" dirty="0" err="1"/>
              <a:t>시스템임</a:t>
            </a:r>
            <a:r>
              <a:rPr lang="en-US" altLang="ko-KR" sz="2800" dirty="0"/>
              <a:t>. </a:t>
            </a:r>
            <a:r>
              <a:rPr lang="ko-KR" altLang="en-US" sz="2800" dirty="0"/>
              <a:t>장애인 주차 구역의 </a:t>
            </a:r>
            <a:r>
              <a:rPr lang="ko-KR" altLang="en-US" sz="2800" dirty="0" err="1"/>
              <a:t>방지턱</a:t>
            </a:r>
            <a:r>
              <a:rPr lang="ko-KR" altLang="en-US" sz="2800" dirty="0"/>
              <a:t> 뒤에 ‘지켜보고 있다‘를 설치하여 카메라 센서를 이용하여 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차량 진입 여부를 알 수 있으며 차량 </a:t>
            </a:r>
            <a:r>
              <a:rPr lang="ko-KR" altLang="en-US" sz="2800" dirty="0" err="1"/>
              <a:t>진입시</a:t>
            </a:r>
            <a:r>
              <a:rPr lang="ko-KR" altLang="en-US" sz="2800" dirty="0"/>
              <a:t> 해당 차량의 번호판을 찍어 차량 번호를 추출하여 장애인 차량 번호들이 있는 데이터베이스에서 해당 </a:t>
            </a:r>
            <a:r>
              <a:rPr lang="ko-KR" altLang="en-US" sz="2800" dirty="0" smtClean="0"/>
              <a:t>차량 </a:t>
            </a:r>
            <a:r>
              <a:rPr lang="ko-KR" altLang="en-US" sz="2800" dirty="0"/>
              <a:t>번호와 비교를 하여 불법 차량인지 아닌지 판단하여 해당 </a:t>
            </a:r>
            <a:r>
              <a:rPr lang="ko-KR" altLang="en-US" sz="2800" dirty="0" err="1"/>
              <a:t>주차구역의</a:t>
            </a:r>
            <a:r>
              <a:rPr lang="ko-KR" altLang="en-US" sz="2800" dirty="0"/>
              <a:t> 관할구역의 </a:t>
            </a:r>
            <a:r>
              <a:rPr lang="ko-KR" altLang="en-US" sz="2800" dirty="0" err="1"/>
              <a:t>웹앱</a:t>
            </a:r>
            <a:r>
              <a:rPr lang="ko-KR" altLang="en-US" sz="2800" dirty="0"/>
              <a:t> 사이트로 해당 차량의 정보를 전송하여 신고 여부를 정함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1122591" y="25887762"/>
            <a:ext cx="276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개념도</a:t>
            </a:r>
            <a:endParaRPr lang="ko-KR" altLang="en-US" sz="2400" b="1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1203218" y="26617561"/>
            <a:ext cx="13824001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2122389" y="33199480"/>
            <a:ext cx="4055957" cy="6480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/>
                </a:solidFill>
              </a:rPr>
              <a:t>활용방안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787326" y="34669967"/>
            <a:ext cx="637125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장애인 주차구역 단속 시스템을 더 넓게 생각하여 사유지 주차   구역 단속시스템으로 활용 가능하다</a:t>
            </a:r>
            <a:r>
              <a:rPr lang="en-US" altLang="ko-KR" sz="3200" dirty="0" smtClean="0"/>
              <a:t>.</a:t>
            </a:r>
          </a:p>
          <a:p>
            <a:endParaRPr lang="en-US" altLang="ko-K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여성용 주차구역 단속 시스템으로 활용이 가능하다</a:t>
            </a:r>
            <a:r>
              <a:rPr lang="en-US" altLang="ko-KR" sz="32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유료 주차장에서 </a:t>
            </a:r>
            <a:r>
              <a:rPr lang="ko-KR" altLang="en-US" sz="3200" dirty="0" smtClean="0"/>
              <a:t>자동 </a:t>
            </a:r>
            <a:r>
              <a:rPr lang="ko-KR" altLang="en-US" sz="3200" dirty="0" err="1" smtClean="0"/>
              <a:t>과금</a:t>
            </a:r>
            <a:r>
              <a:rPr lang="ko-KR" altLang="en-US" sz="3200" dirty="0" smtClean="0"/>
              <a:t> 시스템으로 </a:t>
            </a:r>
            <a:r>
              <a:rPr lang="ko-KR" altLang="en-US" sz="3200" dirty="0" smtClean="0"/>
              <a:t>활용이 가능하다</a:t>
            </a:r>
            <a:r>
              <a:rPr lang="en-US" altLang="ko-KR" sz="3200" dirty="0" smtClean="0"/>
              <a:t>.</a:t>
            </a:r>
          </a:p>
          <a:p>
            <a:endParaRPr lang="en-US" altLang="ko-K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주차장에 설치할 경우 도난 차량을 </a:t>
            </a:r>
            <a:r>
              <a:rPr lang="ko-KR" altLang="en-US" sz="3200" dirty="0" err="1" smtClean="0"/>
              <a:t>검거하는데에도</a:t>
            </a:r>
            <a:r>
              <a:rPr lang="ko-KR" altLang="en-US" sz="3200" dirty="0" smtClean="0"/>
              <a:t> 활용이 </a:t>
            </a:r>
            <a:r>
              <a:rPr lang="ko-KR" altLang="en-US" sz="3200" dirty="0" err="1" smtClean="0"/>
              <a:t>간으하다</a:t>
            </a:r>
            <a:r>
              <a:rPr lang="en-US" altLang="ko-KR" sz="32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9026036" y="22099540"/>
            <a:ext cx="8064897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 smtClean="0"/>
              <a:t> </a:t>
            </a:r>
            <a:r>
              <a:rPr lang="ko-KR" altLang="en-US" sz="3200" dirty="0" smtClean="0"/>
              <a:t>차량진입 확인 </a:t>
            </a:r>
            <a:r>
              <a:rPr lang="ko-KR" altLang="en-US" sz="3200" dirty="0" smtClean="0"/>
              <a:t>및 차량 번호 추출을 위해 다음과 같은 과정을 거친다</a:t>
            </a:r>
            <a:r>
              <a:rPr lang="en-US" altLang="ko-KR" sz="3200" dirty="0" smtClean="0"/>
              <a:t>.</a:t>
            </a:r>
            <a:endParaRPr lang="en-US" altLang="ko-KR" sz="3200" dirty="0" smtClean="0"/>
          </a:p>
          <a:p>
            <a:pPr marL="514350" indent="-514350" algn="just">
              <a:buAutoNum type="arabicPeriod"/>
            </a:pPr>
            <a:r>
              <a:rPr lang="en-US" altLang="ko-KR" sz="3200" dirty="0" smtClean="0"/>
              <a:t>Set-up Region of Interest </a:t>
            </a:r>
            <a:r>
              <a:rPr lang="ko-KR" altLang="en-US" sz="3200" dirty="0" smtClean="0"/>
              <a:t>연산속도향상</a:t>
            </a:r>
            <a:endParaRPr lang="en-US" altLang="ko-KR" sz="3200" dirty="0" smtClean="0"/>
          </a:p>
          <a:p>
            <a:pPr marL="514350" indent="-514350" algn="just">
              <a:buAutoNum type="arabicPeriod"/>
            </a:pPr>
            <a:r>
              <a:rPr lang="en-US" altLang="ko-KR" sz="3200" dirty="0" smtClean="0"/>
              <a:t>Gray Scale 3</a:t>
            </a:r>
            <a:r>
              <a:rPr lang="ko-KR" altLang="en-US" sz="3200" dirty="0" smtClean="0"/>
              <a:t>채널 </a:t>
            </a:r>
            <a:r>
              <a:rPr lang="en-US" altLang="ko-KR" sz="3200" dirty="0" smtClean="0"/>
              <a:t>-&gt; 1</a:t>
            </a:r>
            <a:r>
              <a:rPr lang="ko-KR" altLang="en-US" sz="3200" dirty="0" smtClean="0"/>
              <a:t>채널로 변환</a:t>
            </a:r>
            <a:endParaRPr lang="en-US" altLang="ko-KR" sz="3200" dirty="0" smtClean="0"/>
          </a:p>
          <a:p>
            <a:pPr marL="514350" indent="-514350" algn="just">
              <a:buAutoNum type="arabicPeriod"/>
            </a:pPr>
            <a:r>
              <a:rPr lang="en-US" altLang="ko-KR" sz="3200" dirty="0" smtClean="0"/>
              <a:t>Frame subtraction </a:t>
            </a:r>
            <a:r>
              <a:rPr lang="ko-KR" altLang="en-US" sz="3200" dirty="0" smtClean="0"/>
              <a:t>차량 움직임 감지</a:t>
            </a:r>
            <a:endParaRPr lang="en-US" altLang="ko-KR" sz="3200" dirty="0" smtClean="0"/>
          </a:p>
          <a:p>
            <a:pPr marL="514350" indent="-514350" algn="just">
              <a:buAutoNum type="arabicPeriod"/>
            </a:pPr>
            <a:r>
              <a:rPr lang="en-US" altLang="ko-KR" sz="3200" dirty="0" smtClean="0"/>
              <a:t>Edge Detection </a:t>
            </a:r>
            <a:r>
              <a:rPr lang="ko-KR" altLang="en-US" sz="3200" dirty="0" err="1" smtClean="0"/>
              <a:t>엣지</a:t>
            </a:r>
            <a:r>
              <a:rPr lang="ko-KR" altLang="en-US" sz="3200" dirty="0" smtClean="0"/>
              <a:t> 검출</a:t>
            </a:r>
            <a:endParaRPr lang="en-US" altLang="ko-KR" sz="3200" dirty="0" smtClean="0"/>
          </a:p>
          <a:p>
            <a:pPr marL="514350" indent="-514350" algn="just">
              <a:buAutoNum type="arabicPeriod"/>
            </a:pPr>
            <a:r>
              <a:rPr lang="en-US" altLang="ko-KR" sz="3200" dirty="0" smtClean="0"/>
              <a:t>Find </a:t>
            </a:r>
            <a:r>
              <a:rPr lang="en-US" altLang="ko-KR" sz="3200" dirty="0" err="1" smtClean="0"/>
              <a:t>Coutors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외곽 추출</a:t>
            </a:r>
            <a:endParaRPr lang="en-US" altLang="ko-KR" sz="3200" dirty="0" smtClean="0"/>
          </a:p>
          <a:p>
            <a:pPr marL="514350" indent="-514350" algn="just">
              <a:buAutoNum type="arabicPeriod"/>
            </a:pPr>
            <a:r>
              <a:rPr lang="en-US" altLang="ko-KR" sz="3200" dirty="0" smtClean="0"/>
              <a:t>Apply Perspective </a:t>
            </a:r>
            <a:r>
              <a:rPr lang="en-US" altLang="ko-KR" sz="3200" dirty="0" err="1" smtClean="0"/>
              <a:t>Trasform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이미지 저장</a:t>
            </a:r>
            <a:endParaRPr lang="en-US" altLang="ko-KR" sz="3200" dirty="0" smtClean="0"/>
          </a:p>
          <a:p>
            <a:pPr marL="514350" indent="-514350" algn="just">
              <a:buAutoNum type="arabicPeriod"/>
            </a:pPr>
            <a:r>
              <a:rPr lang="en-US" altLang="ko-KR" sz="3200" dirty="0" smtClean="0"/>
              <a:t>Apply Threshold </a:t>
            </a:r>
            <a:r>
              <a:rPr lang="ko-KR" altLang="en-US" sz="3200" dirty="0" smtClean="0"/>
              <a:t>프레임 이진화</a:t>
            </a:r>
            <a:endParaRPr lang="en-US" altLang="ko-KR" sz="3200" dirty="0" smtClean="0"/>
          </a:p>
          <a:p>
            <a:pPr marL="514350" indent="-514350" algn="just">
              <a:buAutoNum type="arabicPeriod"/>
            </a:pPr>
            <a:r>
              <a:rPr lang="en-US" altLang="ko-KR" sz="3200" dirty="0" smtClean="0"/>
              <a:t>Apply Image to String </a:t>
            </a:r>
            <a:r>
              <a:rPr lang="ko-KR" altLang="en-US" sz="3200" dirty="0" smtClean="0"/>
              <a:t>이미지 문자열 형태로 저장</a:t>
            </a:r>
            <a:endParaRPr lang="en-US" altLang="ko-KR" sz="3200" dirty="0" smtClean="0"/>
          </a:p>
          <a:p>
            <a:pPr marL="514350" indent="-514350" algn="just">
              <a:buAutoNum type="arabicPeriod"/>
            </a:pPr>
            <a:endParaRPr lang="en-US" altLang="ko-KR" sz="3200" dirty="0"/>
          </a:p>
          <a:p>
            <a:pPr algn="just"/>
            <a:r>
              <a:rPr lang="ko-KR" altLang="en-US" sz="3200" dirty="0" smtClean="0"/>
              <a:t>이러한 과정을 거치고 나면 필요한 차량번호를 얻을 수 있고 이 정도를 서버에 있는 </a:t>
            </a:r>
            <a:r>
              <a:rPr lang="en-US" altLang="ko-KR" sz="3200" dirty="0" smtClean="0"/>
              <a:t>DB</a:t>
            </a:r>
            <a:r>
              <a:rPr lang="ko-KR" altLang="en-US" sz="3200" dirty="0" smtClean="0"/>
              <a:t>로 보내서 관리자가 차량정보를 관리할 수 있다</a:t>
            </a:r>
            <a:r>
              <a:rPr lang="en-US" altLang="ko-KR" sz="3200" dirty="0" smtClean="0"/>
              <a:t>.</a:t>
            </a:r>
            <a:endParaRPr lang="en-US" altLang="ko-KR" sz="3200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1092546" y="26633313"/>
            <a:ext cx="393872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9" name="_x475171888" descr="EMB000018f060b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546" y="27090513"/>
            <a:ext cx="726570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1794149" y="34807417"/>
            <a:ext cx="5935872" cy="6356635"/>
            <a:chOff x="4407777" y="10528673"/>
            <a:chExt cx="21633043" cy="14041560"/>
          </a:xfrm>
        </p:grpSpPr>
        <p:grpSp>
          <p:nvGrpSpPr>
            <p:cNvPr id="61" name="그룹 60"/>
            <p:cNvGrpSpPr/>
            <p:nvPr/>
          </p:nvGrpSpPr>
          <p:grpSpPr>
            <a:xfrm>
              <a:off x="11537206" y="10528673"/>
              <a:ext cx="5616624" cy="14041560"/>
              <a:chOff x="11537206" y="10528673"/>
              <a:chExt cx="8136904" cy="20738304"/>
            </a:xfrm>
          </p:grpSpPr>
          <p:sp>
            <p:nvSpPr>
              <p:cNvPr id="68" name="정육면체 67"/>
              <p:cNvSpPr/>
              <p:nvPr/>
            </p:nvSpPr>
            <p:spPr>
              <a:xfrm>
                <a:off x="11537206" y="10528673"/>
                <a:ext cx="8136904" cy="20738304"/>
              </a:xfrm>
              <a:prstGeom prst="cub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/>
              </a:p>
            </p:txBody>
          </p:sp>
          <p:sp>
            <p:nvSpPr>
              <p:cNvPr id="69" name="도넛 68"/>
              <p:cNvSpPr/>
              <p:nvPr/>
            </p:nvSpPr>
            <p:spPr>
              <a:xfrm>
                <a:off x="13661839" y="14633129"/>
                <a:ext cx="2953122" cy="3024336"/>
              </a:xfrm>
              <a:prstGeom prst="donu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등호 69"/>
              <p:cNvSpPr/>
              <p:nvPr/>
            </p:nvSpPr>
            <p:spPr>
              <a:xfrm>
                <a:off x="13661839" y="18665577"/>
                <a:ext cx="2953122" cy="2232248"/>
              </a:xfrm>
              <a:prstGeom prst="mathEqual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2" name="직선 화살표 연결선 61"/>
            <p:cNvCxnSpPr/>
            <p:nvPr/>
          </p:nvCxnSpPr>
          <p:spPr>
            <a:xfrm flipH="1" flipV="1">
              <a:off x="8656886" y="14273089"/>
              <a:ext cx="4058850" cy="71207"/>
            </a:xfrm>
            <a:prstGeom prst="straightConnector1">
              <a:avLst/>
            </a:prstGeom>
            <a:ln w="190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 flipH="1" flipV="1">
              <a:off x="8451055" y="16889199"/>
              <a:ext cx="4264681" cy="72384"/>
            </a:xfrm>
            <a:prstGeom prst="straightConnector1">
              <a:avLst/>
            </a:prstGeom>
            <a:ln w="190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407777" y="12702834"/>
              <a:ext cx="5904657" cy="2107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/>
                <a:t>카메라</a:t>
              </a:r>
              <a:endParaRPr lang="en-US" altLang="ko-KR" sz="2800" dirty="0" smtClean="0"/>
            </a:p>
            <a:p>
              <a:r>
                <a:rPr lang="ko-KR" altLang="en-US" sz="2800" dirty="0" smtClean="0"/>
                <a:t>센서</a:t>
              </a:r>
              <a:endParaRPr lang="ko-KR" altLang="en-US" sz="28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497918" y="15355136"/>
              <a:ext cx="4608514" cy="2107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err="1" smtClean="0"/>
                <a:t>부저</a:t>
              </a:r>
              <a:endParaRPr lang="en-US" altLang="ko-KR" sz="2800" dirty="0" smtClean="0"/>
            </a:p>
            <a:p>
              <a:r>
                <a:rPr lang="ko-KR" altLang="en-US" sz="2800" dirty="0" smtClean="0"/>
                <a:t>센서</a:t>
              </a:r>
              <a:endParaRPr lang="ko-KR" altLang="en-US" sz="2800" dirty="0"/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 flipV="1">
              <a:off x="15138400" y="19601681"/>
              <a:ext cx="3743622" cy="144016"/>
            </a:xfrm>
            <a:prstGeom prst="straightConnector1">
              <a:avLst/>
            </a:prstGeom>
            <a:ln w="190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8414483" y="18033645"/>
              <a:ext cx="7626337" cy="2107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err="1" smtClean="0"/>
                <a:t>라즈베리</a:t>
              </a:r>
              <a:endParaRPr lang="en-US" altLang="ko-KR" sz="2800" dirty="0" smtClean="0"/>
            </a:p>
            <a:p>
              <a:r>
                <a:rPr lang="ko-KR" altLang="en-US" sz="2800" dirty="0" smtClean="0"/>
                <a:t>파이 내장</a:t>
              </a:r>
              <a:endParaRPr lang="ko-KR" altLang="en-US" sz="2800" dirty="0"/>
            </a:p>
          </p:txBody>
        </p: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446728" y="21566230"/>
            <a:ext cx="30275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7" name="_x475545776" descr="EMB000018f060b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033" y="22195130"/>
            <a:ext cx="5689600" cy="429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092" y="34742471"/>
            <a:ext cx="5672517" cy="6310441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2007465" y="21597110"/>
            <a:ext cx="276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핵심 알고리즘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534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579</Words>
  <Application>Microsoft Office PowerPoint</Application>
  <PresentationFormat>사용자 지정</PresentationFormat>
  <Paragraphs>73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HY헤드라인M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LINC</dc:creator>
  <cp:lastModifiedBy>Ryan</cp:lastModifiedBy>
  <cp:revision>46</cp:revision>
  <dcterms:created xsi:type="dcterms:W3CDTF">2015-11-13T07:53:35Z</dcterms:created>
  <dcterms:modified xsi:type="dcterms:W3CDTF">2018-11-23T12:50:58Z</dcterms:modified>
</cp:coreProperties>
</file>