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Lst>
  <p:sldSz cx="21396325" cy="30267275"/>
  <p:notesSz cx="6858000" cy="9144000"/>
  <p:defaultTextStyle>
    <a:defPPr>
      <a:defRPr lang="en-US"/>
    </a:defPPr>
    <a:lvl1pPr marL="0" algn="l" defTabSz="643467" rtl="0" eaLnBrk="1" latinLnBrk="0" hangingPunct="1">
      <a:defRPr sz="2534" kern="1200">
        <a:solidFill>
          <a:schemeClr val="tx1"/>
        </a:solidFill>
        <a:latin typeface="+mn-lt"/>
        <a:ea typeface="+mn-ea"/>
        <a:cs typeface="+mn-cs"/>
      </a:defRPr>
    </a:lvl1pPr>
    <a:lvl2pPr marL="643467" algn="l" defTabSz="643467" rtl="0" eaLnBrk="1" latinLnBrk="0" hangingPunct="1">
      <a:defRPr sz="2534" kern="1200">
        <a:solidFill>
          <a:schemeClr val="tx1"/>
        </a:solidFill>
        <a:latin typeface="+mn-lt"/>
        <a:ea typeface="+mn-ea"/>
        <a:cs typeface="+mn-cs"/>
      </a:defRPr>
    </a:lvl2pPr>
    <a:lvl3pPr marL="1286935" algn="l" defTabSz="643467" rtl="0" eaLnBrk="1" latinLnBrk="0" hangingPunct="1">
      <a:defRPr sz="2534" kern="1200">
        <a:solidFill>
          <a:schemeClr val="tx1"/>
        </a:solidFill>
        <a:latin typeface="+mn-lt"/>
        <a:ea typeface="+mn-ea"/>
        <a:cs typeface="+mn-cs"/>
      </a:defRPr>
    </a:lvl3pPr>
    <a:lvl4pPr marL="1930402" algn="l" defTabSz="643467" rtl="0" eaLnBrk="1" latinLnBrk="0" hangingPunct="1">
      <a:defRPr sz="2534" kern="1200">
        <a:solidFill>
          <a:schemeClr val="tx1"/>
        </a:solidFill>
        <a:latin typeface="+mn-lt"/>
        <a:ea typeface="+mn-ea"/>
        <a:cs typeface="+mn-cs"/>
      </a:defRPr>
    </a:lvl4pPr>
    <a:lvl5pPr marL="2573872" algn="l" defTabSz="643467" rtl="0" eaLnBrk="1" latinLnBrk="0" hangingPunct="1">
      <a:defRPr sz="2534" kern="1200">
        <a:solidFill>
          <a:schemeClr val="tx1"/>
        </a:solidFill>
        <a:latin typeface="+mn-lt"/>
        <a:ea typeface="+mn-ea"/>
        <a:cs typeface="+mn-cs"/>
      </a:defRPr>
    </a:lvl5pPr>
    <a:lvl6pPr marL="3217338" algn="l" defTabSz="643467" rtl="0" eaLnBrk="1" latinLnBrk="0" hangingPunct="1">
      <a:defRPr sz="2534" kern="1200">
        <a:solidFill>
          <a:schemeClr val="tx1"/>
        </a:solidFill>
        <a:latin typeface="+mn-lt"/>
        <a:ea typeface="+mn-ea"/>
        <a:cs typeface="+mn-cs"/>
      </a:defRPr>
    </a:lvl6pPr>
    <a:lvl7pPr marL="3860807" algn="l" defTabSz="643467" rtl="0" eaLnBrk="1" latinLnBrk="0" hangingPunct="1">
      <a:defRPr sz="2534" kern="1200">
        <a:solidFill>
          <a:schemeClr val="tx1"/>
        </a:solidFill>
        <a:latin typeface="+mn-lt"/>
        <a:ea typeface="+mn-ea"/>
        <a:cs typeface="+mn-cs"/>
      </a:defRPr>
    </a:lvl7pPr>
    <a:lvl8pPr marL="4504273" algn="l" defTabSz="643467" rtl="0" eaLnBrk="1" latinLnBrk="0" hangingPunct="1">
      <a:defRPr sz="2534" kern="1200">
        <a:solidFill>
          <a:schemeClr val="tx1"/>
        </a:solidFill>
        <a:latin typeface="+mn-lt"/>
        <a:ea typeface="+mn-ea"/>
        <a:cs typeface="+mn-cs"/>
      </a:defRPr>
    </a:lvl8pPr>
    <a:lvl9pPr marL="5147742" algn="l" defTabSz="643467" rtl="0" eaLnBrk="1" latinLnBrk="0" hangingPunct="1">
      <a:defRPr sz="2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D3391F"/>
    <a:srgbClr val="E4604A"/>
    <a:srgbClr val="C1341D"/>
    <a:srgbClr val="F6E6AC"/>
    <a:srgbClr val="F4F0AA"/>
    <a:srgbClr val="FEC382"/>
    <a:srgbClr val="FDB25F"/>
    <a:srgbClr val="F5DAA5"/>
    <a:srgbClr val="F4CD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2" autoAdjust="0"/>
    <p:restoredTop sz="94660"/>
  </p:normalViewPr>
  <p:slideViewPr>
    <p:cSldViewPr snapToGrid="0">
      <p:cViewPr>
        <p:scale>
          <a:sx n="32" d="100"/>
          <a:sy n="32" d="100"/>
        </p:scale>
        <p:origin x="1304" y="-3252"/>
      </p:cViewPr>
      <p:guideLst>
        <p:guide orient="horz" pos="9533"/>
        <p:guide pos="67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07223" y="3540892"/>
            <a:ext cx="13146934" cy="11216417"/>
          </a:xfrm>
        </p:spPr>
        <p:txBody>
          <a:bodyPr bIns="0" anchor="b">
            <a:normAutofit/>
          </a:bodyPr>
          <a:lstStyle>
            <a:lvl1pPr algn="l">
              <a:defRPr sz="8841"/>
            </a:lvl1pPr>
          </a:lstStyle>
          <a:p>
            <a:r>
              <a:rPr lang="en-US"/>
              <a:t>Click to edit Master title style</a:t>
            </a:r>
            <a:endParaRPr lang="en-US" dirty="0"/>
          </a:p>
        </p:txBody>
      </p:sp>
      <p:sp>
        <p:nvSpPr>
          <p:cNvPr id="3" name="Subtitle 2"/>
          <p:cNvSpPr>
            <a:spLocks noGrp="1"/>
          </p:cNvSpPr>
          <p:nvPr>
            <p:ph type="subTitle" idx="1"/>
          </p:nvPr>
        </p:nvSpPr>
        <p:spPr>
          <a:xfrm>
            <a:off x="5607223" y="15584718"/>
            <a:ext cx="13146934" cy="4314658"/>
          </a:xfrm>
        </p:spPr>
        <p:txBody>
          <a:bodyPr tIns="91440" bIns="91440">
            <a:normAutofit/>
          </a:bodyPr>
          <a:lstStyle>
            <a:lvl1pPr marL="0" indent="0" algn="l">
              <a:buNone/>
              <a:defRPr sz="2620" b="0" cap="all" baseline="0">
                <a:solidFill>
                  <a:schemeClr val="tx1"/>
                </a:solidFill>
              </a:defRPr>
            </a:lvl1pPr>
            <a:lvl2pPr marL="561406" indent="0" algn="ctr">
              <a:buNone/>
              <a:defRPr sz="2456"/>
            </a:lvl2pPr>
            <a:lvl3pPr marL="1122812" indent="0" algn="ctr">
              <a:buNone/>
              <a:defRPr sz="2210"/>
            </a:lvl3pPr>
            <a:lvl4pPr marL="1684218" indent="0" algn="ctr">
              <a:buNone/>
              <a:defRPr sz="1964"/>
            </a:lvl4pPr>
            <a:lvl5pPr marL="2245625" indent="0" algn="ctr">
              <a:buNone/>
              <a:defRPr sz="1964"/>
            </a:lvl5pPr>
            <a:lvl6pPr marL="2807030" indent="0" algn="ctr">
              <a:buNone/>
              <a:defRPr sz="1964"/>
            </a:lvl6pPr>
            <a:lvl7pPr marL="3368436" indent="0" algn="ctr">
              <a:buNone/>
              <a:defRPr sz="1964"/>
            </a:lvl7pPr>
            <a:lvl8pPr marL="3929842" indent="0" algn="ctr">
              <a:buNone/>
              <a:defRPr sz="1964"/>
            </a:lvl8pPr>
            <a:lvl9pPr marL="4491248" indent="0" algn="ctr">
              <a:buNone/>
              <a:defRPr sz="19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5" name="Footer Placeholder 4"/>
          <p:cNvSpPr>
            <a:spLocks noGrp="1"/>
          </p:cNvSpPr>
          <p:nvPr>
            <p:ph type="ftr" sz="quarter" idx="11"/>
          </p:nvPr>
        </p:nvSpPr>
        <p:spPr>
          <a:xfrm>
            <a:off x="5607222" y="1453381"/>
            <a:ext cx="7221709" cy="1364636"/>
          </a:xfrm>
        </p:spPr>
        <p:txBody>
          <a:bodyPr/>
          <a:lstStyle/>
          <a:p>
            <a:endParaRPr lang="en-MY" dirty="0"/>
          </a:p>
        </p:txBody>
      </p:sp>
      <p:sp>
        <p:nvSpPr>
          <p:cNvPr id="6" name="Slide Number Placeholder 5"/>
          <p:cNvSpPr>
            <a:spLocks noGrp="1"/>
          </p:cNvSpPr>
          <p:nvPr>
            <p:ph type="sldNum" sz="quarter" idx="12"/>
          </p:nvPr>
        </p:nvSpPr>
        <p:spPr>
          <a:xfrm>
            <a:off x="3357108" y="3526210"/>
            <a:ext cx="1876637" cy="2222504"/>
          </a:xfrm>
        </p:spPr>
        <p:txBody>
          <a:bodyPr/>
          <a:lstStyle/>
          <a:p>
            <a:fld id="{FA12F617-DA18-4316-8F55-4EF5B7D6BC5B}" type="slidenum">
              <a:rPr lang="en-MY" smtClean="0"/>
              <a:pPr/>
              <a:t>‹#›</a:t>
            </a:fld>
            <a:endParaRPr lang="en-MY" dirty="0"/>
          </a:p>
        </p:txBody>
      </p:sp>
      <p:cxnSp>
        <p:nvCxnSpPr>
          <p:cNvPr id="15" name="Straight Connector 14"/>
          <p:cNvCxnSpPr/>
          <p:nvPr/>
        </p:nvCxnSpPr>
        <p:spPr>
          <a:xfrm>
            <a:off x="5607223" y="15572959"/>
            <a:ext cx="1314693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4193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221557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187709" y="3526217"/>
            <a:ext cx="2581007" cy="205660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7670" y="3526217"/>
            <a:ext cx="12404194" cy="205660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5" name="Straight Connector 14"/>
          <p:cNvCxnSpPr/>
          <p:nvPr/>
        </p:nvCxnSpPr>
        <p:spPr>
          <a:xfrm>
            <a:off x="16187706" y="3526217"/>
            <a:ext cx="0" cy="20566075"/>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2091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91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7671" y="7750553"/>
            <a:ext cx="13143395" cy="8332327"/>
          </a:xfrm>
        </p:spPr>
        <p:txBody>
          <a:bodyPr anchor="b">
            <a:normAutofit/>
          </a:bodyPr>
          <a:lstStyle>
            <a:lvl1pPr algn="l">
              <a:defRPr sz="5239"/>
            </a:lvl1pPr>
          </a:lstStyle>
          <a:p>
            <a:r>
              <a:rPr lang="en-US"/>
              <a:t>Click to edit Master title style</a:t>
            </a:r>
            <a:endParaRPr lang="en-US" dirty="0"/>
          </a:p>
        </p:txBody>
      </p:sp>
      <p:sp>
        <p:nvSpPr>
          <p:cNvPr id="3" name="Text Placeholder 2"/>
          <p:cNvSpPr>
            <a:spLocks noGrp="1"/>
          </p:cNvSpPr>
          <p:nvPr>
            <p:ph type="body" idx="1"/>
          </p:nvPr>
        </p:nvSpPr>
        <p:spPr>
          <a:xfrm>
            <a:off x="3377674" y="16798371"/>
            <a:ext cx="13143395" cy="4470487"/>
          </a:xfrm>
        </p:spPr>
        <p:txBody>
          <a:bodyPr tIns="91440">
            <a:normAutofit/>
          </a:bodyPr>
          <a:lstStyle>
            <a:lvl1pPr marL="0" indent="0" algn="l">
              <a:buNone/>
              <a:defRPr sz="2947">
                <a:solidFill>
                  <a:schemeClr val="tx1"/>
                </a:solidFill>
              </a:defRPr>
            </a:lvl1pPr>
            <a:lvl2pPr marL="561406" indent="0">
              <a:buNone/>
              <a:defRPr sz="2456">
                <a:solidFill>
                  <a:schemeClr val="tx1">
                    <a:tint val="75000"/>
                  </a:schemeClr>
                </a:solidFill>
              </a:defRPr>
            </a:lvl2pPr>
            <a:lvl3pPr marL="1122812" indent="0">
              <a:buNone/>
              <a:defRPr sz="2210">
                <a:solidFill>
                  <a:schemeClr val="tx1">
                    <a:tint val="75000"/>
                  </a:schemeClr>
                </a:solidFill>
              </a:defRPr>
            </a:lvl3pPr>
            <a:lvl4pPr marL="1684218" indent="0">
              <a:buNone/>
              <a:defRPr sz="1964">
                <a:solidFill>
                  <a:schemeClr val="tx1">
                    <a:tint val="75000"/>
                  </a:schemeClr>
                </a:solidFill>
              </a:defRPr>
            </a:lvl4pPr>
            <a:lvl5pPr marL="2245625" indent="0">
              <a:buNone/>
              <a:defRPr sz="1964">
                <a:solidFill>
                  <a:schemeClr val="tx1">
                    <a:tint val="75000"/>
                  </a:schemeClr>
                </a:solidFill>
              </a:defRPr>
            </a:lvl5pPr>
            <a:lvl6pPr marL="2807030" indent="0">
              <a:buNone/>
              <a:defRPr sz="1964">
                <a:solidFill>
                  <a:schemeClr val="tx1">
                    <a:tint val="75000"/>
                  </a:schemeClr>
                </a:solidFill>
              </a:defRPr>
            </a:lvl6pPr>
            <a:lvl7pPr marL="3368436" indent="0">
              <a:buNone/>
              <a:defRPr sz="1964">
                <a:solidFill>
                  <a:schemeClr val="tx1">
                    <a:tint val="75000"/>
                  </a:schemeClr>
                </a:solidFill>
              </a:defRPr>
            </a:lvl7pPr>
            <a:lvl8pPr marL="3929842" indent="0">
              <a:buNone/>
              <a:defRPr sz="1964">
                <a:solidFill>
                  <a:schemeClr val="tx1">
                    <a:tint val="75000"/>
                  </a:schemeClr>
                </a:solidFill>
              </a:defRPr>
            </a:lvl8pPr>
            <a:lvl9pPr marL="4491248" indent="0">
              <a:buNone/>
              <a:defRPr sz="19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5" name="Straight Connector 14"/>
          <p:cNvCxnSpPr/>
          <p:nvPr/>
        </p:nvCxnSpPr>
        <p:spPr>
          <a:xfrm>
            <a:off x="3377671" y="16793020"/>
            <a:ext cx="131433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22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77672" y="3552324"/>
            <a:ext cx="15376486" cy="46751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7670" y="8888359"/>
            <a:ext cx="7314321" cy="15171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440349" y="8888360"/>
            <a:ext cx="7313809" cy="15171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6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3377672" y="3549126"/>
            <a:ext cx="15376488" cy="46619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377673" y="8913142"/>
            <a:ext cx="7314075" cy="3539316"/>
          </a:xfrm>
        </p:spPr>
        <p:txBody>
          <a:bodyPr anchor="b">
            <a:normAutofit/>
          </a:bodyPr>
          <a:lstStyle>
            <a:lvl1pPr marL="0" indent="0">
              <a:lnSpc>
                <a:spcPct val="100000"/>
              </a:lnSpc>
              <a:buNone/>
              <a:defRPr sz="3602" b="0" cap="all" baseline="0">
                <a:solidFill>
                  <a:schemeClr val="accent1"/>
                </a:solidFill>
              </a:defRPr>
            </a:lvl1pPr>
            <a:lvl2pPr marL="561406" indent="0">
              <a:buNone/>
              <a:defRPr sz="2456" b="1"/>
            </a:lvl2pPr>
            <a:lvl3pPr marL="1122812" indent="0">
              <a:buNone/>
              <a:defRPr sz="2210" b="1"/>
            </a:lvl3pPr>
            <a:lvl4pPr marL="1684218" indent="0">
              <a:buNone/>
              <a:defRPr sz="1964" b="1"/>
            </a:lvl4pPr>
            <a:lvl5pPr marL="2245625" indent="0">
              <a:buNone/>
              <a:defRPr sz="1964" b="1"/>
            </a:lvl5pPr>
            <a:lvl6pPr marL="2807030" indent="0">
              <a:buNone/>
              <a:defRPr sz="1964" b="1"/>
            </a:lvl6pPr>
            <a:lvl7pPr marL="3368436" indent="0">
              <a:buNone/>
              <a:defRPr sz="1964" b="1"/>
            </a:lvl7pPr>
            <a:lvl8pPr marL="3929842" indent="0">
              <a:buNone/>
              <a:defRPr sz="1964" b="1"/>
            </a:lvl8pPr>
            <a:lvl9pPr marL="4491248" indent="0">
              <a:buNone/>
              <a:defRPr sz="1964" b="1"/>
            </a:lvl9pPr>
          </a:lstStyle>
          <a:p>
            <a:pPr lvl="0"/>
            <a:r>
              <a:rPr lang="en-US"/>
              <a:t>Edit Master text styles</a:t>
            </a:r>
          </a:p>
        </p:txBody>
      </p:sp>
      <p:sp>
        <p:nvSpPr>
          <p:cNvPr id="4" name="Content Placeholder 3"/>
          <p:cNvSpPr>
            <a:spLocks noGrp="1"/>
          </p:cNvSpPr>
          <p:nvPr>
            <p:ph sz="half" idx="2"/>
          </p:nvPr>
        </p:nvSpPr>
        <p:spPr>
          <a:xfrm>
            <a:off x="3377673" y="12464711"/>
            <a:ext cx="7314075" cy="11671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440349" y="8928382"/>
            <a:ext cx="7313809" cy="3540614"/>
          </a:xfrm>
        </p:spPr>
        <p:txBody>
          <a:bodyPr anchor="b">
            <a:normAutofit/>
          </a:bodyPr>
          <a:lstStyle>
            <a:lvl1pPr marL="0" indent="0">
              <a:lnSpc>
                <a:spcPct val="100000"/>
              </a:lnSpc>
              <a:buNone/>
              <a:defRPr sz="3602" b="0" cap="all" baseline="0">
                <a:solidFill>
                  <a:schemeClr val="accent1"/>
                </a:solidFill>
              </a:defRPr>
            </a:lvl1pPr>
            <a:lvl2pPr marL="561406" indent="0">
              <a:buNone/>
              <a:defRPr sz="2456" b="1"/>
            </a:lvl2pPr>
            <a:lvl3pPr marL="1122812" indent="0">
              <a:buNone/>
              <a:defRPr sz="2210" b="1"/>
            </a:lvl3pPr>
            <a:lvl4pPr marL="1684218" indent="0">
              <a:buNone/>
              <a:defRPr sz="1964" b="1"/>
            </a:lvl4pPr>
            <a:lvl5pPr marL="2245625" indent="0">
              <a:buNone/>
              <a:defRPr sz="1964" b="1"/>
            </a:lvl5pPr>
            <a:lvl6pPr marL="2807030" indent="0">
              <a:buNone/>
              <a:defRPr sz="1964" b="1"/>
            </a:lvl6pPr>
            <a:lvl7pPr marL="3368436" indent="0">
              <a:buNone/>
              <a:defRPr sz="1964" b="1"/>
            </a:lvl7pPr>
            <a:lvl8pPr marL="3929842" indent="0">
              <a:buNone/>
              <a:defRPr sz="1964" b="1"/>
            </a:lvl8pPr>
            <a:lvl9pPr marL="4491248" indent="0">
              <a:buNone/>
              <a:defRPr sz="1964" b="1"/>
            </a:lvl9pPr>
          </a:lstStyle>
          <a:p>
            <a:pPr lvl="0"/>
            <a:r>
              <a:rPr lang="en-US"/>
              <a:t>Edit Master text styles</a:t>
            </a:r>
          </a:p>
        </p:txBody>
      </p:sp>
      <p:sp>
        <p:nvSpPr>
          <p:cNvPr id="6" name="Content Placeholder 5"/>
          <p:cNvSpPr>
            <a:spLocks noGrp="1"/>
          </p:cNvSpPr>
          <p:nvPr>
            <p:ph sz="quarter" idx="4"/>
          </p:nvPr>
        </p:nvSpPr>
        <p:spPr>
          <a:xfrm>
            <a:off x="11440349" y="12452446"/>
            <a:ext cx="7313809" cy="116398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8" name="Footer Placeholder 7"/>
          <p:cNvSpPr>
            <a:spLocks noGrp="1"/>
          </p:cNvSpPr>
          <p:nvPr>
            <p:ph type="ftr" sz="quarter" idx="11"/>
          </p:nvPr>
        </p:nvSpPr>
        <p:spPr/>
        <p:txBody>
          <a:bodyPr/>
          <a:lstStyle/>
          <a:p>
            <a:endParaRPr lang="en-MY" dirty="0"/>
          </a:p>
        </p:txBody>
      </p:sp>
      <p:sp>
        <p:nvSpPr>
          <p:cNvPr id="9" name="Slide Number Placeholder 8"/>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107476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4" name="Footer Placeholder 3"/>
          <p:cNvSpPr>
            <a:spLocks noGrp="1"/>
          </p:cNvSpPr>
          <p:nvPr>
            <p:ph type="ftr" sz="quarter" idx="11"/>
          </p:nvPr>
        </p:nvSpPr>
        <p:spPr/>
        <p:txBody>
          <a:bodyPr/>
          <a:lstStyle/>
          <a:p>
            <a:endParaRPr lang="en-MY" dirty="0"/>
          </a:p>
        </p:txBody>
      </p:sp>
      <p:sp>
        <p:nvSpPr>
          <p:cNvPr id="5" name="Slide Number Placeholder 4"/>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61595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3" name="Footer Placeholder 2"/>
          <p:cNvSpPr>
            <a:spLocks noGrp="1"/>
          </p:cNvSpPr>
          <p:nvPr>
            <p:ph type="ftr" sz="quarter" idx="11"/>
          </p:nvPr>
        </p:nvSpPr>
        <p:spPr/>
        <p:txBody>
          <a:bodyPr/>
          <a:lstStyle/>
          <a:p>
            <a:endParaRPr lang="en-MY" dirty="0"/>
          </a:p>
        </p:txBody>
      </p:sp>
      <p:sp>
        <p:nvSpPr>
          <p:cNvPr id="4" name="Slide Number Placeholder 3"/>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34166346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67261" y="3526215"/>
            <a:ext cx="5676555" cy="9917485"/>
          </a:xfrm>
        </p:spPr>
        <p:txBody>
          <a:bodyPr anchor="b">
            <a:normAutofit/>
          </a:bodyPr>
          <a:lstStyle>
            <a:lvl1pPr algn="l">
              <a:defRPr sz="3929"/>
            </a:lvl1pPr>
          </a:lstStyle>
          <a:p>
            <a:r>
              <a:rPr lang="en-US"/>
              <a:t>Click to edit Master title style</a:t>
            </a:r>
            <a:endParaRPr lang="en-US" dirty="0"/>
          </a:p>
        </p:txBody>
      </p:sp>
      <p:sp>
        <p:nvSpPr>
          <p:cNvPr id="3" name="Content Placeholder 2"/>
          <p:cNvSpPr>
            <a:spLocks noGrp="1"/>
          </p:cNvSpPr>
          <p:nvPr>
            <p:ph idx="1"/>
          </p:nvPr>
        </p:nvSpPr>
        <p:spPr>
          <a:xfrm>
            <a:off x="9796485" y="3526213"/>
            <a:ext cx="8957671" cy="20561383"/>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367261" y="14147206"/>
            <a:ext cx="5679875" cy="9922180"/>
          </a:xfrm>
        </p:spPr>
        <p:txBody>
          <a:bodyPr>
            <a:normAutofit/>
          </a:bodyPr>
          <a:lstStyle>
            <a:lvl1pPr marL="0" indent="0" algn="l">
              <a:buNone/>
              <a:defRPr sz="2620"/>
            </a:lvl1pPr>
            <a:lvl2pPr marL="561406" indent="0">
              <a:buNone/>
              <a:defRPr sz="1719"/>
            </a:lvl2pPr>
            <a:lvl3pPr marL="1122812" indent="0">
              <a:buNone/>
              <a:defRPr sz="1474"/>
            </a:lvl3pPr>
            <a:lvl4pPr marL="1684218" indent="0">
              <a:buNone/>
              <a:defRPr sz="1228"/>
            </a:lvl4pPr>
            <a:lvl5pPr marL="2245625" indent="0">
              <a:buNone/>
              <a:defRPr sz="1228"/>
            </a:lvl5pPr>
            <a:lvl6pPr marL="2807030" indent="0">
              <a:buNone/>
              <a:defRPr sz="1228"/>
            </a:lvl6pPr>
            <a:lvl7pPr marL="3368436" indent="0">
              <a:buNone/>
              <a:defRPr sz="1228"/>
            </a:lvl7pPr>
            <a:lvl8pPr marL="3929842" indent="0">
              <a:buNone/>
              <a:defRPr sz="1228"/>
            </a:lvl8pPr>
            <a:lvl9pPr marL="4491248" indent="0">
              <a:buNone/>
              <a:defRPr sz="1228"/>
            </a:lvl9pPr>
          </a:lstStyle>
          <a:p>
            <a:pPr lvl="0"/>
            <a:r>
              <a:rPr lang="en-US"/>
              <a:t>Edit Master text styles</a:t>
            </a:r>
          </a:p>
        </p:txBody>
      </p:sp>
      <p:sp>
        <p:nvSpPr>
          <p:cNvPr id="5" name="Date Placeholder 4"/>
          <p:cNvSpPr>
            <a:spLocks noGrp="1"/>
          </p:cNvSpPr>
          <p:nvPr>
            <p:ph type="dt" sz="half" idx="10"/>
          </p:nvPr>
        </p:nvSpPr>
        <p:spPr/>
        <p:txBody>
          <a:bodyPr/>
          <a:lstStyle/>
          <a:p>
            <a:fld id="{77FC8CFA-A418-4BD6-80F4-AC29D1B69495}" type="datetimeFigureOut">
              <a:rPr lang="en-MY" smtClean="0"/>
              <a:pPr/>
              <a:t>16/9/2024</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7" name="Straight Connector 16"/>
          <p:cNvCxnSpPr/>
          <p:nvPr/>
        </p:nvCxnSpPr>
        <p:spPr>
          <a:xfrm>
            <a:off x="3373591" y="14147197"/>
            <a:ext cx="56702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2449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11691468" y="2128033"/>
            <a:ext cx="8216402" cy="22725176"/>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3379206" y="4985025"/>
            <a:ext cx="7592923" cy="8079147"/>
          </a:xfrm>
        </p:spPr>
        <p:txBody>
          <a:bodyPr anchor="b">
            <a:normAutofit/>
          </a:bodyPr>
          <a:lstStyle>
            <a:lvl1pPr>
              <a:defRPr sz="5239"/>
            </a:lvl1pPr>
          </a:lstStyle>
          <a:p>
            <a:r>
              <a:rPr lang="en-US"/>
              <a:t>Click to edit Master title style</a:t>
            </a:r>
            <a:endParaRPr lang="en-US" dirty="0"/>
          </a:p>
        </p:txBody>
      </p:sp>
      <p:sp>
        <p:nvSpPr>
          <p:cNvPr id="3" name="Picture Placeholder 2"/>
          <p:cNvSpPr>
            <a:spLocks noGrp="1" noChangeAspect="1"/>
          </p:cNvSpPr>
          <p:nvPr>
            <p:ph type="pic" idx="1"/>
          </p:nvPr>
        </p:nvSpPr>
        <p:spPr>
          <a:xfrm>
            <a:off x="13197512" y="4954264"/>
            <a:ext cx="5229740" cy="17063747"/>
          </a:xfrm>
          <a:solidFill>
            <a:schemeClr val="bg1">
              <a:lumMod val="85000"/>
            </a:schemeClr>
          </a:solidFill>
          <a:ln w="9525" cap="sq">
            <a:noFill/>
            <a:miter lim="800000"/>
          </a:ln>
          <a:effectLst/>
        </p:spPr>
        <p:txBody>
          <a:bodyPr anchor="t"/>
          <a:lstStyle>
            <a:lvl1pPr marL="0" indent="0" algn="ctr">
              <a:buNone/>
              <a:defRPr sz="3929"/>
            </a:lvl1pPr>
            <a:lvl2pPr marL="561406" indent="0">
              <a:buNone/>
              <a:defRPr sz="3438"/>
            </a:lvl2pPr>
            <a:lvl3pPr marL="1122812" indent="0">
              <a:buNone/>
              <a:defRPr sz="2947"/>
            </a:lvl3pPr>
            <a:lvl4pPr marL="1684218" indent="0">
              <a:buNone/>
              <a:defRPr sz="2456"/>
            </a:lvl4pPr>
            <a:lvl5pPr marL="2245625" indent="0">
              <a:buNone/>
              <a:defRPr sz="2456"/>
            </a:lvl5pPr>
            <a:lvl6pPr marL="2807030" indent="0">
              <a:buNone/>
              <a:defRPr sz="2456"/>
            </a:lvl6pPr>
            <a:lvl7pPr marL="3368436" indent="0">
              <a:buNone/>
              <a:defRPr sz="2456"/>
            </a:lvl7pPr>
            <a:lvl8pPr marL="3929842" indent="0">
              <a:buNone/>
              <a:defRPr sz="2456"/>
            </a:lvl8pPr>
            <a:lvl9pPr marL="4491248" indent="0">
              <a:buNone/>
              <a:defRPr sz="2456"/>
            </a:lvl9pPr>
          </a:lstStyle>
          <a:p>
            <a:r>
              <a:rPr lang="en-US" dirty="0"/>
              <a:t>Click icon to add picture</a:t>
            </a:r>
          </a:p>
        </p:txBody>
      </p:sp>
      <p:sp>
        <p:nvSpPr>
          <p:cNvPr id="4" name="Text Placeholder 3"/>
          <p:cNvSpPr>
            <a:spLocks noGrp="1"/>
          </p:cNvSpPr>
          <p:nvPr>
            <p:ph type="body" sz="half" idx="2"/>
          </p:nvPr>
        </p:nvSpPr>
        <p:spPr>
          <a:xfrm>
            <a:off x="3377672" y="13884608"/>
            <a:ext cx="7582044" cy="8843367"/>
          </a:xfrm>
        </p:spPr>
        <p:txBody>
          <a:bodyPr>
            <a:normAutofit/>
          </a:bodyPr>
          <a:lstStyle>
            <a:lvl1pPr marL="0" indent="0" algn="l">
              <a:buNone/>
              <a:defRPr sz="2947"/>
            </a:lvl1pPr>
            <a:lvl2pPr marL="561406" indent="0">
              <a:buNone/>
              <a:defRPr sz="1719"/>
            </a:lvl2pPr>
            <a:lvl3pPr marL="1122812" indent="0">
              <a:buNone/>
              <a:defRPr sz="1474"/>
            </a:lvl3pPr>
            <a:lvl4pPr marL="1684218" indent="0">
              <a:buNone/>
              <a:defRPr sz="1228"/>
            </a:lvl4pPr>
            <a:lvl5pPr marL="2245625" indent="0">
              <a:buNone/>
              <a:defRPr sz="1228"/>
            </a:lvl5pPr>
            <a:lvl6pPr marL="2807030" indent="0">
              <a:buNone/>
              <a:defRPr sz="1228"/>
            </a:lvl6pPr>
            <a:lvl7pPr marL="3368436" indent="0">
              <a:buNone/>
              <a:defRPr sz="1228"/>
            </a:lvl7pPr>
            <a:lvl8pPr marL="3929842" indent="0">
              <a:buNone/>
              <a:defRPr sz="1228"/>
            </a:lvl8pPr>
            <a:lvl9pPr marL="4491248" indent="0">
              <a:buNone/>
              <a:defRPr sz="1228"/>
            </a:lvl9pPr>
          </a:lstStyle>
          <a:p>
            <a:pPr lvl="0"/>
            <a:r>
              <a:rPr lang="en-US"/>
              <a:t>Edit Master text styles</a:t>
            </a:r>
          </a:p>
        </p:txBody>
      </p:sp>
      <p:sp>
        <p:nvSpPr>
          <p:cNvPr id="5" name="Date Placeholder 4"/>
          <p:cNvSpPr>
            <a:spLocks noGrp="1"/>
          </p:cNvSpPr>
          <p:nvPr>
            <p:ph type="dt" sz="half" idx="10"/>
          </p:nvPr>
        </p:nvSpPr>
        <p:spPr>
          <a:xfrm>
            <a:off x="3361694" y="24140817"/>
            <a:ext cx="7610437" cy="1412839"/>
          </a:xfrm>
        </p:spPr>
        <p:txBody>
          <a:bodyPr/>
          <a:lstStyle>
            <a:lvl1pPr algn="l">
              <a:defRPr/>
            </a:lvl1pPr>
          </a:lstStyle>
          <a:p>
            <a:fld id="{77FC8CFA-A418-4BD6-80F4-AC29D1B69495}" type="datetimeFigureOut">
              <a:rPr lang="en-MY" smtClean="0"/>
              <a:pPr/>
              <a:t>16/9/2024</a:t>
            </a:fld>
            <a:endParaRPr lang="en-MY" dirty="0"/>
          </a:p>
        </p:txBody>
      </p:sp>
      <p:sp>
        <p:nvSpPr>
          <p:cNvPr id="6" name="Footer Placeholder 5"/>
          <p:cNvSpPr>
            <a:spLocks noGrp="1"/>
          </p:cNvSpPr>
          <p:nvPr>
            <p:ph type="ftr" sz="quarter" idx="11"/>
          </p:nvPr>
        </p:nvSpPr>
        <p:spPr>
          <a:xfrm>
            <a:off x="3363726" y="1406303"/>
            <a:ext cx="7608408" cy="1416406"/>
          </a:xfrm>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1" name="Straight Connector 30"/>
          <p:cNvCxnSpPr/>
          <p:nvPr/>
        </p:nvCxnSpPr>
        <p:spPr>
          <a:xfrm>
            <a:off x="3372500" y="13874068"/>
            <a:ext cx="758608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29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8896293"/>
            <a:ext cx="21396325" cy="1800465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2" y="26900952"/>
            <a:ext cx="21396328" cy="3419200"/>
          </a:xfrm>
          <a:prstGeom prst="rect">
            <a:avLst/>
          </a:prstGeom>
        </p:spPr>
      </p:pic>
      <p:cxnSp>
        <p:nvCxnSpPr>
          <p:cNvPr id="13" name="Straight Connector 12"/>
          <p:cNvCxnSpPr/>
          <p:nvPr/>
        </p:nvCxnSpPr>
        <p:spPr>
          <a:xfrm>
            <a:off x="0" y="26926872"/>
            <a:ext cx="213963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77672" y="3550694"/>
            <a:ext cx="15376486" cy="463072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377672" y="8896295"/>
            <a:ext cx="15376486" cy="152290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212520" y="1458068"/>
            <a:ext cx="5541639" cy="1364636"/>
          </a:xfrm>
          <a:prstGeom prst="rect">
            <a:avLst/>
          </a:prstGeom>
        </p:spPr>
        <p:txBody>
          <a:bodyPr vert="horz" lIns="91440" tIns="45720" rIns="91440" bIns="45720" rtlCol="0" anchor="ctr"/>
          <a:lstStyle>
            <a:lvl1pPr algn="r">
              <a:defRPr sz="1638">
                <a:solidFill>
                  <a:schemeClr val="tx1">
                    <a:tint val="75000"/>
                  </a:schemeClr>
                </a:solidFill>
              </a:defRPr>
            </a:lvl1pPr>
          </a:lstStyle>
          <a:p>
            <a:fld id="{77FC8CFA-A418-4BD6-80F4-AC29D1B69495}" type="datetimeFigureOut">
              <a:rPr lang="en-MY" smtClean="0"/>
              <a:pPr/>
              <a:t>16/9/2024</a:t>
            </a:fld>
            <a:endParaRPr lang="en-MY" dirty="0"/>
          </a:p>
        </p:txBody>
      </p:sp>
      <p:sp>
        <p:nvSpPr>
          <p:cNvPr id="5" name="Footer Placeholder 4"/>
          <p:cNvSpPr>
            <a:spLocks noGrp="1"/>
          </p:cNvSpPr>
          <p:nvPr>
            <p:ph type="ftr" sz="quarter" idx="3"/>
          </p:nvPr>
        </p:nvSpPr>
        <p:spPr>
          <a:xfrm>
            <a:off x="3377668" y="1453381"/>
            <a:ext cx="9439290" cy="1364636"/>
          </a:xfrm>
          <a:prstGeom prst="rect">
            <a:avLst/>
          </a:prstGeom>
        </p:spPr>
        <p:txBody>
          <a:bodyPr vert="horz" lIns="91440" tIns="45720" rIns="91440" bIns="45720" rtlCol="0" anchor="ctr"/>
          <a:lstStyle>
            <a:lvl1pPr algn="l">
              <a:defRPr sz="1638">
                <a:solidFill>
                  <a:schemeClr val="tx1">
                    <a:tint val="75000"/>
                  </a:schemeClr>
                </a:solidFill>
              </a:defRPr>
            </a:lvl1pPr>
          </a:lstStyle>
          <a:p>
            <a:endParaRPr lang="en-MY" dirty="0"/>
          </a:p>
        </p:txBody>
      </p:sp>
      <p:sp>
        <p:nvSpPr>
          <p:cNvPr id="6" name="Slide Number Placeholder 5"/>
          <p:cNvSpPr>
            <a:spLocks noGrp="1"/>
          </p:cNvSpPr>
          <p:nvPr>
            <p:ph type="sldNum" sz="quarter" idx="4"/>
          </p:nvPr>
        </p:nvSpPr>
        <p:spPr>
          <a:xfrm>
            <a:off x="1141244" y="3526210"/>
            <a:ext cx="1861991" cy="2222504"/>
          </a:xfrm>
          <a:prstGeom prst="rect">
            <a:avLst/>
          </a:prstGeom>
        </p:spPr>
        <p:txBody>
          <a:bodyPr vert="horz" lIns="91440" tIns="45720" rIns="91440" bIns="45720" rtlCol="0" anchor="t"/>
          <a:lstStyle>
            <a:lvl1pPr algn="r">
              <a:defRPr sz="4584">
                <a:solidFill>
                  <a:schemeClr val="accent1"/>
                </a:solidFill>
              </a:defRPr>
            </a:lvl1p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33637533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1122812" rtl="0" eaLnBrk="1" latinLnBrk="0" hangingPunct="1">
        <a:lnSpc>
          <a:spcPct val="90000"/>
        </a:lnSpc>
        <a:spcBef>
          <a:spcPct val="0"/>
        </a:spcBef>
        <a:buNone/>
        <a:defRPr sz="5239" b="0" i="0" kern="1200" cap="all">
          <a:solidFill>
            <a:schemeClr val="tx1"/>
          </a:solidFill>
          <a:effectLst/>
          <a:latin typeface="+mj-lt"/>
          <a:ea typeface="+mj-ea"/>
          <a:cs typeface="+mj-cs"/>
        </a:defRPr>
      </a:lvl1pPr>
    </p:titleStyle>
    <p:bodyStyle>
      <a:lvl1pPr marL="374271" indent="-374271" algn="l" defTabSz="1122812" rtl="0" eaLnBrk="1" latinLnBrk="0" hangingPunct="1">
        <a:lnSpc>
          <a:spcPct val="120000"/>
        </a:lnSpc>
        <a:spcBef>
          <a:spcPts val="1638"/>
        </a:spcBef>
        <a:buClr>
          <a:schemeClr val="accent1"/>
        </a:buClr>
        <a:buSzPct val="100000"/>
        <a:buFont typeface="Arial" panose="020B0604020202020204" pitchFamily="34" charset="0"/>
        <a:buChar char="•"/>
        <a:defRPr sz="3274" kern="1200" cap="none">
          <a:solidFill>
            <a:schemeClr val="tx1"/>
          </a:solidFill>
          <a:effectLst/>
          <a:latin typeface="+mn-lt"/>
          <a:ea typeface="+mn-ea"/>
          <a:cs typeface="+mn-cs"/>
        </a:defRPr>
      </a:lvl1pPr>
      <a:lvl2pPr marL="1122812"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620" kern="1200" cap="none" baseline="0">
          <a:solidFill>
            <a:schemeClr val="tx1"/>
          </a:solidFill>
          <a:effectLst/>
          <a:latin typeface="+mn-lt"/>
          <a:ea typeface="+mn-ea"/>
          <a:cs typeface="+mn-cs"/>
        </a:defRPr>
      </a:lvl2pPr>
      <a:lvl3pPr marL="1871354"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620" kern="1200" cap="none">
          <a:solidFill>
            <a:schemeClr val="tx1"/>
          </a:solidFill>
          <a:effectLst/>
          <a:latin typeface="+mn-lt"/>
          <a:ea typeface="+mn-ea"/>
          <a:cs typeface="+mn-cs"/>
        </a:defRPr>
      </a:lvl3pPr>
      <a:lvl4pPr marL="2619895"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292" kern="1200" cap="none" baseline="0">
          <a:solidFill>
            <a:schemeClr val="tx1"/>
          </a:solidFill>
          <a:effectLst/>
          <a:latin typeface="+mn-lt"/>
          <a:ea typeface="+mn-ea"/>
          <a:cs typeface="+mn-cs"/>
        </a:defRPr>
      </a:lvl4pPr>
      <a:lvl5pPr marL="3368436"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1964" kern="1200" cap="none">
          <a:solidFill>
            <a:schemeClr val="tx1"/>
          </a:solidFill>
          <a:effectLst/>
          <a:latin typeface="+mn-lt"/>
          <a:ea typeface="+mn-ea"/>
          <a:cs typeface="+mn-cs"/>
        </a:defRPr>
      </a:lvl5pPr>
      <a:lvl6pPr marL="4116977"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a:solidFill>
            <a:schemeClr val="tx1"/>
          </a:solidFill>
          <a:effectLst/>
          <a:latin typeface="+mn-lt"/>
          <a:ea typeface="+mn-ea"/>
          <a:cs typeface="+mn-cs"/>
        </a:defRPr>
      </a:lvl6pPr>
      <a:lvl7pPr marL="4865518"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a:solidFill>
            <a:schemeClr val="tx1"/>
          </a:solidFill>
          <a:effectLst/>
          <a:latin typeface="+mn-lt"/>
          <a:ea typeface="+mn-ea"/>
          <a:cs typeface="+mn-cs"/>
        </a:defRPr>
      </a:lvl7pPr>
      <a:lvl8pPr marL="5614061"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baseline="0">
          <a:solidFill>
            <a:schemeClr val="tx1"/>
          </a:solidFill>
          <a:effectLst/>
          <a:latin typeface="+mn-lt"/>
          <a:ea typeface="+mn-ea"/>
          <a:cs typeface="+mn-cs"/>
        </a:defRPr>
      </a:lvl8pPr>
      <a:lvl9pPr marL="6362602"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baseline="0">
          <a:solidFill>
            <a:schemeClr val="tx1"/>
          </a:solidFill>
          <a:effectLst/>
          <a:latin typeface="+mn-lt"/>
          <a:ea typeface="+mn-ea"/>
          <a:cs typeface="+mn-cs"/>
        </a:defRPr>
      </a:lvl9pPr>
    </p:bodyStyle>
    <p:otherStyle>
      <a:defPPr>
        <a:defRPr lang="en-US"/>
      </a:defPPr>
      <a:lvl1pPr marL="0" algn="l" defTabSz="1122812" rtl="0" eaLnBrk="1" latinLnBrk="0" hangingPunct="1">
        <a:defRPr sz="2210" kern="1200">
          <a:solidFill>
            <a:schemeClr val="tx1"/>
          </a:solidFill>
          <a:latin typeface="+mn-lt"/>
          <a:ea typeface="+mn-ea"/>
          <a:cs typeface="+mn-cs"/>
        </a:defRPr>
      </a:lvl1pPr>
      <a:lvl2pPr marL="561406" algn="l" defTabSz="1122812" rtl="0" eaLnBrk="1" latinLnBrk="0" hangingPunct="1">
        <a:defRPr sz="2210" kern="1200">
          <a:solidFill>
            <a:schemeClr val="tx1"/>
          </a:solidFill>
          <a:latin typeface="+mn-lt"/>
          <a:ea typeface="+mn-ea"/>
          <a:cs typeface="+mn-cs"/>
        </a:defRPr>
      </a:lvl2pPr>
      <a:lvl3pPr marL="1122812" algn="l" defTabSz="1122812" rtl="0" eaLnBrk="1" latinLnBrk="0" hangingPunct="1">
        <a:defRPr sz="2210" kern="1200">
          <a:solidFill>
            <a:schemeClr val="tx1"/>
          </a:solidFill>
          <a:latin typeface="+mn-lt"/>
          <a:ea typeface="+mn-ea"/>
          <a:cs typeface="+mn-cs"/>
        </a:defRPr>
      </a:lvl3pPr>
      <a:lvl4pPr marL="1684218" algn="l" defTabSz="1122812" rtl="0" eaLnBrk="1" latinLnBrk="0" hangingPunct="1">
        <a:defRPr sz="2210" kern="1200">
          <a:solidFill>
            <a:schemeClr val="tx1"/>
          </a:solidFill>
          <a:latin typeface="+mn-lt"/>
          <a:ea typeface="+mn-ea"/>
          <a:cs typeface="+mn-cs"/>
        </a:defRPr>
      </a:lvl4pPr>
      <a:lvl5pPr marL="2245625" algn="l" defTabSz="1122812" rtl="0" eaLnBrk="1" latinLnBrk="0" hangingPunct="1">
        <a:defRPr sz="2210" kern="1200">
          <a:solidFill>
            <a:schemeClr val="tx1"/>
          </a:solidFill>
          <a:latin typeface="+mn-lt"/>
          <a:ea typeface="+mn-ea"/>
          <a:cs typeface="+mn-cs"/>
        </a:defRPr>
      </a:lvl5pPr>
      <a:lvl6pPr marL="2807030" algn="l" defTabSz="1122812" rtl="0" eaLnBrk="1" latinLnBrk="0" hangingPunct="1">
        <a:defRPr sz="2210" kern="1200">
          <a:solidFill>
            <a:schemeClr val="tx1"/>
          </a:solidFill>
          <a:latin typeface="+mn-lt"/>
          <a:ea typeface="+mn-ea"/>
          <a:cs typeface="+mn-cs"/>
        </a:defRPr>
      </a:lvl6pPr>
      <a:lvl7pPr marL="3368436" algn="l" defTabSz="1122812" rtl="0" eaLnBrk="1" latinLnBrk="0" hangingPunct="1">
        <a:defRPr sz="2210" kern="1200">
          <a:solidFill>
            <a:schemeClr val="tx1"/>
          </a:solidFill>
          <a:latin typeface="+mn-lt"/>
          <a:ea typeface="+mn-ea"/>
          <a:cs typeface="+mn-cs"/>
        </a:defRPr>
      </a:lvl7pPr>
      <a:lvl8pPr marL="3929842" algn="l" defTabSz="1122812" rtl="0" eaLnBrk="1" latinLnBrk="0" hangingPunct="1">
        <a:defRPr sz="2210" kern="1200">
          <a:solidFill>
            <a:schemeClr val="tx1"/>
          </a:solidFill>
          <a:latin typeface="+mn-lt"/>
          <a:ea typeface="+mn-ea"/>
          <a:cs typeface="+mn-cs"/>
        </a:defRPr>
      </a:lvl8pPr>
      <a:lvl9pPr marL="4491248" algn="l" defTabSz="1122812" rtl="0" eaLnBrk="1" latinLnBrk="0" hangingPunct="1">
        <a:defRPr sz="221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6E6AC"/>
        </a:solidFill>
        <a:effectLst/>
      </p:bgPr>
    </p:bg>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6075C69B-E013-4717-87B7-BD2DD794A76D}"/>
              </a:ext>
            </a:extLst>
          </p:cNvPr>
          <p:cNvSpPr/>
          <p:nvPr/>
        </p:nvSpPr>
        <p:spPr>
          <a:xfrm>
            <a:off x="150316" y="160107"/>
            <a:ext cx="21095373" cy="3882247"/>
          </a:xfrm>
          <a:prstGeom prst="flowChartDocument">
            <a:avLst/>
          </a:prstGeom>
          <a:solidFill>
            <a:srgbClr val="FEC382">
              <a:alpha val="5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MY" sz="2500" dirty="0"/>
          </a:p>
        </p:txBody>
      </p:sp>
      <p:sp>
        <p:nvSpPr>
          <p:cNvPr id="26" name="Text Box 122">
            <a:extLst>
              <a:ext uri="{FF2B5EF4-FFF2-40B4-BE49-F238E27FC236}">
                <a16:creationId xmlns:a16="http://schemas.microsoft.com/office/drawing/2014/main" id="{82511CF9-405E-4736-B224-3F6A6BCB92F6}"/>
              </a:ext>
            </a:extLst>
          </p:cNvPr>
          <p:cNvSpPr txBox="1">
            <a:spLocks noChangeArrowheads="1"/>
          </p:cNvSpPr>
          <p:nvPr/>
        </p:nvSpPr>
        <p:spPr bwMode="auto">
          <a:xfrm>
            <a:off x="7882128" y="90535"/>
            <a:ext cx="13363562" cy="182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7694" tIns="294235" rIns="117694" bIns="29423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latin typeface="Arial" panose="020B0604020202020204" pitchFamily="34" charset="0"/>
                <a:cs typeface="Arial" panose="020B0604020202020204" pitchFamily="34" charset="0"/>
              </a:rPr>
              <a:t>A Study on whether Automated Machine Learning or Generative AI can replace the Human Data Scientist</a:t>
            </a:r>
          </a:p>
        </p:txBody>
      </p:sp>
      <p:sp>
        <p:nvSpPr>
          <p:cNvPr id="27" name="Text Box 123">
            <a:extLst>
              <a:ext uri="{FF2B5EF4-FFF2-40B4-BE49-F238E27FC236}">
                <a16:creationId xmlns:a16="http://schemas.microsoft.com/office/drawing/2014/main" id="{E2AF3FE0-7799-475E-BC4B-6A41A657D37C}"/>
              </a:ext>
            </a:extLst>
          </p:cNvPr>
          <p:cNvSpPr txBox="1">
            <a:spLocks noChangeArrowheads="1"/>
          </p:cNvSpPr>
          <p:nvPr/>
        </p:nvSpPr>
        <p:spPr bwMode="auto">
          <a:xfrm>
            <a:off x="6754085" y="1382477"/>
            <a:ext cx="14491604" cy="23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694" tIns="117694" rIns="117694" bIns="11769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endParaRPr lang="en-US" sz="4012" b="1" dirty="0">
              <a:latin typeface="Arial" panose="020B0604020202020204" pitchFamily="34" charset="0"/>
              <a:cs typeface="Arial" panose="020B0604020202020204" pitchFamily="34" charset="0"/>
            </a:endParaRPr>
          </a:p>
          <a:p>
            <a:pPr algn="ctr" eaLnBrk="1" hangingPunct="1"/>
            <a:r>
              <a:rPr lang="en-US" sz="3600" b="1" dirty="0">
                <a:latin typeface="Arial" panose="020B0604020202020204" pitchFamily="34" charset="0"/>
                <a:cs typeface="Arial" panose="020B0604020202020204" pitchFamily="34" charset="0"/>
              </a:rPr>
              <a:t>Ryan Kho Yuen Thian</a:t>
            </a:r>
          </a:p>
          <a:p>
            <a:pPr algn="ctr" eaLnBrk="1" hangingPunct="1"/>
            <a:r>
              <a:rPr lang="en-US" sz="3200" b="1" dirty="0">
                <a:latin typeface="Arial" panose="020B0604020202020204" pitchFamily="34" charset="0"/>
                <a:cs typeface="Arial" panose="020B0604020202020204" pitchFamily="34" charset="0"/>
              </a:rPr>
              <a:t>BCS(Hons) in Data Science</a:t>
            </a:r>
          </a:p>
          <a:p>
            <a:pPr algn="ctr" eaLnBrk="1" hangingPunct="1"/>
            <a:r>
              <a:rPr lang="en-US" sz="3600" b="1" dirty="0">
                <a:latin typeface="Arial" panose="020B0604020202020204" pitchFamily="34" charset="0"/>
                <a:cs typeface="Arial" panose="020B0604020202020204" pitchFamily="34" charset="0"/>
              </a:rPr>
              <a:t>Supervisor: </a:t>
            </a:r>
            <a:r>
              <a:rPr lang="en-US" sz="3600" b="1" dirty="0" err="1">
                <a:latin typeface="Arial" panose="020B0604020202020204" pitchFamily="34" charset="0"/>
                <a:cs typeface="Arial" panose="020B0604020202020204" pitchFamily="34" charset="0"/>
              </a:rPr>
              <a:t>Ms</a:t>
            </a:r>
            <a:r>
              <a:rPr lang="en-US" sz="3600" b="1" dirty="0">
                <a:latin typeface="Arial" panose="020B0604020202020204" pitchFamily="34" charset="0"/>
                <a:cs typeface="Arial" panose="020B0604020202020204" pitchFamily="34" charset="0"/>
              </a:rPr>
              <a:t> Fatin </a:t>
            </a:r>
            <a:r>
              <a:rPr lang="en-US" sz="3600" b="1" dirty="0" err="1">
                <a:latin typeface="Arial" panose="020B0604020202020204" pitchFamily="34" charset="0"/>
                <a:cs typeface="Arial" panose="020B0604020202020204" pitchFamily="34" charset="0"/>
              </a:rPr>
              <a:t>Izzati</a:t>
            </a:r>
            <a:r>
              <a:rPr lang="en-US" sz="3600" b="1" dirty="0">
                <a:latin typeface="Arial" panose="020B0604020202020204" pitchFamily="34" charset="0"/>
                <a:cs typeface="Arial" panose="020B0604020202020204" pitchFamily="34" charset="0"/>
              </a:rPr>
              <a:t> Binti Ramli</a:t>
            </a:r>
            <a:endParaRPr lang="en-US" sz="3600" b="1" dirty="0"/>
          </a:p>
          <a:p>
            <a:pPr algn="ctr" eaLnBrk="1" hangingPunct="1"/>
            <a:endParaRPr lang="en-US" sz="4012" b="1" dirty="0">
              <a:solidFill>
                <a:schemeClr val="bg1"/>
              </a:solidFill>
              <a:latin typeface="+mj-lt"/>
            </a:endParaRPr>
          </a:p>
        </p:txBody>
      </p:sp>
      <p:sp>
        <p:nvSpPr>
          <p:cNvPr id="28" name="Rounded Rectangle 16">
            <a:extLst>
              <a:ext uri="{FF2B5EF4-FFF2-40B4-BE49-F238E27FC236}">
                <a16:creationId xmlns:a16="http://schemas.microsoft.com/office/drawing/2014/main" id="{6B83C691-7C11-4E2E-BF16-9DC63C51C6D5}"/>
              </a:ext>
            </a:extLst>
          </p:cNvPr>
          <p:cNvSpPr/>
          <p:nvPr/>
        </p:nvSpPr>
        <p:spPr>
          <a:xfrm>
            <a:off x="364596" y="6790604"/>
            <a:ext cx="10526662" cy="4101152"/>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r>
              <a:rPr lang="en-US" sz="2809" dirty="0">
                <a:latin typeface="Times New Roman" panose="02020603050405020304" pitchFamily="18" charset="0"/>
                <a:cs typeface="Times New Roman" panose="02020603050405020304" pitchFamily="18" charset="0"/>
              </a:rPr>
              <a:t>Generative AI and </a:t>
            </a:r>
            <a:r>
              <a:rPr lang="en-US" sz="2809" dirty="0" err="1">
                <a:latin typeface="Times New Roman" panose="02020603050405020304" pitchFamily="18" charset="0"/>
                <a:cs typeface="Times New Roman" panose="02020603050405020304" pitchFamily="18" charset="0"/>
              </a:rPr>
              <a:t>AutoML</a:t>
            </a:r>
            <a:r>
              <a:rPr lang="en-US" sz="2809" dirty="0">
                <a:latin typeface="Times New Roman" panose="02020603050405020304" pitchFamily="18" charset="0"/>
                <a:cs typeface="Times New Roman" panose="02020603050405020304" pitchFamily="18" charset="0"/>
              </a:rPr>
              <a:t>, which automate code generation and machine learning tasks, are debated as potential replacements for data scientists. Articles like “Can </a:t>
            </a:r>
            <a:r>
              <a:rPr lang="en-US" sz="2809" dirty="0" err="1">
                <a:latin typeface="Times New Roman" panose="02020603050405020304" pitchFamily="18" charset="0"/>
                <a:cs typeface="Times New Roman" panose="02020603050405020304" pitchFamily="18" charset="0"/>
              </a:rPr>
              <a:t>AutoML</a:t>
            </a:r>
            <a:r>
              <a:rPr lang="en-US" sz="2809" dirty="0">
                <a:latin typeface="Times New Roman" panose="02020603050405020304" pitchFamily="18" charset="0"/>
                <a:cs typeface="Times New Roman" panose="02020603050405020304" pitchFamily="18" charset="0"/>
              </a:rPr>
              <a:t> Replace Data Scientists?”, “Will ChatGPT take Data Science Jobs?” and “Will ChatGPT Put Data Analysts Out Of Work?” explore this. While full replacement seems unlikely, these technologies could transform the data scientist role. Leveraging them effectively is key for productivity and staying competitive, as their capabilities continue to evolve.</a:t>
            </a:r>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marL="331054" indent="-331054" algn="just">
              <a:buFont typeface="+mj-lt"/>
              <a:buAutoNum type="arabicPeriod"/>
            </a:pPr>
            <a:endParaRPr lang="en-MY" sz="2059" dirty="0">
              <a:latin typeface="Times New Roman" panose="02020603050405020304" pitchFamily="18" charset="0"/>
              <a:cs typeface="Times New Roman" panose="02020603050405020304" pitchFamily="18" charset="0"/>
            </a:endParaRPr>
          </a:p>
          <a:p>
            <a:pPr algn="just"/>
            <a:r>
              <a:rPr lang="en-MY" sz="2059" dirty="0">
                <a:latin typeface="Times New Roman" panose="02020603050405020304" pitchFamily="18" charset="0"/>
                <a:cs typeface="Times New Roman" panose="02020603050405020304" pitchFamily="18" charset="0"/>
              </a:rPr>
              <a:t>	</a:t>
            </a:r>
          </a:p>
          <a:p>
            <a:pPr algn="just"/>
            <a:endParaRPr lang="en-MY" sz="2059" dirty="0">
              <a:latin typeface="Times New Roman" panose="02020603050405020304" pitchFamily="18" charset="0"/>
              <a:cs typeface="Times New Roman" panose="02020603050405020304" pitchFamily="18" charset="0"/>
            </a:endParaRPr>
          </a:p>
        </p:txBody>
      </p:sp>
      <p:sp>
        <p:nvSpPr>
          <p:cNvPr id="29" name="Rectangle 45">
            <a:extLst>
              <a:ext uri="{FF2B5EF4-FFF2-40B4-BE49-F238E27FC236}">
                <a16:creationId xmlns:a16="http://schemas.microsoft.com/office/drawing/2014/main" id="{DD0D6802-8ACC-4B00-A7F6-56A5343EE144}"/>
              </a:ext>
            </a:extLst>
          </p:cNvPr>
          <p:cNvSpPr/>
          <p:nvPr/>
        </p:nvSpPr>
        <p:spPr>
          <a:xfrm>
            <a:off x="2796643" y="6814740"/>
            <a:ext cx="5988369" cy="45296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Problem Statement</a:t>
            </a:r>
          </a:p>
        </p:txBody>
      </p:sp>
      <p:sp>
        <p:nvSpPr>
          <p:cNvPr id="30" name="Rounded Rectangle 40">
            <a:extLst>
              <a:ext uri="{FF2B5EF4-FFF2-40B4-BE49-F238E27FC236}">
                <a16:creationId xmlns:a16="http://schemas.microsoft.com/office/drawing/2014/main" id="{63F9D9F8-C0C2-4677-89F5-C6067EE97015}"/>
              </a:ext>
            </a:extLst>
          </p:cNvPr>
          <p:cNvSpPr/>
          <p:nvPr/>
        </p:nvSpPr>
        <p:spPr>
          <a:xfrm>
            <a:off x="364593" y="11032486"/>
            <a:ext cx="10526663" cy="4101152"/>
          </a:xfrm>
          <a:prstGeom prst="roundRect">
            <a:avLst>
              <a:gd name="adj" fmla="val 14538"/>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endParaRPr lang="en-MY" sz="3210" dirty="0">
              <a:solidFill>
                <a:prstClr val="black"/>
              </a:solidFill>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9" dirty="0">
                <a:solidFill>
                  <a:prstClr val="black"/>
                </a:solidFill>
                <a:latin typeface="Times New Roman" panose="02020603050405020304" pitchFamily="18" charset="0"/>
                <a:cs typeface="Times New Roman" panose="02020603050405020304" pitchFamily="18" charset="0"/>
              </a:rPr>
              <a:t>To explore the 3 approaches (human Data Scientist, </a:t>
            </a:r>
            <a:r>
              <a:rPr lang="en-US" sz="2809" dirty="0" err="1">
                <a:solidFill>
                  <a:prstClr val="black"/>
                </a:solidFill>
                <a:latin typeface="Times New Roman" panose="02020603050405020304" pitchFamily="18" charset="0"/>
                <a:cs typeface="Times New Roman" panose="02020603050405020304" pitchFamily="18" charset="0"/>
              </a:rPr>
              <a:t>AutoML</a:t>
            </a:r>
            <a:r>
              <a:rPr lang="en-US" sz="2809" dirty="0">
                <a:solidFill>
                  <a:prstClr val="black"/>
                </a:solidFill>
                <a:latin typeface="Times New Roman" panose="02020603050405020304" pitchFamily="18" charset="0"/>
                <a:cs typeface="Times New Roman" panose="02020603050405020304" pitchFamily="18" charset="0"/>
              </a:rPr>
              <a:t>, Generative AI) of ML model development, evaluation and deployment.</a:t>
            </a:r>
          </a:p>
          <a:p>
            <a:pPr marL="457200" lvl="0" indent="-457200">
              <a:buFont typeface="Arial" panose="020B0604020202020204" pitchFamily="34" charset="0"/>
              <a:buChar char="•"/>
            </a:pPr>
            <a:r>
              <a:rPr lang="en-US" sz="2809" dirty="0">
                <a:solidFill>
                  <a:prstClr val="black"/>
                </a:solidFill>
                <a:latin typeface="Times New Roman" panose="02020603050405020304" pitchFamily="18" charset="0"/>
                <a:cs typeface="Times New Roman" panose="02020603050405020304" pitchFamily="18" charset="0"/>
              </a:rPr>
              <a:t>To compare &amp; evaluate the 3 approaches using a realistic case study (Credit Risk Assessment) and implementing established ML Best Practices. </a:t>
            </a:r>
          </a:p>
          <a:p>
            <a:pPr marL="457200" lvl="0" indent="-457200">
              <a:buFont typeface="Arial" panose="020B0604020202020204" pitchFamily="34" charset="0"/>
              <a:buChar char="•"/>
            </a:pPr>
            <a:r>
              <a:rPr lang="en-US" sz="2809" dirty="0">
                <a:solidFill>
                  <a:prstClr val="black"/>
                </a:solidFill>
                <a:latin typeface="Times New Roman" panose="02020603050405020304" pitchFamily="18" charset="0"/>
                <a:cs typeface="Times New Roman" panose="02020603050405020304" pitchFamily="18" charset="0"/>
              </a:rPr>
              <a:t>To come to a conclusion as to whether or not Generative AI or </a:t>
            </a:r>
            <a:r>
              <a:rPr lang="en-US" sz="2809" dirty="0" err="1">
                <a:solidFill>
                  <a:prstClr val="black"/>
                </a:solidFill>
                <a:latin typeface="Times New Roman" panose="02020603050405020304" pitchFamily="18" charset="0"/>
                <a:cs typeface="Times New Roman" panose="02020603050405020304" pitchFamily="18" charset="0"/>
              </a:rPr>
              <a:t>AutoML</a:t>
            </a:r>
            <a:r>
              <a:rPr lang="en-US" sz="2809" dirty="0">
                <a:solidFill>
                  <a:prstClr val="black"/>
                </a:solidFill>
                <a:latin typeface="Times New Roman" panose="02020603050405020304" pitchFamily="18" charset="0"/>
                <a:cs typeface="Times New Roman" panose="02020603050405020304" pitchFamily="18" charset="0"/>
              </a:rPr>
              <a:t> can replace human Data Scientists.</a:t>
            </a:r>
          </a:p>
        </p:txBody>
      </p:sp>
      <p:sp>
        <p:nvSpPr>
          <p:cNvPr id="31" name="Rectangle 45">
            <a:extLst>
              <a:ext uri="{FF2B5EF4-FFF2-40B4-BE49-F238E27FC236}">
                <a16:creationId xmlns:a16="http://schemas.microsoft.com/office/drawing/2014/main" id="{AF6BA543-9972-47B1-92E7-4F61546D7E9D}"/>
              </a:ext>
            </a:extLst>
          </p:cNvPr>
          <p:cNvSpPr/>
          <p:nvPr/>
        </p:nvSpPr>
        <p:spPr>
          <a:xfrm>
            <a:off x="3663126" y="11045202"/>
            <a:ext cx="4380310" cy="544765"/>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Objectives</a:t>
            </a:r>
          </a:p>
        </p:txBody>
      </p:sp>
      <p:sp>
        <p:nvSpPr>
          <p:cNvPr id="32" name="Rounded Rectangle 52">
            <a:extLst>
              <a:ext uri="{FF2B5EF4-FFF2-40B4-BE49-F238E27FC236}">
                <a16:creationId xmlns:a16="http://schemas.microsoft.com/office/drawing/2014/main" id="{3550BB62-529D-4AFF-95C5-991F5DB55BA9}"/>
              </a:ext>
            </a:extLst>
          </p:cNvPr>
          <p:cNvSpPr/>
          <p:nvPr/>
        </p:nvSpPr>
        <p:spPr>
          <a:xfrm>
            <a:off x="292184" y="15278456"/>
            <a:ext cx="10623208" cy="12261439"/>
          </a:xfrm>
          <a:prstGeom prst="roundRect">
            <a:avLst>
              <a:gd name="adj" fmla="val 649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MY" sz="3210" dirty="0">
              <a:latin typeface="Times New Roman" panose="02020603050405020304" pitchFamily="18" charset="0"/>
              <a:cs typeface="Times New Roman" panose="02020603050405020304" pitchFamily="18" charset="0"/>
            </a:endParaRPr>
          </a:p>
          <a:p>
            <a:pPr algn="just"/>
            <a:endParaRPr lang="en-MY" sz="802" dirty="0">
              <a:latin typeface="Times New Roman" panose="02020603050405020304" pitchFamily="18" charset="0"/>
              <a:cs typeface="Times New Roman" panose="02020603050405020304" pitchFamily="18" charset="0"/>
            </a:endParaRPr>
          </a:p>
          <a:p>
            <a:pPr algn="just"/>
            <a:endParaRPr lang="en-US" sz="2809" b="1" dirty="0">
              <a:latin typeface="Times New Roman" panose="02020603050405020304" pitchFamily="18" charset="0"/>
              <a:cs typeface="Times New Roman" panose="02020603050405020304" pitchFamily="18" charset="0"/>
            </a:endParaRPr>
          </a:p>
          <a:p>
            <a:pPr algn="just"/>
            <a:endParaRPr lang="en-US" sz="2809" b="1" dirty="0">
              <a:latin typeface="Times New Roman" panose="02020603050405020304" pitchFamily="18" charset="0"/>
              <a:cs typeface="Times New Roman" panose="02020603050405020304" pitchFamily="18" charset="0"/>
            </a:endParaRPr>
          </a:p>
          <a:p>
            <a:pPr algn="just"/>
            <a:r>
              <a:rPr lang="en-US" sz="2809" b="1" dirty="0">
                <a:latin typeface="Times New Roman" panose="02020603050405020304" pitchFamily="18" charset="0"/>
                <a:cs typeface="Times New Roman" panose="02020603050405020304" pitchFamily="18" charset="0"/>
              </a:rPr>
              <a:t>Methodology:</a:t>
            </a:r>
            <a:r>
              <a:rPr lang="en-US" sz="2809" dirty="0">
                <a:latin typeface="Times New Roman" panose="02020603050405020304" pitchFamily="18" charset="0"/>
                <a:cs typeface="Times New Roman" panose="02020603050405020304" pitchFamily="18" charset="0"/>
              </a:rPr>
              <a:t> The case study was developed using the CRISP-DM (Cross Industry Standard Process for Data Mining) methodology and a realistic dataset (the German Credit Dataset). All 3 approaches are required to implement a set of established ML Best Practices. ML Algorithms used include: Logistic Regression, Random Forest, Gradient Boosting Machines and Neural Networks.</a:t>
            </a:r>
          </a:p>
          <a:p>
            <a:pPr algn="just"/>
            <a:endParaRPr lang="en-MY" sz="2006" dirty="0">
              <a:latin typeface="Times New Roman" panose="02020603050405020304" pitchFamily="18" charset="0"/>
              <a:cs typeface="Times New Roman" panose="02020603050405020304" pitchFamily="18" charset="0"/>
            </a:endParaRPr>
          </a:p>
          <a:p>
            <a:pPr algn="just"/>
            <a:r>
              <a:rPr lang="en-US" sz="2809" b="1" dirty="0">
                <a:latin typeface="Times New Roman" panose="02020603050405020304" pitchFamily="18" charset="0"/>
                <a:cs typeface="Times New Roman" panose="02020603050405020304" pitchFamily="18" charset="0"/>
              </a:rPr>
              <a:t>Design:</a:t>
            </a:r>
            <a:r>
              <a:rPr lang="en-US" sz="2809" dirty="0">
                <a:latin typeface="Times New Roman" panose="02020603050405020304" pitchFamily="18" charset="0"/>
                <a:cs typeface="Times New Roman" panose="02020603050405020304" pitchFamily="18" charset="0"/>
              </a:rPr>
              <a:t> The design of the Credit Risk Assessment model covers the major phases of CRISP-DM including: Business Understanding, Data Understanding, Data Preparation, Modelling, Evaluation, and Deployment. For each phase, the appropriate ML Best Practices are identified. A user interface design is proposed for data input and outcome prediction. A deployment setup is outlined, which involves the user interface passing user input to a backend API which in turn accesses the ML Model object that provides the prediction. </a:t>
            </a:r>
          </a:p>
          <a:p>
            <a:pPr algn="just"/>
            <a:endParaRPr lang="en-US" sz="2809" dirty="0">
              <a:latin typeface="Times New Roman" panose="02020603050405020304" pitchFamily="18" charset="0"/>
              <a:cs typeface="Times New Roman" panose="02020603050405020304" pitchFamily="18" charset="0"/>
            </a:endParaRPr>
          </a:p>
          <a:p>
            <a:pPr algn="just"/>
            <a:r>
              <a:rPr lang="en-US" sz="2809" b="1" dirty="0">
                <a:latin typeface="Times New Roman" panose="02020603050405020304" pitchFamily="18" charset="0"/>
                <a:cs typeface="Times New Roman" panose="02020603050405020304" pitchFamily="18" charset="0"/>
              </a:rPr>
              <a:t>Main Software tools used: </a:t>
            </a:r>
            <a:r>
              <a:rPr lang="sv-SE" sz="2809" dirty="0">
                <a:latin typeface="Times New Roman" panose="02020603050405020304" pitchFamily="18" charset="0"/>
                <a:cs typeface="Times New Roman" panose="02020603050405020304" pitchFamily="18" charset="0"/>
              </a:rPr>
              <a:t>H2O AutoML, ChatGPT Data Analyst, Python, Anaconda, Jupyter Notebook, Spyder</a:t>
            </a:r>
          </a:p>
          <a:p>
            <a:pPr algn="just"/>
            <a:endParaRPr lang="sv-SE" sz="2809" dirty="0">
              <a:latin typeface="Times New Roman" panose="02020603050405020304" pitchFamily="18" charset="0"/>
              <a:cs typeface="Times New Roman" panose="02020603050405020304" pitchFamily="18" charset="0"/>
            </a:endParaRPr>
          </a:p>
          <a:p>
            <a:pPr algn="just"/>
            <a:r>
              <a:rPr lang="sv-SE" sz="2809" b="1" dirty="0">
                <a:latin typeface="Times New Roman" panose="02020603050405020304" pitchFamily="18" charset="0"/>
                <a:cs typeface="Times New Roman" panose="02020603050405020304" pitchFamily="18" charset="0"/>
              </a:rPr>
              <a:t>Frameworks:</a:t>
            </a:r>
            <a:r>
              <a:rPr lang="sv-SE" sz="2809" dirty="0">
                <a:latin typeface="Times New Roman" panose="02020603050405020304" pitchFamily="18" charset="0"/>
                <a:cs typeface="Times New Roman" panose="02020603050405020304" pitchFamily="18" charset="0"/>
              </a:rPr>
              <a:t> Scikit-Learn, Tensorflow-Keras, Pandas, MatPlotLib, Seaborn, Imblearn, Shap, Streamlit, FastAPI, MLflow, etc.</a:t>
            </a:r>
          </a:p>
          <a:p>
            <a:pPr algn="just"/>
            <a:endParaRPr lang="sv-SE" sz="2809" dirty="0">
              <a:latin typeface="Times New Roman" panose="02020603050405020304" pitchFamily="18" charset="0"/>
              <a:cs typeface="Times New Roman" panose="02020603050405020304" pitchFamily="18" charset="0"/>
            </a:endParaRPr>
          </a:p>
          <a:p>
            <a:pPr algn="just"/>
            <a:r>
              <a:rPr lang="sv-SE" sz="2809" b="1" dirty="0">
                <a:latin typeface="Times New Roman" panose="02020603050405020304" pitchFamily="18" charset="0"/>
                <a:cs typeface="Times New Roman" panose="02020603050405020304" pitchFamily="18" charset="0"/>
              </a:rPr>
              <a:t>Stakeholders:</a:t>
            </a:r>
            <a:r>
              <a:rPr lang="sv-SE" sz="2809" dirty="0">
                <a:latin typeface="Times New Roman" panose="02020603050405020304" pitchFamily="18" charset="0"/>
                <a:cs typeface="Times New Roman" panose="02020603050405020304" pitchFamily="18" charset="0"/>
              </a:rPr>
              <a:t> Data Scientists/Analysts, IT Management, </a:t>
            </a:r>
            <a:r>
              <a:rPr lang="en-US" sz="2809" dirty="0">
                <a:latin typeface="Times New Roman" panose="02020603050405020304" pitchFamily="18" charset="0"/>
                <a:cs typeface="Times New Roman" panose="02020603050405020304" pitchFamily="18" charset="0"/>
              </a:rPr>
              <a:t>Business Executives and Decision Makers, Data Science Educators and Trainers, Business End Users and the Community</a:t>
            </a:r>
            <a:endParaRPr lang="sv-SE" sz="2809" dirty="0">
              <a:latin typeface="Times New Roman" panose="02020603050405020304" pitchFamily="18" charset="0"/>
              <a:cs typeface="Times New Roman" panose="02020603050405020304" pitchFamily="18" charset="0"/>
            </a:endParaRPr>
          </a:p>
          <a:p>
            <a:pPr algn="just"/>
            <a:endParaRPr lang="sv-SE" sz="2809" dirty="0">
              <a:latin typeface="Times New Roman" panose="02020603050405020304" pitchFamily="18" charset="0"/>
              <a:cs typeface="Times New Roman" panose="02020603050405020304" pitchFamily="18" charset="0"/>
            </a:endParaRPr>
          </a:p>
          <a:p>
            <a:pPr algn="just"/>
            <a:endParaRPr lang="en-US" sz="2809" dirty="0">
              <a:latin typeface="Times New Roman" panose="02020603050405020304" pitchFamily="18" charset="0"/>
              <a:cs typeface="Times New Roman" panose="02020603050405020304" pitchFamily="18" charset="0"/>
            </a:endParaRPr>
          </a:p>
          <a:p>
            <a:pPr algn="just"/>
            <a:endParaRPr lang="en-MY" sz="2809" dirty="0">
              <a:latin typeface="Times New Roman" panose="02020603050405020304" pitchFamily="18" charset="0"/>
              <a:cs typeface="Times New Roman" panose="02020603050405020304" pitchFamily="18" charset="0"/>
            </a:endParaRPr>
          </a:p>
        </p:txBody>
      </p:sp>
      <p:sp>
        <p:nvSpPr>
          <p:cNvPr id="33" name="Rectangle 45">
            <a:extLst>
              <a:ext uri="{FF2B5EF4-FFF2-40B4-BE49-F238E27FC236}">
                <a16:creationId xmlns:a16="http://schemas.microsoft.com/office/drawing/2014/main" id="{00E38DF4-C562-4DD2-BB64-EB7DF613A95B}"/>
              </a:ext>
            </a:extLst>
          </p:cNvPr>
          <p:cNvSpPr/>
          <p:nvPr/>
        </p:nvSpPr>
        <p:spPr>
          <a:xfrm>
            <a:off x="2674740" y="15303657"/>
            <a:ext cx="6357075" cy="62572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Design and Methodology</a:t>
            </a:r>
          </a:p>
        </p:txBody>
      </p:sp>
      <p:sp>
        <p:nvSpPr>
          <p:cNvPr id="34" name="Rounded Rectangle 55">
            <a:extLst>
              <a:ext uri="{FF2B5EF4-FFF2-40B4-BE49-F238E27FC236}">
                <a16:creationId xmlns:a16="http://schemas.microsoft.com/office/drawing/2014/main" id="{D4D8F02E-FDB3-42A3-8587-D08B18496963}"/>
              </a:ext>
            </a:extLst>
          </p:cNvPr>
          <p:cNvSpPr/>
          <p:nvPr/>
        </p:nvSpPr>
        <p:spPr>
          <a:xfrm>
            <a:off x="11192926" y="6771939"/>
            <a:ext cx="9835695" cy="17263581"/>
          </a:xfrm>
          <a:prstGeom prst="roundRect">
            <a:avLst>
              <a:gd name="adj" fmla="val 5110"/>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lgn="just"/>
            <a:endParaRPr lang="en-MY" sz="2809" dirty="0">
              <a:solidFill>
                <a:prstClr val="black"/>
              </a:solidFill>
              <a:latin typeface="Times New Roman" panose="02020603050405020304" pitchFamily="18" charset="0"/>
              <a:cs typeface="Times New Roman" panose="02020603050405020304" pitchFamily="18" charset="0"/>
            </a:endParaRPr>
          </a:p>
          <a:p>
            <a:pPr lvl="0" algn="just"/>
            <a:endParaRPr lang="en-MY" sz="2809"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r>
              <a:rPr lang="en-US" sz="2809" b="1" dirty="0">
                <a:solidFill>
                  <a:prstClr val="black"/>
                </a:solidFill>
                <a:latin typeface="Times New Roman" panose="02020603050405020304" pitchFamily="18" charset="0"/>
                <a:cs typeface="Times New Roman" panose="02020603050405020304" pitchFamily="18" charset="0"/>
              </a:rPr>
              <a:t>Construction: </a:t>
            </a:r>
            <a:r>
              <a:rPr lang="en-US" sz="2809" i="1" dirty="0">
                <a:solidFill>
                  <a:prstClr val="black"/>
                </a:solidFill>
                <a:latin typeface="Times New Roman" panose="02020603050405020304" pitchFamily="18" charset="0"/>
                <a:cs typeface="Times New Roman" panose="02020603050405020304" pitchFamily="18" charset="0"/>
              </a:rPr>
              <a:t>ChatGPT Data Analyst (CDA)</a:t>
            </a:r>
            <a:r>
              <a:rPr lang="en-US" sz="2809" dirty="0">
                <a:solidFill>
                  <a:prstClr val="black"/>
                </a:solidFill>
                <a:latin typeface="Times New Roman" panose="02020603050405020304" pitchFamily="18" charset="0"/>
                <a:cs typeface="Times New Roman" panose="02020603050405020304" pitchFamily="18" charset="0"/>
              </a:rPr>
              <a:t> was used to implement the case study by issuing prompts to it. To ensure it performs the ML tasks in the correct order and that it does not omit any important tasks, it is guided via explicit prompts. CDA can make mistakes so its work must be checked carefully. </a:t>
            </a:r>
            <a:r>
              <a:rPr lang="en-US" sz="2809" i="1" dirty="0">
                <a:solidFill>
                  <a:prstClr val="black"/>
                </a:solidFill>
                <a:latin typeface="Times New Roman" panose="02020603050405020304" pitchFamily="18" charset="0"/>
                <a:cs typeface="Times New Roman" panose="02020603050405020304" pitchFamily="18" charset="0"/>
              </a:rPr>
              <a:t>H2O </a:t>
            </a:r>
            <a:r>
              <a:rPr lang="en-US" sz="2809" i="1" dirty="0" err="1">
                <a:solidFill>
                  <a:prstClr val="black"/>
                </a:solidFill>
                <a:latin typeface="Times New Roman" panose="02020603050405020304" pitchFamily="18" charset="0"/>
                <a:cs typeface="Times New Roman" panose="02020603050405020304" pitchFamily="18" charset="0"/>
              </a:rPr>
              <a:t>AutoML</a:t>
            </a:r>
            <a:r>
              <a:rPr lang="en-US" sz="2809" i="1" dirty="0">
                <a:solidFill>
                  <a:prstClr val="black"/>
                </a:solidFill>
                <a:latin typeface="Times New Roman" panose="02020603050405020304" pitchFamily="18" charset="0"/>
                <a:cs typeface="Times New Roman" panose="02020603050405020304" pitchFamily="18" charset="0"/>
              </a:rPr>
              <a:t> </a:t>
            </a:r>
            <a:r>
              <a:rPr lang="en-US" sz="2809" dirty="0">
                <a:solidFill>
                  <a:prstClr val="black"/>
                </a:solidFill>
                <a:latin typeface="Times New Roman" panose="02020603050405020304" pitchFamily="18" charset="0"/>
                <a:cs typeface="Times New Roman" panose="02020603050405020304" pitchFamily="18" charset="0"/>
              </a:rPr>
              <a:t>streamlines the workflow by running multiple algorithms and configurations, selecting the best-performing model based on predefined metrics. However, during Data Preprocessing and EDA, manual coding is required. A </a:t>
            </a:r>
            <a:r>
              <a:rPr lang="en-US" sz="2809" i="1" dirty="0">
                <a:solidFill>
                  <a:prstClr val="black"/>
                </a:solidFill>
                <a:latin typeface="Times New Roman" panose="02020603050405020304" pitchFamily="18" charset="0"/>
                <a:cs typeface="Times New Roman" panose="02020603050405020304" pitchFamily="18" charset="0"/>
              </a:rPr>
              <a:t>human Data Scientist</a:t>
            </a:r>
            <a:r>
              <a:rPr lang="en-US" sz="2809" dirty="0">
                <a:solidFill>
                  <a:prstClr val="black"/>
                </a:solidFill>
                <a:latin typeface="Times New Roman" panose="02020603050405020304" pitchFamily="18" charset="0"/>
                <a:cs typeface="Times New Roman" panose="02020603050405020304" pitchFamily="18" charset="0"/>
              </a:rPr>
              <a:t> implements a ML model by gathering and preprocessing data, selecting algorithms, training the model, evaluating its performance using suitable metrics, and tuning and testing the model to ensure it generalizes well to new data.</a:t>
            </a:r>
            <a:endParaRPr lang="en-US" sz="2809" b="1" dirty="0">
              <a:solidFill>
                <a:prstClr val="black"/>
              </a:solidFill>
              <a:latin typeface="Times New Roman" panose="02020603050405020304" pitchFamily="18" charset="0"/>
              <a:cs typeface="Times New Roman" panose="02020603050405020304" pitchFamily="18" charset="0"/>
            </a:endParaRPr>
          </a:p>
          <a:p>
            <a:pPr lvl="0" algn="just"/>
            <a:endParaRPr lang="en-US" sz="2809" b="1" dirty="0">
              <a:solidFill>
                <a:prstClr val="black"/>
              </a:solidFill>
              <a:latin typeface="Times New Roman" panose="02020603050405020304" pitchFamily="18" charset="0"/>
              <a:cs typeface="Times New Roman" panose="02020603050405020304" pitchFamily="18" charset="0"/>
            </a:endParaRPr>
          </a:p>
          <a:p>
            <a:pPr lvl="0" algn="just"/>
            <a:r>
              <a:rPr lang="en-US" sz="2809" b="1" dirty="0">
                <a:solidFill>
                  <a:prstClr val="black"/>
                </a:solidFill>
                <a:latin typeface="Times New Roman" panose="02020603050405020304" pitchFamily="18" charset="0"/>
                <a:cs typeface="Times New Roman" panose="02020603050405020304" pitchFamily="18" charset="0"/>
              </a:rPr>
              <a:t>Deployment:</a:t>
            </a:r>
            <a:r>
              <a:rPr lang="en-US" sz="2809" dirty="0">
                <a:solidFill>
                  <a:prstClr val="black"/>
                </a:solidFill>
                <a:latin typeface="Times New Roman" panose="02020603050405020304" pitchFamily="18" charset="0"/>
                <a:cs typeface="Times New Roman" panose="02020603050405020304" pitchFamily="18" charset="0"/>
              </a:rPr>
              <a:t> Each of the 3 approaches uses a frontend Streamlit user interface and a </a:t>
            </a:r>
            <a:r>
              <a:rPr lang="en-US" sz="2809" dirty="0" err="1">
                <a:solidFill>
                  <a:prstClr val="black"/>
                </a:solidFill>
                <a:latin typeface="Times New Roman" panose="02020603050405020304" pitchFamily="18" charset="0"/>
                <a:cs typeface="Times New Roman" panose="02020603050405020304" pitchFamily="18" charset="0"/>
              </a:rPr>
              <a:t>FastAPI</a:t>
            </a:r>
            <a:r>
              <a:rPr lang="en-US" sz="2809" dirty="0">
                <a:solidFill>
                  <a:prstClr val="black"/>
                </a:solidFill>
                <a:latin typeface="Times New Roman" panose="02020603050405020304" pitchFamily="18" charset="0"/>
                <a:cs typeface="Times New Roman" panose="02020603050405020304" pitchFamily="18" charset="0"/>
              </a:rPr>
              <a:t> backend which interacts with the ML Model and Scaler objects. Since local deployment is used, a single laptop or desktop will suffice. To execute each approach, two Anaconda Prompt windows are needed: one to run the Streamlit server and open the app in a browser, and the other to start the </a:t>
            </a:r>
            <a:r>
              <a:rPr lang="en-US" sz="2809" dirty="0" err="1">
                <a:solidFill>
                  <a:prstClr val="black"/>
                </a:solidFill>
                <a:latin typeface="Times New Roman" panose="02020603050405020304" pitchFamily="18" charset="0"/>
                <a:cs typeface="Times New Roman" panose="02020603050405020304" pitchFamily="18" charset="0"/>
              </a:rPr>
              <a:t>FastAPI</a:t>
            </a:r>
            <a:r>
              <a:rPr lang="en-US" sz="2809" dirty="0">
                <a:solidFill>
                  <a:prstClr val="black"/>
                </a:solidFill>
                <a:latin typeface="Times New Roman" panose="02020603050405020304" pitchFamily="18" charset="0"/>
                <a:cs typeface="Times New Roman" panose="02020603050405020304" pitchFamily="18" charset="0"/>
              </a:rPr>
              <a:t> app with </a:t>
            </a:r>
            <a:r>
              <a:rPr lang="en-US" sz="2809" dirty="0" err="1">
                <a:solidFill>
                  <a:prstClr val="black"/>
                </a:solidFill>
                <a:latin typeface="Times New Roman" panose="02020603050405020304" pitchFamily="18" charset="0"/>
                <a:cs typeface="Times New Roman" panose="02020603050405020304" pitchFamily="18" charset="0"/>
              </a:rPr>
              <a:t>Uvicorn</a:t>
            </a:r>
            <a:r>
              <a:rPr lang="en-US" sz="2809" dirty="0">
                <a:solidFill>
                  <a:prstClr val="black"/>
                </a:solidFill>
                <a:latin typeface="Times New Roman" panose="02020603050405020304" pitchFamily="18" charset="0"/>
                <a:cs typeface="Times New Roman" panose="02020603050405020304" pitchFamily="18" charset="0"/>
              </a:rPr>
              <a:t>.</a:t>
            </a:r>
          </a:p>
          <a:p>
            <a:pPr lvl="0" algn="just"/>
            <a:endParaRPr lang="en-US" sz="2809" dirty="0">
              <a:solidFill>
                <a:prstClr val="black"/>
              </a:solidFill>
              <a:latin typeface="Times New Roman" panose="02020603050405020304" pitchFamily="18" charset="0"/>
              <a:cs typeface="Times New Roman" panose="02020603050405020304" pitchFamily="18" charset="0"/>
            </a:endParaRPr>
          </a:p>
          <a:p>
            <a:pPr lvl="0" algn="just"/>
            <a:endParaRPr lang="en-US" sz="2809" dirty="0">
              <a:solidFill>
                <a:prstClr val="black"/>
              </a:solidFill>
              <a:latin typeface="Times New Roman" panose="02020603050405020304" pitchFamily="18" charset="0"/>
              <a:cs typeface="Times New Roman" panose="02020603050405020304" pitchFamily="18" charset="0"/>
            </a:endParaRPr>
          </a:p>
          <a:p>
            <a:pPr lvl="0" algn="just"/>
            <a:endParaRPr lang="en-US" sz="2809" dirty="0">
              <a:solidFill>
                <a:prstClr val="black"/>
              </a:solidFill>
              <a:latin typeface="Times New Roman" panose="02020603050405020304" pitchFamily="18" charset="0"/>
              <a:cs typeface="Times New Roman" panose="02020603050405020304" pitchFamily="18" charset="0"/>
            </a:endParaRPr>
          </a:p>
          <a:p>
            <a:pPr lvl="0" algn="just"/>
            <a:endParaRPr lang="en-US" sz="2809" dirty="0">
              <a:solidFill>
                <a:prstClr val="black"/>
              </a:solidFill>
              <a:latin typeface="Times New Roman" panose="02020603050405020304" pitchFamily="18" charset="0"/>
              <a:cs typeface="Times New Roman" panose="02020603050405020304" pitchFamily="18" charset="0"/>
            </a:endParaRPr>
          </a:p>
          <a:p>
            <a:pPr lvl="0" algn="just"/>
            <a:r>
              <a:rPr lang="en-US" sz="2809" dirty="0">
                <a:solidFill>
                  <a:prstClr val="black"/>
                </a:solidFill>
                <a:latin typeface="Times New Roman" panose="02020603050405020304" pitchFamily="18" charset="0"/>
                <a:cs typeface="Times New Roman" panose="02020603050405020304" pitchFamily="18" charset="0"/>
              </a:rPr>
              <a:t>                                 </a:t>
            </a:r>
          </a:p>
          <a:p>
            <a:pPr lvl="0" algn="just"/>
            <a:endParaRPr lang="en-US" sz="2809" dirty="0">
              <a:solidFill>
                <a:prstClr val="black"/>
              </a:solidFill>
              <a:latin typeface="Times New Roman" panose="02020603050405020304" pitchFamily="18" charset="0"/>
              <a:cs typeface="Times New Roman" panose="02020603050405020304" pitchFamily="18" charset="0"/>
            </a:endParaRPr>
          </a:p>
          <a:p>
            <a:pPr lvl="0" algn="just">
              <a:spcAft>
                <a:spcPts val="50"/>
              </a:spcAft>
            </a:pPr>
            <a:r>
              <a:rPr lang="en-US" sz="2809" b="1" dirty="0">
                <a:solidFill>
                  <a:prstClr val="black"/>
                </a:solidFill>
                <a:latin typeface="Times New Roman" panose="02020603050405020304" pitchFamily="18" charset="0"/>
                <a:cs typeface="Times New Roman" panose="02020603050405020304" pitchFamily="18" charset="0"/>
              </a:rPr>
              <a:t>                               Figure 1.1: Local Deployment</a:t>
            </a:r>
          </a:p>
          <a:p>
            <a:pPr lvl="0" algn="just">
              <a:spcAft>
                <a:spcPts val="50"/>
              </a:spcAft>
            </a:pPr>
            <a:endParaRPr lang="en-US" sz="2809" b="1" dirty="0">
              <a:solidFill>
                <a:prstClr val="black"/>
              </a:solidFill>
              <a:latin typeface="Times New Roman" panose="02020603050405020304" pitchFamily="18" charset="0"/>
              <a:cs typeface="Times New Roman" panose="02020603050405020304" pitchFamily="18" charset="0"/>
            </a:endParaRPr>
          </a:p>
          <a:p>
            <a:pPr lvl="0" algn="just"/>
            <a:r>
              <a:rPr lang="en-US" sz="2809" b="1" dirty="0">
                <a:solidFill>
                  <a:prstClr val="black"/>
                </a:solidFill>
                <a:latin typeface="Times New Roman" panose="02020603050405020304" pitchFamily="18" charset="0"/>
                <a:cs typeface="Times New Roman" panose="02020603050405020304" pitchFamily="18" charset="0"/>
              </a:rPr>
              <a:t>User Interface &amp; API: </a:t>
            </a:r>
            <a:r>
              <a:rPr lang="en-US" sz="2809" dirty="0">
                <a:solidFill>
                  <a:prstClr val="black"/>
                </a:solidFill>
                <a:latin typeface="Times New Roman" panose="02020603050405020304" pitchFamily="18" charset="0"/>
                <a:cs typeface="Times New Roman" panose="02020603050405020304" pitchFamily="18" charset="0"/>
              </a:rPr>
              <a:t>The user interface includes multiple input fields for entering loan application details. Once submitted, the system will display a prediction of whether the applicant is likely to default, along with a SHAP plot to explain the prediction. For the </a:t>
            </a:r>
            <a:r>
              <a:rPr lang="en-US" sz="2809" dirty="0" err="1">
                <a:solidFill>
                  <a:prstClr val="black"/>
                </a:solidFill>
                <a:latin typeface="Times New Roman" panose="02020603050405020304" pitchFamily="18" charset="0"/>
                <a:cs typeface="Times New Roman" panose="02020603050405020304" pitchFamily="18" charset="0"/>
              </a:rPr>
              <a:t>AutoML</a:t>
            </a:r>
            <a:r>
              <a:rPr lang="en-US" sz="2809" dirty="0">
                <a:solidFill>
                  <a:prstClr val="black"/>
                </a:solidFill>
                <a:latin typeface="Times New Roman" panose="02020603050405020304" pitchFamily="18" charset="0"/>
                <a:cs typeface="Times New Roman" panose="02020603050405020304" pitchFamily="18" charset="0"/>
              </a:rPr>
              <a:t> and Human Data Scientist approaches, the user interface and API were primarily developed manually. For the Generative AI approach, most of the work was handled by the ChatGPT Data Analyst (CDA), though human intervention was still required for checking and debugging.</a:t>
            </a:r>
          </a:p>
          <a:p>
            <a:pPr lvl="0" algn="just"/>
            <a:endParaRPr lang="en-MY" sz="2006"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ctr"/>
            <a:endParaRPr lang="en-MY" sz="2500" b="1" dirty="0">
              <a:solidFill>
                <a:prstClr val="black"/>
              </a:solidFill>
              <a:latin typeface="Times New Roman" panose="02020603050405020304" pitchFamily="18" charset="0"/>
              <a:cs typeface="Times New Roman" panose="02020603050405020304" pitchFamily="18" charset="0"/>
            </a:endParaRPr>
          </a:p>
          <a:p>
            <a:pPr lvl="0" algn="ctr"/>
            <a:endParaRPr lang="en-MY" sz="2500" b="1" dirty="0">
              <a:solidFill>
                <a:prstClr val="black"/>
              </a:solidFill>
              <a:latin typeface="Times New Roman" panose="02020603050405020304" pitchFamily="18" charset="0"/>
              <a:cs typeface="Times New Roman" panose="02020603050405020304" pitchFamily="18" charset="0"/>
            </a:endParaRPr>
          </a:p>
          <a:p>
            <a:pPr lvl="0" algn="ctr"/>
            <a:endParaRPr lang="en-MY" sz="2500"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r>
              <a:rPr lang="en-US" sz="2809"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p>
        </p:txBody>
      </p:sp>
      <p:sp>
        <p:nvSpPr>
          <p:cNvPr id="35" name="Rectangle 45">
            <a:extLst>
              <a:ext uri="{FF2B5EF4-FFF2-40B4-BE49-F238E27FC236}">
                <a16:creationId xmlns:a16="http://schemas.microsoft.com/office/drawing/2014/main" id="{732D269E-EAED-46D8-B029-93EC1C182997}"/>
              </a:ext>
            </a:extLst>
          </p:cNvPr>
          <p:cNvSpPr/>
          <p:nvPr/>
        </p:nvSpPr>
        <p:spPr>
          <a:xfrm>
            <a:off x="12540346" y="6810420"/>
            <a:ext cx="6768407" cy="669759"/>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Construction and Testing</a:t>
            </a:r>
          </a:p>
        </p:txBody>
      </p:sp>
      <p:sp>
        <p:nvSpPr>
          <p:cNvPr id="38" name="Rounded Rectangle 99">
            <a:extLst>
              <a:ext uri="{FF2B5EF4-FFF2-40B4-BE49-F238E27FC236}">
                <a16:creationId xmlns:a16="http://schemas.microsoft.com/office/drawing/2014/main" id="{A73AA9CA-E542-4E1D-AC89-2F72ED7DF51F}"/>
              </a:ext>
            </a:extLst>
          </p:cNvPr>
          <p:cNvSpPr/>
          <p:nvPr/>
        </p:nvSpPr>
        <p:spPr>
          <a:xfrm>
            <a:off x="340457" y="27629106"/>
            <a:ext cx="20704942" cy="2514141"/>
          </a:xfrm>
          <a:prstGeom prst="roundRect">
            <a:avLst>
              <a:gd name="adj" fmla="val 2524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059" dirty="0">
              <a:latin typeface="Times New Roman" panose="02020603050405020304" pitchFamily="18" charset="0"/>
              <a:cs typeface="Times New Roman" panose="02020603050405020304" pitchFamily="18" charset="0"/>
            </a:endParaRPr>
          </a:p>
          <a:p>
            <a:pPr algn="just"/>
            <a:r>
              <a:rPr lang="en-US" sz="2809" dirty="0">
                <a:latin typeface="Times New Roman" panose="02020603050405020304" pitchFamily="18" charset="0"/>
                <a:cs typeface="Times New Roman" panose="02020603050405020304" pitchFamily="18" charset="0"/>
              </a:rPr>
              <a:t>All 3 approaches ((human Data Scientist, </a:t>
            </a:r>
            <a:r>
              <a:rPr lang="en-US" sz="2809" dirty="0" err="1">
                <a:latin typeface="Times New Roman" panose="02020603050405020304" pitchFamily="18" charset="0"/>
                <a:cs typeface="Times New Roman" panose="02020603050405020304" pitchFamily="18" charset="0"/>
              </a:rPr>
              <a:t>AutoML</a:t>
            </a:r>
            <a:r>
              <a:rPr lang="en-US" sz="2809" dirty="0">
                <a:latin typeface="Times New Roman" panose="02020603050405020304" pitchFamily="18" charset="0"/>
                <a:cs typeface="Times New Roman" panose="02020603050405020304" pitchFamily="18" charset="0"/>
              </a:rPr>
              <a:t>, Generative AI) were able to successfully implement the Credit Risk Assessment case study, including the set of ML best practices. Through this exercise, their strengths and weaknesses were identified which led to the conclusion that the hybrid approach is the best solution, leveraging the strengths of both human and AI/automation.</a:t>
            </a:r>
            <a:endParaRPr lang="en-US" sz="2059" dirty="0">
              <a:latin typeface="Times New Roman" panose="02020603050405020304" pitchFamily="18" charset="0"/>
              <a:cs typeface="Times New Roman" panose="02020603050405020304" pitchFamily="18" charset="0"/>
            </a:endParaRPr>
          </a:p>
        </p:txBody>
      </p:sp>
      <p:sp>
        <p:nvSpPr>
          <p:cNvPr id="40" name="Rectangle 45">
            <a:extLst>
              <a:ext uri="{FF2B5EF4-FFF2-40B4-BE49-F238E27FC236}">
                <a16:creationId xmlns:a16="http://schemas.microsoft.com/office/drawing/2014/main" id="{76CEA224-011D-4C17-B040-B24A366DB603}"/>
              </a:ext>
            </a:extLst>
          </p:cNvPr>
          <p:cNvSpPr/>
          <p:nvPr/>
        </p:nvSpPr>
        <p:spPr>
          <a:xfrm>
            <a:off x="8183691" y="27621713"/>
            <a:ext cx="4719126" cy="568011"/>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Conclusion</a:t>
            </a:r>
          </a:p>
        </p:txBody>
      </p:sp>
      <p:sp>
        <p:nvSpPr>
          <p:cNvPr id="43" name="Rounded Rectangle 105">
            <a:extLst>
              <a:ext uri="{FF2B5EF4-FFF2-40B4-BE49-F238E27FC236}">
                <a16:creationId xmlns:a16="http://schemas.microsoft.com/office/drawing/2014/main" id="{4A11D9AC-7DFD-4812-96DC-D00341408C6B}"/>
              </a:ext>
            </a:extLst>
          </p:cNvPr>
          <p:cNvSpPr/>
          <p:nvPr/>
        </p:nvSpPr>
        <p:spPr>
          <a:xfrm>
            <a:off x="11192929" y="24095154"/>
            <a:ext cx="9852473" cy="3504376"/>
          </a:xfrm>
          <a:prstGeom prst="roundRect">
            <a:avLst>
              <a:gd name="adj" fmla="val 18379"/>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lgn="just"/>
            <a:endParaRPr lang="en-US" sz="3169" dirty="0">
              <a:solidFill>
                <a:prstClr val="black"/>
              </a:solidFill>
              <a:latin typeface="Times New Roman" panose="02020603050405020304" pitchFamily="18" charset="0"/>
              <a:cs typeface="Times New Roman" panose="02020603050405020304" pitchFamily="18" charset="0"/>
            </a:endParaRPr>
          </a:p>
          <a:p>
            <a:pPr lvl="0" algn="just"/>
            <a:r>
              <a:rPr lang="en-US" sz="2809" dirty="0">
                <a:solidFill>
                  <a:prstClr val="black"/>
                </a:solidFill>
                <a:latin typeface="Times New Roman" panose="02020603050405020304" pitchFamily="18" charset="0"/>
                <a:cs typeface="Times New Roman" panose="02020603050405020304" pitchFamily="18" charset="0"/>
              </a:rPr>
              <a:t>The study evaluates </a:t>
            </a:r>
            <a:r>
              <a:rPr lang="en-US" sz="2809" dirty="0" err="1">
                <a:solidFill>
                  <a:prstClr val="black"/>
                </a:solidFill>
                <a:latin typeface="Times New Roman" panose="02020603050405020304" pitchFamily="18" charset="0"/>
                <a:cs typeface="Times New Roman" panose="02020603050405020304" pitchFamily="18" charset="0"/>
              </a:rPr>
              <a:t>AutoML</a:t>
            </a:r>
            <a:r>
              <a:rPr lang="en-US" sz="2809" dirty="0">
                <a:solidFill>
                  <a:prstClr val="black"/>
                </a:solidFill>
                <a:latin typeface="Times New Roman" panose="02020603050405020304" pitchFamily="18" charset="0"/>
                <a:cs typeface="Times New Roman" panose="02020603050405020304" pitchFamily="18" charset="0"/>
              </a:rPr>
              <a:t> and Generative AI's potential to replace human data scientists, exploring their strengths and limitations. It provides insights for organizations on these technologies' capabilities and their role in automating data science tasks, informing both academic and industry perspectives on human versus machine expertise.</a:t>
            </a:r>
            <a:endParaRPr lang="en-US" sz="2809" dirty="0">
              <a:latin typeface="Times New Roman" panose="02020603050405020304" pitchFamily="18" charset="0"/>
              <a:cs typeface="Times New Roman" panose="02020603050405020304" pitchFamily="18" charset="0"/>
            </a:endParaRPr>
          </a:p>
        </p:txBody>
      </p:sp>
      <p:sp>
        <p:nvSpPr>
          <p:cNvPr id="44" name="Rectangle 45">
            <a:extLst>
              <a:ext uri="{FF2B5EF4-FFF2-40B4-BE49-F238E27FC236}">
                <a16:creationId xmlns:a16="http://schemas.microsoft.com/office/drawing/2014/main" id="{949CD7AD-B889-43E8-A6DF-BF2E82F93177}"/>
              </a:ext>
            </a:extLst>
          </p:cNvPr>
          <p:cNvSpPr/>
          <p:nvPr/>
        </p:nvSpPr>
        <p:spPr>
          <a:xfrm>
            <a:off x="13644670" y="24089555"/>
            <a:ext cx="5078020" cy="626648"/>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Contribution</a:t>
            </a:r>
          </a:p>
        </p:txBody>
      </p:sp>
      <p:sp>
        <p:nvSpPr>
          <p:cNvPr id="46" name="Rounded Rectangle 92">
            <a:extLst>
              <a:ext uri="{FF2B5EF4-FFF2-40B4-BE49-F238E27FC236}">
                <a16:creationId xmlns:a16="http://schemas.microsoft.com/office/drawing/2014/main" id="{37F320E0-F1AA-4502-9EB4-42E1196815D4}"/>
              </a:ext>
            </a:extLst>
          </p:cNvPr>
          <p:cNvSpPr/>
          <p:nvPr/>
        </p:nvSpPr>
        <p:spPr>
          <a:xfrm>
            <a:off x="300622" y="3928368"/>
            <a:ext cx="20727998" cy="2819553"/>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MY" sz="2500" dirty="0">
              <a:latin typeface="Times New Roman" panose="02020603050405020304" pitchFamily="18" charset="0"/>
              <a:cs typeface="Times New Roman" panose="02020603050405020304" pitchFamily="18" charset="0"/>
            </a:endParaRPr>
          </a:p>
          <a:p>
            <a:pPr lvl="0" algn="just"/>
            <a:r>
              <a:rPr lang="en-US" sz="2809" dirty="0">
                <a:solidFill>
                  <a:prstClr val="black"/>
                </a:solidFill>
                <a:latin typeface="Times New Roman" panose="02020603050405020304" pitchFamily="18" charset="0"/>
                <a:cs typeface="Times New Roman" panose="02020603050405020304" pitchFamily="18" charset="0"/>
              </a:rPr>
              <a:t>The study examines whether Generative AI and </a:t>
            </a:r>
            <a:r>
              <a:rPr lang="en-US" sz="2809" dirty="0" err="1">
                <a:solidFill>
                  <a:prstClr val="black"/>
                </a:solidFill>
                <a:latin typeface="Times New Roman" panose="02020603050405020304" pitchFamily="18" charset="0"/>
                <a:cs typeface="Times New Roman" panose="02020603050405020304" pitchFamily="18" charset="0"/>
              </a:rPr>
              <a:t>AutoML</a:t>
            </a:r>
            <a:r>
              <a:rPr lang="en-US" sz="2809" dirty="0">
                <a:solidFill>
                  <a:prstClr val="black"/>
                </a:solidFill>
                <a:latin typeface="Times New Roman" panose="02020603050405020304" pitchFamily="18" charset="0"/>
                <a:cs typeface="Times New Roman" panose="02020603050405020304" pitchFamily="18" charset="0"/>
              </a:rPr>
              <a:t> can replace human data scientists in performing Machine Learning (ML) tasks. It compares the performances of the human Data Scientist, H2O </a:t>
            </a:r>
            <a:r>
              <a:rPr lang="en-US" sz="2809" dirty="0" err="1">
                <a:solidFill>
                  <a:prstClr val="black"/>
                </a:solidFill>
                <a:latin typeface="Times New Roman" panose="02020603050405020304" pitchFamily="18" charset="0"/>
                <a:cs typeface="Times New Roman" panose="02020603050405020304" pitchFamily="18" charset="0"/>
              </a:rPr>
              <a:t>AutoML</a:t>
            </a:r>
            <a:r>
              <a:rPr lang="en-US" sz="2809" dirty="0">
                <a:solidFill>
                  <a:prstClr val="black"/>
                </a:solidFill>
                <a:latin typeface="Times New Roman" panose="02020603050405020304" pitchFamily="18" charset="0"/>
                <a:cs typeface="Times New Roman" panose="02020603050405020304" pitchFamily="18" charset="0"/>
              </a:rPr>
              <a:t> and ChatGPT Data Analyst (CDA) by implementing a Credit Risk Assessment Model using the CRISP-DM methodology and a set of ML Best Practices. The strengths and weaknesses of each approach are analyzed </a:t>
            </a:r>
            <a:r>
              <a:rPr lang="en-US" sz="2809" dirty="0" err="1">
                <a:solidFill>
                  <a:prstClr val="black"/>
                </a:solidFill>
                <a:latin typeface="Times New Roman" panose="02020603050405020304" pitchFamily="18" charset="0"/>
                <a:cs typeface="Times New Roman" panose="02020603050405020304" pitchFamily="18" charset="0"/>
              </a:rPr>
              <a:t>focussing</a:t>
            </a:r>
            <a:r>
              <a:rPr lang="en-US" sz="2809" dirty="0">
                <a:solidFill>
                  <a:prstClr val="black"/>
                </a:solidFill>
                <a:latin typeface="Times New Roman" panose="02020603050405020304" pitchFamily="18" charset="0"/>
                <a:cs typeface="Times New Roman" panose="02020603050405020304" pitchFamily="18" charset="0"/>
              </a:rPr>
              <a:t> on accuracy, efficiency, and adaptability. It explores the potential for AI and </a:t>
            </a:r>
            <a:r>
              <a:rPr lang="en-US" sz="2809" dirty="0" err="1">
                <a:solidFill>
                  <a:prstClr val="black"/>
                </a:solidFill>
                <a:latin typeface="Times New Roman" panose="02020603050405020304" pitchFamily="18" charset="0"/>
                <a:cs typeface="Times New Roman" panose="02020603050405020304" pitchFamily="18" charset="0"/>
              </a:rPr>
              <a:t>AutoML</a:t>
            </a:r>
            <a:r>
              <a:rPr lang="en-US" sz="2809" dirty="0">
                <a:solidFill>
                  <a:prstClr val="black"/>
                </a:solidFill>
                <a:latin typeface="Times New Roman" panose="02020603050405020304" pitchFamily="18" charset="0"/>
                <a:cs typeface="Times New Roman" panose="02020603050405020304" pitchFamily="18" charset="0"/>
              </a:rPr>
              <a:t> to complement or replace human expertise and considers whether a hybrid approach combining both might be the most effective solution.</a:t>
            </a:r>
            <a:endParaRPr lang="en-GB" sz="2809" dirty="0">
              <a:solidFill>
                <a:prstClr val="black"/>
              </a:solidFill>
              <a:latin typeface="Times New Roman" panose="02020603050405020304" pitchFamily="18" charset="0"/>
              <a:cs typeface="Times New Roman" panose="02020603050405020304" pitchFamily="18" charset="0"/>
            </a:endParaRPr>
          </a:p>
        </p:txBody>
      </p:sp>
      <p:sp>
        <p:nvSpPr>
          <p:cNvPr id="47" name="Rectangle 45">
            <a:extLst>
              <a:ext uri="{FF2B5EF4-FFF2-40B4-BE49-F238E27FC236}">
                <a16:creationId xmlns:a16="http://schemas.microsoft.com/office/drawing/2014/main" id="{F0A059E9-EADC-4F4D-9143-6C93CCA91B02}"/>
              </a:ext>
            </a:extLst>
          </p:cNvPr>
          <p:cNvSpPr/>
          <p:nvPr/>
        </p:nvSpPr>
        <p:spPr>
          <a:xfrm>
            <a:off x="8429204" y="3922126"/>
            <a:ext cx="4861108" cy="548510"/>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15" b="1" dirty="0">
                <a:solidFill>
                  <a:schemeClr val="accent3">
                    <a:lumMod val="20000"/>
                    <a:lumOff val="80000"/>
                  </a:schemeClr>
                </a:solidFill>
              </a:rPr>
              <a:t>Abstract</a:t>
            </a:r>
          </a:p>
        </p:txBody>
      </p:sp>
      <p:pic>
        <p:nvPicPr>
          <p:cNvPr id="5" name="Picture 4">
            <a:extLst>
              <a:ext uri="{FF2B5EF4-FFF2-40B4-BE49-F238E27FC236}">
                <a16:creationId xmlns:a16="http://schemas.microsoft.com/office/drawing/2014/main" id="{F18437CA-B0A8-E015-1C3A-17DE05947CA4}"/>
              </a:ext>
            </a:extLst>
          </p:cNvPr>
          <p:cNvPicPr>
            <a:picLocks noChangeAspect="1"/>
          </p:cNvPicPr>
          <p:nvPr/>
        </p:nvPicPr>
        <p:blipFill>
          <a:blip r:embed="rId2"/>
          <a:stretch>
            <a:fillRect/>
          </a:stretch>
        </p:blipFill>
        <p:spPr>
          <a:xfrm>
            <a:off x="246321" y="624063"/>
            <a:ext cx="7860840" cy="2287075"/>
          </a:xfrm>
          <a:prstGeom prst="rect">
            <a:avLst/>
          </a:prstGeom>
        </p:spPr>
      </p:pic>
      <p:pic>
        <p:nvPicPr>
          <p:cNvPr id="4" name="Picture 3" descr="A diagram of a streamlight application&#10;&#10;Description automatically generated">
            <a:extLst>
              <a:ext uri="{FF2B5EF4-FFF2-40B4-BE49-F238E27FC236}">
                <a16:creationId xmlns:a16="http://schemas.microsoft.com/office/drawing/2014/main" id="{5E13AC8D-8D80-32AE-CEF2-C4F3C1F12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4670" y="16733391"/>
            <a:ext cx="5331727" cy="2318363"/>
          </a:xfrm>
          <a:prstGeom prst="rect">
            <a:avLst/>
          </a:prstGeom>
        </p:spPr>
      </p:pic>
    </p:spTree>
    <p:extLst>
      <p:ext uri="{BB962C8B-B14F-4D97-AF65-F5344CB8AC3E}">
        <p14:creationId xmlns:p14="http://schemas.microsoft.com/office/powerpoint/2010/main" val="30360048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986</TotalTime>
  <Words>976</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Times New Roman</vt:lpstr>
      <vt:lpstr>Gallery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richieyyp richieyyp</dc:creator>
  <cp:lastModifiedBy>Ryan Kho</cp:lastModifiedBy>
  <cp:revision>84</cp:revision>
  <dcterms:created xsi:type="dcterms:W3CDTF">2017-11-11T15:21:15Z</dcterms:created>
  <dcterms:modified xsi:type="dcterms:W3CDTF">2024-09-16T04:15:45Z</dcterms:modified>
</cp:coreProperties>
</file>