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83" r:id="rId5"/>
  </p:sldMasterIdLst>
  <p:notesMasterIdLst>
    <p:notesMasterId r:id="rId7"/>
  </p:notesMasterIdLst>
  <p:handoutMasterIdLst>
    <p:handoutMasterId r:id="rId24"/>
  </p:handoutMasterIdLst>
  <p:sldIdLst>
    <p:sldId id="256" r:id="rId6"/>
    <p:sldId id="293" r:id="rId8"/>
    <p:sldId id="260" r:id="rId9"/>
    <p:sldId id="257" r:id="rId10"/>
    <p:sldId id="269" r:id="rId11"/>
    <p:sldId id="261" r:id="rId12"/>
    <p:sldId id="265" r:id="rId13"/>
    <p:sldId id="267" r:id="rId14"/>
    <p:sldId id="270" r:id="rId15"/>
    <p:sldId id="272" r:id="rId16"/>
    <p:sldId id="274" r:id="rId17"/>
    <p:sldId id="290" r:id="rId18"/>
    <p:sldId id="291" r:id="rId19"/>
    <p:sldId id="280" r:id="rId20"/>
    <p:sldId id="281" r:id="rId21"/>
    <p:sldId id="285" r:id="rId22"/>
    <p:sldId id="28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0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Microsoft YaHei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488017" y="2133600"/>
            <a:ext cx="9503833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l">
              <a:defRPr sz="3600" b="0" baseline="0">
                <a:solidFill>
                  <a:schemeClr val="tx2"/>
                </a:solidFill>
                <a:ea typeface="SimSun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972733" y="3500438"/>
            <a:ext cx="85344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800">
                <a:ea typeface="SimSun" panose="02010600030101010101" pitchFamily="2" charset="-122"/>
              </a:defRPr>
            </a:lvl1pPr>
            <a:lvl2pPr marL="457200" lvl="1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914400" lvl="2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371600" lvl="3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1828800" lvl="4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3398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488017" y="2133600"/>
            <a:ext cx="9503833" cy="1079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lstStyle>
            <a:lvl1pPr lvl="0" algn="l">
              <a:defRPr sz="3600" b="0" baseline="0">
                <a:solidFill>
                  <a:schemeClr val="tx2"/>
                </a:solidFill>
                <a:ea typeface="SimSun" panose="02010600030101010101" pitchFamily="2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972733" y="3500438"/>
            <a:ext cx="8534400" cy="6477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>
              <a:buNone/>
              <a:defRPr sz="2800">
                <a:ea typeface="SimSun" panose="02010600030101010101" pitchFamily="2" charset="-122"/>
              </a:defRPr>
            </a:lvl1pPr>
            <a:lvl2pPr marL="457200" lvl="1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914400" lvl="2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371600" lvl="3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1828800" lvl="4" indent="0" algn="ctr">
              <a:buNone/>
              <a:defRPr sz="2800">
                <a:latin typeface="Arial" panose="020B0604020202020204" pitchFamily="34" charset="0"/>
                <a:ea typeface="SimSun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339850"/>
            <a:ext cx="5376672" cy="4527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5927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5927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8" Type="http://schemas.openxmlformats.org/officeDocument/2006/relationships/theme" Target="../theme/theme3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922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3398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274638"/>
            <a:ext cx="10972800" cy="9223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339850"/>
            <a:ext cx="10972800" cy="4527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88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91.xml"/><Relationship Id="rId4" Type="http://schemas.openxmlformats.org/officeDocument/2006/relationships/image" Target="../media/image21.jpe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9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22.jpeg"/><Relationship Id="rId2" Type="http://schemas.openxmlformats.org/officeDocument/2006/relationships/tags" Target="../tags/tag9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96.xml"/><Relationship Id="rId2" Type="http://schemas.openxmlformats.org/officeDocument/2006/relationships/image" Target="../media/image23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9.xml"/><Relationship Id="rId6" Type="http://schemas.openxmlformats.org/officeDocument/2006/relationships/tags" Target="../tags/tag10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05.xml"/><Relationship Id="rId3" Type="http://schemas.openxmlformats.org/officeDocument/2006/relationships/image" Target="../media/image26.jpeg"/><Relationship Id="rId2" Type="http://schemas.openxmlformats.org/officeDocument/2006/relationships/tags" Target="../tags/tag104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9.xml"/><Relationship Id="rId4" Type="http://schemas.openxmlformats.org/officeDocument/2006/relationships/tags" Target="../tags/tag70.xml"/><Relationship Id="rId3" Type="http://schemas.openxmlformats.org/officeDocument/2006/relationships/image" Target="../media/image4.jpeg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9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77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80.xml"/><Relationship Id="rId4" Type="http://schemas.openxmlformats.org/officeDocument/2006/relationships/image" Target="../media/image8.jpe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8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6.jpeg"/><Relationship Id="rId2" Type="http://schemas.openxmlformats.org/officeDocument/2006/relationships/tags" Target="../tags/tag8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8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2.xml"/><Relationship Id="rId7" Type="http://schemas.openxmlformats.org/officeDocument/2006/relationships/tags" Target="../tags/tag86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象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10" y="4004310"/>
            <a:ext cx="4765675" cy="3157855"/>
          </a:xfrm>
          <a:prstGeom prst="rect">
            <a:avLst/>
          </a:prstGeom>
          <a:effectLst>
            <a:softEdge rad="533400"/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7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人生如棋</a:t>
            </a:r>
            <a:r>
              <a:rPr lang="en-US" altLang="zh-CN" sz="7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——</a:t>
            </a:r>
            <a:r>
              <a:rPr lang="zh-CN" altLang="en-US" sz="72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论下棋的思维模式与生活的关系</a:t>
            </a:r>
            <a:endParaRPr lang="zh-CN" altLang="en-US" sz="72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/>
              <a:t>下棋的思维模式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9290" y="1947545"/>
            <a:ext cx="579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  ——</a:t>
            </a:r>
            <a:r>
              <a:rPr lang="zh-CN" altLang="en-US"/>
              <a:t>要思考出一步棋，需要結合邏輯能力與創造能力。</a:t>
            </a:r>
            <a:endParaRPr lang="zh-CN" altLang="en-US"/>
          </a:p>
          <a:p>
            <a:pPr algn="l"/>
            <a:r>
              <a:rPr lang="zh-CN" altLang="en-US"/>
              <a:t> 邏輯能力即是把舊有資訊與腦中的經驗比對並分析局</a:t>
            </a:r>
            <a:endParaRPr lang="zh-CN" altLang="en-US"/>
          </a:p>
          <a:p>
            <a:pPr algn="l"/>
            <a:r>
              <a:rPr lang="zh-CN" altLang="en-US"/>
              <a:t> 面而創造能力則是發掘新的可能性（舉一反三）。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2610" y="1363980"/>
            <a:ext cx="53251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创造性思维和逻辑辩证思维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335" y="3720465"/>
            <a:ext cx="5669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——</a:t>
            </a:r>
            <a:r>
              <a:rPr lang="zh-CN" altLang="en-US"/>
              <a:t>棋步的思考是充滿辯證性的。即是兩面思考。從正</a:t>
            </a:r>
            <a:endParaRPr lang="zh-CN" altLang="en-US"/>
          </a:p>
          <a:p>
            <a:pPr algn="l"/>
            <a:r>
              <a:rPr lang="zh-CN" altLang="en-US"/>
              <a:t>反兩面來思考同一件事物。一個觀念在某局面適用，但</a:t>
            </a:r>
            <a:endParaRPr lang="zh-CN" altLang="en-US"/>
          </a:p>
          <a:p>
            <a:pPr algn="l"/>
            <a:r>
              <a:rPr lang="zh-CN" altLang="en-US"/>
              <a:t>在另一種局面就不一定適用了。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9290" y="3136900"/>
            <a:ext cx="24803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3200"/>
              <a:t>批判性思维</a:t>
            </a:r>
            <a:endParaRPr lang="zh-CN" altLang="en-US" sz="3200"/>
          </a:p>
        </p:txBody>
      </p:sp>
      <p:pic>
        <p:nvPicPr>
          <p:cNvPr id="7" name="图片 6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40000">
            <a:off x="6682740" y="1118870"/>
            <a:ext cx="4672330" cy="4528820"/>
          </a:xfrm>
          <a:prstGeom prst="rect">
            <a:avLst/>
          </a:prstGeom>
          <a:effectLst>
            <a:softEdge rad="660400"/>
          </a:effectLst>
        </p:spPr>
      </p:pic>
      <p:pic>
        <p:nvPicPr>
          <p:cNvPr id="8" name="图片 7" descr="下载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340" y="4544060"/>
            <a:ext cx="3387090" cy="2077085"/>
          </a:xfrm>
          <a:prstGeom prst="rect">
            <a:avLst/>
          </a:prstGeom>
          <a:effectLst>
            <a:softEdge rad="571500"/>
          </a:effectLst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276265" y="1264250"/>
            <a:ext cx="5283242" cy="5040000"/>
          </a:xfrm>
        </p:spPr>
        <p:txBody>
          <a:bodyPr>
            <a:normAutofit fontScale="90000"/>
          </a:bodyPr>
          <a:lstStyle/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中國象棋佈局</a:t>
            </a:r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是指中國象棋對局開始的階段，一般是指一盤棋最初的十幾個回合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人生的青少年阶段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决定未来走向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棋理思维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左右平衡发展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争取先手权（出子速度）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实际出发，灵活变通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先为不可胜，以待敌之可胜</a:t>
            </a:r>
            <a:endParaRPr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sym typeface="+mn-ea"/>
            </a:endParaRPr>
          </a:p>
          <a:p>
            <a:pPr marL="0" indent="0">
              <a:buNone/>
            </a:pPr>
            <a:endParaRPr sz="2000">
              <a:sym typeface="+mn-ea"/>
            </a:endParaRPr>
          </a:p>
          <a:p>
            <a:endParaRPr sz="2000">
              <a:sym typeface="+mn-ea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象棋布局思维</a:t>
            </a:r>
            <a:endParaRPr lang="zh-CN" altLang="en-US"/>
          </a:p>
        </p:txBody>
      </p:sp>
      <p:pic>
        <p:nvPicPr>
          <p:cNvPr id="5" name="图片占位符 4" descr="下载"/>
          <p:cNvPicPr>
            <a:picLocks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853440" y="1466215"/>
            <a:ext cx="3404870" cy="3926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8435" y="549275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仙人指路局</a:t>
            </a:r>
            <a:endParaRPr lang="zh-CN" altLang="en-US" sz="320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占位符 11" descr="C:\Users\acer\Pictures\Camera Roll\棋3.jpg棋3"/>
          <p:cNvPicPr>
            <a:picLocks noGrp="1" noChangeAspect="1"/>
          </p:cNvPicPr>
          <p:nvPr>
            <p:ph type="pic" idx="1"/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285240" y="1713230"/>
            <a:ext cx="3500120" cy="4036695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/>
        <p:txBody>
          <a:bodyPr>
            <a:normAutofit fontScale="40000"/>
          </a:bodyPr>
          <a:lstStyle/>
          <a:p>
            <a:r>
              <a:rPr lang="zh-C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两军交战之时，短兵相交，接觸頻繁，變化復雜</a:t>
            </a:r>
            <a:endParaRPr lang="zh-C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人生成熟阶段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一步错，满盘皆落索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棋理思维：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——  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子（物质），先（速度）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              势（位置），杀（目标）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     </a:t>
            </a: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——兵者，诡道也。</a:t>
            </a:r>
            <a:endParaRPr lang="en-US" altLang="zh-CN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lang="en-US" altLang="zh-CN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     ——</a:t>
            </a:r>
            <a:r>
              <a:rPr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多算胜少算</a:t>
            </a:r>
            <a:endParaRPr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  <a:p>
            <a:pPr marL="0" indent="0">
              <a:buNone/>
            </a:pPr>
            <a:r>
              <a:rPr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象棋中局思维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6650" y="5690870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承上启下，未雨绸缪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</p:spTree>
    <p:custDataLst>
      <p:tags r:id="rId6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占位符 4" descr="棋4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1261745" y="1835785"/>
            <a:ext cx="3309620" cy="381698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交战最后时刻，子力较少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一兵一卒皆为重要力量</a:t>
            </a:r>
            <a:endParaRPr lang="zh-CN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CN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人生暮年阶段</a:t>
            </a:r>
            <a:endParaRPr lang="zh-CN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  <a:p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棋理思维：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1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——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大局了然于心</a:t>
            </a:r>
            <a:endParaRPr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marL="0" indent="0">
              <a:buNone/>
            </a:pP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 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——</a:t>
            </a:r>
            <a:r>
              <a:rPr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遵守规侓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marL="0" indent="0">
              <a:buNone/>
            </a:pPr>
            <a:endParaRPr lang="zh-CN" alt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冷静沉着，一锤定音（优势</a:t>
            </a:r>
            <a:r>
              <a:rPr lang="zh-CN" altLang="en-US" sz="2400"/>
              <a:t>）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象棋残局思维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2"/>
            </p:custDataLst>
          </p:nvPr>
        </p:nvSpPr>
        <p:spPr>
          <a:xfrm>
            <a:off x="1408430" y="1229995"/>
            <a:ext cx="9671050" cy="40640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天才是天生的么？</a:t>
            </a:r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ym typeface="+mn-ea"/>
              </a:rPr>
              <a:t>1）觉得练习课没有太大的用，我们能力受我们基因限制。</a:t>
            </a:r>
            <a:endParaRPr lang="zh-CN" altLang="en-US" sz="19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900">
                <a:sym typeface="+mn-ea"/>
              </a:rPr>
              <a:t>    大家会说：我天生不认路！我天生对数字不敏感！我的空间想象能力就是弱！</a:t>
            </a:r>
            <a:endParaRPr lang="zh-CN" altLang="en-US" sz="19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ym typeface="+mn-ea"/>
              </a:rPr>
              <a:t>2）我们的能力只要练习的时间长了，慢慢就好了！</a:t>
            </a:r>
            <a:endParaRPr lang="zh-CN" altLang="en-US" sz="19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900">
                <a:sym typeface="+mn-ea"/>
              </a:rPr>
              <a:t>    但其实我们即使做时间足够长的练习也不一定能够有好的结果！</a:t>
            </a:r>
            <a:endParaRPr lang="zh-CN" altLang="en-US" sz="19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900">
                <a:sym typeface="+mn-ea"/>
              </a:rPr>
              <a:t>3）有人认为我们只要足够勤奋，只要能够不断地提升成绩就会更加优秀。</a:t>
            </a:r>
            <a:endParaRPr lang="zh-CN" altLang="en-US" sz="1900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1900">
                <a:sym typeface="+mn-ea"/>
              </a:rPr>
              <a:t>    除非你有专门的恰当的训练方法，否则即使加倍努力也不会有很大的进步。</a:t>
            </a:r>
            <a:endParaRPr lang="zh-CN" altLang="en-US" sz="190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1494790" y="1958975"/>
            <a:ext cx="0" cy="3070225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algn="ctr"/>
            <a:r>
              <a:t>如何精进一项技能</a:t>
            </a:r>
          </a:p>
        </p:txBody>
      </p:sp>
    </p:spTree>
    <p:custDataLst>
      <p:tags r:id="rId5"/>
    </p:custData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潜能是可以被锻炼出来的，就像我们跑步可以锻炼肌肉一样，只要用正确的方法就能训练出潜能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800"/>
              <a:t>方法步骤：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000"/>
              <a:t>——1.</a:t>
            </a:r>
            <a:r>
              <a:rPr sz="2000"/>
              <a:t>明确目标，分解目标</a:t>
            </a:r>
            <a:endParaRPr sz="2000"/>
          </a:p>
          <a:p>
            <a:pPr marL="0" indent="0">
              <a:buNone/>
            </a:pPr>
            <a:r>
              <a:rPr lang="en-US" altLang="zh-CN" sz="2000"/>
              <a:t>——2.</a:t>
            </a:r>
            <a:r>
              <a:rPr sz="2000"/>
              <a:t>专心致志，远离干扰</a:t>
            </a:r>
            <a:endParaRPr sz="2000"/>
          </a:p>
          <a:p>
            <a:pPr marL="0" indent="0">
              <a:buNone/>
            </a:pPr>
            <a:r>
              <a:rPr lang="en-US" altLang="zh-CN" sz="2000"/>
              <a:t>——3.</a:t>
            </a:r>
            <a:r>
              <a:rPr sz="2000"/>
              <a:t>跳出舒适区</a:t>
            </a:r>
            <a:endParaRPr sz="2000"/>
          </a:p>
          <a:p>
            <a:pPr marL="0" indent="0">
              <a:buNone/>
            </a:pPr>
            <a:r>
              <a:rPr lang="en-US" altLang="zh-CN" sz="2000"/>
              <a:t>——4.</a:t>
            </a:r>
            <a:r>
              <a:rPr sz="2000"/>
              <a:t>获得反馈，不断修正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algn="ctr"/>
            <a:r>
              <a:rPr lang="zh-CN" altLang="en-US"/>
              <a:t>刻意练习</a:t>
            </a:r>
            <a:endParaRPr lang="zh-CN" altLang="en-US"/>
          </a:p>
        </p:txBody>
      </p:sp>
      <p:pic>
        <p:nvPicPr>
          <p:cNvPr id="3" name="图片占位符 2"/>
          <p:cNvPicPr>
            <a:picLocks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1191260" y="957580"/>
            <a:ext cx="3531235" cy="4943475"/>
          </a:xfrm>
          <a:prstGeom prst="rect">
            <a:avLst/>
          </a:prstGeom>
        </p:spPr>
      </p:pic>
      <p:pic>
        <p:nvPicPr>
          <p:cNvPr id="6" name="图片 5" descr="舒适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070" y="2536825"/>
            <a:ext cx="3702685" cy="3702685"/>
          </a:xfrm>
          <a:prstGeom prst="rect">
            <a:avLst/>
          </a:prstGeom>
          <a:effectLst>
            <a:softEdge rad="76200"/>
          </a:effectLst>
        </p:spPr>
      </p:pic>
    </p:spTree>
    <p:custDataLst>
      <p:tags r:id="rId6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86087" y="5570241"/>
            <a:ext cx="10852237" cy="899167"/>
          </a:xfrm>
        </p:spPr>
        <p:txBody>
          <a:bodyPr/>
          <a:lstStyle/>
          <a:p>
            <a:r>
              <a:rPr lang="zh-CN" altLang="en-US">
                <a:sym typeface="+mn-ea"/>
              </a:rPr>
              <a:t>欢迎大家加入！</a:t>
            </a:r>
            <a:endParaRPr lang="zh-CN" altLang="en-US">
              <a:sym typeface="+mn-ea"/>
            </a:endParaRPr>
          </a:p>
        </p:txBody>
      </p:sp>
      <p:pic>
        <p:nvPicPr>
          <p:cNvPr id="4" name="图片 3" descr="webwxgetmsgimg (1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45" y="-73025"/>
            <a:ext cx="4850130" cy="6447790"/>
          </a:xfrm>
          <a:prstGeom prst="rect">
            <a:avLst/>
          </a:prstGeom>
          <a:effectLst>
            <a:softEdge rad="635000"/>
          </a:effectLst>
        </p:spPr>
      </p:pic>
    </p:spTree>
    <p:custDataLst>
      <p:tags r:id="rId4"/>
    </p:custData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谢谢观看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36320" y="1937385"/>
            <a:ext cx="90220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你知道吗？象棋里头我觉得最“奥秘”的游戏规则，就是“卒”。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卒子一过河，就没有回头的路。人生中一个决定牵动另一个决定，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一个偶然注定另一个偶然，因此偶然从来不是偶然，一条路势必走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向下一条路，回不了头。我发现，人生中所有的决定，其实都是过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pPr algn="l"/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了河的“卒”。——龙应台《亲爱的安德烈》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  <a:sym typeface="+mn-ea"/>
            </a:endParaRPr>
          </a:p>
          <a:p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69600" y="45295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sz="3200">
                <a:latin typeface="+mj-ea"/>
              </a:rPr>
              <a:t>自我介绍</a:t>
            </a:r>
            <a:endParaRPr sz="3200">
              <a:latin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9485" y="1559560"/>
            <a:ext cx="3078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李铭恩</a:t>
            </a:r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(</a:t>
            </a:r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標楷體" panose="03000509000000000000" charset="-120"/>
                <a:cs typeface="+mn-lt"/>
              </a:rPr>
              <a:t>Ryan</a:t>
            </a:r>
            <a:r>
              <a:rPr lang="en-US" altLang="zh-C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)</a:t>
            </a:r>
            <a:endParaRPr lang="en-US" altLang="zh-C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7385" y="2788920"/>
            <a:ext cx="153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4000"/>
          </a:p>
        </p:txBody>
      </p:sp>
      <p:sp>
        <p:nvSpPr>
          <p:cNvPr id="9" name="文本框 8"/>
          <p:cNvSpPr txBox="1"/>
          <p:nvPr/>
        </p:nvSpPr>
        <p:spPr>
          <a:xfrm>
            <a:off x="908685" y="2542540"/>
            <a:ext cx="31800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Arial" panose="020B0604020202020204" pitchFamily="34" charset="0"/>
              </a:rPr>
              <a:t>●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工商管理大一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  <a:p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08685" y="3168015"/>
            <a:ext cx="3763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澳门象棋代表队成员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8685" y="3806825"/>
            <a:ext cx="363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Arial" panose="020B0604020202020204" pitchFamily="34" charset="0"/>
                <a:sym typeface="+mn-ea"/>
              </a:rPr>
              <a:t>●</a:t>
            </a:r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標楷體" panose="03000509000000000000" charset="-120"/>
              </a:rPr>
              <a:t>2018</a:t>
            </a:r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ea typeface="標楷體" panose="03000509000000000000" charset="-120"/>
              </a:rPr>
              <a:t>澳门优秀运动员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ea typeface="標楷體" panose="03000509000000000000" charset="-120"/>
            </a:endParaRPr>
          </a:p>
        </p:txBody>
      </p:sp>
      <p:pic>
        <p:nvPicPr>
          <p:cNvPr id="18" name="图片 17" descr="webwxgetmsgimg (10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30" y="45720"/>
            <a:ext cx="5185410" cy="6913880"/>
          </a:xfrm>
          <a:prstGeom prst="rect">
            <a:avLst/>
          </a:prstGeom>
          <a:effectLst>
            <a:softEdge rad="342900"/>
          </a:effectLst>
        </p:spPr>
      </p:pic>
    </p:spTree>
    <p:custDataLst>
      <p:tags r:id="rId4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112895" y="279400"/>
            <a:ext cx="2985770" cy="685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200">
                <a:uFillTx/>
                <a:latin typeface="+mj-lt"/>
                <a:ea typeface="+mj-ea"/>
                <a:cs typeface="+mj-cs"/>
              </a:rPr>
              <a:t>OUTLINE</a:t>
            </a:r>
            <a:endParaRPr lang="en-US" altLang="zh-CN" sz="3200"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19728" y="1685313"/>
            <a:ext cx="595219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2800" spc="12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象棋的介绍</a:t>
            </a:r>
            <a:endParaRPr lang="zh-CN" altLang="en-US" sz="2800" spc="12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110838" y="2421436"/>
            <a:ext cx="5952199" cy="650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2800" spc="12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我和棋的故事</a:t>
            </a:r>
            <a:endParaRPr lang="zh-CN" altLang="en-US" sz="2800" spc="12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084803" y="3172164"/>
            <a:ext cx="5952199" cy="650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2800" spc="12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棋的思维模式与生活的关系</a:t>
            </a:r>
            <a:endParaRPr lang="zh-CN" altLang="en-US" sz="2800" spc="12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110838" y="3886876"/>
            <a:ext cx="5952199" cy="6508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4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2800" spc="12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如何精进一项技能？</a:t>
            </a:r>
            <a:endParaRPr lang="zh-CN" altLang="en-US" sz="2800" spc="12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70305" y="499110"/>
            <a:ext cx="30835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中国象棋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050" y="2411730"/>
            <a:ext cx="45123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4000">
                <a:latin typeface="標楷體" panose="03000509000000000000" charset="-120"/>
                <a:ea typeface="標楷體" panose="03000509000000000000" charset="-120"/>
              </a:rPr>
              <a:t>世界三大棋种之一</a:t>
            </a:r>
            <a:endParaRPr lang="zh-CN" altLang="en-US" sz="4000"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97050" y="3284855"/>
            <a:ext cx="19723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4000">
                <a:latin typeface="標楷體" panose="03000509000000000000" charset="-120"/>
                <a:ea typeface="標楷體" panose="03000509000000000000" charset="-120"/>
              </a:rPr>
              <a:t>擒王类</a:t>
            </a:r>
            <a:endParaRPr lang="zh-CN" altLang="en-US" sz="4000"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42515" y="3002915"/>
            <a:ext cx="312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--</a:t>
            </a:r>
            <a:r>
              <a:rPr lang="zh-CN" altLang="en-US" sz="2400"/>
              <a:t>拥有最多的群众基础</a:t>
            </a:r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2342515" y="3870325"/>
            <a:ext cx="312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--</a:t>
            </a:r>
            <a:r>
              <a:rPr lang="zh-CN" altLang="en-US" sz="2400"/>
              <a:t>如西洋棋，日本将棋</a:t>
            </a:r>
            <a:endParaRPr lang="zh-CN" altLang="en-US" sz="2400"/>
          </a:p>
        </p:txBody>
      </p:sp>
      <p:pic>
        <p:nvPicPr>
          <p:cNvPr id="21" name="图片 20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35" y="4509135"/>
            <a:ext cx="1495425" cy="1495425"/>
          </a:xfrm>
          <a:prstGeom prst="rect">
            <a:avLst/>
          </a:prstGeom>
        </p:spPr>
      </p:pic>
      <p:pic>
        <p:nvPicPr>
          <p:cNvPr id="22" name="图片 21" descr="initial-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45" y="4330700"/>
            <a:ext cx="1449705" cy="1673860"/>
          </a:xfrm>
          <a:prstGeom prst="rect">
            <a:avLst/>
          </a:prstGeom>
        </p:spPr>
      </p:pic>
      <p:pic>
        <p:nvPicPr>
          <p:cNvPr id="23" name="图片 22" descr="ba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15" y="4394200"/>
            <a:ext cx="1501775" cy="161036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797050" y="1422400"/>
            <a:ext cx="447865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中国古代四艺之一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42515" y="2014220"/>
            <a:ext cx="160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--</a:t>
            </a:r>
            <a:r>
              <a:rPr lang="zh-CN" altLang="en-US" sz="2400"/>
              <a:t>琴棋书画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14" grpId="0"/>
      <p:bldP spid="20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69975" y="1296000"/>
            <a:ext cx="5283242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相传象棋是始创于韩信。韩信被吕后监禁，本欲著作兵法，但被禁止，于是取纸笔发明了一种“纸上谈兵”的游戏与狱卒玩，棋盘中以鸿沟为界（楚河汉界），韩信被杀死之后，狱卒退隐，并把此种游戏定名为“象棋”。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象棋的由来</a:t>
            </a:r>
            <a:endParaRPr lang="zh-CN" altLang="en-US"/>
          </a:p>
        </p:txBody>
      </p:sp>
      <p:pic>
        <p:nvPicPr>
          <p:cNvPr id="3" name="图片占位符 2" descr="韩信"/>
          <p:cNvPicPr>
            <a:picLocks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5272405" y="2841625"/>
            <a:ext cx="6958330" cy="4051300"/>
          </a:xfrm>
          <a:prstGeom prst="rect">
            <a:avLst/>
          </a:prstGeom>
          <a:effectLst>
            <a:softEdge rad="342900"/>
          </a:effectLst>
        </p:spPr>
      </p:pic>
    </p:spTree>
    <p:custDataLst>
      <p:tags r:id="rId5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0325" y="851535"/>
            <a:ext cx="5751830" cy="648335"/>
          </a:xfrm>
        </p:spPr>
        <p:txBody>
          <a:bodyPr/>
          <a:lstStyle/>
          <a:p>
            <a:r>
              <a:rPr lang="zh-CN" altLang="en-US" sz="32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红黑怎么来？</a:t>
            </a:r>
            <a:endParaRPr lang="zh-CN" altLang="en-US" sz="3600" spc="12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sym typeface="+mn-ea"/>
            </a:endParaRPr>
          </a:p>
        </p:txBody>
      </p:sp>
      <p:pic>
        <p:nvPicPr>
          <p:cNvPr id="5" name="图片 4" descr="initial-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638810"/>
            <a:ext cx="3035300" cy="350520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1" name="图片 10" descr="135-mobileskin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160" y="2886710"/>
            <a:ext cx="3810000" cy="2603500"/>
          </a:xfrm>
          <a:prstGeom prst="rect">
            <a:avLst/>
          </a:prstGeom>
          <a:effectLst>
            <a:outerShdw blurRad="50800" dist="50800" dir="960000" algn="ctr" rotWithShape="0">
              <a:srgbClr val="000000">
                <a:alpha val="43000"/>
              </a:srgbClr>
            </a:outerShdw>
            <a:softEdge rad="215900"/>
          </a:effectLst>
        </p:spPr>
      </p:pic>
      <p:pic>
        <p:nvPicPr>
          <p:cNvPr id="12" name="图片 11" descr="149-mobileskin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70" y="2886710"/>
            <a:ext cx="3810000" cy="2603500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13" name="文本框 12"/>
          <p:cNvSpPr txBox="1"/>
          <p:nvPr/>
        </p:nvSpPr>
        <p:spPr>
          <a:xfrm>
            <a:off x="2738120" y="2068830"/>
            <a:ext cx="40722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楚河汉界怎么来？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  <p:pic>
        <p:nvPicPr>
          <p:cNvPr id="15" name="图片 14" descr="楚汉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9080" y="2371090"/>
            <a:ext cx="6033770" cy="4258310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6" name="文本框 15"/>
          <p:cNvSpPr txBox="1"/>
          <p:nvPr/>
        </p:nvSpPr>
        <p:spPr>
          <a:xfrm>
            <a:off x="1753870" y="1499870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sym typeface="+mn-ea"/>
              </a:rPr>
              <a:t>●</a:t>
            </a:r>
            <a:r>
              <a:rPr lang="zh-CN" altLang="en-US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</a:rPr>
              <a:t>为甚么红先？</a:t>
            </a:r>
            <a:endParaRPr lang="zh-CN" altLang="en-US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</a:endParaRPr>
          </a:p>
        </p:txBody>
      </p:sp>
    </p:spTree>
    <p:custDataLst>
      <p:tags r:id="rId7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40647" y="773451"/>
            <a:ext cx="10852237" cy="899167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我和象棋的故事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b75ce94cgd029a3244705&amp;6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0000">
            <a:off x="4587875" y="3773805"/>
            <a:ext cx="3964305" cy="2641600"/>
          </a:xfrm>
          <a:prstGeom prst="rect">
            <a:avLst/>
          </a:prstGeom>
          <a:effectLst>
            <a:outerShdw blurRad="50800" dist="114300" dir="5400000" algn="ctr" rotWithShape="0">
              <a:srgbClr val="000000">
                <a:alpha val="43000"/>
              </a:srgbClr>
            </a:outerShdw>
            <a:softEdge rad="419100"/>
          </a:effectLst>
        </p:spPr>
      </p:pic>
      <p:sp>
        <p:nvSpPr>
          <p:cNvPr id="8" name="文本框 7"/>
          <p:cNvSpPr txBox="1"/>
          <p:nvPr/>
        </p:nvSpPr>
        <p:spPr>
          <a:xfrm>
            <a:off x="1395095" y="26352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  <p:pic>
        <p:nvPicPr>
          <p:cNvPr id="9" name="图片 8" descr="b75ce94cgd4778905b560&amp;a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0000">
            <a:off x="8148320" y="1368425"/>
            <a:ext cx="3645535" cy="2732405"/>
          </a:xfrm>
          <a:prstGeom prst="rect">
            <a:avLst/>
          </a:prstGeom>
          <a:effectLst>
            <a:softEdge rad="152400"/>
          </a:effectLst>
        </p:spPr>
      </p:pic>
      <p:pic>
        <p:nvPicPr>
          <p:cNvPr id="10" name="图片 9" descr="b75ce94cgd000fb10d1cb&amp;6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0000">
            <a:off x="376555" y="3911600"/>
            <a:ext cx="3752215" cy="2508885"/>
          </a:xfrm>
          <a:prstGeom prst="rect">
            <a:avLst/>
          </a:prstGeom>
          <a:effectLst>
            <a:softEdge rad="355600"/>
          </a:effectLst>
        </p:spPr>
      </p:pic>
      <p:sp>
        <p:nvSpPr>
          <p:cNvPr id="12" name="文本框 11"/>
          <p:cNvSpPr txBox="1"/>
          <p:nvPr/>
        </p:nvSpPr>
        <p:spPr>
          <a:xfrm>
            <a:off x="1395095" y="2014220"/>
            <a:ext cx="2799080" cy="1938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小学时期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--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第一次接触象棋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--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打下扎实基础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+mj-ea"/>
              </a:rPr>
              <a:t>  </a:t>
            </a:r>
            <a:endParaRPr lang="en-US" altLang="zh-CN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95095" y="32448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5095" y="38576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95095" y="4517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95095" y="3328035"/>
            <a:ext cx="3810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zh-CN" altLang="en-US"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68562" y="558186"/>
            <a:ext cx="10852237" cy="899167"/>
          </a:xfrm>
        </p:spPr>
        <p:txBody>
          <a:bodyPr/>
          <a:lstStyle/>
          <a:p>
            <a:pPr algn="ctr"/>
            <a:r>
              <a:rPr lang="zh-CN" altLang="en-US" sz="4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我和象棋的故事</a:t>
            </a:r>
            <a:endParaRPr lang="zh-CN" altLang="en-US" sz="4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003mbVfugy6TO0MqdB25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3809365"/>
            <a:ext cx="5260340" cy="2950845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9" name="文本框 8"/>
          <p:cNvSpPr txBox="1"/>
          <p:nvPr/>
        </p:nvSpPr>
        <p:spPr>
          <a:xfrm>
            <a:off x="561975" y="1357630"/>
            <a:ext cx="4907280" cy="29845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40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中学时期</a:t>
            </a:r>
            <a:endParaRPr lang="zh-CN" altLang="en-US" sz="4400"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 sz="36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--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棋艺不断进步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--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曾经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过度沉迷象棋致学业倒退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sym typeface="+mn-ea"/>
              </a:rPr>
              <a:t>●</a:t>
            </a:r>
            <a:r>
              <a:rPr lang="zh-CN" altLang="en-US" sz="4000"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  <a:sym typeface="+mn-ea"/>
              </a:rPr>
              <a:t>现在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--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寻找平衡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  <a:p>
            <a:pPr algn="l"/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   </a:t>
            </a:r>
            <a:r>
              <a:rPr lang="en-US" altLang="zh-CN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--</a:t>
            </a:r>
            <a:r>
              <a:rPr lang="zh-CN" altLang="en-US" sz="2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charset="-120"/>
                <a:ea typeface="標楷體" panose="03000509000000000000" charset="-120"/>
                <a:cs typeface="標楷體" panose="03000509000000000000" charset="-120"/>
              </a:rPr>
              <a:t>同步发展</a:t>
            </a:r>
            <a:endParaRPr lang="zh-CN" altLang="en-US" sz="2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charset="-120"/>
              <a:ea typeface="標楷體" panose="03000509000000000000" charset="-120"/>
              <a:cs typeface="標楷體" panose="03000509000000000000" charset="-120"/>
            </a:endParaRPr>
          </a:p>
        </p:txBody>
      </p:sp>
      <p:pic>
        <p:nvPicPr>
          <p:cNvPr id="13" name="图片 12" descr="webwxgetmsgimg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" y="4179570"/>
            <a:ext cx="2571750" cy="2739390"/>
          </a:xfrm>
          <a:prstGeom prst="rect">
            <a:avLst/>
          </a:prstGeom>
          <a:effectLst>
            <a:softEdge rad="215900"/>
          </a:effectLst>
        </p:spPr>
      </p:pic>
      <p:pic>
        <p:nvPicPr>
          <p:cNvPr id="15" name="图片 14" descr="webwxgetmsgimg (9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210" y="3360420"/>
            <a:ext cx="3716655" cy="2787650"/>
          </a:xfrm>
          <a:prstGeom prst="rect">
            <a:avLst/>
          </a:prstGeom>
          <a:effectLst>
            <a:softEdge rad="457200"/>
          </a:effectLst>
        </p:spPr>
      </p:pic>
      <p:pic>
        <p:nvPicPr>
          <p:cNvPr id="16" name="图片 15" descr="webwxgetmsgimg (5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700" y="179705"/>
            <a:ext cx="3533140" cy="4711700"/>
          </a:xfrm>
          <a:prstGeom prst="rect">
            <a:avLst/>
          </a:prstGeom>
          <a:effectLst>
            <a:softEdge rad="342900"/>
          </a:effectLst>
        </p:spPr>
      </p:pic>
    </p:spTree>
    <p:custDataLst>
      <p:tags r:id="rId7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87308_9"/>
  <p:tag name="KSO_WM_TEMPLATE_SUBCATEGORY" val="0"/>
  <p:tag name="KSO_WM_SLIDE_TYPE" val="text"/>
  <p:tag name="KSO_WM_SLIDE_SUBTYPE" val="pureTxt"/>
  <p:tag name="KSO_WM_SLIDE_ITEM_CNT" val="0"/>
  <p:tag name="KSO_WM_SLIDE_INDEX" val="9"/>
  <p:tag name="KSO_WM_SLIDE_SIZE" val="854*361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10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71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PRESET_TEXT" val="在此输入节标题2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187308_2*l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7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8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8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92.xml><?xml version="1.0" encoding="utf-8"?>
<p:tagLst xmlns:p="http://schemas.openxmlformats.org/presentationml/2006/main">
  <p:tag name="KSO_WM_UNIT_VALUE" val="1399*146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187308_11*d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"/>
  <p:tag name="KSO_WM_UNIT_NOCLEAR" val="0"/>
  <p:tag name="KSO_WM_UNIT_VALUE" val="1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11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ID" val="custom20187308_11"/>
  <p:tag name="KSO_WM_TEMPLATE_SUBCATEGORY" val="0"/>
  <p:tag name="KSO_WM_SLIDE_TYPE" val="text"/>
  <p:tag name="KSO_WM_SLIDE_SUBTYPE" val="picTxt"/>
  <p:tag name="KSO_WM_SLIDE_ITEM_CNT" val="0"/>
  <p:tag name="KSO_WM_SLIDE_INDEX" val="11"/>
  <p:tag name="KSO_WM_SLIDE_SIZE" val="855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d_f"/>
  <p:tag name="KSO_WM_SLIDE_LAYOUT_CNT" val="1_1_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9*f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87308_9*i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9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鱼水之情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SimSun"/>
        <a:cs typeface=""/>
      </a:majorFont>
      <a:minorFont>
        <a:latin typeface="Arial Rounded MT Bold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鱼水之情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 Black"/>
        <a:ea typeface="SimSun"/>
        <a:cs typeface=""/>
      </a:majorFont>
      <a:minorFont>
        <a:latin typeface="Arial Rounded MT Bold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演示</Application>
  <PresentationFormat>宽屏</PresentationFormat>
  <Paragraphs>157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48" baseType="lpstr">
      <vt:lpstr>Arial</vt:lpstr>
      <vt:lpstr>SimSun</vt:lpstr>
      <vt:lpstr>Wingdings</vt:lpstr>
      <vt:lpstr>Microsoft YaHei</vt:lpstr>
      <vt:lpstr>Arial Unicode MS</vt:lpstr>
      <vt:lpstr>DengXian</vt:lpstr>
      <vt:lpstr>微軟正黑體</vt:lpstr>
      <vt:lpstr>微軟正黑體 Light</vt:lpstr>
      <vt:lpstr>新細明體</vt:lpstr>
      <vt:lpstr>新細明體-ExtB</vt:lpstr>
      <vt:lpstr>標楷體</vt:lpstr>
      <vt:lpstr>SimHei</vt:lpstr>
      <vt:lpstr>Arial Rounded MT Bold</vt:lpstr>
      <vt:lpstr>Arial Black</vt:lpstr>
      <vt:lpstr>MS UI Gothic</vt:lpstr>
      <vt:lpstr>STXihei</vt:lpstr>
      <vt:lpstr>Calibri</vt:lpstr>
      <vt:lpstr>Yu Gothic UI Semilight</vt:lpstr>
      <vt:lpstr>細明體</vt:lpstr>
      <vt:lpstr>細明體_HKSCS-ExtB</vt:lpstr>
      <vt:lpstr>DengXian Light</vt:lpstr>
      <vt:lpstr>細明體-ExtB</vt:lpstr>
      <vt:lpstr>Yu Gothic Light</vt:lpstr>
      <vt:lpstr>KaiTi</vt:lpstr>
      <vt:lpstr>Microsoft JhengHei UI Light</vt:lpstr>
      <vt:lpstr>Microsoft JhengHei UI</vt:lpstr>
      <vt:lpstr>Malgun Gothic Semilight</vt:lpstr>
      <vt:lpstr>Office 主题​​</vt:lpstr>
      <vt:lpstr>鱼水之情</vt:lpstr>
      <vt:lpstr>1_Office 主题​​</vt:lpstr>
      <vt:lpstr>1_鱼水之情</vt:lpstr>
      <vt:lpstr>空白演示</vt:lpstr>
      <vt:lpstr>空白演示</vt:lpstr>
      <vt:lpstr>PowerPoint 演示文稿</vt:lpstr>
      <vt:lpstr>PowerPoint 演示文稿</vt:lpstr>
      <vt:lpstr>空白演示</vt:lpstr>
      <vt:lpstr>单击此处添加标题</vt:lpstr>
      <vt:lpstr>空白演示</vt:lpstr>
      <vt:lpstr>空白演示</vt:lpstr>
      <vt:lpstr>空白演示</vt:lpstr>
      <vt:lpstr>PowerPoint 演示文稿</vt:lpstr>
      <vt:lpstr>单击此处添加标题</vt:lpstr>
      <vt:lpstr>单击此处添加标题</vt:lpstr>
      <vt:lpstr>PowerPoint 演示文稿</vt:lpstr>
      <vt:lpstr>PowerPoint 演示文稿</vt:lpstr>
      <vt:lpstr>单击此处添加标题</vt:lpstr>
      <vt:lpstr>空白演示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MENG lAN</cp:lastModifiedBy>
  <cp:revision>393</cp:revision>
  <dcterms:created xsi:type="dcterms:W3CDTF">2017-08-03T09:01:00Z</dcterms:created>
  <dcterms:modified xsi:type="dcterms:W3CDTF">2019-01-17T11:49:41Z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