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85" r:id="rId2"/>
    <p:sldId id="675" r:id="rId3"/>
    <p:sldId id="664" r:id="rId4"/>
    <p:sldId id="665" r:id="rId5"/>
    <p:sldId id="666" r:id="rId6"/>
    <p:sldId id="663" r:id="rId7"/>
    <p:sldId id="678" r:id="rId8"/>
    <p:sldId id="668" r:id="rId9"/>
    <p:sldId id="669" r:id="rId10"/>
    <p:sldId id="670" r:id="rId11"/>
    <p:sldId id="671" r:id="rId12"/>
    <p:sldId id="672" r:id="rId13"/>
    <p:sldId id="525" r:id="rId14"/>
  </p:sldIdLst>
  <p:sldSz cx="9144000" cy="5143500" type="screen16x9"/>
  <p:notesSz cx="6858000" cy="9144000"/>
  <p:embeddedFontLst>
    <p:embeddedFont>
      <p:font typeface="SimSun" panose="02010600030101010101" pitchFamily="2" charset="-122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 SemiBold" panose="00000700000000000000" pitchFamily="2" charset="0"/>
      <p:bold r:id="rId22"/>
      <p:boldItalic r:id="rId23"/>
    </p:embeddedFont>
    <p:embeddedFont>
      <p:font typeface="Microsoft YaHei" panose="020B0503020204020204" pitchFamily="34" charset="-122"/>
      <p:regular r:id="rId24"/>
      <p:bold r:id="rId25"/>
    </p:embeddedFont>
    <p:embeddedFont>
      <p:font typeface="字魂59号-创粗黑" panose="020B0604020202020204" charset="-122"/>
      <p:regular r:id="rId26"/>
    </p:embeddedFont>
  </p:embeddedFontLst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DD8"/>
    <a:srgbClr val="061A21"/>
    <a:srgbClr val="014CB7"/>
    <a:srgbClr val="0B3EA2"/>
    <a:srgbClr val="E2E9F1"/>
    <a:srgbClr val="E9EEF7"/>
    <a:srgbClr val="FFFFFF"/>
    <a:srgbClr val="007779"/>
    <a:srgbClr val="2B6B6F"/>
    <a:srgbClr val="4AA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47" autoAdjust="0"/>
    <p:restoredTop sz="95126" autoAdjust="0"/>
  </p:normalViewPr>
  <p:slideViewPr>
    <p:cSldViewPr>
      <p:cViewPr varScale="1">
        <p:scale>
          <a:sx n="97" d="100"/>
          <a:sy n="97" d="100"/>
        </p:scale>
        <p:origin x="318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25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NoneType</a:t>
            </a:r>
            <a:r>
              <a:rPr lang="en-US" dirty="0" smtClean="0"/>
              <a:t>=type(None)</a:t>
            </a:r>
          </a:p>
          <a:p>
            <a:r>
              <a:rPr lang="en-US" altLang="zh-CN" dirty="0" smtClean="0"/>
              <a:t>x=None</a:t>
            </a:r>
          </a:p>
          <a:p>
            <a:r>
              <a:rPr lang="en-US" altLang="zh-CN" dirty="0" smtClean="0"/>
              <a:t>type(x)</a:t>
            </a:r>
          </a:p>
          <a:p>
            <a:r>
              <a:rPr lang="en-US" altLang="zh-CN" dirty="0" smtClean="0"/>
              <a:t>type(x)==</a:t>
            </a:r>
            <a:r>
              <a:rPr lang="en-US" altLang="zh-CN" dirty="0" err="1" smtClean="0"/>
              <a:t>NoneType</a:t>
            </a:r>
            <a:endParaRPr lang="en-US" altLang="zh-CN" dirty="0" smtClean="0"/>
          </a:p>
          <a:p>
            <a:r>
              <a:rPr lang="en-US" altLang="zh-CN" dirty="0" err="1" smtClean="0"/>
              <a:t>isinstance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x,NoneType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839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NoneType</a:t>
            </a:r>
            <a:r>
              <a:rPr lang="en-US" dirty="0" smtClean="0"/>
              <a:t>=type(None)</a:t>
            </a:r>
          </a:p>
          <a:p>
            <a:r>
              <a:rPr lang="en-US" altLang="zh-CN" dirty="0" smtClean="0"/>
              <a:t>x=None</a:t>
            </a:r>
          </a:p>
          <a:p>
            <a:r>
              <a:rPr lang="en-US" altLang="zh-CN" dirty="0" smtClean="0"/>
              <a:t>type(x)</a:t>
            </a:r>
          </a:p>
          <a:p>
            <a:r>
              <a:rPr lang="en-US" altLang="zh-CN" dirty="0" smtClean="0"/>
              <a:t>type(x)==</a:t>
            </a:r>
            <a:r>
              <a:rPr lang="en-US" altLang="zh-CN" dirty="0" err="1" smtClean="0"/>
              <a:t>NoneType</a:t>
            </a:r>
            <a:endParaRPr lang="en-US" altLang="zh-CN" dirty="0" smtClean="0"/>
          </a:p>
          <a:p>
            <a:r>
              <a:rPr lang="en-US" altLang="zh-CN" dirty="0" err="1" smtClean="0"/>
              <a:t>isinstance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x,NoneType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40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82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3000">
        <p:fade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3000">
        <p:fade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3000">
        <p:fade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E9D0-7D65-4A84-9AD5-2742DD385DBF}" type="datetime1">
              <a:rPr lang="en-US" altLang="zh-CN" smtClean="0"/>
              <a:t>3/4/2024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Kyawt Kyawt Htay, Faculty of Computer Science, MIIT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3000">
        <p:fade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C64C-A735-437C-9C79-EACF68BC3EE4}" type="datetime1">
              <a:rPr lang="en-US" altLang="zh-CN" smtClean="0"/>
              <a:t>3/4/2024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Kyawt Kyawt Htay, Faculty of Computer Science, MIIT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3000">
        <p:fade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FE679-B8C2-4F73-A167-F948206E7D4F}" type="datetime1">
              <a:rPr lang="en-US" altLang="zh-CN" smtClean="0"/>
              <a:t>3/4/2024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Dr. Kyawt Kyawt Htay, Faculty of Computer Science, MIIT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slow" p14:dur="1700" advClick="0" advTm="3000">
        <p:fade/>
      </p:transition>
    </mc:Choice>
    <mc:Fallback xmlns="">
      <p:transition spd="slow" advClick="0" advTm="3000">
        <p:fade/>
      </p:transition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4">
            <a:extLst>
              <a:ext uri="{FF2B5EF4-FFF2-40B4-BE49-F238E27FC236}">
                <a16:creationId xmlns:a16="http://schemas.microsoft.com/office/drawing/2014/main" id="{58E242B7-5C54-4A7E-AC24-C41D69A2F5FD}"/>
              </a:ext>
            </a:extLst>
          </p:cNvPr>
          <p:cNvSpPr>
            <a:spLocks/>
          </p:cNvSpPr>
          <p:nvPr/>
        </p:nvSpPr>
        <p:spPr bwMode="auto">
          <a:xfrm>
            <a:off x="98294" y="1151489"/>
            <a:ext cx="2526416" cy="2526416"/>
          </a:xfrm>
          <a:custGeom>
            <a:avLst/>
            <a:gdLst>
              <a:gd name="T0" fmla="*/ 618 w 1320"/>
              <a:gd name="T1" fmla="*/ 24 h 1320"/>
              <a:gd name="T2" fmla="*/ 703 w 1320"/>
              <a:gd name="T3" fmla="*/ 24 h 1320"/>
              <a:gd name="T4" fmla="*/ 1297 w 1320"/>
              <a:gd name="T5" fmla="*/ 618 h 1320"/>
              <a:gd name="T6" fmla="*/ 1297 w 1320"/>
              <a:gd name="T7" fmla="*/ 702 h 1320"/>
              <a:gd name="T8" fmla="*/ 703 w 1320"/>
              <a:gd name="T9" fmla="*/ 1296 h 1320"/>
              <a:gd name="T10" fmla="*/ 618 w 1320"/>
              <a:gd name="T11" fmla="*/ 1296 h 1320"/>
              <a:gd name="T12" fmla="*/ 24 w 1320"/>
              <a:gd name="T13" fmla="*/ 702 h 1320"/>
              <a:gd name="T14" fmla="*/ 24 w 1320"/>
              <a:gd name="T15" fmla="*/ 618 h 1320"/>
              <a:gd name="T16" fmla="*/ 618 w 1320"/>
              <a:gd name="T17" fmla="*/ 2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0" h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noFill/>
          <a:ln w="76200">
            <a:solidFill>
              <a:srgbClr val="0B3EA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1EBEAAF1-5C54-4E8A-9622-51CE82A198CA}"/>
              </a:ext>
            </a:extLst>
          </p:cNvPr>
          <p:cNvSpPr>
            <a:spLocks/>
          </p:cNvSpPr>
          <p:nvPr/>
        </p:nvSpPr>
        <p:spPr bwMode="auto">
          <a:xfrm>
            <a:off x="559257" y="847450"/>
            <a:ext cx="3164460" cy="3164460"/>
          </a:xfrm>
          <a:custGeom>
            <a:avLst/>
            <a:gdLst>
              <a:gd name="T0" fmla="*/ 618 w 1320"/>
              <a:gd name="T1" fmla="*/ 24 h 1320"/>
              <a:gd name="T2" fmla="*/ 703 w 1320"/>
              <a:gd name="T3" fmla="*/ 24 h 1320"/>
              <a:gd name="T4" fmla="*/ 1297 w 1320"/>
              <a:gd name="T5" fmla="*/ 618 h 1320"/>
              <a:gd name="T6" fmla="*/ 1297 w 1320"/>
              <a:gd name="T7" fmla="*/ 702 h 1320"/>
              <a:gd name="T8" fmla="*/ 703 w 1320"/>
              <a:gd name="T9" fmla="*/ 1296 h 1320"/>
              <a:gd name="T10" fmla="*/ 618 w 1320"/>
              <a:gd name="T11" fmla="*/ 1296 h 1320"/>
              <a:gd name="T12" fmla="*/ 24 w 1320"/>
              <a:gd name="T13" fmla="*/ 702 h 1320"/>
              <a:gd name="T14" fmla="*/ 24 w 1320"/>
              <a:gd name="T15" fmla="*/ 618 h 1320"/>
              <a:gd name="T16" fmla="*/ 618 w 1320"/>
              <a:gd name="T17" fmla="*/ 2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0" h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solidFill>
            <a:srgbClr val="E9EE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4" name="Freeform 17">
            <a:extLst>
              <a:ext uri="{FF2B5EF4-FFF2-40B4-BE49-F238E27FC236}">
                <a16:creationId xmlns:a16="http://schemas.microsoft.com/office/drawing/2014/main" id="{6F7775F6-2BC8-4A83-9256-8AB8E2C5E380}"/>
              </a:ext>
            </a:extLst>
          </p:cNvPr>
          <p:cNvSpPr>
            <a:spLocks/>
          </p:cNvSpPr>
          <p:nvPr/>
        </p:nvSpPr>
        <p:spPr bwMode="auto">
          <a:xfrm>
            <a:off x="4139952" y="-2539898"/>
            <a:ext cx="5158673" cy="4910728"/>
          </a:xfrm>
          <a:custGeom>
            <a:avLst/>
            <a:gdLst>
              <a:gd name="T0" fmla="*/ 702 w 1404"/>
              <a:gd name="T1" fmla="*/ 1404 h 1404"/>
              <a:gd name="T2" fmla="*/ 625 w 1404"/>
              <a:gd name="T3" fmla="*/ 1372 h 1404"/>
              <a:gd name="T4" fmla="*/ 31 w 1404"/>
              <a:gd name="T5" fmla="*/ 778 h 1404"/>
              <a:gd name="T6" fmla="*/ 0 w 1404"/>
              <a:gd name="T7" fmla="*/ 702 h 1404"/>
              <a:gd name="T8" fmla="*/ 31 w 1404"/>
              <a:gd name="T9" fmla="*/ 625 h 1404"/>
              <a:gd name="T10" fmla="*/ 625 w 1404"/>
              <a:gd name="T11" fmla="*/ 31 h 1404"/>
              <a:gd name="T12" fmla="*/ 702 w 1404"/>
              <a:gd name="T13" fmla="*/ 0 h 1404"/>
              <a:gd name="T14" fmla="*/ 778 w 1404"/>
              <a:gd name="T15" fmla="*/ 31 h 1404"/>
              <a:gd name="T16" fmla="*/ 1372 w 1404"/>
              <a:gd name="T17" fmla="*/ 626 h 1404"/>
              <a:gd name="T18" fmla="*/ 1404 w 1404"/>
              <a:gd name="T19" fmla="*/ 702 h 1404"/>
              <a:gd name="T20" fmla="*/ 1372 w 1404"/>
              <a:gd name="T21" fmla="*/ 778 h 1404"/>
              <a:gd name="T22" fmla="*/ 778 w 1404"/>
              <a:gd name="T23" fmla="*/ 1372 h 1404"/>
              <a:gd name="T24" fmla="*/ 702 w 1404"/>
              <a:gd name="T25" fmla="*/ 1404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04" h="1404">
                <a:moveTo>
                  <a:pt x="702" y="1404"/>
                </a:moveTo>
                <a:cubicBezTo>
                  <a:pt x="673" y="1404"/>
                  <a:pt x="646" y="1393"/>
                  <a:pt x="625" y="1372"/>
                </a:cubicBezTo>
                <a:cubicBezTo>
                  <a:pt x="31" y="778"/>
                  <a:pt x="31" y="778"/>
                  <a:pt x="31" y="778"/>
                </a:cubicBezTo>
                <a:cubicBezTo>
                  <a:pt x="11" y="758"/>
                  <a:pt x="0" y="731"/>
                  <a:pt x="0" y="702"/>
                </a:cubicBezTo>
                <a:cubicBezTo>
                  <a:pt x="0" y="673"/>
                  <a:pt x="11" y="646"/>
                  <a:pt x="31" y="625"/>
                </a:cubicBezTo>
                <a:cubicBezTo>
                  <a:pt x="625" y="31"/>
                  <a:pt x="625" y="31"/>
                  <a:pt x="625" y="31"/>
                </a:cubicBezTo>
                <a:cubicBezTo>
                  <a:pt x="646" y="11"/>
                  <a:pt x="673" y="0"/>
                  <a:pt x="702" y="0"/>
                </a:cubicBezTo>
                <a:cubicBezTo>
                  <a:pt x="731" y="0"/>
                  <a:pt x="758" y="11"/>
                  <a:pt x="778" y="31"/>
                </a:cubicBezTo>
                <a:cubicBezTo>
                  <a:pt x="1372" y="626"/>
                  <a:pt x="1372" y="626"/>
                  <a:pt x="1372" y="626"/>
                </a:cubicBezTo>
                <a:cubicBezTo>
                  <a:pt x="1393" y="646"/>
                  <a:pt x="1404" y="673"/>
                  <a:pt x="1404" y="702"/>
                </a:cubicBezTo>
                <a:cubicBezTo>
                  <a:pt x="1404" y="731"/>
                  <a:pt x="1393" y="758"/>
                  <a:pt x="1372" y="778"/>
                </a:cubicBezTo>
                <a:cubicBezTo>
                  <a:pt x="778" y="1372"/>
                  <a:pt x="778" y="1372"/>
                  <a:pt x="778" y="1372"/>
                </a:cubicBezTo>
                <a:cubicBezTo>
                  <a:pt x="758" y="1393"/>
                  <a:pt x="731" y="1404"/>
                  <a:pt x="702" y="1404"/>
                </a:cubicBezTo>
              </a:path>
            </a:pathLst>
          </a:cu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E2E9F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55EC4C5B-5F50-4717-89D6-B725B59B8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589" y="1275606"/>
            <a:ext cx="6137945" cy="2077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lvl="0" algn="ctr"/>
            <a:r>
              <a:rPr lang="en-US" sz="4500" b="1" i="0" u="none" dirty="0" smtClean="0">
                <a:solidFill>
                  <a:srgbClr val="0B3EA2"/>
                </a:solidFill>
                <a:latin typeface="Montserrat SemiBold" panose="00000700000000000000" pitchFamily="2" charset="0"/>
              </a:rPr>
              <a:t>CSE 2040</a:t>
            </a:r>
          </a:p>
          <a:p>
            <a:pPr marL="0" lvl="0" algn="ctr"/>
            <a:r>
              <a:rPr lang="en-US" sz="4500" b="1" dirty="0" smtClean="0">
                <a:solidFill>
                  <a:srgbClr val="0B3EA2"/>
                </a:solidFill>
                <a:latin typeface="Montserrat SemiBold" panose="00000700000000000000" pitchFamily="2" charset="0"/>
              </a:rPr>
              <a:t>Programming IV</a:t>
            </a:r>
          </a:p>
          <a:p>
            <a:pPr algn="ctr"/>
            <a:r>
              <a:rPr lang="en-US" sz="4500" dirty="0">
                <a:solidFill>
                  <a:srgbClr val="0B3EA2"/>
                </a:solidFill>
                <a:latin typeface="Montserrat SemiBold" panose="00000700000000000000" pitchFamily="2" charset="0"/>
              </a:rPr>
              <a:t>Lecture </a:t>
            </a:r>
            <a:r>
              <a:rPr lang="en-US" sz="4500" dirty="0" smtClean="0">
                <a:solidFill>
                  <a:srgbClr val="0B3EA2"/>
                </a:solidFill>
                <a:latin typeface="Montserrat SemiBold" panose="00000700000000000000" pitchFamily="2" charset="0"/>
              </a:rPr>
              <a:t>#</a:t>
            </a:r>
            <a:r>
              <a:rPr lang="en-US" sz="4500" dirty="0" smtClean="0">
                <a:solidFill>
                  <a:srgbClr val="0B3EA2"/>
                </a:solidFill>
                <a:latin typeface="Montserrat SemiBold" panose="00000700000000000000" pitchFamily="2" charset="0"/>
              </a:rPr>
              <a:t>31</a:t>
            </a:r>
            <a:endParaRPr lang="en-US" sz="4500" b="1" i="0" u="none" dirty="0">
              <a:solidFill>
                <a:srgbClr val="0B3EA2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6" name="Freeform 14">
            <a:extLst>
              <a:ext uri="{FF2B5EF4-FFF2-40B4-BE49-F238E27FC236}">
                <a16:creationId xmlns:a16="http://schemas.microsoft.com/office/drawing/2014/main" id="{6B3CE461-D61E-4A52-ABE0-65C57910B443}"/>
              </a:ext>
            </a:extLst>
          </p:cNvPr>
          <p:cNvSpPr>
            <a:spLocks/>
          </p:cNvSpPr>
          <p:nvPr/>
        </p:nvSpPr>
        <p:spPr bwMode="auto">
          <a:xfrm>
            <a:off x="6874534" y="1585779"/>
            <a:ext cx="2269466" cy="2269466"/>
          </a:xfrm>
          <a:custGeom>
            <a:avLst/>
            <a:gdLst>
              <a:gd name="T0" fmla="*/ 618 w 1320"/>
              <a:gd name="T1" fmla="*/ 24 h 1320"/>
              <a:gd name="T2" fmla="*/ 703 w 1320"/>
              <a:gd name="T3" fmla="*/ 24 h 1320"/>
              <a:gd name="T4" fmla="*/ 1297 w 1320"/>
              <a:gd name="T5" fmla="*/ 618 h 1320"/>
              <a:gd name="T6" fmla="*/ 1297 w 1320"/>
              <a:gd name="T7" fmla="*/ 702 h 1320"/>
              <a:gd name="T8" fmla="*/ 703 w 1320"/>
              <a:gd name="T9" fmla="*/ 1296 h 1320"/>
              <a:gd name="T10" fmla="*/ 618 w 1320"/>
              <a:gd name="T11" fmla="*/ 1296 h 1320"/>
              <a:gd name="T12" fmla="*/ 24 w 1320"/>
              <a:gd name="T13" fmla="*/ 702 h 1320"/>
              <a:gd name="T14" fmla="*/ 24 w 1320"/>
              <a:gd name="T15" fmla="*/ 618 h 1320"/>
              <a:gd name="T16" fmla="*/ 618 w 1320"/>
              <a:gd name="T17" fmla="*/ 2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0" h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solidFill>
            <a:srgbClr val="0B3EA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D32BCD48-9DD4-4E36-A80D-725607AC7A4E}"/>
              </a:ext>
            </a:extLst>
          </p:cNvPr>
          <p:cNvSpPr>
            <a:spLocks/>
          </p:cNvSpPr>
          <p:nvPr/>
        </p:nvSpPr>
        <p:spPr bwMode="auto">
          <a:xfrm>
            <a:off x="8118545" y="330164"/>
            <a:ext cx="2269466" cy="2269466"/>
          </a:xfrm>
          <a:custGeom>
            <a:avLst/>
            <a:gdLst>
              <a:gd name="T0" fmla="*/ 618 w 1320"/>
              <a:gd name="T1" fmla="*/ 24 h 1320"/>
              <a:gd name="T2" fmla="*/ 703 w 1320"/>
              <a:gd name="T3" fmla="*/ 24 h 1320"/>
              <a:gd name="T4" fmla="*/ 1297 w 1320"/>
              <a:gd name="T5" fmla="*/ 618 h 1320"/>
              <a:gd name="T6" fmla="*/ 1297 w 1320"/>
              <a:gd name="T7" fmla="*/ 702 h 1320"/>
              <a:gd name="T8" fmla="*/ 703 w 1320"/>
              <a:gd name="T9" fmla="*/ 1296 h 1320"/>
              <a:gd name="T10" fmla="*/ 618 w 1320"/>
              <a:gd name="T11" fmla="*/ 1296 h 1320"/>
              <a:gd name="T12" fmla="*/ 24 w 1320"/>
              <a:gd name="T13" fmla="*/ 702 h 1320"/>
              <a:gd name="T14" fmla="*/ 24 w 1320"/>
              <a:gd name="T15" fmla="*/ 618 h 1320"/>
              <a:gd name="T16" fmla="*/ 618 w 1320"/>
              <a:gd name="T17" fmla="*/ 2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0" h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solidFill>
            <a:srgbClr val="E9EE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A1401077-3E2B-4BD0-A324-016AE7E1885C}"/>
              </a:ext>
            </a:extLst>
          </p:cNvPr>
          <p:cNvSpPr>
            <a:spLocks/>
          </p:cNvSpPr>
          <p:nvPr/>
        </p:nvSpPr>
        <p:spPr bwMode="auto">
          <a:xfrm>
            <a:off x="7668344" y="4011910"/>
            <a:ext cx="739476" cy="739476"/>
          </a:xfrm>
          <a:custGeom>
            <a:avLst/>
            <a:gdLst>
              <a:gd name="T0" fmla="*/ 618 w 1320"/>
              <a:gd name="T1" fmla="*/ 24 h 1320"/>
              <a:gd name="T2" fmla="*/ 703 w 1320"/>
              <a:gd name="T3" fmla="*/ 24 h 1320"/>
              <a:gd name="T4" fmla="*/ 1297 w 1320"/>
              <a:gd name="T5" fmla="*/ 618 h 1320"/>
              <a:gd name="T6" fmla="*/ 1297 w 1320"/>
              <a:gd name="T7" fmla="*/ 702 h 1320"/>
              <a:gd name="T8" fmla="*/ 703 w 1320"/>
              <a:gd name="T9" fmla="*/ 1296 h 1320"/>
              <a:gd name="T10" fmla="*/ 618 w 1320"/>
              <a:gd name="T11" fmla="*/ 1296 h 1320"/>
              <a:gd name="T12" fmla="*/ 24 w 1320"/>
              <a:gd name="T13" fmla="*/ 702 h 1320"/>
              <a:gd name="T14" fmla="*/ 24 w 1320"/>
              <a:gd name="T15" fmla="*/ 618 h 1320"/>
              <a:gd name="T16" fmla="*/ 618 w 1320"/>
              <a:gd name="T17" fmla="*/ 2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0" h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solidFill>
            <a:srgbClr val="E9EE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ontserrat SemiBold" panose="00000700000000000000" pitchFamily="2" charset="0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4022-FD19-4D3B-99C2-DD19A8A7D719}" type="datetime1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3/4/2024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99792" y="4767263"/>
            <a:ext cx="3960440" cy="273844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Kyawt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Kyawt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Htay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Faculty of Computer Science, MIIT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794" t="20469" r="16794" b="21454"/>
          <a:stretch/>
        </p:blipFill>
        <p:spPr>
          <a:xfrm>
            <a:off x="323528" y="51470"/>
            <a:ext cx="864096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580" t="15548" r="15687" b="13579"/>
          <a:stretch/>
        </p:blipFill>
        <p:spPr>
          <a:xfrm>
            <a:off x="35496" y="123478"/>
            <a:ext cx="9073008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2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942" t="16734" r="16432" b="14360"/>
          <a:stretch/>
        </p:blipFill>
        <p:spPr>
          <a:xfrm>
            <a:off x="107504" y="51470"/>
            <a:ext cx="8928992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0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7">
            <a:extLst>
              <a:ext uri="{FF2B5EF4-FFF2-40B4-BE49-F238E27FC236}">
                <a16:creationId xmlns:a16="http://schemas.microsoft.com/office/drawing/2014/main" id="{A4C06881-9FDF-4212-AA95-1B4A809B4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351007"/>
            <a:ext cx="67687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3000" dirty="0" smtClean="0">
                <a:solidFill>
                  <a:srgbClr val="014CB7"/>
                </a:solidFill>
                <a:latin typeface="Montserrat SemiBold" panose="00000700000000000000" pitchFamily="2" charset="0"/>
              </a:rPr>
              <a:t>References</a:t>
            </a:r>
            <a:endParaRPr lang="en-US" sz="3000" b="0" i="0" u="none" dirty="0">
              <a:solidFill>
                <a:srgbClr val="014CB7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7624" y="1318865"/>
            <a:ext cx="7128792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B3EA2"/>
                </a:solidFill>
                <a:latin typeface="Montserrat SemiBold" panose="00000700000000000000" pitchFamily="2" charset="0"/>
              </a:rPr>
              <a:t>Professor </a:t>
            </a:r>
            <a:r>
              <a:rPr lang="en-US" sz="1400" dirty="0" err="1" smtClean="0">
                <a:solidFill>
                  <a:srgbClr val="0B3EA2"/>
                </a:solidFill>
                <a:latin typeface="Montserrat SemiBold" panose="00000700000000000000" pitchFamily="2" charset="0"/>
              </a:rPr>
              <a:t>Usha</a:t>
            </a:r>
            <a:r>
              <a:rPr lang="en-US" sz="1400" dirty="0" smtClean="0">
                <a:solidFill>
                  <a:srgbClr val="0B3EA2"/>
                </a:solidFill>
                <a:latin typeface="Montserrat SemiBold" panose="00000700000000000000" pitchFamily="2" charset="0"/>
              </a:rPr>
              <a:t> lecture slides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B3EA2"/>
                </a:solidFill>
                <a:latin typeface="Montserrat SemiBold" panose="00000700000000000000" pitchFamily="2" charset="0"/>
              </a:rPr>
              <a:t>Dr</a:t>
            </a:r>
            <a:r>
              <a:rPr lang="en-US" sz="1400" dirty="0">
                <a:solidFill>
                  <a:srgbClr val="0B3EA2"/>
                </a:solidFill>
                <a:latin typeface="Montserrat SemiBold" panose="00000700000000000000" pitchFamily="2" charset="0"/>
              </a:rPr>
              <a:t>. R. </a:t>
            </a:r>
            <a:r>
              <a:rPr lang="en-US" sz="1400" dirty="0" err="1">
                <a:solidFill>
                  <a:srgbClr val="0B3EA2"/>
                </a:solidFill>
                <a:latin typeface="Montserrat SemiBold" panose="00000700000000000000" pitchFamily="2" charset="0"/>
              </a:rPr>
              <a:t>Nageswara</a:t>
            </a:r>
            <a:r>
              <a:rPr lang="en-US" sz="1400" dirty="0">
                <a:solidFill>
                  <a:srgbClr val="0B3EA2"/>
                </a:solidFill>
                <a:latin typeface="Montserrat SemiBold" panose="00000700000000000000" pitchFamily="2" charset="0"/>
              </a:rPr>
              <a:t> Rao, Core Python Programming, Second Edition, </a:t>
            </a:r>
            <a:r>
              <a:rPr lang="en-US" sz="1400" dirty="0" smtClean="0">
                <a:solidFill>
                  <a:srgbClr val="0B3EA2"/>
                </a:solidFill>
                <a:latin typeface="Montserrat SemiBold" panose="00000700000000000000" pitchFamily="2" charset="0"/>
              </a:rPr>
              <a:t>2018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en-US" sz="1400" dirty="0" smtClean="0">
              <a:solidFill>
                <a:srgbClr val="0B3EA2"/>
              </a:solidFill>
              <a:latin typeface="Montserrat SemiBold" panose="00000700000000000000" pitchFamily="2" charset="0"/>
            </a:endParaRPr>
          </a:p>
        </p:txBody>
      </p:sp>
      <p:grpSp>
        <p:nvGrpSpPr>
          <p:cNvPr id="8" name="组合 29">
            <a:extLst>
              <a:ext uri="{FF2B5EF4-FFF2-40B4-BE49-F238E27FC236}">
                <a16:creationId xmlns:a16="http://schemas.microsoft.com/office/drawing/2014/main" id="{2012C9AE-E1E7-4501-8987-3F82DDC7B061}"/>
              </a:ext>
            </a:extLst>
          </p:cNvPr>
          <p:cNvGrpSpPr/>
          <p:nvPr/>
        </p:nvGrpSpPr>
        <p:grpSpPr>
          <a:xfrm>
            <a:off x="827584" y="195486"/>
            <a:ext cx="864562" cy="772165"/>
            <a:chOff x="0" y="112514"/>
            <a:chExt cx="864562" cy="772165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92E7F0D-F18B-42A5-9BFA-31639B58A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514"/>
              <a:ext cx="771874" cy="772165"/>
            </a:xfrm>
            <a:custGeom>
              <a:avLst/>
              <a:gdLst>
                <a:gd name="T0" fmla="*/ 1045 w 2233"/>
                <a:gd name="T1" fmla="*/ 39 h 2233"/>
                <a:gd name="T2" fmla="*/ 1188 w 2233"/>
                <a:gd name="T3" fmla="*/ 39 h 2233"/>
                <a:gd name="T4" fmla="*/ 2193 w 2233"/>
                <a:gd name="T5" fmla="*/ 1044 h 2233"/>
                <a:gd name="T6" fmla="*/ 2193 w 2233"/>
                <a:gd name="T7" fmla="*/ 1188 h 2233"/>
                <a:gd name="T8" fmla="*/ 1188 w 2233"/>
                <a:gd name="T9" fmla="*/ 2193 h 2233"/>
                <a:gd name="T10" fmla="*/ 1045 w 2233"/>
                <a:gd name="T11" fmla="*/ 2193 h 2233"/>
                <a:gd name="T12" fmla="*/ 40 w 2233"/>
                <a:gd name="T13" fmla="*/ 1188 h 2233"/>
                <a:gd name="T14" fmla="*/ 40 w 2233"/>
                <a:gd name="T15" fmla="*/ 1044 h 2233"/>
                <a:gd name="T16" fmla="*/ 1045 w 2233"/>
                <a:gd name="T17" fmla="*/ 39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2233">
                  <a:moveTo>
                    <a:pt x="1045" y="39"/>
                  </a:moveTo>
                  <a:cubicBezTo>
                    <a:pt x="1084" y="0"/>
                    <a:pt x="1149" y="0"/>
                    <a:pt x="1188" y="39"/>
                  </a:cubicBezTo>
                  <a:cubicBezTo>
                    <a:pt x="2193" y="1044"/>
                    <a:pt x="2193" y="1044"/>
                    <a:pt x="2193" y="1044"/>
                  </a:cubicBezTo>
                  <a:cubicBezTo>
                    <a:pt x="2233" y="1084"/>
                    <a:pt x="2233" y="1148"/>
                    <a:pt x="2193" y="1188"/>
                  </a:cubicBezTo>
                  <a:cubicBezTo>
                    <a:pt x="1188" y="2193"/>
                    <a:pt x="1188" y="2193"/>
                    <a:pt x="1188" y="2193"/>
                  </a:cubicBezTo>
                  <a:cubicBezTo>
                    <a:pt x="1149" y="2233"/>
                    <a:pt x="1084" y="2233"/>
                    <a:pt x="1045" y="2193"/>
                  </a:cubicBezTo>
                  <a:cubicBezTo>
                    <a:pt x="40" y="1188"/>
                    <a:pt x="40" y="1188"/>
                    <a:pt x="40" y="1188"/>
                  </a:cubicBezTo>
                  <a:cubicBezTo>
                    <a:pt x="0" y="1148"/>
                    <a:pt x="0" y="1084"/>
                    <a:pt x="40" y="1044"/>
                  </a:cubicBezTo>
                  <a:cubicBezTo>
                    <a:pt x="1045" y="39"/>
                    <a:pt x="1045" y="39"/>
                    <a:pt x="1045" y="39"/>
                  </a:cubicBezTo>
                </a:path>
              </a:pathLst>
            </a:custGeom>
            <a:solidFill>
              <a:srgbClr val="E2E9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501449DA-FB07-43C7-8752-B1D6790D9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56" y="267494"/>
              <a:ext cx="462206" cy="462206"/>
            </a:xfrm>
            <a:custGeom>
              <a:avLst/>
              <a:gdLst>
                <a:gd name="T0" fmla="*/ 618 w 1320"/>
                <a:gd name="T1" fmla="*/ 24 h 1320"/>
                <a:gd name="T2" fmla="*/ 703 w 1320"/>
                <a:gd name="T3" fmla="*/ 24 h 1320"/>
                <a:gd name="T4" fmla="*/ 1297 w 1320"/>
                <a:gd name="T5" fmla="*/ 618 h 1320"/>
                <a:gd name="T6" fmla="*/ 1297 w 1320"/>
                <a:gd name="T7" fmla="*/ 702 h 1320"/>
                <a:gd name="T8" fmla="*/ 703 w 1320"/>
                <a:gd name="T9" fmla="*/ 1296 h 1320"/>
                <a:gd name="T10" fmla="*/ 618 w 1320"/>
                <a:gd name="T11" fmla="*/ 1296 h 1320"/>
                <a:gd name="T12" fmla="*/ 24 w 1320"/>
                <a:gd name="T13" fmla="*/ 702 h 1320"/>
                <a:gd name="T14" fmla="*/ 24 w 1320"/>
                <a:gd name="T15" fmla="*/ 618 h 1320"/>
                <a:gd name="T16" fmla="*/ 618 w 1320"/>
                <a:gd name="T17" fmla="*/ 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0" h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B3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301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83768" y="177966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Graphical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6202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2328" t="26376" r="26203" b="12594"/>
          <a:stretch/>
        </p:blipFill>
        <p:spPr>
          <a:xfrm>
            <a:off x="827584" y="195486"/>
            <a:ext cx="763284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4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1775" t="16532" r="28416" b="17516"/>
          <a:stretch/>
        </p:blipFill>
        <p:spPr>
          <a:xfrm>
            <a:off x="899592" y="123478"/>
            <a:ext cx="756084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8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2329" t="15547" r="23434" b="16532"/>
          <a:stretch/>
        </p:blipFill>
        <p:spPr>
          <a:xfrm>
            <a:off x="755576" y="51470"/>
            <a:ext cx="7920880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2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2012C9AE-E1E7-4501-8987-3F82DDC7B061}"/>
              </a:ext>
            </a:extLst>
          </p:cNvPr>
          <p:cNvGrpSpPr/>
          <p:nvPr/>
        </p:nvGrpSpPr>
        <p:grpSpPr>
          <a:xfrm>
            <a:off x="611560" y="-92546"/>
            <a:ext cx="864562" cy="772165"/>
            <a:chOff x="0" y="112514"/>
            <a:chExt cx="864562" cy="772165"/>
          </a:xfrm>
        </p:grpSpPr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592E7F0D-F18B-42A5-9BFA-31639B58A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514"/>
              <a:ext cx="771874" cy="772165"/>
            </a:xfrm>
            <a:custGeom>
              <a:avLst/>
              <a:gdLst>
                <a:gd name="T0" fmla="*/ 1045 w 2233"/>
                <a:gd name="T1" fmla="*/ 39 h 2233"/>
                <a:gd name="T2" fmla="*/ 1188 w 2233"/>
                <a:gd name="T3" fmla="*/ 39 h 2233"/>
                <a:gd name="T4" fmla="*/ 2193 w 2233"/>
                <a:gd name="T5" fmla="*/ 1044 h 2233"/>
                <a:gd name="T6" fmla="*/ 2193 w 2233"/>
                <a:gd name="T7" fmla="*/ 1188 h 2233"/>
                <a:gd name="T8" fmla="*/ 1188 w 2233"/>
                <a:gd name="T9" fmla="*/ 2193 h 2233"/>
                <a:gd name="T10" fmla="*/ 1045 w 2233"/>
                <a:gd name="T11" fmla="*/ 2193 h 2233"/>
                <a:gd name="T12" fmla="*/ 40 w 2233"/>
                <a:gd name="T13" fmla="*/ 1188 h 2233"/>
                <a:gd name="T14" fmla="*/ 40 w 2233"/>
                <a:gd name="T15" fmla="*/ 1044 h 2233"/>
                <a:gd name="T16" fmla="*/ 1045 w 2233"/>
                <a:gd name="T17" fmla="*/ 39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2233">
                  <a:moveTo>
                    <a:pt x="1045" y="39"/>
                  </a:moveTo>
                  <a:cubicBezTo>
                    <a:pt x="1084" y="0"/>
                    <a:pt x="1149" y="0"/>
                    <a:pt x="1188" y="39"/>
                  </a:cubicBezTo>
                  <a:cubicBezTo>
                    <a:pt x="2193" y="1044"/>
                    <a:pt x="2193" y="1044"/>
                    <a:pt x="2193" y="1044"/>
                  </a:cubicBezTo>
                  <a:cubicBezTo>
                    <a:pt x="2233" y="1084"/>
                    <a:pt x="2233" y="1148"/>
                    <a:pt x="2193" y="1188"/>
                  </a:cubicBezTo>
                  <a:cubicBezTo>
                    <a:pt x="1188" y="2193"/>
                    <a:pt x="1188" y="2193"/>
                    <a:pt x="1188" y="2193"/>
                  </a:cubicBezTo>
                  <a:cubicBezTo>
                    <a:pt x="1149" y="2233"/>
                    <a:pt x="1084" y="2233"/>
                    <a:pt x="1045" y="2193"/>
                  </a:cubicBezTo>
                  <a:cubicBezTo>
                    <a:pt x="40" y="1188"/>
                    <a:pt x="40" y="1188"/>
                    <a:pt x="40" y="1188"/>
                  </a:cubicBezTo>
                  <a:cubicBezTo>
                    <a:pt x="0" y="1148"/>
                    <a:pt x="0" y="1084"/>
                    <a:pt x="40" y="1044"/>
                  </a:cubicBezTo>
                  <a:cubicBezTo>
                    <a:pt x="1045" y="39"/>
                    <a:pt x="1045" y="39"/>
                    <a:pt x="1045" y="39"/>
                  </a:cubicBezTo>
                </a:path>
              </a:pathLst>
            </a:custGeom>
            <a:solidFill>
              <a:srgbClr val="E2E9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01449DA-FB07-43C7-8752-B1D6790D9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56" y="267494"/>
              <a:ext cx="462206" cy="462206"/>
            </a:xfrm>
            <a:custGeom>
              <a:avLst/>
              <a:gdLst>
                <a:gd name="T0" fmla="*/ 618 w 1320"/>
                <a:gd name="T1" fmla="*/ 24 h 1320"/>
                <a:gd name="T2" fmla="*/ 703 w 1320"/>
                <a:gd name="T3" fmla="*/ 24 h 1320"/>
                <a:gd name="T4" fmla="*/ 1297 w 1320"/>
                <a:gd name="T5" fmla="*/ 618 h 1320"/>
                <a:gd name="T6" fmla="*/ 1297 w 1320"/>
                <a:gd name="T7" fmla="*/ 702 h 1320"/>
                <a:gd name="T8" fmla="*/ 703 w 1320"/>
                <a:gd name="T9" fmla="*/ 1296 h 1320"/>
                <a:gd name="T10" fmla="*/ 618 w 1320"/>
                <a:gd name="T11" fmla="*/ 1296 h 1320"/>
                <a:gd name="T12" fmla="*/ 24 w 1320"/>
                <a:gd name="T13" fmla="*/ 702 h 1320"/>
                <a:gd name="T14" fmla="*/ 24 w 1320"/>
                <a:gd name="T15" fmla="*/ 618 h 1320"/>
                <a:gd name="T16" fmla="*/ 618 w 1320"/>
                <a:gd name="T17" fmla="*/ 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0" h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B3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2329" t="21454" r="24542" b="17516"/>
          <a:stretch/>
        </p:blipFill>
        <p:spPr>
          <a:xfrm>
            <a:off x="1509402" y="62434"/>
            <a:ext cx="7455086" cy="481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1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83768" y="177966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Inheritance : example problem</a:t>
            </a:r>
          </a:p>
        </p:txBody>
      </p:sp>
    </p:spTree>
    <p:extLst>
      <p:ext uri="{BB962C8B-B14F-4D97-AF65-F5344CB8AC3E}">
        <p14:creationId xmlns:p14="http://schemas.microsoft.com/office/powerpoint/2010/main" val="165381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2012C9AE-E1E7-4501-8987-3F82DDC7B061}"/>
              </a:ext>
            </a:extLst>
          </p:cNvPr>
          <p:cNvGrpSpPr/>
          <p:nvPr/>
        </p:nvGrpSpPr>
        <p:grpSpPr>
          <a:xfrm>
            <a:off x="395536" y="71393"/>
            <a:ext cx="864562" cy="772165"/>
            <a:chOff x="0" y="112514"/>
            <a:chExt cx="864562" cy="772165"/>
          </a:xfrm>
        </p:grpSpPr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592E7F0D-F18B-42A5-9BFA-31639B58A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514"/>
              <a:ext cx="771874" cy="772165"/>
            </a:xfrm>
            <a:custGeom>
              <a:avLst/>
              <a:gdLst>
                <a:gd name="T0" fmla="*/ 1045 w 2233"/>
                <a:gd name="T1" fmla="*/ 39 h 2233"/>
                <a:gd name="T2" fmla="*/ 1188 w 2233"/>
                <a:gd name="T3" fmla="*/ 39 h 2233"/>
                <a:gd name="T4" fmla="*/ 2193 w 2233"/>
                <a:gd name="T5" fmla="*/ 1044 h 2233"/>
                <a:gd name="T6" fmla="*/ 2193 w 2233"/>
                <a:gd name="T7" fmla="*/ 1188 h 2233"/>
                <a:gd name="T8" fmla="*/ 1188 w 2233"/>
                <a:gd name="T9" fmla="*/ 2193 h 2233"/>
                <a:gd name="T10" fmla="*/ 1045 w 2233"/>
                <a:gd name="T11" fmla="*/ 2193 h 2233"/>
                <a:gd name="T12" fmla="*/ 40 w 2233"/>
                <a:gd name="T13" fmla="*/ 1188 h 2233"/>
                <a:gd name="T14" fmla="*/ 40 w 2233"/>
                <a:gd name="T15" fmla="*/ 1044 h 2233"/>
                <a:gd name="T16" fmla="*/ 1045 w 2233"/>
                <a:gd name="T17" fmla="*/ 39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2233">
                  <a:moveTo>
                    <a:pt x="1045" y="39"/>
                  </a:moveTo>
                  <a:cubicBezTo>
                    <a:pt x="1084" y="0"/>
                    <a:pt x="1149" y="0"/>
                    <a:pt x="1188" y="39"/>
                  </a:cubicBezTo>
                  <a:cubicBezTo>
                    <a:pt x="2193" y="1044"/>
                    <a:pt x="2193" y="1044"/>
                    <a:pt x="2193" y="1044"/>
                  </a:cubicBezTo>
                  <a:cubicBezTo>
                    <a:pt x="2233" y="1084"/>
                    <a:pt x="2233" y="1148"/>
                    <a:pt x="2193" y="1188"/>
                  </a:cubicBezTo>
                  <a:cubicBezTo>
                    <a:pt x="1188" y="2193"/>
                    <a:pt x="1188" y="2193"/>
                    <a:pt x="1188" y="2193"/>
                  </a:cubicBezTo>
                  <a:cubicBezTo>
                    <a:pt x="1149" y="2233"/>
                    <a:pt x="1084" y="2233"/>
                    <a:pt x="1045" y="2193"/>
                  </a:cubicBezTo>
                  <a:cubicBezTo>
                    <a:pt x="40" y="1188"/>
                    <a:pt x="40" y="1188"/>
                    <a:pt x="40" y="1188"/>
                  </a:cubicBezTo>
                  <a:cubicBezTo>
                    <a:pt x="0" y="1148"/>
                    <a:pt x="0" y="1084"/>
                    <a:pt x="40" y="1044"/>
                  </a:cubicBezTo>
                  <a:cubicBezTo>
                    <a:pt x="1045" y="39"/>
                    <a:pt x="1045" y="39"/>
                    <a:pt x="1045" y="39"/>
                  </a:cubicBezTo>
                </a:path>
              </a:pathLst>
            </a:custGeom>
            <a:solidFill>
              <a:srgbClr val="E2E9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01449DA-FB07-43C7-8752-B1D6790D9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56" y="267494"/>
              <a:ext cx="462206" cy="462206"/>
            </a:xfrm>
            <a:custGeom>
              <a:avLst/>
              <a:gdLst>
                <a:gd name="T0" fmla="*/ 618 w 1320"/>
                <a:gd name="T1" fmla="*/ 24 h 1320"/>
                <a:gd name="T2" fmla="*/ 703 w 1320"/>
                <a:gd name="T3" fmla="*/ 24 h 1320"/>
                <a:gd name="T4" fmla="*/ 1297 w 1320"/>
                <a:gd name="T5" fmla="*/ 618 h 1320"/>
                <a:gd name="T6" fmla="*/ 1297 w 1320"/>
                <a:gd name="T7" fmla="*/ 702 h 1320"/>
                <a:gd name="T8" fmla="*/ 703 w 1320"/>
                <a:gd name="T9" fmla="*/ 1296 h 1320"/>
                <a:gd name="T10" fmla="*/ 618 w 1320"/>
                <a:gd name="T11" fmla="*/ 1296 h 1320"/>
                <a:gd name="T12" fmla="*/ 24 w 1320"/>
                <a:gd name="T13" fmla="*/ 702 h 1320"/>
                <a:gd name="T14" fmla="*/ 24 w 1320"/>
                <a:gd name="T15" fmla="*/ 618 h 1320"/>
                <a:gd name="T16" fmla="*/ 618 w 1320"/>
                <a:gd name="T17" fmla="*/ 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0" h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B3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ontserrat SemiBold" panose="00000700000000000000" pitchFamily="2" charset="0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32" name="TextBox 7">
            <a:extLst>
              <a:ext uri="{FF2B5EF4-FFF2-40B4-BE49-F238E27FC236}">
                <a16:creationId xmlns:a16="http://schemas.microsoft.com/office/drawing/2014/main" id="{A4C06881-9FDF-4212-AA95-1B4A809B4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294" y="195486"/>
            <a:ext cx="71811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3000" dirty="0">
                <a:solidFill>
                  <a:srgbClr val="014CB7"/>
                </a:solidFill>
                <a:latin typeface="Montserrat SemiBold" panose="00000700000000000000" pitchFamily="2" charset="0"/>
              </a:rPr>
              <a:t>Inheritance – One form of hierarchy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7347" t="18500" r="20115" b="7673"/>
          <a:stretch/>
        </p:blipFill>
        <p:spPr>
          <a:xfrm>
            <a:off x="773810" y="657151"/>
            <a:ext cx="7470598" cy="442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008" t="15547" r="20668" b="9641"/>
          <a:stretch/>
        </p:blipFill>
        <p:spPr>
          <a:xfrm>
            <a:off x="539552" y="51470"/>
            <a:ext cx="8352928" cy="509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7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商务风公司工作总结项目汇报PPT模板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7779"/>
      </a:accent1>
      <a:accent2>
        <a:srgbClr val="061A21"/>
      </a:accent2>
      <a:accent3>
        <a:srgbClr val="007779"/>
      </a:accent3>
      <a:accent4>
        <a:srgbClr val="061A21"/>
      </a:accent4>
      <a:accent5>
        <a:srgbClr val="007779"/>
      </a:accent5>
      <a:accent6>
        <a:srgbClr val="061A21"/>
      </a:accent6>
      <a:hlink>
        <a:srgbClr val="407356"/>
      </a:hlink>
      <a:folHlink>
        <a:srgbClr val="EB9B9D"/>
      </a:folHlink>
    </a:clrScheme>
    <a:fontScheme name="uwtz3tvz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779"/>
    </a:accent1>
    <a:accent2>
      <a:srgbClr val="061A21"/>
    </a:accent2>
    <a:accent3>
      <a:srgbClr val="007779"/>
    </a:accent3>
    <a:accent4>
      <a:srgbClr val="061A21"/>
    </a:accent4>
    <a:accent5>
      <a:srgbClr val="007779"/>
    </a:accent5>
    <a:accent6>
      <a:srgbClr val="061A21"/>
    </a:accent6>
    <a:hlink>
      <a:srgbClr val="407356"/>
    </a:hlink>
    <a:folHlink>
      <a:srgbClr val="EB9B9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8386</TotalTime>
  <Words>78</Words>
  <Application>Microsoft Office PowerPoint</Application>
  <PresentationFormat>On-screen Show (16:9)</PresentationFormat>
  <Paragraphs>26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Times New Roman</vt:lpstr>
      <vt:lpstr>Arial</vt:lpstr>
      <vt:lpstr>SimSun</vt:lpstr>
      <vt:lpstr>Calibri</vt:lpstr>
      <vt:lpstr>Montserrat SemiBold</vt:lpstr>
      <vt:lpstr>Microsoft YaHei</vt:lpstr>
      <vt:lpstr>字魂59号-创粗黑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蓝色商务风公司工作总结项目汇报PPT模板</dc:title>
  <dc:creator>user</dc:creator>
  <cp:keywords>第一PPT模板网-WWW.1PPT.COM</cp:keywords>
  <cp:lastModifiedBy>KyawtKyawtHtay</cp:lastModifiedBy>
  <cp:revision>965</cp:revision>
  <dcterms:created xsi:type="dcterms:W3CDTF">2015-12-11T17:46:17Z</dcterms:created>
  <dcterms:modified xsi:type="dcterms:W3CDTF">2024-03-04T16:17:25Z</dcterms:modified>
</cp:coreProperties>
</file>