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643" r:id="rId3"/>
    <p:sldId id="691" r:id="rId4"/>
    <p:sldId id="692" r:id="rId5"/>
    <p:sldId id="525" r:id="rId6"/>
  </p:sldIdLst>
  <p:sldSz cx="9144000" cy="5143500" type="screen16x9"/>
  <p:notesSz cx="6858000" cy="9144000"/>
  <p:embeddedFontLst>
    <p:embeddedFont>
      <p:font typeface="Montserrat SemiBold" panose="020B0604020202020204" charset="0"/>
      <p:bold r:id="rId9"/>
      <p:boldItalic r:id="rId10"/>
    </p:embeddedFont>
    <p:embeddedFont>
      <p:font typeface="字魂59号-创粗黑" panose="020B0604020202020204" charset="-122"/>
      <p:regular r:id="rId11"/>
    </p:embeddedFont>
    <p:embeddedFont>
      <p:font typeface="SimSun" panose="02010600030101010101" pitchFamily="2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D8"/>
    <a:srgbClr val="014CB7"/>
    <a:srgbClr val="061A21"/>
    <a:srgbClr val="0B3EA2"/>
    <a:srgbClr val="E2E9F1"/>
    <a:srgbClr val="E9EEF7"/>
    <a:srgbClr val="FFFFFF"/>
    <a:srgbClr val="007779"/>
    <a:srgbClr val="2B6B6F"/>
    <a:srgbClr val="4AA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5126" autoAdjust="0"/>
  </p:normalViewPr>
  <p:slideViewPr>
    <p:cSldViewPr>
      <p:cViewPr varScale="1">
        <p:scale>
          <a:sx n="55" d="100"/>
          <a:sy n="55" d="100"/>
        </p:scale>
        <p:origin x="84" y="6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7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4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E9D0-7D65-4A84-9AD5-2742DD385DBF}" type="datetime1">
              <a:rPr lang="en-US" altLang="zh-CN" smtClean="0"/>
              <a:t>3/15/2024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C64C-A735-437C-9C79-EACF68BC3EE4}" type="datetime1">
              <a:rPr lang="en-US" altLang="zh-CN" smtClean="0"/>
              <a:t>3/15/2024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679-B8C2-4F73-A167-F948206E7D4F}" type="datetime1">
              <a:rPr lang="en-US" altLang="zh-CN" smtClean="0"/>
              <a:t>3/15/2024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4">
            <a:extLst>
              <a:ext uri="{FF2B5EF4-FFF2-40B4-BE49-F238E27FC236}">
                <a16:creationId xmlns:a16="http://schemas.microsoft.com/office/drawing/2014/main" id="{58E242B7-5C54-4A7E-AC24-C41D69A2F5FD}"/>
              </a:ext>
            </a:extLst>
          </p:cNvPr>
          <p:cNvSpPr>
            <a:spLocks/>
          </p:cNvSpPr>
          <p:nvPr/>
        </p:nvSpPr>
        <p:spPr bwMode="auto">
          <a:xfrm>
            <a:off x="98294" y="1151489"/>
            <a:ext cx="2526416" cy="252641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noFill/>
          <a:ln w="76200">
            <a:solidFill>
              <a:srgbClr val="0B3EA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EBEAAF1-5C54-4E8A-9622-51CE82A198CA}"/>
              </a:ext>
            </a:extLst>
          </p:cNvPr>
          <p:cNvSpPr>
            <a:spLocks/>
          </p:cNvSpPr>
          <p:nvPr/>
        </p:nvSpPr>
        <p:spPr bwMode="auto">
          <a:xfrm>
            <a:off x="559257" y="847450"/>
            <a:ext cx="3164460" cy="316446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6F7775F6-2BC8-4A83-9256-8AB8E2C5E380}"/>
              </a:ext>
            </a:extLst>
          </p:cNvPr>
          <p:cNvSpPr>
            <a:spLocks/>
          </p:cNvSpPr>
          <p:nvPr/>
        </p:nvSpPr>
        <p:spPr bwMode="auto">
          <a:xfrm>
            <a:off x="4139952" y="-2539898"/>
            <a:ext cx="5158673" cy="4910728"/>
          </a:xfrm>
          <a:custGeom>
            <a:avLst/>
            <a:gdLst>
              <a:gd name="T0" fmla="*/ 702 w 1404"/>
              <a:gd name="T1" fmla="*/ 1404 h 1404"/>
              <a:gd name="T2" fmla="*/ 625 w 1404"/>
              <a:gd name="T3" fmla="*/ 1372 h 1404"/>
              <a:gd name="T4" fmla="*/ 31 w 1404"/>
              <a:gd name="T5" fmla="*/ 778 h 1404"/>
              <a:gd name="T6" fmla="*/ 0 w 1404"/>
              <a:gd name="T7" fmla="*/ 702 h 1404"/>
              <a:gd name="T8" fmla="*/ 31 w 1404"/>
              <a:gd name="T9" fmla="*/ 625 h 1404"/>
              <a:gd name="T10" fmla="*/ 625 w 1404"/>
              <a:gd name="T11" fmla="*/ 31 h 1404"/>
              <a:gd name="T12" fmla="*/ 702 w 1404"/>
              <a:gd name="T13" fmla="*/ 0 h 1404"/>
              <a:gd name="T14" fmla="*/ 778 w 1404"/>
              <a:gd name="T15" fmla="*/ 31 h 1404"/>
              <a:gd name="T16" fmla="*/ 1372 w 1404"/>
              <a:gd name="T17" fmla="*/ 626 h 1404"/>
              <a:gd name="T18" fmla="*/ 1404 w 1404"/>
              <a:gd name="T19" fmla="*/ 702 h 1404"/>
              <a:gd name="T20" fmla="*/ 1372 w 1404"/>
              <a:gd name="T21" fmla="*/ 778 h 1404"/>
              <a:gd name="T22" fmla="*/ 778 w 1404"/>
              <a:gd name="T23" fmla="*/ 1372 h 1404"/>
              <a:gd name="T24" fmla="*/ 702 w 1404"/>
              <a:gd name="T25" fmla="*/ 140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4" h="1404">
                <a:moveTo>
                  <a:pt x="702" y="1404"/>
                </a:moveTo>
                <a:cubicBezTo>
                  <a:pt x="673" y="1404"/>
                  <a:pt x="646" y="1393"/>
                  <a:pt x="625" y="1372"/>
                </a:cubicBezTo>
                <a:cubicBezTo>
                  <a:pt x="31" y="778"/>
                  <a:pt x="31" y="778"/>
                  <a:pt x="31" y="778"/>
                </a:cubicBezTo>
                <a:cubicBezTo>
                  <a:pt x="11" y="758"/>
                  <a:pt x="0" y="731"/>
                  <a:pt x="0" y="702"/>
                </a:cubicBezTo>
                <a:cubicBezTo>
                  <a:pt x="0" y="673"/>
                  <a:pt x="11" y="646"/>
                  <a:pt x="31" y="625"/>
                </a:cubicBezTo>
                <a:cubicBezTo>
                  <a:pt x="625" y="31"/>
                  <a:pt x="625" y="31"/>
                  <a:pt x="625" y="31"/>
                </a:cubicBezTo>
                <a:cubicBezTo>
                  <a:pt x="646" y="11"/>
                  <a:pt x="673" y="0"/>
                  <a:pt x="702" y="0"/>
                </a:cubicBezTo>
                <a:cubicBezTo>
                  <a:pt x="731" y="0"/>
                  <a:pt x="758" y="11"/>
                  <a:pt x="778" y="31"/>
                </a:cubicBezTo>
                <a:cubicBezTo>
                  <a:pt x="1372" y="626"/>
                  <a:pt x="1372" y="626"/>
                  <a:pt x="1372" y="626"/>
                </a:cubicBezTo>
                <a:cubicBezTo>
                  <a:pt x="1393" y="646"/>
                  <a:pt x="1404" y="673"/>
                  <a:pt x="1404" y="702"/>
                </a:cubicBezTo>
                <a:cubicBezTo>
                  <a:pt x="1404" y="731"/>
                  <a:pt x="1393" y="758"/>
                  <a:pt x="1372" y="778"/>
                </a:cubicBezTo>
                <a:cubicBezTo>
                  <a:pt x="778" y="1372"/>
                  <a:pt x="778" y="1372"/>
                  <a:pt x="778" y="1372"/>
                </a:cubicBezTo>
                <a:cubicBezTo>
                  <a:pt x="758" y="1393"/>
                  <a:pt x="731" y="1404"/>
                  <a:pt x="702" y="1404"/>
                </a:cubicBezTo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E2E9F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C4C5B-5F50-4717-89D6-B725B59B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9" y="1275606"/>
            <a:ext cx="61379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algn="ctr"/>
            <a:r>
              <a:rPr lang="en-US" sz="4500" b="1" i="0" u="none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CSE 2040</a:t>
            </a:r>
          </a:p>
          <a:p>
            <a:pPr marL="0" lvl="0" algn="ctr"/>
            <a:r>
              <a:rPr lang="en-US" sz="4500" b="1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Programming IV</a:t>
            </a:r>
          </a:p>
          <a:p>
            <a:pPr algn="ctr"/>
            <a:r>
              <a:rPr lang="en-US" sz="4500" dirty="0">
                <a:solidFill>
                  <a:srgbClr val="0B3EA2"/>
                </a:solidFill>
                <a:latin typeface="Montserrat SemiBold" panose="00000700000000000000" pitchFamily="2" charset="0"/>
              </a:rPr>
              <a:t>Lecture </a:t>
            </a:r>
            <a:r>
              <a:rPr lang="en-US" sz="45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#</a:t>
            </a:r>
            <a:r>
              <a:rPr lang="en-US" sz="45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36</a:t>
            </a:r>
            <a:endParaRPr lang="en-US" sz="4500" b="1" i="0" u="none" dirty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6B3CE461-D61E-4A52-ABE0-65C57910B443}"/>
              </a:ext>
            </a:extLst>
          </p:cNvPr>
          <p:cNvSpPr>
            <a:spLocks/>
          </p:cNvSpPr>
          <p:nvPr/>
        </p:nvSpPr>
        <p:spPr bwMode="auto">
          <a:xfrm>
            <a:off x="6874534" y="1585779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32BCD48-9DD4-4E36-A80D-725607AC7A4E}"/>
              </a:ext>
            </a:extLst>
          </p:cNvPr>
          <p:cNvSpPr>
            <a:spLocks/>
          </p:cNvSpPr>
          <p:nvPr/>
        </p:nvSpPr>
        <p:spPr bwMode="auto">
          <a:xfrm>
            <a:off x="8118545" y="330164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A1401077-3E2B-4BD0-A324-016AE7E1885C}"/>
              </a:ext>
            </a:extLst>
          </p:cNvPr>
          <p:cNvSpPr>
            <a:spLocks/>
          </p:cNvSpPr>
          <p:nvPr/>
        </p:nvSpPr>
        <p:spPr bwMode="auto">
          <a:xfrm>
            <a:off x="7668344" y="4011910"/>
            <a:ext cx="739476" cy="73947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022-FD19-4D3B-99C2-DD19A8A7D719}" type="datetime1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3/15/2024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99792" y="4767263"/>
            <a:ext cx="3960440" cy="27384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Faculty of Computer Science, MIIT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143401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10" y="363991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What will we learn </a:t>
            </a:r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today</a:t>
            </a:r>
            <a:endParaRPr lang="en-US" sz="3000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059582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Synchronization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Locks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Semaphores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323528" y="-20538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95486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Threads Synchronization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699542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is already acting on an object, preventing any other thread from acting on the same object is called ‘thread synchronization’ or ‘thread safe’.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on which the threads are synchronized is called ‘synchronized object’ or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’(mutually exclusive lock).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 is recommended when multiple threads are acting on the same object simultaneously.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 techniques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locks or using semaphores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467544" y="51470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02" y="237877"/>
            <a:ext cx="69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Locks</a:t>
            </a:r>
            <a:endParaRPr lang="en-US" sz="3000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80232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Locks can be used to lock the object on which the thread is acting.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enters the object, it locks the object and after the execution is complete, it will unlock the object and comes out of it. </a:t>
            </a:r>
            <a:endParaRPr lang="en-US" sz="2000" dirty="0">
              <a:solidFill>
                <a:srgbClr val="014C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5776" y="3507854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entered the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31840" y="3363838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59832" y="293179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991774" y="293179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919767" y="2499742"/>
            <a:ext cx="364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6060" y="300379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ait till t1 comes 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2309" y="393061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1007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References</a:t>
            </a:r>
            <a:endParaRPr lang="en-US" sz="3000" b="0" i="0" u="none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318865"/>
            <a:ext cx="7128792" cy="77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Dr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. R. </a:t>
            </a:r>
            <a:r>
              <a:rPr lang="en-US" sz="1400" dirty="0" err="1">
                <a:solidFill>
                  <a:srgbClr val="0B3EA2"/>
                </a:solidFill>
                <a:latin typeface="Montserrat SemiBold" panose="00000700000000000000" pitchFamily="2" charset="0"/>
              </a:rPr>
              <a:t>Nageswara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 Rao, Core Python Programming, Second Edition, </a:t>
            </a: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2018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400" dirty="0" smtClean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827584" y="195486"/>
            <a:ext cx="864562" cy="772165"/>
            <a:chOff x="0" y="112514"/>
            <a:chExt cx="864562" cy="77216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0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风公司工作总结项目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79"/>
      </a:accent1>
      <a:accent2>
        <a:srgbClr val="061A21"/>
      </a:accent2>
      <a:accent3>
        <a:srgbClr val="007779"/>
      </a:accent3>
      <a:accent4>
        <a:srgbClr val="061A21"/>
      </a:accent4>
      <a:accent5>
        <a:srgbClr val="007779"/>
      </a:accent5>
      <a:accent6>
        <a:srgbClr val="061A21"/>
      </a:accent6>
      <a:hlink>
        <a:srgbClr val="407356"/>
      </a:hlink>
      <a:folHlink>
        <a:srgbClr val="EB9B9D"/>
      </a:folHlink>
    </a:clrScheme>
    <a:fontScheme name="uwtz3tv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219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 SemiBold</vt:lpstr>
      <vt:lpstr>字魂59号-创粗黑</vt:lpstr>
      <vt:lpstr>Times New Roman</vt:lpstr>
      <vt:lpstr>Arial</vt:lpstr>
      <vt:lpstr>SimSun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蓝色商务风公司工作总结项目汇报PPT模板</dc:title>
  <dc:creator>user</dc:creator>
  <cp:keywords>第一PPT模板网-WWW.1PPT.COM</cp:keywords>
  <cp:lastModifiedBy>MIITKKH</cp:lastModifiedBy>
  <cp:revision>1025</cp:revision>
  <dcterms:created xsi:type="dcterms:W3CDTF">2015-12-11T17:46:17Z</dcterms:created>
  <dcterms:modified xsi:type="dcterms:W3CDTF">2024-03-15T05:03:01Z</dcterms:modified>
</cp:coreProperties>
</file>