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4" r:id="rId6"/>
    <p:sldId id="277" r:id="rId7"/>
    <p:sldId id="278" r:id="rId8"/>
    <p:sldId id="275" r:id="rId9"/>
    <p:sldId id="279" r:id="rId10"/>
    <p:sldId id="280" r:id="rId11"/>
    <p:sldId id="262" r:id="rId12"/>
    <p:sldId id="273" r:id="rId13"/>
    <p:sldId id="265" r:id="rId14"/>
    <p:sldId id="260" r:id="rId15"/>
    <p:sldId id="261" r:id="rId16"/>
    <p:sldId id="263" r:id="rId17"/>
    <p:sldId id="264" r:id="rId18"/>
    <p:sldId id="266" r:id="rId19"/>
    <p:sldId id="267" r:id="rId20"/>
    <p:sldId id="269" r:id="rId21"/>
    <p:sldId id="268" r:id="rId22"/>
    <p:sldId id="270" r:id="rId23"/>
    <p:sldId id="271" r:id="rId24"/>
    <p:sldId id="272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7AD1D-2844-4D3F-8D78-1C6D45FA71A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D6499-55F8-4683-B560-918A3917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866F-7D7B-2350-E9D4-D68D37869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3458-2BBC-E679-35CA-1B7C561F3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4B62-59AF-946D-0064-EC4B4939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3057-167E-DFFE-9CCB-C5DD07A2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4301-CA81-4E48-5557-398A60F6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754C-750C-4553-598E-111EB102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8388-81A4-0A8E-A472-1FD5B220F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7920-5E62-21FF-EB96-6215803E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54B0-1ABE-1320-0789-9DCF636F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FE7A-7CC2-51AD-35C4-ABE0B676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635C0-A341-0AF9-D716-9E28F170D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0B092-B05C-4085-96B7-06C5130E9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D189-1DC5-77FE-474C-98114604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153F-1745-7712-D15D-B3F415F1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18B9-5078-F0FB-8E5C-7BF29EB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2069-EB25-5AF0-B1C4-93A1415F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340D-50B3-F4C3-126D-BBCD100F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F6E2-0CEE-6E33-068A-B9799C31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9DC4-47FC-CBD2-F57E-107FD2ED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7788-7FAA-CC61-BA83-14B40D8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F705-5B02-B11C-8E24-2EE891E5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55008-0D1E-5D17-777C-9FC34C37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BD2B-9498-D7E6-12F3-F99E6CEA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D7E2-C785-115F-A0AF-D811DB77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E06C0-18B4-20FE-6AE7-9A11C18A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A34F-6BE6-D20F-5FD3-E0496D05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24C-16E2-F090-213B-AF04CBE27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37C50-BCED-E707-E2E6-7CBA20A9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E2410-BECC-00D3-565B-D093A1DB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D274-B9F1-0117-1F2D-511A395F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717C4-3C60-2C0D-B2CB-F3DEDFB8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8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B1A6-2C17-72CA-6858-2665E8D0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6B7F6-9341-D914-B1AB-3D4CA96C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9735A-CDAE-FCF6-1F84-08A6CBC6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39C90-65A1-8A87-2796-723E10645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8D7D1-8CAA-8EC8-C792-9ECD768D4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CBD44-2705-BF26-737E-1827BADF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45205-E7D3-C9B3-B657-0607B9F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831-3B57-A469-6BA4-D2572D47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8401-594A-C8E3-8C94-F8E9C409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AB0B8-A8C7-91E9-CBA6-4BF4790A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610C6-F8F6-95FE-71AC-21FBA1A2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2F9B2-21D6-2FEE-A23C-BF590D71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728AD-BF24-2721-28DF-50BCD35C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A3824-8706-8849-EDED-BE985206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1025C-E510-E8F7-129B-8D7A7981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A7E7-7BF1-18C9-C4FC-DEED5FD3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38BB-958E-86A1-BA65-5747822B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8868B-2092-6BCF-AD70-E78401F8A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B768-49C2-A1A6-B5D0-37998CB4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3B2FB-BC06-CDBF-32F7-51F1B076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ADEA-069C-4239-1AF2-934DC229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AEE7-2CEA-566A-6E69-5F4D64BE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06E91-2039-F705-FB71-12A45E93F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0B129-D06E-3B2A-2EE0-82A4129C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21628-9A0A-9E31-6251-2A1B164C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6AE3-4EA7-DCD4-320B-7D2779EB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7B678-996D-150C-29D6-8333B2C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DC5F0-BACA-C469-31F9-9141F106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E5BAD-4857-FCBA-B190-06729A08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9C9B-17C7-8772-6DA2-AB265E12E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4B078-9F05-43DF-8047-AA03225BD9B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5D81-0A26-B43C-76C3-A32F3F9CF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96C1-2E69-28F7-FBAB-8BB9A4FF1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6E16-7339-4030-BA09-5C4890034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tkinter.scrolledtext.html#module-tkinter.scrolledtext" TargetMode="External"/><Relationship Id="rId3" Type="http://schemas.openxmlformats.org/officeDocument/2006/relationships/hyperlink" Target="https://docs.python.org/3/library/tkinter.colorchooser.html#module-tkinter.colorchooser" TargetMode="External"/><Relationship Id="rId7" Type="http://schemas.openxmlformats.org/officeDocument/2006/relationships/hyperlink" Target="https://docs.python.org/3/library/tkinter.messagebox.html#module-tkinter.messagebox" TargetMode="External"/><Relationship Id="rId2" Type="http://schemas.openxmlformats.org/officeDocument/2006/relationships/hyperlink" Target="https://docs.python.org/3/library/tkinter.html#module-tkin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python.org/3/library/tkinter.font.html#module-tkinter.font" TargetMode="External"/><Relationship Id="rId5" Type="http://schemas.openxmlformats.org/officeDocument/2006/relationships/hyperlink" Target="https://docs.python.org/3/library/dialog.html#module-tkinter.filedialog" TargetMode="External"/><Relationship Id="rId10" Type="http://schemas.openxmlformats.org/officeDocument/2006/relationships/hyperlink" Target="https://docs.python.org/3/library/tkinter.ttk.html#module-tkinter.ttk" TargetMode="External"/><Relationship Id="rId4" Type="http://schemas.openxmlformats.org/officeDocument/2006/relationships/hyperlink" Target="https://docs.python.org/3/library/dialog.html#module-tkinter.commondialog" TargetMode="External"/><Relationship Id="rId9" Type="http://schemas.openxmlformats.org/officeDocument/2006/relationships/hyperlink" Target="https://docs.python.org/3/library/dialog.html#module-tkinter.simpledialo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3025-014F-B89B-F5D8-5980E982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b="1" spc="600" dirty="0">
                <a:latin typeface="Adobe Caslon Pro Bold" panose="0205070206050A020403" pitchFamily="18" charset="0"/>
              </a:rPr>
              <a:t>Python</a:t>
            </a:r>
            <a:r>
              <a:rPr lang="en-US" b="1" dirty="0">
                <a:latin typeface="Adobe Caslon Pro Bold" panose="0205070206050A020403" pitchFamily="18" charset="0"/>
              </a:rPr>
              <a:t>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5D2DB-5DAF-261D-5574-30FC643F2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4774"/>
            <a:ext cx="9144000" cy="1655762"/>
          </a:xfrm>
        </p:spPr>
        <p:txBody>
          <a:bodyPr/>
          <a:lstStyle/>
          <a:p>
            <a:r>
              <a:rPr lang="en-US" b="1" spc="300" dirty="0" err="1">
                <a:latin typeface="Adobe Caslon Pro Bold" panose="0205070206050A020403" pitchFamily="18" charset="0"/>
              </a:rPr>
              <a:t>Tkinter</a:t>
            </a:r>
            <a:r>
              <a:rPr lang="en-US" b="1" spc="300" dirty="0">
                <a:latin typeface="Adobe Caslon Pro Bold" panose="0205070206050A020403" pitchFamily="18" charset="0"/>
              </a:rPr>
              <a:t>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C8241-020D-01EC-D0E9-CDC83557A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0" y="1193800"/>
            <a:ext cx="2178919" cy="238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0289C-DD78-AEA4-B7E9-F3DD8B1F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41" y="1193800"/>
            <a:ext cx="2178919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65F55-99F1-C3FF-A211-C3510C45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B7A03-0D23-FDB7-898D-2CBFD7C90BC3}"/>
              </a:ext>
            </a:extLst>
          </p:cNvPr>
          <p:cNvSpPr txBox="1"/>
          <p:nvPr/>
        </p:nvSpPr>
        <p:spPr>
          <a:xfrm>
            <a:off x="1327150" y="203200"/>
            <a:ext cx="9537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b="1" spc="800" dirty="0">
                <a:latin typeface="Agency FB" panose="020B0503020202020204" pitchFamily="34" charset="0"/>
              </a:rPr>
              <a:t>Changing the default Icon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27705-16B9-D10B-E753-BF64F9A7839A}"/>
              </a:ext>
            </a:extLst>
          </p:cNvPr>
          <p:cNvSpPr txBox="1"/>
          <p:nvPr/>
        </p:nvSpPr>
        <p:spPr>
          <a:xfrm>
            <a:off x="444500" y="2785239"/>
            <a:ext cx="6096000" cy="2862322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Window Demo'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'300x200+50+50'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iconbitmap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'hotdog.ico'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E5596-E15E-8132-8473-F3204ACE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699" y="2692400"/>
            <a:ext cx="3820087" cy="29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01FBF-DE6B-F88C-48AF-45F8AB1B9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B2B29-1AE2-A3E5-4E2E-FE17148BDB17}"/>
              </a:ext>
            </a:extLst>
          </p:cNvPr>
          <p:cNvSpPr txBox="1"/>
          <p:nvPr/>
        </p:nvSpPr>
        <p:spPr>
          <a:xfrm>
            <a:off x="212610" y="432336"/>
            <a:ext cx="7636476" cy="6247864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"200x150"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leftframe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rightframe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"Button1"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"Button2"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"Button3"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13517-9AE9-164D-DAD7-E8383230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248" y="2538150"/>
            <a:ext cx="3995142" cy="361551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992BC-8B58-6DA4-DD68-2959D8D173F1}"/>
              </a:ext>
            </a:extLst>
          </p:cNvPr>
          <p:cNvSpPr txBox="1"/>
          <p:nvPr/>
        </p:nvSpPr>
        <p:spPr>
          <a:xfrm>
            <a:off x="5459245" y="610136"/>
            <a:ext cx="9045147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407008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F58D-C114-8540-5562-A640B114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82B0B2-A8BE-D983-8ECB-6B00107C37BE}"/>
              </a:ext>
            </a:extLst>
          </p:cNvPr>
          <p:cNvSpPr txBox="1"/>
          <p:nvPr/>
        </p:nvSpPr>
        <p:spPr>
          <a:xfrm>
            <a:off x="157549" y="474345"/>
            <a:ext cx="6098058" cy="5909310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NewWindow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Toplevel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'150x150'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"Settings Window"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newlabel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'200x200'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"Settings"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NewWindow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22158-449B-693E-A31F-53FD185F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653" y="2471351"/>
            <a:ext cx="4795545" cy="3819707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938A6-F159-8E71-CA79-E0D8C8ED502C}"/>
              </a:ext>
            </a:extLst>
          </p:cNvPr>
          <p:cNvSpPr txBox="1"/>
          <p:nvPr/>
        </p:nvSpPr>
        <p:spPr>
          <a:xfrm>
            <a:off x="6919784" y="506627"/>
            <a:ext cx="441136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 err="1">
                <a:latin typeface="Agency FB" panose="020B0503020202020204" pitchFamily="34" charset="0"/>
              </a:rPr>
              <a:t>TopLevel</a:t>
            </a:r>
            <a:endParaRPr lang="en-US" sz="6000" b="1" spc="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4CE5B-09F5-FB4F-02D1-BA9EAFEED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F41A0-7A28-32D7-87EF-3F768E41D728}"/>
              </a:ext>
            </a:extLst>
          </p:cNvPr>
          <p:cNvSpPr txBox="1"/>
          <p:nvPr/>
        </p:nvSpPr>
        <p:spPr>
          <a:xfrm>
            <a:off x="614749" y="1124623"/>
            <a:ext cx="6098058" cy="5078313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"200x150"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textvariable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BA0CA-6C45-9CD6-3393-A25C62C2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557" y="1807798"/>
            <a:ext cx="3805881" cy="3461540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CC786-D883-2CD8-8479-1DB8B2229E6B}"/>
              </a:ext>
            </a:extLst>
          </p:cNvPr>
          <p:cNvSpPr txBox="1"/>
          <p:nvPr/>
        </p:nvSpPr>
        <p:spPr>
          <a:xfrm>
            <a:off x="1544595" y="147232"/>
            <a:ext cx="8328454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63563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C37A0-0A7D-C90A-76DF-05818E10D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0F538-5379-063F-93F7-192E327A4082}"/>
              </a:ext>
            </a:extLst>
          </p:cNvPr>
          <p:cNvSpPr txBox="1"/>
          <p:nvPr/>
        </p:nvSpPr>
        <p:spPr>
          <a:xfrm>
            <a:off x="1495167" y="0"/>
            <a:ext cx="86868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700" dirty="0">
                <a:latin typeface="Agency FB" panose="020B0503020202020204" pitchFamily="34" charset="0"/>
              </a:rPr>
              <a:t>BUTTON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6A3D53-062F-436D-4E70-F537B6AB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881" y="2355297"/>
            <a:ext cx="3761336" cy="337823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BDA3CB-CEBF-B3E7-8ADD-92D9EEB4E982}"/>
              </a:ext>
            </a:extLst>
          </p:cNvPr>
          <p:cNvSpPr txBox="1"/>
          <p:nvPr/>
        </p:nvSpPr>
        <p:spPr>
          <a:xfrm>
            <a:off x="379970" y="926385"/>
            <a:ext cx="6098058" cy="5909310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"200x150"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	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"Verdana 14 underline"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 blue"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	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relief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"groove"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7367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EEB2-ECB1-5A55-F8D9-C4E40A12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2745B4-AB9C-E855-4B08-7AE4A083DBFC}"/>
              </a:ext>
            </a:extLst>
          </p:cNvPr>
          <p:cNvSpPr txBox="1"/>
          <p:nvPr/>
        </p:nvSpPr>
        <p:spPr>
          <a:xfrm>
            <a:off x="305829" y="1346886"/>
            <a:ext cx="6391532" cy="4801314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"200x150"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my_entry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my_entry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my_entry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my_entry2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my_entry2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my_entry2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EC6FC-F083-53CB-CE26-2EF6C205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961" y="2198857"/>
            <a:ext cx="3846829" cy="347455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1D785-D9AB-8D76-2D45-CD16225F2194}"/>
              </a:ext>
            </a:extLst>
          </p:cNvPr>
          <p:cNvSpPr txBox="1"/>
          <p:nvPr/>
        </p:nvSpPr>
        <p:spPr>
          <a:xfrm>
            <a:off x="2842055" y="243063"/>
            <a:ext cx="5684108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700" dirty="0">
                <a:latin typeface="Agency FB" panose="020B0503020202020204" pitchFamily="34" charset="0"/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23600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304A4-FA2A-5552-CCBF-41416802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2FC19-6776-855B-4614-60C1292D3C24}"/>
              </a:ext>
            </a:extLst>
          </p:cNvPr>
          <p:cNvSpPr txBox="1"/>
          <p:nvPr/>
        </p:nvSpPr>
        <p:spPr>
          <a:xfrm>
            <a:off x="436605" y="1102578"/>
            <a:ext cx="5387546" cy="575542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"200x150"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IntVar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IntVar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ChkBttn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"option1"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ChkBttn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ChkBttn2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"option2"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ChkBttn2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CF974-E140-F33A-08E5-6F738AC44853}"/>
              </a:ext>
            </a:extLst>
          </p:cNvPr>
          <p:cNvSpPr txBox="1"/>
          <p:nvPr/>
        </p:nvSpPr>
        <p:spPr>
          <a:xfrm>
            <a:off x="3130378" y="86915"/>
            <a:ext cx="5931243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Check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32680-1A04-76AE-58D9-0E245794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96" y="2064220"/>
            <a:ext cx="4293601" cy="383213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16448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A2D4B-6A17-53B4-22E7-393924DB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3B6C-4311-4D12-322D-A8DBA1357D1F}"/>
              </a:ext>
            </a:extLst>
          </p:cNvPr>
          <p:cNvSpPr txBox="1"/>
          <p:nvPr/>
        </p:nvSpPr>
        <p:spPr>
          <a:xfrm>
            <a:off x="318187" y="795621"/>
            <a:ext cx="6098058" cy="5909310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"200x150"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RBttn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Radiobutton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RBttn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RBttn2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Radiobutton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"Option2"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RBttn2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8CC64-89E7-858E-42BA-D77D092649D5}"/>
              </a:ext>
            </a:extLst>
          </p:cNvPr>
          <p:cNvSpPr txBox="1"/>
          <p:nvPr/>
        </p:nvSpPr>
        <p:spPr>
          <a:xfrm>
            <a:off x="2638166" y="-195328"/>
            <a:ext cx="7556157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Radio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95FE5-A2FC-AA93-F713-C2619AAF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1" y="1739723"/>
            <a:ext cx="4433526" cy="40211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6607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7F4E8-B1E3-BC91-663C-D18CACD6A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D4378A-5CA8-D3D2-C876-0F347E531F08}"/>
              </a:ext>
            </a:extLst>
          </p:cNvPr>
          <p:cNvSpPr txBox="1"/>
          <p:nvPr/>
        </p:nvSpPr>
        <p:spPr>
          <a:xfrm>
            <a:off x="478824" y="460941"/>
            <a:ext cx="6098058" cy="6001643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#Code to be written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#Code to be written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"200x150"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add_command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add_command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"Load"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add_command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C2410-6EA0-6191-AD33-776A856D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87" y="1865870"/>
            <a:ext cx="3865663" cy="3901789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55128B-3885-7864-B694-C8118F15FD99}"/>
              </a:ext>
            </a:extLst>
          </p:cNvPr>
          <p:cNvSpPr txBox="1"/>
          <p:nvPr/>
        </p:nvSpPr>
        <p:spPr>
          <a:xfrm>
            <a:off x="5243383" y="395416"/>
            <a:ext cx="766118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6890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92BCC-28F0-C4DB-E881-D9590A99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EA9869-D15B-0A4B-C64D-D0FF87EDB8A3}"/>
              </a:ext>
            </a:extLst>
          </p:cNvPr>
          <p:cNvSpPr txBox="1"/>
          <p:nvPr/>
        </p:nvSpPr>
        <p:spPr>
          <a:xfrm>
            <a:off x="528252" y="1309974"/>
            <a:ext cx="6098058" cy="5078313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"200x150"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"Option2"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"Option3"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"Option4"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"Option5"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ttk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Combobox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Combo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"Pick an Option"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Combo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700AA-2C87-C049-A9AF-FF6F7732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471" y="2159729"/>
            <a:ext cx="3704676" cy="3378802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EF5E4-20D7-49B3-BC43-8798AA3C3E95}"/>
              </a:ext>
            </a:extLst>
          </p:cNvPr>
          <p:cNvSpPr txBox="1"/>
          <p:nvPr/>
        </p:nvSpPr>
        <p:spPr>
          <a:xfrm>
            <a:off x="2061519" y="215117"/>
            <a:ext cx="806896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 err="1">
                <a:latin typeface="Agency FB" panose="020B0503020202020204" pitchFamily="34" charset="0"/>
              </a:rPr>
              <a:t>ComboBox</a:t>
            </a:r>
            <a:endParaRPr lang="en-US" sz="6000" b="1" spc="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883EFD-C010-DCF3-6FA2-54A1FFA505FB}"/>
              </a:ext>
            </a:extLst>
          </p:cNvPr>
          <p:cNvSpPr txBox="1"/>
          <p:nvPr/>
        </p:nvSpPr>
        <p:spPr>
          <a:xfrm>
            <a:off x="1140940" y="531340"/>
            <a:ext cx="9910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kern="1500" spc="840" dirty="0"/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83096-3128-8F74-4CD2-5E1702098E1A}"/>
              </a:ext>
            </a:extLst>
          </p:cNvPr>
          <p:cNvSpPr txBox="1"/>
          <p:nvPr/>
        </p:nvSpPr>
        <p:spPr>
          <a:xfrm>
            <a:off x="874241" y="4847285"/>
            <a:ext cx="6098058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6E45C-D126-E2EA-40EF-44B982F78551}"/>
              </a:ext>
            </a:extLst>
          </p:cNvPr>
          <p:cNvSpPr txBox="1"/>
          <p:nvPr/>
        </p:nvSpPr>
        <p:spPr>
          <a:xfrm>
            <a:off x="3049030" y="269033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GB" b="0" i="0" dirty="0">
                <a:solidFill>
                  <a:srgbClr val="FFFFFF"/>
                </a:solidFill>
                <a:effectLst/>
                <a:latin typeface="Nunito" pitchFamily="2" charset="0"/>
              </a:rPr>
              <a:t>widgets.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107B8-42FE-EDAE-4D93-438CE987B7AF}"/>
              </a:ext>
            </a:extLst>
          </p:cNvPr>
          <p:cNvSpPr txBox="1"/>
          <p:nvPr/>
        </p:nvSpPr>
        <p:spPr>
          <a:xfrm>
            <a:off x="874241" y="2319981"/>
            <a:ext cx="609805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GB" sz="2800" b="1" i="0" spc="100" dirty="0">
                <a:effectLst/>
                <a:latin typeface="Nunito" pitchFamily="2" charset="0"/>
              </a:rPr>
              <a:t>To create a </a:t>
            </a:r>
            <a:r>
              <a:rPr lang="en-GB" sz="2800" b="1" i="0" spc="100" dirty="0" err="1">
                <a:effectLst/>
                <a:latin typeface="Nunito" pitchFamily="2" charset="0"/>
              </a:rPr>
              <a:t>tkinter</a:t>
            </a:r>
            <a:r>
              <a:rPr lang="en-GB" sz="2800" b="1" i="0" spc="100" dirty="0">
                <a:effectLst/>
                <a:latin typeface="Nunito" pitchFamily="2" charset="0"/>
              </a:rPr>
              <a:t> Python app:</a:t>
            </a:r>
            <a:endParaRPr lang="en-GB" sz="2800" b="1" spc="100" dirty="0">
              <a:latin typeface="Nunito" pitchFamily="2" charset="0"/>
            </a:endParaRPr>
          </a:p>
          <a:p>
            <a:pPr algn="l" rtl="0" fontAlgn="base"/>
            <a:endParaRPr lang="en-GB" sz="800" b="0" i="0" dirty="0"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GB" b="1" i="0" spc="50" dirty="0">
                <a:effectLst/>
                <a:latin typeface="Nunito" pitchFamily="2" charset="0"/>
              </a:rPr>
              <a:t>Importing the module – </a:t>
            </a:r>
            <a:r>
              <a:rPr lang="en-GB" b="1" i="0" spc="50" dirty="0" err="1">
                <a:effectLst/>
                <a:latin typeface="Nunito" pitchFamily="2" charset="0"/>
              </a:rPr>
              <a:t>tkinter</a:t>
            </a:r>
            <a:endParaRPr lang="en-GB" b="1" spc="50" dirty="0"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endParaRPr lang="en-GB" sz="800" b="1" i="0" dirty="0"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2"/>
            </a:pPr>
            <a:r>
              <a:rPr lang="en-GB" b="1" i="0" spc="50" dirty="0">
                <a:effectLst/>
                <a:latin typeface="Nunito" pitchFamily="2" charset="0"/>
              </a:rPr>
              <a:t>Create the main window (container)</a:t>
            </a:r>
          </a:p>
          <a:p>
            <a:pPr algn="l" fontAlgn="base">
              <a:buFont typeface="+mj-lt"/>
              <a:buAutoNum type="arabicPeriod" startAt="2"/>
            </a:pPr>
            <a:endParaRPr lang="en-GB" sz="800" b="1" i="0" spc="50" dirty="0"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3"/>
            </a:pPr>
            <a:r>
              <a:rPr lang="en-GB" b="1" i="0" spc="50" dirty="0">
                <a:effectLst/>
                <a:latin typeface="Nunito" pitchFamily="2" charset="0"/>
              </a:rPr>
              <a:t>Add any number of widgets to the main window</a:t>
            </a:r>
          </a:p>
          <a:p>
            <a:pPr algn="l" fontAlgn="base">
              <a:buFont typeface="+mj-lt"/>
              <a:buAutoNum type="arabicPeriod" startAt="3"/>
            </a:pPr>
            <a:endParaRPr lang="en-GB" sz="800" b="1" i="0" spc="50" dirty="0"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en-GB" b="1" i="0" spc="50" dirty="0">
                <a:effectLst/>
                <a:latin typeface="Nunito" pitchFamily="2" charset="0"/>
              </a:rPr>
              <a:t>Apply the event Trigger on the widgets</a:t>
            </a:r>
            <a:endParaRPr lang="en-US" b="1" spc="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CBB44-CF90-1BD7-01A8-D16B1F5FE52B}"/>
              </a:ext>
            </a:extLst>
          </p:cNvPr>
          <p:cNvSpPr txBox="1"/>
          <p:nvPr/>
        </p:nvSpPr>
        <p:spPr>
          <a:xfrm>
            <a:off x="874241" y="5435597"/>
            <a:ext cx="60980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5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5EDCC-B663-954C-F1F2-6B49AB61B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84B8A-E730-2238-0136-56DC7DE8FD13}"/>
              </a:ext>
            </a:extLst>
          </p:cNvPr>
          <p:cNvSpPr txBox="1"/>
          <p:nvPr/>
        </p:nvSpPr>
        <p:spPr>
          <a:xfrm>
            <a:off x="271849" y="58846"/>
            <a:ext cx="6098058" cy="6740307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"200x150"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MenuBttn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food"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relief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RAISED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IntVar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IntVar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IntVar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MenuBttn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tearoff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add_checkbutton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"Pizza"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add_checkbutton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"Cheese Burger"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add_checkbutton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"Salad"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MenuBttn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Menu1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MenuBttn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9DEDE-2734-4119-A067-7571A45F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32" y="164756"/>
            <a:ext cx="2668890" cy="2454875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08819-D4CE-363B-7331-5B1D9D6C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10" y="164756"/>
            <a:ext cx="2668890" cy="2454875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46907-5012-C89D-76D7-3C9573E5B4BF}"/>
              </a:ext>
            </a:extLst>
          </p:cNvPr>
          <p:cNvSpPr txBox="1"/>
          <p:nvPr/>
        </p:nvSpPr>
        <p:spPr>
          <a:xfrm>
            <a:off x="6635501" y="2860119"/>
            <a:ext cx="5251621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Menu Button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14FB6-E213-E8A2-AE92-1A18DCEBA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648" y="3875782"/>
            <a:ext cx="3135329" cy="2817462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</p:spTree>
    <p:extLst>
      <p:ext uri="{BB962C8B-B14F-4D97-AF65-F5344CB8AC3E}">
        <p14:creationId xmlns:p14="http://schemas.microsoft.com/office/powerpoint/2010/main" val="37993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089DD-2834-DC61-1B0D-794F36E9A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5D01D-28A3-896B-37B4-4597856BEDD3}"/>
              </a:ext>
            </a:extLst>
          </p:cNvPr>
          <p:cNvSpPr txBox="1"/>
          <p:nvPr/>
        </p:nvSpPr>
        <p:spPr>
          <a:xfrm>
            <a:off x="157548" y="671691"/>
            <a:ext cx="6098058" cy="6186309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"200x220"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list of Grocery items."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"Bread"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"Milk"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"Meat"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"Cheese"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"Vegetables"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6A232-C08D-EAAC-DA60-A80ACBBF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21" y="2389018"/>
            <a:ext cx="3314199" cy="4131187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FE422-BA6B-59AD-0346-68C520F95CAC}"/>
              </a:ext>
            </a:extLst>
          </p:cNvPr>
          <p:cNvSpPr txBox="1"/>
          <p:nvPr/>
        </p:nvSpPr>
        <p:spPr>
          <a:xfrm>
            <a:off x="3720677" y="671691"/>
            <a:ext cx="10948086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List Box</a:t>
            </a:r>
          </a:p>
        </p:txBody>
      </p:sp>
    </p:spTree>
    <p:extLst>
      <p:ext uri="{BB962C8B-B14F-4D97-AF65-F5344CB8AC3E}">
        <p14:creationId xmlns:p14="http://schemas.microsoft.com/office/powerpoint/2010/main" val="38670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86D08-D6F3-B855-FE01-D9781622F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7A503D-579B-8401-A0B7-C64328622C90}"/>
              </a:ext>
            </a:extLst>
          </p:cNvPr>
          <p:cNvSpPr txBox="1"/>
          <p:nvPr/>
        </p:nvSpPr>
        <p:spPr>
          <a:xfrm>
            <a:off x="244047" y="795621"/>
            <a:ext cx="6098058" cy="5909310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create_arc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create_arc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create_arc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8A2997-4036-E4F4-DB9A-A18DB4D1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49" y="1657665"/>
            <a:ext cx="3812399" cy="4185221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EAA44B-AD52-DC33-D206-D675DAAA6E9F}"/>
              </a:ext>
            </a:extLst>
          </p:cNvPr>
          <p:cNvSpPr txBox="1"/>
          <p:nvPr/>
        </p:nvSpPr>
        <p:spPr>
          <a:xfrm>
            <a:off x="1767016" y="-110021"/>
            <a:ext cx="8402595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30713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0227-A9DF-385D-2EC7-FFF36412D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35E4E-5745-4503-49FC-44F710D520DC}"/>
              </a:ext>
            </a:extLst>
          </p:cNvPr>
          <p:cNvSpPr txBox="1"/>
          <p:nvPr/>
        </p:nvSpPr>
        <p:spPr>
          <a:xfrm>
            <a:off x="713603" y="1626618"/>
            <a:ext cx="6317392" cy="4247317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"200x200"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95901-731F-08FD-CCA4-DFE47999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187" y="1989439"/>
            <a:ext cx="2862478" cy="3287056"/>
          </a:xfrm>
          <a:prstGeom prst="rect">
            <a:avLst/>
          </a:prstGeom>
          <a:ln w="28575">
            <a:solidFill>
              <a:srgbClr val="0099C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08814-2AD2-14BE-ECA3-40298C7E3078}"/>
              </a:ext>
            </a:extLst>
          </p:cNvPr>
          <p:cNvSpPr txBox="1"/>
          <p:nvPr/>
        </p:nvSpPr>
        <p:spPr>
          <a:xfrm>
            <a:off x="2080054" y="272348"/>
            <a:ext cx="8031891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13751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372B2-3EF4-9D3F-A127-A6102B7B8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1C276-9255-1421-7F52-AC974FE7EA18}"/>
              </a:ext>
            </a:extLst>
          </p:cNvPr>
          <p:cNvSpPr txBox="1"/>
          <p:nvPr/>
        </p:nvSpPr>
        <p:spPr>
          <a:xfrm>
            <a:off x="206976" y="783264"/>
            <a:ext cx="6098058" cy="5909310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"200x250"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'Scrollbars'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mylabel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myscroll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Scrollbar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myscroll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yscrollcommand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myscroll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 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myscroll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yview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886BC-F2D3-0328-6E1A-F02F1343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126" y="1618381"/>
            <a:ext cx="3106721" cy="4239076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5671B-8CDB-F5DF-0878-75D2AB3F6BDD}"/>
              </a:ext>
            </a:extLst>
          </p:cNvPr>
          <p:cNvSpPr txBox="1"/>
          <p:nvPr/>
        </p:nvSpPr>
        <p:spPr>
          <a:xfrm>
            <a:off x="1569308" y="-116199"/>
            <a:ext cx="8971006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Scroll Bar</a:t>
            </a:r>
          </a:p>
        </p:txBody>
      </p:sp>
    </p:spTree>
    <p:extLst>
      <p:ext uri="{BB962C8B-B14F-4D97-AF65-F5344CB8AC3E}">
        <p14:creationId xmlns:p14="http://schemas.microsoft.com/office/powerpoint/2010/main" val="202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2A522-DEF0-DF2E-4FCA-FC429CA4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09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FBEAC-FB78-3163-9421-0930B7B4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1E3E5-74F2-153B-C25B-546EDCE428A4}"/>
              </a:ext>
            </a:extLst>
          </p:cNvPr>
          <p:cNvSpPr txBox="1"/>
          <p:nvPr/>
        </p:nvSpPr>
        <p:spPr>
          <a:xfrm>
            <a:off x="518983" y="320591"/>
            <a:ext cx="10713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/>
              <a:t>Creating  a  Window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425B2-C548-0887-6F58-F594DDB7D315}"/>
              </a:ext>
            </a:extLst>
          </p:cNvPr>
          <p:cNvSpPr txBox="1"/>
          <p:nvPr/>
        </p:nvSpPr>
        <p:spPr>
          <a:xfrm>
            <a:off x="407772" y="2017587"/>
            <a:ext cx="6647936" cy="1754326"/>
          </a:xfrm>
          <a:prstGeom prst="rect">
            <a:avLst/>
          </a:prstGeom>
          <a:ln w="28575">
            <a:solidFill>
              <a:srgbClr val="0099CC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instantiate an instance of a window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place window on computer screen, listen for events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6BF30-7625-C294-6899-CC6DE564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380" y="2268584"/>
            <a:ext cx="3133549" cy="344023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252F2D-4F40-45B3-A1EC-71D7D05F1366}"/>
              </a:ext>
            </a:extLst>
          </p:cNvPr>
          <p:cNvSpPr txBox="1"/>
          <p:nvPr/>
        </p:nvSpPr>
        <p:spPr>
          <a:xfrm>
            <a:off x="407771" y="4294139"/>
            <a:ext cx="6647935" cy="1754326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8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9BE69-CC22-ABFF-AA89-B23F95C71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76FCC5-BAF3-87C1-D805-F2251EC1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825"/>
            <a:ext cx="11899557" cy="5444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268203" tIns="26979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  <a:hlinkClick r:id="rId2" tooltip="tkinter: Interface to Tcl/Tk for graphical user interfa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</a:t>
            </a:r>
            <a:endParaRPr kumimoji="0" lang="en-US" altLang="en-US" b="1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Lucida Grande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 	Main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Lucida Grande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 module.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  <a:hlinkClick r:id="rId3" tooltip="tkinter.colorchooser: Color choosing dialog (T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tkinter.colorchooser</a:t>
            </a:r>
            <a:endParaRPr kumimoji="0" lang="en-US" altLang="en-US" b="1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Lucida Grande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	Dialog to let the user choose a color.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  <a:hlinkClick r:id="rId4" tooltip="tkinter.commondialog: Tkinter base class for dialogs (T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tkinter.commondialog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Lucida Grande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	Base class for the dialogs defined in the other modules listed here.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  <a:hlinkClick r:id="rId5" tooltip="tkinter.filedialog: Dialog classes for file selection (T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tkinter.filedialog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Lucida Grande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	Common dialogs to allow the user to specify a file to open or 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Grand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  <a:hlinkClick r:id="rId6" tooltip="tkinter.font: Tkinter font-wrapping class (T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tkinter.font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Lucida Grande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	Utilities to help work with fonts.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  <a:hlinkClick r:id="rId7" tooltip="tkinter.messagebox: Various types of alert dialogs (T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tkinter.messagebox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Lucida Grande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	Access to standard Tk dialog boxes.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  <a:hlinkClick r:id="rId8" tooltip="tkinter.scrolledtext: Text widget with a vertical scroll bar. (T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tkinter.scrolledtext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Lucida Grande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	Text widget with a vertical scroll bar built in.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  <a:hlinkClick r:id="rId9" tooltip="tkinter.simpledialog: Simple dialog windows (T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tkinter.simpledialog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Lucida Grande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	Basic dialogs and convenience functions.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  <a:hlinkClick r:id="rId10" tooltip="tkinter.ttk: Tk themed widget s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tkinter.ttk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Lucida Grande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	Themed widget set introduced in Tk 8.5, providing modern alternatives for many of the classic widgets in the main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ui-monospace"/>
                <a:hlinkClick r:id="rId2" tooltip="tkinter: Interface to Tcl/Tk for graphical user interfa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Grande"/>
              </a:rPr>
              <a:t> module.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27F18E-ECBA-E536-193C-98CB07D7E412}"/>
              </a:ext>
            </a:extLst>
          </p:cNvPr>
          <p:cNvSpPr txBox="1"/>
          <p:nvPr/>
        </p:nvSpPr>
        <p:spPr>
          <a:xfrm>
            <a:off x="5673812" y="4137790"/>
            <a:ext cx="60980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#import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library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2E046-F36B-FC33-5086-C6DF4D0DD6D7}"/>
              </a:ext>
            </a:extLst>
          </p:cNvPr>
          <p:cNvSpPr txBox="1"/>
          <p:nvPr/>
        </p:nvSpPr>
        <p:spPr>
          <a:xfrm>
            <a:off x="2137719" y="210065"/>
            <a:ext cx="7265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 err="1"/>
              <a:t>Tkinter</a:t>
            </a:r>
            <a:r>
              <a:rPr lang="en-US" sz="4400" b="1" spc="600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18939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A3A61-4DDA-5087-55FD-9DFDFF4C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88E41-6C38-1BC2-5B35-D2478D01D77B}"/>
              </a:ext>
            </a:extLst>
          </p:cNvPr>
          <p:cNvSpPr txBox="1"/>
          <p:nvPr/>
        </p:nvSpPr>
        <p:spPr>
          <a:xfrm>
            <a:off x="1235675" y="420130"/>
            <a:ext cx="962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Changing the Window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3D94D-7922-B54F-E2CC-7EFAB654CF05}"/>
              </a:ext>
            </a:extLst>
          </p:cNvPr>
          <p:cNvSpPr txBox="1"/>
          <p:nvPr/>
        </p:nvSpPr>
        <p:spPr>
          <a:xfrm>
            <a:off x="614748" y="3663779"/>
            <a:ext cx="6098058" cy="1754326"/>
          </a:xfrm>
          <a:prstGeom prst="rect">
            <a:avLst/>
          </a:prstGeom>
          <a:solidFill>
            <a:schemeClr val="tx1"/>
          </a:solidFill>
          <a:ln w="28575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Window Demo'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91426-08C4-6DD7-C247-D3642C22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736" y="3663779"/>
            <a:ext cx="3777026" cy="247422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C8FF4F6-6940-FF15-A99D-93165A49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308" y="1675140"/>
            <a:ext cx="99193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spc="300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To change the window’s title, you use the </a:t>
            </a:r>
            <a:r>
              <a:rPr kumimoji="0" lang="en-US" altLang="en-US" sz="2800" b="0" i="0" u="none" strike="noStrike" cap="none" spc="3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title()</a:t>
            </a:r>
            <a:r>
              <a:rPr kumimoji="0" lang="en-US" altLang="en-US" sz="2800" b="0" i="0" u="none" strike="noStrike" cap="none" spc="300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 method like this:</a:t>
            </a:r>
            <a:r>
              <a:rPr kumimoji="0" lang="en-US" altLang="en-US" sz="2800" b="0" i="0" u="none" strike="noStrike" cap="none" spc="3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41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45382-3061-AC56-D112-0E61ADAB6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2F337F-2DC5-1605-FC66-AC6B1060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0" y="1957957"/>
            <a:ext cx="6287377" cy="4848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014A8-0800-E156-1C35-118F90CD0C33}"/>
              </a:ext>
            </a:extLst>
          </p:cNvPr>
          <p:cNvSpPr txBox="1"/>
          <p:nvPr/>
        </p:nvSpPr>
        <p:spPr>
          <a:xfrm>
            <a:off x="140043" y="234778"/>
            <a:ext cx="119119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spc="800" dirty="0">
                <a:latin typeface="Agency FB" panose="020B0503020202020204" pitchFamily="34" charset="0"/>
              </a:rPr>
              <a:t>Changing Window Size and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CD472-B4A1-77AC-6563-04E301250E4F}"/>
              </a:ext>
            </a:extLst>
          </p:cNvPr>
          <p:cNvSpPr txBox="1"/>
          <p:nvPr/>
        </p:nvSpPr>
        <p:spPr>
          <a:xfrm>
            <a:off x="140043" y="1286815"/>
            <a:ext cx="12051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spc="300" dirty="0">
                <a:solidFill>
                  <a:srgbClr val="212529"/>
                </a:solidFill>
                <a:effectLst/>
                <a:latin typeface="Wotfard"/>
              </a:rPr>
              <a:t>In </a:t>
            </a:r>
            <a:r>
              <a:rPr lang="en-GB" b="1" i="0" spc="300" dirty="0" err="1">
                <a:solidFill>
                  <a:srgbClr val="212529"/>
                </a:solidFill>
                <a:effectLst/>
                <a:latin typeface="Wotfard"/>
              </a:rPr>
              <a:t>Tkinter</a:t>
            </a:r>
            <a:r>
              <a:rPr lang="en-GB" b="1" i="0" spc="300" dirty="0">
                <a:solidFill>
                  <a:srgbClr val="212529"/>
                </a:solidFill>
                <a:effectLst/>
                <a:latin typeface="Wotfard"/>
              </a:rPr>
              <a:t>, the position and size of a window on the screen is determined by its </a:t>
            </a:r>
            <a:r>
              <a:rPr lang="en-GB" b="1" i="1" spc="300" dirty="0">
                <a:solidFill>
                  <a:srgbClr val="212529"/>
                </a:solidFill>
                <a:effectLst/>
                <a:latin typeface="Wotfard"/>
              </a:rPr>
              <a:t>geometry</a:t>
            </a:r>
            <a:r>
              <a:rPr lang="en-GB" b="1" i="0" spc="300" dirty="0">
                <a:solidFill>
                  <a:srgbClr val="212529"/>
                </a:solidFill>
                <a:effectLst/>
                <a:latin typeface="Wotfard"/>
              </a:rPr>
              <a:t>.</a:t>
            </a:r>
          </a:p>
          <a:p>
            <a:pPr algn="l"/>
            <a:r>
              <a:rPr lang="en-GB" b="1" i="0" spc="300" dirty="0">
                <a:solidFill>
                  <a:srgbClr val="212529"/>
                </a:solidFill>
                <a:effectLst/>
                <a:latin typeface="Wotfard"/>
              </a:rPr>
              <a:t>The following shows the geometry specification:</a:t>
            </a:r>
          </a:p>
        </p:txBody>
      </p:sp>
    </p:spTree>
    <p:extLst>
      <p:ext uri="{BB962C8B-B14F-4D97-AF65-F5344CB8AC3E}">
        <p14:creationId xmlns:p14="http://schemas.microsoft.com/office/powerpoint/2010/main" val="429044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8BA36-9FF5-0E81-9D97-7CD481B95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2D49A-840A-46E9-3051-B0AD41B2478B}"/>
              </a:ext>
            </a:extLst>
          </p:cNvPr>
          <p:cNvSpPr txBox="1"/>
          <p:nvPr/>
        </p:nvSpPr>
        <p:spPr>
          <a:xfrm>
            <a:off x="140043" y="234778"/>
            <a:ext cx="119119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spc="800" dirty="0">
                <a:latin typeface="Agency FB" panose="020B0503020202020204" pitchFamily="34" charset="0"/>
              </a:rPr>
              <a:t>Changing Window Size and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77796-5ACA-E831-ACC9-4EE03F6578A5}"/>
              </a:ext>
            </a:extLst>
          </p:cNvPr>
          <p:cNvSpPr txBox="1"/>
          <p:nvPr/>
        </p:nvSpPr>
        <p:spPr>
          <a:xfrm>
            <a:off x="180150" y="3120080"/>
            <a:ext cx="6258696" cy="2308324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Window Demo'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'600x400+50+50'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D9356-6A21-ED43-1DEC-BFFBFBB9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54" y="2347452"/>
            <a:ext cx="5512196" cy="4127489"/>
          </a:xfrm>
          <a:prstGeom prst="rect">
            <a:avLst/>
          </a:prstGeom>
          <a:ln w="28575">
            <a:solidFill>
              <a:srgbClr val="0099CC"/>
            </a:solidFill>
          </a:ln>
        </p:spPr>
      </p:pic>
    </p:spTree>
    <p:extLst>
      <p:ext uri="{BB962C8B-B14F-4D97-AF65-F5344CB8AC3E}">
        <p14:creationId xmlns:p14="http://schemas.microsoft.com/office/powerpoint/2010/main" val="26371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7C98-2603-CE12-23EF-4B98E13A2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BB17E-B972-F6EB-42D5-5DA8EFF45F22}"/>
              </a:ext>
            </a:extLst>
          </p:cNvPr>
          <p:cNvSpPr txBox="1"/>
          <p:nvPr/>
        </p:nvSpPr>
        <p:spPr>
          <a:xfrm>
            <a:off x="2722605" y="172994"/>
            <a:ext cx="674678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Resizing Behavior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F71869-D3BC-2609-B2CB-690AADE0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0902"/>
            <a:ext cx="116618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spc="50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By default, you can </a:t>
            </a:r>
            <a:r>
              <a:rPr lang="en-US" altLang="en-US" sz="2000" spc="50">
                <a:solidFill>
                  <a:srgbClr val="212529"/>
                </a:solidFill>
                <a:latin typeface="Agency FB" panose="020B0503020202020204" pitchFamily="34" charset="0"/>
              </a:rPr>
              <a:t>re</a:t>
            </a:r>
            <a:r>
              <a:rPr kumimoji="0" lang="en-US" altLang="en-US" sz="2000" b="0" i="0" u="none" strike="noStrike" cap="none" spc="50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size the width and height of a window. To prevent the window from resizing, you can use the </a:t>
            </a:r>
            <a:r>
              <a:rPr kumimoji="0" lang="en-US" altLang="en-US" sz="2000" b="0" i="0" u="none" strike="noStrike" cap="none" spc="50" normalizeH="0" baseline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resizable()</a:t>
            </a:r>
            <a:r>
              <a:rPr kumimoji="0" lang="en-US" altLang="en-US" sz="2000" b="0" i="0" u="none" strike="noStrike" cap="none" spc="50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 method:</a:t>
            </a:r>
            <a:r>
              <a:rPr kumimoji="0" lang="en-US" altLang="en-US" sz="2000" b="0" i="0" u="none" strike="noStrike" cap="none" spc="50" normalizeH="0" baseline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endParaRPr kumimoji="0" lang="en-US" altLang="en-US" sz="2000" b="0" i="0" u="none" strike="noStrike" cap="none" spc="50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B86CD-5FB3-581E-9FD8-D1C983B8536B}"/>
              </a:ext>
            </a:extLst>
          </p:cNvPr>
          <p:cNvSpPr txBox="1"/>
          <p:nvPr/>
        </p:nvSpPr>
        <p:spPr>
          <a:xfrm>
            <a:off x="95765" y="2715046"/>
            <a:ext cx="6147486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B67D4-9AF1-5325-3908-27F198B55D97}"/>
              </a:ext>
            </a:extLst>
          </p:cNvPr>
          <p:cNvSpPr txBox="1"/>
          <p:nvPr/>
        </p:nvSpPr>
        <p:spPr>
          <a:xfrm>
            <a:off x="0" y="3228945"/>
            <a:ext cx="6147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0" spc="5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The following shows how to make the window with a fixed size:</a:t>
            </a:r>
            <a:endParaRPr lang="en-US" sz="2000" spc="5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A4BCC-C0B6-4EA8-CF94-992C0641767A}"/>
              </a:ext>
            </a:extLst>
          </p:cNvPr>
          <p:cNvSpPr txBox="1"/>
          <p:nvPr/>
        </p:nvSpPr>
        <p:spPr>
          <a:xfrm>
            <a:off x="95765" y="3792729"/>
            <a:ext cx="614748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Window Demo'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'600x400+50+50'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B087332-4056-DAF0-9D9F-7DACCF11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978" y="4318507"/>
            <a:ext cx="458822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When a window is resizable, you can specify the minimum and maximum sizes using the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minsize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 and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maxsize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 methods: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85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1CB9D-C5DF-9CEE-1A46-63FE749C0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3393E-30CB-5636-0916-845A98F7CD4D}"/>
              </a:ext>
            </a:extLst>
          </p:cNvPr>
          <p:cNvSpPr txBox="1"/>
          <p:nvPr/>
        </p:nvSpPr>
        <p:spPr>
          <a:xfrm>
            <a:off x="3314700" y="368300"/>
            <a:ext cx="55626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spc="800" dirty="0">
                <a:latin typeface="Agency FB" panose="020B0503020202020204" pitchFamily="34" charset="0"/>
              </a:rPr>
              <a:t>Transparency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391A0-983A-A113-CE70-CE457A931CAF}"/>
              </a:ext>
            </a:extLst>
          </p:cNvPr>
          <p:cNvSpPr txBox="1"/>
          <p:nvPr/>
        </p:nvSpPr>
        <p:spPr>
          <a:xfrm>
            <a:off x="444500" y="1849735"/>
            <a:ext cx="1029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Tkinter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Agency FB" panose="020B0503020202020204" pitchFamily="34" charset="0"/>
              </a:rPr>
              <a:t> allows you to specify the transparency of a window by setting its alpha channel ranging from 0.0 (fully transparent) to 1.0 (fully opaque):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96340-1D2A-6AA8-DC1E-A7CE2BB44894}"/>
              </a:ext>
            </a:extLst>
          </p:cNvPr>
          <p:cNvSpPr txBox="1"/>
          <p:nvPr/>
        </p:nvSpPr>
        <p:spPr>
          <a:xfrm>
            <a:off x="533400" y="3201937"/>
            <a:ext cx="6096000" cy="2585323"/>
          </a:xfrm>
          <a:prstGeom prst="rect">
            <a:avLst/>
          </a:prstGeom>
          <a:solidFill>
            <a:schemeClr val="tx1"/>
          </a:solidFill>
          <a:ln w="3810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Window Demo'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'600x400+50+50'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attributes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'-alpha'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E2F9E-A323-F02A-7C46-41A264DC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247" y="2933699"/>
            <a:ext cx="4953162" cy="36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2110</Words>
  <Application>Microsoft Office PowerPoint</Application>
  <PresentationFormat>Widescreen</PresentationFormat>
  <Paragraphs>367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Adobe Caslon Pro Bold</vt:lpstr>
      <vt:lpstr>Agency FB</vt:lpstr>
      <vt:lpstr>Arial</vt:lpstr>
      <vt:lpstr>Calibri</vt:lpstr>
      <vt:lpstr>Calibri Light</vt:lpstr>
      <vt:lpstr>Consolas</vt:lpstr>
      <vt:lpstr>Lucida Grande</vt:lpstr>
      <vt:lpstr>Nunito</vt:lpstr>
      <vt:lpstr>ui-monospace</vt:lpstr>
      <vt:lpstr>Wotfard</vt:lpstr>
      <vt:lpstr>Office Theme</vt:lpstr>
      <vt:lpstr>Python 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</dc:title>
  <dc:creator>Thuta Htun</dc:creator>
  <cp:lastModifiedBy>Zayar Naing</cp:lastModifiedBy>
  <cp:revision>26</cp:revision>
  <dcterms:created xsi:type="dcterms:W3CDTF">2024-03-06T07:25:00Z</dcterms:created>
  <dcterms:modified xsi:type="dcterms:W3CDTF">2024-03-07T07:38:32Z</dcterms:modified>
</cp:coreProperties>
</file>