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9"/>
  </p:notesMasterIdLst>
  <p:sldIdLst>
    <p:sldId id="256" r:id="rId2"/>
    <p:sldId id="257" r:id="rId3"/>
    <p:sldId id="259" r:id="rId4"/>
    <p:sldId id="258" r:id="rId5"/>
    <p:sldId id="262" r:id="rId6"/>
    <p:sldId id="263" r:id="rId7"/>
    <p:sldId id="264" r:id="rId8"/>
    <p:sldId id="265" r:id="rId9"/>
    <p:sldId id="266" r:id="rId10"/>
    <p:sldId id="267" r:id="rId11"/>
    <p:sldId id="268" r:id="rId12"/>
    <p:sldId id="271" r:id="rId13"/>
    <p:sldId id="272" r:id="rId14"/>
    <p:sldId id="273" r:id="rId15"/>
    <p:sldId id="274"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B990DF-06F1-42D9-8458-8628D9C1BBA3}" type="datetimeFigureOut">
              <a:rPr lang="en-US" smtClean="0"/>
              <a:t>5/29/2025</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972858-B6FE-4071-A305-7BF847BC3394}" type="slidenum">
              <a:rPr lang="en-US" smtClean="0"/>
              <a:t>‹N°›</a:t>
            </a:fld>
            <a:endParaRPr lang="en-US"/>
          </a:p>
        </p:txBody>
      </p:sp>
    </p:spTree>
    <p:extLst>
      <p:ext uri="{BB962C8B-B14F-4D97-AF65-F5344CB8AC3E}">
        <p14:creationId xmlns:p14="http://schemas.microsoft.com/office/powerpoint/2010/main" val="1316096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DB972858-B6FE-4071-A305-7BF847BC3394}" type="slidenum">
              <a:rPr lang="en-US" smtClean="0"/>
              <a:t>1</a:t>
            </a:fld>
            <a:endParaRPr lang="en-US"/>
          </a:p>
        </p:txBody>
      </p:sp>
    </p:spTree>
    <p:extLst>
      <p:ext uri="{BB962C8B-B14F-4D97-AF65-F5344CB8AC3E}">
        <p14:creationId xmlns:p14="http://schemas.microsoft.com/office/powerpoint/2010/main" val="2657939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9EF281DA-6020-41A5-AC27-99092E012880}" type="datetime1">
              <a:rPr lang="en-US" smtClean="0"/>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261710-F247-44FF-9491-D84B58B85439}" type="slidenum">
              <a:rPr lang="en-US" smtClean="0"/>
              <a:t>‹N°›</a:t>
            </a:fld>
            <a:endParaRPr lang="en-US"/>
          </a:p>
        </p:txBody>
      </p:sp>
    </p:spTree>
    <p:extLst>
      <p:ext uri="{BB962C8B-B14F-4D97-AF65-F5344CB8AC3E}">
        <p14:creationId xmlns:p14="http://schemas.microsoft.com/office/powerpoint/2010/main" val="3589215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268533E-266C-4F53-AAD0-FDF35292C038}" type="datetime1">
              <a:rPr lang="en-US" smtClean="0"/>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261710-F247-44FF-9491-D84B58B85439}" type="slidenum">
              <a:rPr lang="en-US" smtClean="0"/>
              <a:t>‹N°›</a:t>
            </a:fld>
            <a:endParaRPr lang="en-US"/>
          </a:p>
        </p:txBody>
      </p:sp>
    </p:spTree>
    <p:extLst>
      <p:ext uri="{BB962C8B-B14F-4D97-AF65-F5344CB8AC3E}">
        <p14:creationId xmlns:p14="http://schemas.microsoft.com/office/powerpoint/2010/main" val="3815374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8C46D7A-C7A6-4775-B6AF-49A8B583350B}" type="datetime1">
              <a:rPr lang="en-US" smtClean="0"/>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261710-F247-44FF-9491-D84B58B85439}" type="slidenum">
              <a:rPr lang="en-US" smtClean="0"/>
              <a:t>‹N°›</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65239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95C2B910-3827-4BD6-8123-4AE548F737FC}" type="datetime1">
              <a:rPr lang="en-US" smtClean="0"/>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261710-F247-44FF-9491-D84B58B85439}" type="slidenum">
              <a:rPr lang="en-US" smtClean="0"/>
              <a:t>‹N°›</a:t>
            </a:fld>
            <a:endParaRPr lang="en-US"/>
          </a:p>
        </p:txBody>
      </p:sp>
    </p:spTree>
    <p:extLst>
      <p:ext uri="{BB962C8B-B14F-4D97-AF65-F5344CB8AC3E}">
        <p14:creationId xmlns:p14="http://schemas.microsoft.com/office/powerpoint/2010/main" val="384534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DCDDC872-D277-4803-A8D0-F95DE3617D65}" type="datetime1">
              <a:rPr lang="en-US" smtClean="0"/>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261710-F247-44FF-9491-D84B58B85439}" type="slidenum">
              <a:rPr lang="en-US" smtClean="0"/>
              <a:t>‹N°›</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90014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6F5EE84A-7DAB-4F29-8017-0717C3AD67B6}" type="datetime1">
              <a:rPr lang="en-US" smtClean="0"/>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261710-F247-44FF-9491-D84B58B85439}" type="slidenum">
              <a:rPr lang="en-US" smtClean="0"/>
              <a:t>‹N°›</a:t>
            </a:fld>
            <a:endParaRPr lang="en-US"/>
          </a:p>
        </p:txBody>
      </p:sp>
    </p:spTree>
    <p:extLst>
      <p:ext uri="{BB962C8B-B14F-4D97-AF65-F5344CB8AC3E}">
        <p14:creationId xmlns:p14="http://schemas.microsoft.com/office/powerpoint/2010/main" val="2805069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E63FEAF-22A1-40DB-8EE1-6B934B9D0E16}" type="datetime1">
              <a:rPr lang="en-US" smtClean="0"/>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261710-F247-44FF-9491-D84B58B85439}" type="slidenum">
              <a:rPr lang="en-US" smtClean="0"/>
              <a:t>‹N°›</a:t>
            </a:fld>
            <a:endParaRPr lang="en-US"/>
          </a:p>
        </p:txBody>
      </p:sp>
    </p:spTree>
    <p:extLst>
      <p:ext uri="{BB962C8B-B14F-4D97-AF65-F5344CB8AC3E}">
        <p14:creationId xmlns:p14="http://schemas.microsoft.com/office/powerpoint/2010/main" val="38179871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52F2A8C-2E45-4B79-BBB8-CA16F1A5CB2E}" type="datetime1">
              <a:rPr lang="en-US" smtClean="0"/>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261710-F247-44FF-9491-D84B58B85439}" type="slidenum">
              <a:rPr lang="en-US" smtClean="0"/>
              <a:t>‹N°›</a:t>
            </a:fld>
            <a:endParaRPr lang="en-US"/>
          </a:p>
        </p:txBody>
      </p:sp>
    </p:spTree>
    <p:extLst>
      <p:ext uri="{BB962C8B-B14F-4D97-AF65-F5344CB8AC3E}">
        <p14:creationId xmlns:p14="http://schemas.microsoft.com/office/powerpoint/2010/main" val="908209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B382FED-1FA3-4B24-BFF2-73356FA498D4}" type="datetime1">
              <a:rPr lang="en-US" smtClean="0"/>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261710-F247-44FF-9491-D84B58B85439}" type="slidenum">
              <a:rPr lang="en-US" smtClean="0"/>
              <a:t>‹N°›</a:t>
            </a:fld>
            <a:endParaRPr lang="en-US"/>
          </a:p>
        </p:txBody>
      </p:sp>
    </p:spTree>
    <p:extLst>
      <p:ext uri="{BB962C8B-B14F-4D97-AF65-F5344CB8AC3E}">
        <p14:creationId xmlns:p14="http://schemas.microsoft.com/office/powerpoint/2010/main" val="230443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C4CAA53-C623-4928-8494-7FB5D4F4D3A0}" type="datetime1">
              <a:rPr lang="en-US" smtClean="0"/>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261710-F247-44FF-9491-D84B58B85439}" type="slidenum">
              <a:rPr lang="en-US" smtClean="0"/>
              <a:t>‹N°›</a:t>
            </a:fld>
            <a:endParaRPr lang="en-US"/>
          </a:p>
        </p:txBody>
      </p:sp>
    </p:spTree>
    <p:extLst>
      <p:ext uri="{BB962C8B-B14F-4D97-AF65-F5344CB8AC3E}">
        <p14:creationId xmlns:p14="http://schemas.microsoft.com/office/powerpoint/2010/main" val="3161848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976D1388-18AD-4ACC-9238-2090D9783A52}" type="datetime1">
              <a:rPr lang="en-US" smtClean="0"/>
              <a:t>5/29/2025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61710-F247-44FF-9491-D84B58B85439}" type="slidenum">
              <a:rPr lang="en-US" smtClean="0"/>
              <a:t>‹N°›</a:t>
            </a:fld>
            <a:endParaRPr lang="en-US"/>
          </a:p>
        </p:txBody>
      </p:sp>
    </p:spTree>
    <p:extLst>
      <p:ext uri="{BB962C8B-B14F-4D97-AF65-F5344CB8AC3E}">
        <p14:creationId xmlns:p14="http://schemas.microsoft.com/office/powerpoint/2010/main" val="2662920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7CE9BC30-0B7C-4569-BB3F-76ACBC4A11C8}" type="datetime1">
              <a:rPr lang="en-US" smtClean="0"/>
              <a:t>5/29/2025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261710-F247-44FF-9491-D84B58B85439}" type="slidenum">
              <a:rPr lang="en-US" smtClean="0"/>
              <a:t>‹N°›</a:t>
            </a:fld>
            <a:endParaRPr lang="en-US"/>
          </a:p>
        </p:txBody>
      </p:sp>
    </p:spTree>
    <p:extLst>
      <p:ext uri="{BB962C8B-B14F-4D97-AF65-F5344CB8AC3E}">
        <p14:creationId xmlns:p14="http://schemas.microsoft.com/office/powerpoint/2010/main" val="2901066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CB09185-E29A-4524-BF52-7F75D15E2D6D}" type="datetime1">
              <a:rPr lang="en-US" smtClean="0"/>
              <a:t>5/29/2025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261710-F247-44FF-9491-D84B58B85439}" type="slidenum">
              <a:rPr lang="en-US" smtClean="0"/>
              <a:t>‹N°›</a:t>
            </a:fld>
            <a:endParaRPr lang="en-US"/>
          </a:p>
        </p:txBody>
      </p:sp>
    </p:spTree>
    <p:extLst>
      <p:ext uri="{BB962C8B-B14F-4D97-AF65-F5344CB8AC3E}">
        <p14:creationId xmlns:p14="http://schemas.microsoft.com/office/powerpoint/2010/main" val="2397963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8008F1-3FC9-450B-88F5-FAD99674940E}" type="datetime1">
              <a:rPr lang="en-US" smtClean="0"/>
              <a:t>5/29/2025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261710-F247-44FF-9491-D84B58B85439}" type="slidenum">
              <a:rPr lang="en-US" smtClean="0"/>
              <a:t>‹N°›</a:t>
            </a:fld>
            <a:endParaRPr lang="en-US"/>
          </a:p>
        </p:txBody>
      </p:sp>
    </p:spTree>
    <p:extLst>
      <p:ext uri="{BB962C8B-B14F-4D97-AF65-F5344CB8AC3E}">
        <p14:creationId xmlns:p14="http://schemas.microsoft.com/office/powerpoint/2010/main" val="1577134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5BBB78F-92E3-4F06-8B42-ACD00C293D97}" type="datetime1">
              <a:rPr lang="en-US" smtClean="0"/>
              <a:t>5/29/2025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61710-F247-44FF-9491-D84B58B85439}" type="slidenum">
              <a:rPr lang="en-US" smtClean="0"/>
              <a:t>‹N°›</a:t>
            </a:fld>
            <a:endParaRPr lang="en-US"/>
          </a:p>
        </p:txBody>
      </p:sp>
    </p:spTree>
    <p:extLst>
      <p:ext uri="{BB962C8B-B14F-4D97-AF65-F5344CB8AC3E}">
        <p14:creationId xmlns:p14="http://schemas.microsoft.com/office/powerpoint/2010/main" val="790099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61710-F247-44FF-9491-D84B58B85439}" type="slidenum">
              <a:rPr lang="en-US" smtClean="0"/>
              <a:t>‹N°›</a:t>
            </a:fld>
            <a:endParaRPr lang="en-US"/>
          </a:p>
        </p:txBody>
      </p:sp>
      <p:sp>
        <p:nvSpPr>
          <p:cNvPr id="5" name="Date Placeholder 4"/>
          <p:cNvSpPr>
            <a:spLocks noGrp="1"/>
          </p:cNvSpPr>
          <p:nvPr>
            <p:ph type="dt" sz="half" idx="10"/>
          </p:nvPr>
        </p:nvSpPr>
        <p:spPr/>
        <p:txBody>
          <a:bodyPr/>
          <a:lstStyle/>
          <a:p>
            <a:fld id="{B0C48EAE-0B54-4F7F-9325-31E9363A4833}" type="datetime1">
              <a:rPr lang="en-US" smtClean="0"/>
              <a:t>5/29/2025</a:t>
            </a:fld>
            <a:endParaRPr lang="en-US"/>
          </a:p>
        </p:txBody>
      </p:sp>
    </p:spTree>
    <p:extLst>
      <p:ext uri="{BB962C8B-B14F-4D97-AF65-F5344CB8AC3E}">
        <p14:creationId xmlns:p14="http://schemas.microsoft.com/office/powerpoint/2010/main" val="999515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1DB8A0-2AB8-48FF-A895-DF979F8D9014}" type="datetime1">
              <a:rPr lang="en-US" smtClean="0"/>
              <a:t>5/29/2025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1261710-F247-44FF-9491-D84B58B85439}" type="slidenum">
              <a:rPr lang="en-US" smtClean="0"/>
              <a:t>‹N°›</a:t>
            </a:fld>
            <a:endParaRPr lang="en-US"/>
          </a:p>
        </p:txBody>
      </p:sp>
    </p:spTree>
    <p:extLst>
      <p:ext uri="{BB962C8B-B14F-4D97-AF65-F5344CB8AC3E}">
        <p14:creationId xmlns:p14="http://schemas.microsoft.com/office/powerpoint/2010/main" val="19894942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57642" y="121024"/>
            <a:ext cx="9176633" cy="6427693"/>
          </a:xfrm>
        </p:spPr>
        <p:txBody>
          <a:bodyPr/>
          <a:lstStyle/>
          <a:p>
            <a:pPr lvl="0" algn="ctr">
              <a:lnSpc>
                <a:spcPct val="150000"/>
              </a:lnSpc>
            </a:pPr>
            <a:r>
              <a:rPr lang="fr-FR" sz="2400" b="1" dirty="0" smtClean="0">
                <a:latin typeface="Times New Roman" panose="02020603050405020304" pitchFamily="18" charset="0"/>
                <a:cs typeface="Times New Roman" panose="02020603050405020304" pitchFamily="18" charset="0"/>
              </a:rPr>
              <a:t>PROJET:</a:t>
            </a:r>
            <a:r>
              <a:rPr lang="fr-FR" sz="2400" dirty="0" smtClean="0">
                <a:latin typeface="Times New Roman" panose="02020603050405020304" pitchFamily="18" charset="0"/>
                <a:cs typeface="Times New Roman" panose="02020603050405020304" pitchFamily="18" charset="0"/>
              </a:rPr>
              <a:t/>
            </a:r>
            <a:br>
              <a:rPr lang="fr-FR" sz="2400" dirty="0" smtClean="0">
                <a:latin typeface="Times New Roman" panose="02020603050405020304" pitchFamily="18" charset="0"/>
                <a:cs typeface="Times New Roman" panose="02020603050405020304" pitchFamily="18" charset="0"/>
              </a:rPr>
            </a:br>
            <a:r>
              <a:rPr lang="fr-FR" sz="2400" b="1" dirty="0" smtClean="0">
                <a:latin typeface="Times New Roman" panose="02020603050405020304" pitchFamily="18" charset="0"/>
                <a:cs typeface="Times New Roman" panose="02020603050405020304" pitchFamily="18" charset="0"/>
              </a:rPr>
              <a:t>VÉRFICATEUR DE PARENTHÈSES ÉQUILIBRÉES</a:t>
            </a:r>
            <a:r>
              <a:rPr lang="fr-FR" sz="3600" dirty="0" smtClean="0"/>
              <a:t/>
            </a:r>
            <a:br>
              <a:rPr lang="fr-FR" sz="3600" dirty="0" smtClean="0"/>
            </a:br>
            <a:r>
              <a:rPr lang="fr-FR" sz="2800" b="1" dirty="0" smtClean="0">
                <a:solidFill>
                  <a:schemeClr val="tx1"/>
                </a:solidFill>
                <a:latin typeface="Times New Roman" panose="02020603050405020304" pitchFamily="18" charset="0"/>
                <a:cs typeface="Times New Roman" panose="02020603050405020304" pitchFamily="18" charset="0"/>
              </a:rPr>
              <a:t>Travail effectue par</a:t>
            </a:r>
            <a:r>
              <a:rPr lang="fr-FR" sz="2800" dirty="0" smtClean="0">
                <a:latin typeface="Times New Roman" panose="02020603050405020304" pitchFamily="18" charset="0"/>
                <a:cs typeface="Times New Roman" panose="02020603050405020304" pitchFamily="18" charset="0"/>
              </a:rPr>
              <a:t> </a:t>
            </a:r>
            <a:r>
              <a:rPr lang="fr-FR" sz="2000" dirty="0" smtClean="0">
                <a:latin typeface="Times New Roman" panose="02020603050405020304" pitchFamily="18" charset="0"/>
                <a:cs typeface="Times New Roman" panose="02020603050405020304" pitchFamily="18" charset="0"/>
              </a:rPr>
              <a:t>:</a:t>
            </a:r>
            <a:br>
              <a:rPr lang="fr-FR" sz="2000" dirty="0" smtClean="0">
                <a:latin typeface="Times New Roman" panose="02020603050405020304" pitchFamily="18" charset="0"/>
                <a:cs typeface="Times New Roman" panose="02020603050405020304" pitchFamily="18" charset="0"/>
              </a:rPr>
            </a:br>
            <a:r>
              <a:rPr lang="fr-FR" sz="2000" dirty="0" smtClean="0">
                <a:solidFill>
                  <a:schemeClr val="tx1"/>
                </a:solidFill>
                <a:latin typeface="Times New Roman" panose="02020603050405020304" pitchFamily="18" charset="0"/>
                <a:cs typeface="Times New Roman" panose="02020603050405020304" pitchFamily="18" charset="0"/>
              </a:rPr>
              <a:t> </a:t>
            </a:r>
            <a:r>
              <a:rPr lang="fr-FR" sz="2000" b="1" dirty="0">
                <a:solidFill>
                  <a:schemeClr val="tx1"/>
                </a:solidFill>
                <a:latin typeface="Times New Roman" panose="02020603050405020304" pitchFamily="18" charset="0"/>
                <a:cs typeface="Times New Roman" panose="02020603050405020304" pitchFamily="18" charset="0"/>
              </a:rPr>
              <a:t>BOUCHEL PONKOUA EXCEL </a:t>
            </a:r>
            <a:r>
              <a:rPr lang="en-US" sz="2000" dirty="0">
                <a:solidFill>
                  <a:schemeClr val="tx1"/>
                </a:solidFill>
                <a:latin typeface="Times New Roman" panose="02020603050405020304" pitchFamily="18" charset="0"/>
                <a:cs typeface="Times New Roman" panose="02020603050405020304" pitchFamily="18" charset="0"/>
              </a:rPr>
              <a:t/>
            </a:r>
            <a:br>
              <a:rPr lang="en-US" sz="2000" dirty="0">
                <a:solidFill>
                  <a:schemeClr val="tx1"/>
                </a:solidFill>
                <a:latin typeface="Times New Roman" panose="02020603050405020304" pitchFamily="18" charset="0"/>
                <a:cs typeface="Times New Roman" panose="02020603050405020304" pitchFamily="18" charset="0"/>
              </a:rPr>
            </a:br>
            <a:r>
              <a:rPr lang="fr-FR" sz="2000" b="1" dirty="0">
                <a:solidFill>
                  <a:schemeClr val="tx1"/>
                </a:solidFill>
                <a:latin typeface="Times New Roman" panose="02020603050405020304" pitchFamily="18" charset="0"/>
                <a:cs typeface="Times New Roman" panose="02020603050405020304" pitchFamily="18" charset="0"/>
              </a:rPr>
              <a:t>DJUIKEM TANGUE </a:t>
            </a:r>
            <a:r>
              <a:rPr lang="fr-FR" sz="2000" b="1" dirty="0" smtClean="0">
                <a:solidFill>
                  <a:schemeClr val="tx1"/>
                </a:solidFill>
                <a:latin typeface="Times New Roman" panose="02020603050405020304" pitchFamily="18" charset="0"/>
                <a:cs typeface="Times New Roman" panose="02020603050405020304" pitchFamily="18" charset="0"/>
              </a:rPr>
              <a:t> SHEILLA</a:t>
            </a:r>
            <a:r>
              <a:rPr lang="en-US" sz="2000" dirty="0">
                <a:solidFill>
                  <a:schemeClr val="tx1"/>
                </a:solidFill>
                <a:latin typeface="Times New Roman" panose="02020603050405020304" pitchFamily="18" charset="0"/>
                <a:cs typeface="Times New Roman" panose="02020603050405020304" pitchFamily="18" charset="0"/>
              </a:rPr>
              <a:t/>
            </a:r>
            <a:br>
              <a:rPr lang="en-US" sz="2000" dirty="0">
                <a:solidFill>
                  <a:schemeClr val="tx1"/>
                </a:solidFill>
                <a:latin typeface="Times New Roman" panose="02020603050405020304" pitchFamily="18" charset="0"/>
                <a:cs typeface="Times New Roman" panose="02020603050405020304" pitchFamily="18" charset="0"/>
              </a:rPr>
            </a:br>
            <a:r>
              <a:rPr lang="fr-FR" sz="2000" b="1" dirty="0" smtClean="0">
                <a:solidFill>
                  <a:schemeClr val="tx1"/>
                </a:solidFill>
                <a:latin typeface="Times New Roman" panose="02020603050405020304" pitchFamily="18" charset="0"/>
                <a:cs typeface="Times New Roman" panose="02020603050405020304" pitchFamily="18" charset="0"/>
              </a:rPr>
              <a:t>FOSSE </a:t>
            </a:r>
            <a:r>
              <a:rPr lang="fr-FR" sz="2000" b="1" dirty="0">
                <a:solidFill>
                  <a:schemeClr val="tx1"/>
                </a:solidFill>
                <a:latin typeface="Times New Roman" panose="02020603050405020304" pitchFamily="18" charset="0"/>
                <a:cs typeface="Times New Roman" panose="02020603050405020304" pitchFamily="18" charset="0"/>
              </a:rPr>
              <a:t>KOAGNE DAVID RYAN</a:t>
            </a:r>
            <a:r>
              <a:rPr lang="en-US" sz="2000" dirty="0">
                <a:solidFill>
                  <a:schemeClr val="tx1"/>
                </a:solidFill>
                <a:latin typeface="Times New Roman" panose="02020603050405020304" pitchFamily="18" charset="0"/>
                <a:cs typeface="Times New Roman" panose="02020603050405020304" pitchFamily="18" charset="0"/>
              </a:rPr>
              <a:t/>
            </a:r>
            <a:br>
              <a:rPr lang="en-US" sz="2000" dirty="0">
                <a:solidFill>
                  <a:schemeClr val="tx1"/>
                </a:solidFill>
                <a:latin typeface="Times New Roman" panose="02020603050405020304" pitchFamily="18" charset="0"/>
                <a:cs typeface="Times New Roman" panose="02020603050405020304" pitchFamily="18" charset="0"/>
              </a:rPr>
            </a:br>
            <a:r>
              <a:rPr lang="fr-FR" sz="2000" dirty="0" smtClean="0">
                <a:solidFill>
                  <a:schemeClr val="tx1"/>
                </a:solidFill>
                <a:latin typeface="Times New Roman" panose="02020603050405020304" pitchFamily="18" charset="0"/>
                <a:cs typeface="Times New Roman" panose="02020603050405020304" pitchFamily="18" charset="0"/>
              </a:rPr>
              <a:t/>
            </a:r>
            <a:br>
              <a:rPr lang="fr-FR" sz="2000" dirty="0" smtClean="0">
                <a:solidFill>
                  <a:schemeClr val="tx1"/>
                </a:solidFill>
                <a:latin typeface="Times New Roman" panose="02020603050405020304" pitchFamily="18" charset="0"/>
                <a:cs typeface="Times New Roman" panose="02020603050405020304" pitchFamily="18" charset="0"/>
              </a:rPr>
            </a:br>
            <a:r>
              <a:rPr lang="fr-FR" sz="2800" dirty="0" smtClean="0">
                <a:latin typeface="Times New Roman" panose="02020603050405020304" pitchFamily="18" charset="0"/>
                <a:cs typeface="Times New Roman" panose="02020603050405020304" pitchFamily="18" charset="0"/>
              </a:rPr>
              <a:t>                                </a:t>
            </a:r>
            <a:r>
              <a:rPr lang="fr-FR" sz="2800" dirty="0" smtClean="0">
                <a:solidFill>
                  <a:schemeClr val="tx1"/>
                </a:solidFill>
                <a:latin typeface="Times New Roman" panose="02020603050405020304" pitchFamily="18" charset="0"/>
                <a:cs typeface="Times New Roman" panose="02020603050405020304" pitchFamily="18" charset="0"/>
              </a:rPr>
              <a:t>Sous la supervision de</a:t>
            </a:r>
            <a:r>
              <a:rPr lang="fr-FR" sz="2000" dirty="0" smtClean="0">
                <a:solidFill>
                  <a:schemeClr val="tx1"/>
                </a:solidFill>
                <a:latin typeface="Times New Roman" panose="02020603050405020304" pitchFamily="18" charset="0"/>
                <a:cs typeface="Times New Roman" panose="02020603050405020304" pitchFamily="18" charset="0"/>
              </a:rPr>
              <a:t>: Ing ATANGANA </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5" name="Espace réservé du numéro de diapositive 4"/>
          <p:cNvSpPr>
            <a:spLocks noGrp="1"/>
          </p:cNvSpPr>
          <p:nvPr>
            <p:ph type="sldNum" sz="quarter" idx="12"/>
          </p:nvPr>
        </p:nvSpPr>
        <p:spPr/>
        <p:txBody>
          <a:bodyPr/>
          <a:lstStyle/>
          <a:p>
            <a:fld id="{61261710-F247-44FF-9491-D84B58B85439}" type="slidenum">
              <a:rPr lang="en-US" smtClean="0"/>
              <a:t>1</a:t>
            </a:fld>
            <a:endParaRPr lang="en-US"/>
          </a:p>
        </p:txBody>
      </p:sp>
      <p:pic>
        <p:nvPicPr>
          <p:cNvPr id="6" name="Picture 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0553" y="446786"/>
            <a:ext cx="2690812"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7543026" y="551022"/>
            <a:ext cx="2095274" cy="931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0" lang="en-US" altLang="en-US" sz="16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L’Université des TIC</a:t>
            </a:r>
            <a:endPar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algn="ctr"/>
            <a:r>
              <a:rPr lang="en-US" sz="1600" dirty="0" smtClean="0">
                <a:latin typeface="Times New Roman" panose="02020603050405020304" pitchFamily="18" charset="0"/>
                <a:cs typeface="Times New Roman" panose="02020603050405020304" pitchFamily="18" charset="0"/>
              </a:rPr>
              <a:t>****</a:t>
            </a:r>
          </a:p>
          <a:p>
            <a:pPr algn="ctr"/>
            <a:r>
              <a:rPr lang="en-US" sz="1600" dirty="0" err="1" smtClean="0">
                <a:latin typeface="Times New Roman" panose="02020603050405020304" pitchFamily="18" charset="0"/>
                <a:cs typeface="Times New Roman" panose="02020603050405020304" pitchFamily="18" charset="0"/>
              </a:rPr>
              <a:t>Faculte</a:t>
            </a:r>
            <a:r>
              <a:rPr lang="en-US" sz="1600" dirty="0" smtClean="0">
                <a:latin typeface="Times New Roman" panose="02020603050405020304" pitchFamily="18" charset="0"/>
                <a:cs typeface="Times New Roman" panose="02020603050405020304" pitchFamily="18" charset="0"/>
              </a:rPr>
              <a:t> des TIC</a:t>
            </a:r>
            <a:endParaRPr lang="en-US" sz="1600" dirty="0">
              <a:latin typeface="Times New Roman" panose="02020603050405020304" pitchFamily="18" charset="0"/>
              <a:cs typeface="Times New Roman" panose="02020603050405020304" pitchFamily="18" charset="0"/>
            </a:endParaRPr>
          </a:p>
        </p:txBody>
      </p:sp>
      <p:sp>
        <p:nvSpPr>
          <p:cNvPr id="15" name="Rectangle 14"/>
          <p:cNvSpPr/>
          <p:nvPr/>
        </p:nvSpPr>
        <p:spPr>
          <a:xfrm>
            <a:off x="1054100" y="551022"/>
            <a:ext cx="2164588" cy="125339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The ICT university</a:t>
            </a:r>
          </a:p>
          <a:p>
            <a:pPr algn="ctr"/>
            <a:r>
              <a:rPr lang="en-US" sz="1600" dirty="0" smtClean="0">
                <a:latin typeface="Times New Roman" panose="02020603050405020304" pitchFamily="18" charset="0"/>
                <a:cs typeface="Times New Roman" panose="02020603050405020304" pitchFamily="18" charset="0"/>
              </a:rPr>
              <a:t>****</a:t>
            </a:r>
          </a:p>
          <a:p>
            <a:pPr algn="ctr"/>
            <a:r>
              <a:rPr lang="en-US" sz="1600" dirty="0" smtClean="0">
                <a:latin typeface="Times New Roman" panose="02020603050405020304" pitchFamily="18" charset="0"/>
                <a:cs typeface="Times New Roman" panose="02020603050405020304" pitchFamily="18" charset="0"/>
              </a:rPr>
              <a:t>ICT faculty</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7289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268941"/>
            <a:ext cx="8596668" cy="618565"/>
          </a:xfrm>
        </p:spPr>
        <p:txBody>
          <a:bodyPr>
            <a:noAutofit/>
          </a:bodyPr>
          <a:lstStyle/>
          <a:p>
            <a:pPr algn="ctr"/>
            <a:r>
              <a:rPr lang="en-US" sz="4000" dirty="0">
                <a:latin typeface="Times New Roman" panose="02020603050405020304" pitchFamily="18" charset="0"/>
                <a:cs typeface="Times New Roman" panose="02020603050405020304" pitchFamily="18" charset="0"/>
              </a:rPr>
              <a:t>IV- DEPLOIEMENT DU SYSTEME </a:t>
            </a:r>
          </a:p>
        </p:txBody>
      </p:sp>
      <p:sp>
        <p:nvSpPr>
          <p:cNvPr id="3" name="Espace réservé du contenu 2"/>
          <p:cNvSpPr>
            <a:spLocks noGrp="1"/>
          </p:cNvSpPr>
          <p:nvPr>
            <p:ph idx="1"/>
          </p:nvPr>
        </p:nvSpPr>
        <p:spPr>
          <a:xfrm>
            <a:off x="475628" y="1089211"/>
            <a:ext cx="8596668" cy="5768789"/>
          </a:xfrm>
        </p:spPr>
        <p:txBody>
          <a:bodyPr/>
          <a:lstStyle/>
          <a:p>
            <a:pPr marL="0" indent="0">
              <a:buNone/>
            </a:pPr>
            <a:r>
              <a:rPr lang="fr-FR" b="1" dirty="0" smtClean="0">
                <a:latin typeface="Times New Roman" panose="02020603050405020304" pitchFamily="18" charset="0"/>
                <a:cs typeface="Times New Roman" panose="02020603050405020304" pitchFamily="18" charset="0"/>
              </a:rPr>
              <a:t>1.</a:t>
            </a:r>
            <a:r>
              <a:rPr lang="fr-FR" sz="2800" b="1" dirty="0" smtClean="0">
                <a:latin typeface="Times New Roman" panose="02020603050405020304" pitchFamily="18" charset="0"/>
                <a:cs typeface="Times New Roman" panose="02020603050405020304" pitchFamily="18" charset="0"/>
              </a:rPr>
              <a:t>Préparation </a:t>
            </a:r>
            <a:r>
              <a:rPr lang="fr-FR" sz="2800" b="1" dirty="0">
                <a:latin typeface="Times New Roman" panose="02020603050405020304" pitchFamily="18" charset="0"/>
                <a:cs typeface="Times New Roman" panose="02020603050405020304" pitchFamily="18" charset="0"/>
              </a:rPr>
              <a:t>de l’Environnement de </a:t>
            </a:r>
            <a:r>
              <a:rPr lang="fr-FR" sz="2800" b="1" dirty="0" smtClean="0">
                <a:latin typeface="Times New Roman" panose="02020603050405020304" pitchFamily="18" charset="0"/>
                <a:cs typeface="Times New Roman" panose="02020603050405020304" pitchFamily="18" charset="0"/>
              </a:rPr>
              <a:t>Production</a:t>
            </a:r>
          </a:p>
          <a:p>
            <a:pPr algn="just"/>
            <a:r>
              <a:rPr lang="fr-FR"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Infrastructure : Serveur dédié ou cloud (AWS, Azure, ou autre).</a:t>
            </a:r>
            <a:endParaRPr lang="en-US" sz="2000" dirty="0">
              <a:latin typeface="Times New Roman" panose="02020603050405020304" pitchFamily="18" charset="0"/>
              <a:cs typeface="Times New Roman" panose="02020603050405020304" pitchFamily="18" charset="0"/>
            </a:endParaRPr>
          </a:p>
          <a:p>
            <a:pPr algn="just"/>
            <a:r>
              <a:rPr lang="fr-FR" sz="2000" dirty="0">
                <a:latin typeface="Times New Roman" panose="02020603050405020304" pitchFamily="18" charset="0"/>
                <a:cs typeface="Times New Roman" panose="02020603050405020304" pitchFamily="18" charset="0"/>
              </a:rPr>
              <a:t>- Système d’exploitation : Linux ou Windows, selon les </a:t>
            </a:r>
            <a:r>
              <a:rPr lang="fr-FR" sz="2000" dirty="0" smtClean="0">
                <a:latin typeface="Times New Roman" panose="02020603050405020304" pitchFamily="18" charset="0"/>
                <a:cs typeface="Times New Roman" panose="02020603050405020304" pitchFamily="18" charset="0"/>
              </a:rPr>
              <a:t>exigences</a:t>
            </a:r>
            <a:r>
              <a:rPr lang="en-US" sz="2000" dirty="0" smtClean="0">
                <a:latin typeface="Times New Roman" panose="02020603050405020304" pitchFamily="18" charset="0"/>
                <a:cs typeface="Times New Roman" panose="02020603050405020304" pitchFamily="18" charset="0"/>
              </a:rPr>
              <a:t>.</a:t>
            </a:r>
          </a:p>
          <a:p>
            <a:pPr algn="just"/>
            <a:r>
              <a:rPr lang="fr-FR" sz="2000" dirty="0">
                <a:latin typeface="Times New Roman" panose="02020603050405020304" pitchFamily="18" charset="0"/>
                <a:cs typeface="Times New Roman" panose="02020603050405020304" pitchFamily="18" charset="0"/>
              </a:rPr>
              <a:t>- Dépendances : Installation des bibliothèques et Framework nécessaires (Python, Node.js, etc.).</a:t>
            </a:r>
            <a:endParaRPr lang="en-US" sz="2000" dirty="0">
              <a:latin typeface="Times New Roman" panose="02020603050405020304" pitchFamily="18" charset="0"/>
              <a:cs typeface="Times New Roman" panose="02020603050405020304" pitchFamily="18" charset="0"/>
            </a:endParaRPr>
          </a:p>
          <a:p>
            <a:pPr algn="just"/>
            <a:r>
              <a:rPr lang="fr-FR" sz="2000" dirty="0">
                <a:latin typeface="Times New Roman" panose="02020603050405020304" pitchFamily="18" charset="0"/>
                <a:cs typeface="Times New Roman" panose="02020603050405020304" pitchFamily="18" charset="0"/>
              </a:rPr>
              <a:t>- Base de données (si requise) : Configuration et optimisation des accès aux données</a:t>
            </a:r>
            <a:r>
              <a:rPr lang="fr-FR"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r>
              <a:rPr lang="fr-FR" sz="2800" b="1" dirty="0">
                <a:latin typeface="Times New Roman" panose="02020603050405020304" pitchFamily="18" charset="0"/>
                <a:cs typeface="Times New Roman" panose="02020603050405020304" pitchFamily="18" charset="0"/>
              </a:rPr>
              <a:t>2</a:t>
            </a:r>
            <a:r>
              <a:rPr lang="fr-FR" sz="2800" b="1" dirty="0" smtClean="0">
                <a:latin typeface="Times New Roman" panose="02020603050405020304" pitchFamily="18" charset="0"/>
                <a:cs typeface="Times New Roman" panose="02020603050405020304" pitchFamily="18" charset="0"/>
              </a:rPr>
              <a:t>. </a:t>
            </a:r>
            <a:r>
              <a:rPr lang="fr-FR" sz="2800" b="1" dirty="0">
                <a:latin typeface="Times New Roman" panose="02020603050405020304" pitchFamily="18" charset="0"/>
                <a:cs typeface="Times New Roman" panose="02020603050405020304" pitchFamily="18" charset="0"/>
              </a:rPr>
              <a:t>Automatisation du </a:t>
            </a:r>
            <a:r>
              <a:rPr lang="fr-FR" sz="2800" b="1" dirty="0" smtClean="0">
                <a:latin typeface="Times New Roman" panose="02020603050405020304" pitchFamily="18" charset="0"/>
                <a:cs typeface="Times New Roman" panose="02020603050405020304" pitchFamily="18" charset="0"/>
              </a:rPr>
              <a:t>Déploiement</a:t>
            </a:r>
          </a:p>
          <a:p>
            <a:pPr algn="just"/>
            <a:r>
              <a:rPr lang="fr-FR" sz="2000" dirty="0">
                <a:latin typeface="Times New Roman" panose="02020603050405020304" pitchFamily="18" charset="0"/>
                <a:cs typeface="Times New Roman" panose="02020603050405020304" pitchFamily="18" charset="0"/>
              </a:rPr>
              <a:t>- Git et gestion de versions : Le code source est maintenu sur un dépôt Git.</a:t>
            </a:r>
            <a:endParaRPr lang="en-US" sz="2000" dirty="0">
              <a:latin typeface="Times New Roman" panose="02020603050405020304" pitchFamily="18" charset="0"/>
              <a:cs typeface="Times New Roman" panose="02020603050405020304" pitchFamily="18" charset="0"/>
            </a:endParaRPr>
          </a:p>
          <a:p>
            <a:pPr algn="just"/>
            <a:r>
              <a:rPr lang="fr-FR" sz="2000" dirty="0">
                <a:latin typeface="Times New Roman" panose="02020603050405020304" pitchFamily="18" charset="0"/>
                <a:cs typeface="Times New Roman" panose="02020603050405020304" pitchFamily="18" charset="0"/>
              </a:rPr>
              <a:t>- Pipeline CI/CD : Automatisation via Docker et </a:t>
            </a:r>
            <a:r>
              <a:rPr lang="fr-FR" sz="2000" dirty="0" err="1">
                <a:latin typeface="Times New Roman" panose="02020603050405020304" pitchFamily="18" charset="0"/>
                <a:cs typeface="Times New Roman" panose="02020603050405020304" pitchFamily="18" charset="0"/>
              </a:rPr>
              <a:t>Kubernetes</a:t>
            </a:r>
            <a:r>
              <a:rPr lang="fr-FR" sz="2000" dirty="0">
                <a:latin typeface="Times New Roman" panose="02020603050405020304" pitchFamily="18" charset="0"/>
                <a:cs typeface="Times New Roman" panose="02020603050405020304" pitchFamily="18" charset="0"/>
              </a:rPr>
              <a:t> pour garantir un déploiement cohérent</a:t>
            </a:r>
            <a:r>
              <a:rPr lang="fr-FR"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just"/>
            <a:r>
              <a:rPr lang="fr-FR" sz="2000" dirty="0" smtClean="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Tests unitaires et fonctionnels : Validation du bon fonctionnement avant mise en production.</a:t>
            </a:r>
            <a:endParaRPr lang="en-US" sz="20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Espace réservé du numéro de diapositive 4"/>
          <p:cNvSpPr>
            <a:spLocks noGrp="1"/>
          </p:cNvSpPr>
          <p:nvPr>
            <p:ph type="sldNum" sz="quarter" idx="12"/>
          </p:nvPr>
        </p:nvSpPr>
        <p:spPr/>
        <p:txBody>
          <a:bodyPr/>
          <a:lstStyle/>
          <a:p>
            <a:fld id="{61261710-F247-44FF-9491-D84B58B85439}" type="slidenum">
              <a:rPr lang="en-US" smtClean="0"/>
              <a:t>10</a:t>
            </a:fld>
            <a:endParaRPr lang="en-US"/>
          </a:p>
        </p:txBody>
      </p:sp>
    </p:spTree>
    <p:extLst>
      <p:ext uri="{BB962C8B-B14F-4D97-AF65-F5344CB8AC3E}">
        <p14:creationId xmlns:p14="http://schemas.microsoft.com/office/powerpoint/2010/main" val="193662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 calcmode="lin" valueType="num">
                                      <p:cBhvr>
                                        <p:cTn id="63"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6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7334" y="322729"/>
            <a:ext cx="8596668" cy="5718633"/>
          </a:xfrm>
        </p:spPr>
        <p:txBody>
          <a:bodyPr>
            <a:normAutofit fontScale="92500" lnSpcReduction="20000"/>
          </a:bodyPr>
          <a:lstStyle/>
          <a:p>
            <a:pPr marL="0" indent="0">
              <a:lnSpc>
                <a:spcPct val="150000"/>
              </a:lnSpc>
              <a:buNone/>
            </a:pPr>
            <a:r>
              <a:rPr lang="fr-FR" sz="2800" b="1" dirty="0">
                <a:latin typeface="Times New Roman" panose="02020603050405020304" pitchFamily="18" charset="0"/>
                <a:cs typeface="Times New Roman" panose="02020603050405020304" pitchFamily="18" charset="0"/>
              </a:rPr>
              <a:t>3. Déploiement Effectif</a:t>
            </a:r>
          </a:p>
          <a:p>
            <a:pPr>
              <a:lnSpc>
                <a:spcPct val="150000"/>
              </a:lnSpc>
            </a:pPr>
            <a:r>
              <a:rPr lang="fr-FR" sz="2000" dirty="0">
                <a:latin typeface="Times New Roman" panose="02020603050405020304" pitchFamily="18" charset="0"/>
                <a:cs typeface="Times New Roman" panose="02020603050405020304" pitchFamily="18" charset="0"/>
              </a:rPr>
              <a:t>- Mise en production : Déploiement progressif via une mise à jour contrôlée.</a:t>
            </a:r>
            <a:endParaRPr lang="en-US" sz="2000" dirty="0">
              <a:latin typeface="Times New Roman" panose="02020603050405020304" pitchFamily="18" charset="0"/>
              <a:cs typeface="Times New Roman" panose="02020603050405020304" pitchFamily="18" charset="0"/>
            </a:endParaRPr>
          </a:p>
          <a:p>
            <a:pPr>
              <a:lnSpc>
                <a:spcPct val="150000"/>
              </a:lnSpc>
            </a:pPr>
            <a:r>
              <a:rPr lang="fr-FR" sz="2000" dirty="0">
                <a:latin typeface="Times New Roman" panose="02020603050405020304" pitchFamily="18" charset="0"/>
                <a:cs typeface="Times New Roman" panose="02020603050405020304" pitchFamily="18" charset="0"/>
              </a:rPr>
              <a:t>- Monitoring et logs : Implémentation d’un système de surveillance pour détecter d’éventuelles anomalies</a:t>
            </a:r>
            <a:r>
              <a:rPr lang="fr-FR" sz="2000" dirty="0" smtClean="0">
                <a:latin typeface="Times New Roman" panose="02020603050405020304" pitchFamily="18" charset="0"/>
                <a:cs typeface="Times New Roman" panose="02020603050405020304" pitchFamily="18" charset="0"/>
              </a:rPr>
              <a:t>.</a:t>
            </a:r>
          </a:p>
          <a:p>
            <a:pPr>
              <a:lnSpc>
                <a:spcPct val="150000"/>
              </a:lnSpc>
            </a:pPr>
            <a:r>
              <a:rPr lang="fr-FR" sz="2000" dirty="0">
                <a:latin typeface="Times New Roman" panose="02020603050405020304" pitchFamily="18" charset="0"/>
                <a:cs typeface="Times New Roman" panose="02020603050405020304" pitchFamily="18" charset="0"/>
              </a:rPr>
              <a:t>- Optimisation des performances : Ajustement des configurations pour un fonctionnement fluide</a:t>
            </a:r>
            <a:r>
              <a:rPr lang="fr-FR" sz="2000" dirty="0" smtClean="0">
                <a:latin typeface="Times New Roman" panose="02020603050405020304" pitchFamily="18" charset="0"/>
                <a:cs typeface="Times New Roman" panose="02020603050405020304" pitchFamily="18" charset="0"/>
              </a:rPr>
              <a:t>.</a:t>
            </a:r>
            <a:endParaRPr lang="fr-FR" sz="2000" dirty="0">
              <a:latin typeface="Times New Roman" panose="02020603050405020304" pitchFamily="18" charset="0"/>
              <a:cs typeface="Times New Roman" panose="02020603050405020304" pitchFamily="18" charset="0"/>
            </a:endParaRPr>
          </a:p>
          <a:p>
            <a:pPr marL="0" indent="0">
              <a:lnSpc>
                <a:spcPct val="150000"/>
              </a:lnSpc>
              <a:buNone/>
            </a:pPr>
            <a:r>
              <a:rPr lang="fr-FR" sz="2800" b="1" dirty="0">
                <a:latin typeface="Times New Roman" panose="02020603050405020304" pitchFamily="18" charset="0"/>
                <a:cs typeface="Times New Roman" panose="02020603050405020304" pitchFamily="18" charset="0"/>
              </a:rPr>
              <a:t>4. Maintenance et Support</a:t>
            </a:r>
            <a:endParaRPr lang="en-US" sz="2800" dirty="0">
              <a:latin typeface="Times New Roman" panose="02020603050405020304" pitchFamily="18" charset="0"/>
              <a:cs typeface="Times New Roman" panose="02020603050405020304" pitchFamily="18" charset="0"/>
            </a:endParaRPr>
          </a:p>
          <a:p>
            <a:pPr>
              <a:lnSpc>
                <a:spcPct val="150000"/>
              </a:lnSpc>
            </a:pPr>
            <a:r>
              <a:rPr lang="fr-FR" sz="2000" dirty="0">
                <a:latin typeface="Times New Roman" panose="02020603050405020304" pitchFamily="18" charset="0"/>
                <a:cs typeface="Times New Roman" panose="02020603050405020304" pitchFamily="18" charset="0"/>
              </a:rPr>
              <a:t>- Gestion des erreurs et bugs : Corrections rapides via mises à jour.</a:t>
            </a:r>
            <a:endParaRPr lang="en-US" sz="2000" dirty="0">
              <a:latin typeface="Times New Roman" panose="02020603050405020304" pitchFamily="18" charset="0"/>
              <a:cs typeface="Times New Roman" panose="02020603050405020304" pitchFamily="18" charset="0"/>
            </a:endParaRPr>
          </a:p>
          <a:p>
            <a:pPr>
              <a:lnSpc>
                <a:spcPct val="150000"/>
              </a:lnSpc>
            </a:pPr>
            <a:r>
              <a:rPr lang="fr-FR" sz="2000" dirty="0">
                <a:latin typeface="Times New Roman" panose="02020603050405020304" pitchFamily="18" charset="0"/>
                <a:cs typeface="Times New Roman" panose="02020603050405020304" pitchFamily="18" charset="0"/>
              </a:rPr>
              <a:t>- Capabilité : Possibilité d’adaptation aux besoins évolutifs.</a:t>
            </a:r>
            <a:endParaRPr lang="en-US" sz="2000" dirty="0">
              <a:latin typeface="Times New Roman" panose="02020603050405020304" pitchFamily="18" charset="0"/>
              <a:cs typeface="Times New Roman" panose="02020603050405020304" pitchFamily="18" charset="0"/>
            </a:endParaRPr>
          </a:p>
          <a:p>
            <a:pPr>
              <a:lnSpc>
                <a:spcPct val="150000"/>
              </a:lnSpc>
            </a:pPr>
            <a:r>
              <a:rPr lang="fr-FR" sz="2000" dirty="0">
                <a:latin typeface="Times New Roman" panose="02020603050405020304" pitchFamily="18" charset="0"/>
                <a:cs typeface="Times New Roman" panose="02020603050405020304" pitchFamily="18" charset="0"/>
              </a:rPr>
              <a:t>- Feedback utilisateurs : Prise en compte des retours pour améliorations continues.</a:t>
            </a:r>
            <a:endParaRPr lang="en-US" sz="2000" dirty="0">
              <a:latin typeface="Times New Roman" panose="02020603050405020304" pitchFamily="18" charset="0"/>
              <a:cs typeface="Times New Roman" panose="02020603050405020304" pitchFamily="18" charset="0"/>
            </a:endParaRPr>
          </a:p>
          <a:p>
            <a:pPr marL="0" indent="0">
              <a:lnSpc>
                <a:spcPct val="150000"/>
              </a:lnSpc>
              <a:buNone/>
            </a:pPr>
            <a:r>
              <a:rPr lang="fr-FR"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5" name="Espace réservé du numéro de diapositive 4"/>
          <p:cNvSpPr>
            <a:spLocks noGrp="1"/>
          </p:cNvSpPr>
          <p:nvPr>
            <p:ph type="sldNum" sz="quarter" idx="12"/>
          </p:nvPr>
        </p:nvSpPr>
        <p:spPr/>
        <p:txBody>
          <a:bodyPr/>
          <a:lstStyle/>
          <a:p>
            <a:fld id="{61261710-F247-44FF-9491-D84B58B85439}" type="slidenum">
              <a:rPr lang="en-US" smtClean="0"/>
              <a:t>11</a:t>
            </a:fld>
            <a:endParaRPr lang="en-US"/>
          </a:p>
        </p:txBody>
      </p:sp>
    </p:spTree>
    <p:extLst>
      <p:ext uri="{BB962C8B-B14F-4D97-AF65-F5344CB8AC3E}">
        <p14:creationId xmlns:p14="http://schemas.microsoft.com/office/powerpoint/2010/main" val="244426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000"/>
                                        <p:tgtEl>
                                          <p:spTgt spid="3">
                                            <p:txEl>
                                              <p:pRg st="1" end="1"/>
                                            </p:txEl>
                                          </p:spTgt>
                                        </p:tgtEl>
                                      </p:cBhvr>
                                    </p:animEffect>
                                    <p:anim calcmode="lin" valueType="num">
                                      <p:cBhvr>
                                        <p:cTn id="15"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2000"/>
                                        <p:tgtEl>
                                          <p:spTgt spid="3">
                                            <p:txEl>
                                              <p:pRg st="2" end="2"/>
                                            </p:txEl>
                                          </p:spTgt>
                                        </p:tgtEl>
                                      </p:cBhvr>
                                    </p:animEffect>
                                    <p:anim calcmode="lin" valueType="num">
                                      <p:cBhvr>
                                        <p:cTn id="22"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3"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45"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2000"/>
                                        <p:tgtEl>
                                          <p:spTgt spid="3">
                                            <p:txEl>
                                              <p:pRg st="3" end="3"/>
                                            </p:txEl>
                                          </p:spTgt>
                                        </p:tgtEl>
                                      </p:cBhvr>
                                    </p:animEffect>
                                    <p:anim calcmode="lin" valueType="num">
                                      <p:cBhvr>
                                        <p:cTn id="29"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0" dur="2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45"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2000"/>
                                        <p:tgtEl>
                                          <p:spTgt spid="3">
                                            <p:txEl>
                                              <p:pRg st="4" end="4"/>
                                            </p:txEl>
                                          </p:spTgt>
                                        </p:tgtEl>
                                      </p:cBhvr>
                                    </p:animEffect>
                                    <p:anim calcmode="lin" valueType="num">
                                      <p:cBhvr>
                                        <p:cTn id="36" dur="2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37" dur="20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45"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2000"/>
                                        <p:tgtEl>
                                          <p:spTgt spid="3">
                                            <p:txEl>
                                              <p:pRg st="5" end="5"/>
                                            </p:txEl>
                                          </p:spTgt>
                                        </p:tgtEl>
                                      </p:cBhvr>
                                    </p:animEffect>
                                    <p:anim calcmode="lin" valueType="num">
                                      <p:cBhvr>
                                        <p:cTn id="43" dur="2000" fill="hold"/>
                                        <p:tgtEl>
                                          <p:spTgt spid="3">
                                            <p:txEl>
                                              <p:pRg st="5" end="5"/>
                                            </p:txEl>
                                          </p:spTgt>
                                        </p:tgtEl>
                                        <p:attrNameLst>
                                          <p:attrName>ppt_w</p:attrName>
                                        </p:attrNameLst>
                                      </p:cBhvr>
                                      <p:tavLst>
                                        <p:tav tm="0" fmla="#ppt_w*sin(2.5*pi*$)">
                                          <p:val>
                                            <p:fltVal val="0"/>
                                          </p:val>
                                        </p:tav>
                                        <p:tav tm="100000">
                                          <p:val>
                                            <p:fltVal val="1"/>
                                          </p:val>
                                        </p:tav>
                                      </p:tavLst>
                                    </p:anim>
                                    <p:anim calcmode="lin" valueType="num">
                                      <p:cBhvr>
                                        <p:cTn id="44" dur="200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45"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2000"/>
                                        <p:tgtEl>
                                          <p:spTgt spid="3">
                                            <p:txEl>
                                              <p:pRg st="6" end="6"/>
                                            </p:txEl>
                                          </p:spTgt>
                                        </p:tgtEl>
                                      </p:cBhvr>
                                    </p:animEffect>
                                    <p:anim calcmode="lin" valueType="num">
                                      <p:cBhvr>
                                        <p:cTn id="50" dur="2000" fill="hold"/>
                                        <p:tgtEl>
                                          <p:spTgt spid="3">
                                            <p:txEl>
                                              <p:pRg st="6" end="6"/>
                                            </p:txEl>
                                          </p:spTgt>
                                        </p:tgtEl>
                                        <p:attrNameLst>
                                          <p:attrName>ppt_w</p:attrName>
                                        </p:attrNameLst>
                                      </p:cBhvr>
                                      <p:tavLst>
                                        <p:tav tm="0" fmla="#ppt_w*sin(2.5*pi*$)">
                                          <p:val>
                                            <p:fltVal val="0"/>
                                          </p:val>
                                        </p:tav>
                                        <p:tav tm="100000">
                                          <p:val>
                                            <p:fltVal val="1"/>
                                          </p:val>
                                        </p:tav>
                                      </p:tavLst>
                                    </p:anim>
                                    <p:anim calcmode="lin" valueType="num">
                                      <p:cBhvr>
                                        <p:cTn id="51" dur="2000" fill="hold"/>
                                        <p:tgtEl>
                                          <p:spTgt spid="3">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45"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2000"/>
                                        <p:tgtEl>
                                          <p:spTgt spid="3">
                                            <p:txEl>
                                              <p:pRg st="7" end="7"/>
                                            </p:txEl>
                                          </p:spTgt>
                                        </p:tgtEl>
                                      </p:cBhvr>
                                    </p:animEffect>
                                    <p:anim calcmode="lin" valueType="num">
                                      <p:cBhvr>
                                        <p:cTn id="57" dur="2000" fill="hold"/>
                                        <p:tgtEl>
                                          <p:spTgt spid="3">
                                            <p:txEl>
                                              <p:pRg st="7" end="7"/>
                                            </p:txEl>
                                          </p:spTgt>
                                        </p:tgtEl>
                                        <p:attrNameLst>
                                          <p:attrName>ppt_w</p:attrName>
                                        </p:attrNameLst>
                                      </p:cBhvr>
                                      <p:tavLst>
                                        <p:tav tm="0" fmla="#ppt_w*sin(2.5*pi*$)">
                                          <p:val>
                                            <p:fltVal val="0"/>
                                          </p:val>
                                        </p:tav>
                                        <p:tav tm="100000">
                                          <p:val>
                                            <p:fltVal val="1"/>
                                          </p:val>
                                        </p:tav>
                                      </p:tavLst>
                                    </p:anim>
                                    <p:anim calcmode="lin" valueType="num">
                                      <p:cBhvr>
                                        <p:cTn id="58" dur="2000" fill="hold"/>
                                        <p:tgtEl>
                                          <p:spTgt spid="3">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45"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2000"/>
                                        <p:tgtEl>
                                          <p:spTgt spid="3">
                                            <p:txEl>
                                              <p:pRg st="8" end="8"/>
                                            </p:txEl>
                                          </p:spTgt>
                                        </p:tgtEl>
                                      </p:cBhvr>
                                    </p:animEffect>
                                    <p:anim calcmode="lin" valueType="num">
                                      <p:cBhvr>
                                        <p:cTn id="64" dur="2000" fill="hold"/>
                                        <p:tgtEl>
                                          <p:spTgt spid="3">
                                            <p:txEl>
                                              <p:pRg st="8" end="8"/>
                                            </p:txEl>
                                          </p:spTgt>
                                        </p:tgtEl>
                                        <p:attrNameLst>
                                          <p:attrName>ppt_w</p:attrName>
                                        </p:attrNameLst>
                                      </p:cBhvr>
                                      <p:tavLst>
                                        <p:tav tm="0" fmla="#ppt_w*sin(2.5*pi*$)">
                                          <p:val>
                                            <p:fltVal val="0"/>
                                          </p:val>
                                        </p:tav>
                                        <p:tav tm="100000">
                                          <p:val>
                                            <p:fltVal val="1"/>
                                          </p:val>
                                        </p:tav>
                                      </p:tavLst>
                                    </p:anim>
                                    <p:anim calcmode="lin" valueType="num">
                                      <p:cBhvr>
                                        <p:cTn id="65" dur="2000" fill="hold"/>
                                        <p:tgtEl>
                                          <p:spTgt spid="3">
                                            <p:txEl>
                                              <p:pRg st="8" end="8"/>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FONCTIONNEMENT DE L’APPLICATION</a:t>
            </a:r>
            <a:br>
              <a:rPr lang="fr-FR" dirty="0" smtClean="0"/>
            </a:br>
            <a:r>
              <a:rPr lang="fr-FR" dirty="0" smtClean="0"/>
              <a:t>1-INTERFACE D’ACCEUIL</a:t>
            </a:r>
            <a:endParaRPr lang="fr-FR" dirty="0"/>
          </a:p>
        </p:txBody>
      </p:sp>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6789" y="2160588"/>
            <a:ext cx="8518460" cy="3881437"/>
          </a:xfrm>
        </p:spPr>
      </p:pic>
      <p:sp>
        <p:nvSpPr>
          <p:cNvPr id="4" name="Espace réservé du pied de page 3"/>
          <p:cNvSpPr>
            <a:spLocks noGrp="1"/>
          </p:cNvSpPr>
          <p:nvPr>
            <p:ph type="ftr" sz="quarter" idx="11"/>
          </p:nvPr>
        </p:nvSpPr>
        <p:spPr>
          <a:xfrm>
            <a:off x="677334" y="6041362"/>
            <a:ext cx="6297612" cy="45719"/>
          </a:xfrm>
        </p:spPr>
        <p:txBody>
          <a:bodyPr/>
          <a:lstStyle/>
          <a:p>
            <a:endParaRPr lang="en-US" dirty="0"/>
          </a:p>
        </p:txBody>
      </p:sp>
      <p:sp>
        <p:nvSpPr>
          <p:cNvPr id="5" name="Espace réservé du numéro de diapositive 4"/>
          <p:cNvSpPr>
            <a:spLocks noGrp="1"/>
          </p:cNvSpPr>
          <p:nvPr>
            <p:ph type="sldNum" sz="quarter" idx="12"/>
          </p:nvPr>
        </p:nvSpPr>
        <p:spPr/>
        <p:txBody>
          <a:bodyPr/>
          <a:lstStyle/>
          <a:p>
            <a:fld id="{61261710-F247-44FF-9491-D84B58B85439}" type="slidenum">
              <a:rPr lang="en-US" smtClean="0"/>
              <a:t>12</a:t>
            </a:fld>
            <a:endParaRPr lang="en-US"/>
          </a:p>
        </p:txBody>
      </p:sp>
    </p:spTree>
    <p:extLst>
      <p:ext uri="{BB962C8B-B14F-4D97-AF65-F5344CB8AC3E}">
        <p14:creationId xmlns:p14="http://schemas.microsoft.com/office/powerpoint/2010/main" val="1883308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2-Identifiant de session</a:t>
            </a:r>
            <a:endParaRPr lang="fr-FR" dirty="0"/>
          </a:p>
        </p:txBody>
      </p:sp>
      <p:sp>
        <p:nvSpPr>
          <p:cNvPr id="3" name="Espace réservé du contenu 2"/>
          <p:cNvSpPr>
            <a:spLocks noGrp="1"/>
          </p:cNvSpPr>
          <p:nvPr>
            <p:ph idx="1"/>
          </p:nvPr>
        </p:nvSpPr>
        <p:spPr/>
        <p:txBody>
          <a:bodyPr/>
          <a:lstStyle/>
          <a:p>
            <a:r>
              <a:rPr lang="fr-FR" dirty="0" smtClean="0"/>
              <a:t>Il s’agit d’une session temporaire dans laquelle l’utilisateur utilise le logiciel a ses fins sans pour autant stocker les données dans une base de données ou un serveur . Ici cet ID peut être considéré comme un élément de traçabilité  des connexions a la plateforme . LORSQUE L’UTILISATEUR CLIQUE SUR LE BOUTON ‘ENTRER’ ,IL CONFIRME QU’IL VEUT UTILISER LE LOGICIEL ET UN ID DE SESSION EST GENERE.</a:t>
            </a:r>
            <a:endParaRPr lang="fr-FR" dirty="0"/>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61261710-F247-44FF-9491-D84B58B85439}" type="slidenum">
              <a:rPr lang="en-US" smtClean="0"/>
              <a:t>13</a:t>
            </a:fld>
            <a:endParaRPr lang="en-US"/>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0638" y="4261163"/>
            <a:ext cx="4677508" cy="2145324"/>
          </a:xfrm>
          <a:prstGeom prst="rect">
            <a:avLst/>
          </a:prstGeom>
        </p:spPr>
      </p:pic>
    </p:spTree>
    <p:extLst>
      <p:ext uri="{BB962C8B-B14F-4D97-AF65-F5344CB8AC3E}">
        <p14:creationId xmlns:p14="http://schemas.microsoft.com/office/powerpoint/2010/main" val="3058301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3-INTERFACE DE VERIFICATION</a:t>
            </a:r>
            <a:endParaRPr lang="fr-FR" dirty="0"/>
          </a:p>
        </p:txBody>
      </p:sp>
      <p:sp>
        <p:nvSpPr>
          <p:cNvPr id="3" name="Espace réservé du contenu 2"/>
          <p:cNvSpPr>
            <a:spLocks noGrp="1"/>
          </p:cNvSpPr>
          <p:nvPr>
            <p:ph idx="1"/>
          </p:nvPr>
        </p:nvSpPr>
        <p:spPr/>
        <p:txBody>
          <a:bodyPr/>
          <a:lstStyle/>
          <a:p>
            <a:r>
              <a:rPr lang="fr-FR" dirty="0" smtClean="0"/>
              <a:t>Ici l’utilisateur pourra entrer un texte qu’il vérifiera s’il est a parenthèses </a:t>
            </a:r>
            <a:r>
              <a:rPr lang="fr-FR" dirty="0" err="1" smtClean="0"/>
              <a:t>équilibrées.Le</a:t>
            </a:r>
            <a:r>
              <a:rPr lang="fr-FR" dirty="0" smtClean="0"/>
              <a:t> code de vérification utilisé est représenté ci-dessous et est optimal.</a:t>
            </a:r>
            <a:endParaRPr lang="fr-FR" dirty="0"/>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61261710-F247-44FF-9491-D84B58B85439}" type="slidenum">
              <a:rPr lang="en-US" smtClean="0"/>
              <a:t>14</a:t>
            </a:fld>
            <a:endParaRPr lang="en-US"/>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314" y="3156437"/>
            <a:ext cx="4712677" cy="3437793"/>
          </a:xfrm>
          <a:prstGeom prst="rect">
            <a:avLst/>
          </a:prstGeom>
        </p:spPr>
      </p:pic>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0022" y="3033346"/>
            <a:ext cx="4879731" cy="3640016"/>
          </a:xfrm>
          <a:prstGeom prst="rect">
            <a:avLst/>
          </a:prstGeom>
        </p:spPr>
      </p:pic>
    </p:spTree>
    <p:extLst>
      <p:ext uri="{BB962C8B-B14F-4D97-AF65-F5344CB8AC3E}">
        <p14:creationId xmlns:p14="http://schemas.microsoft.com/office/powerpoint/2010/main" val="3578432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4-VERIFICATION PROPREMENT DITE</a:t>
            </a:r>
            <a:endParaRPr lang="fr-FR" dirty="0"/>
          </a:p>
        </p:txBody>
      </p:sp>
      <p:sp>
        <p:nvSpPr>
          <p:cNvPr id="3" name="Espace réservé du contenu 2"/>
          <p:cNvSpPr>
            <a:spLocks noGrp="1"/>
          </p:cNvSpPr>
          <p:nvPr>
            <p:ph idx="1"/>
          </p:nvPr>
        </p:nvSpPr>
        <p:spPr/>
        <p:txBody>
          <a:bodyPr/>
          <a:lstStyle/>
          <a:p>
            <a:r>
              <a:rPr lang="fr-FR" dirty="0" smtClean="0"/>
              <a:t>On a défini plus haut dans quel cas une expression est a parenthèses équilibrées et dans quel cas elle ne l’est pas . Le but ici est que le logiciel le fasse a notre place, en implémentant le code ci-dessus dans notre code source </a:t>
            </a:r>
            <a:r>
              <a:rPr lang="fr-FR" dirty="0" err="1" smtClean="0"/>
              <a:t>Qt</a:t>
            </a:r>
            <a:r>
              <a:rPr lang="fr-FR" dirty="0" smtClean="0"/>
              <a:t> Creator on a un message qui stipule soit que l’expression que vous avez entre est a parenthèses équilibrées soit qu’elle ne l’est pas.</a:t>
            </a:r>
            <a:endParaRPr lang="fr-FR" dirty="0"/>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61261710-F247-44FF-9491-D84B58B85439}" type="slidenum">
              <a:rPr lang="en-US" smtClean="0"/>
              <a:t>15</a:t>
            </a:fld>
            <a:endParaRPr lang="en-US"/>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00" y="3824654"/>
            <a:ext cx="3505200" cy="1640498"/>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4369" y="3824654"/>
            <a:ext cx="3779633" cy="1640498"/>
          </a:xfrm>
          <a:prstGeom prst="rect">
            <a:avLst/>
          </a:prstGeom>
        </p:spPr>
      </p:pic>
    </p:spTree>
    <p:extLst>
      <p:ext uri="{BB962C8B-B14F-4D97-AF65-F5344CB8AC3E}">
        <p14:creationId xmlns:p14="http://schemas.microsoft.com/office/powerpoint/2010/main" val="1340088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CONCLUSION </a:t>
            </a:r>
          </a:p>
        </p:txBody>
      </p:sp>
      <p:sp>
        <p:nvSpPr>
          <p:cNvPr id="3" name="Espace réservé du contenu 2"/>
          <p:cNvSpPr>
            <a:spLocks noGrp="1"/>
          </p:cNvSpPr>
          <p:nvPr>
            <p:ph idx="1"/>
          </p:nvPr>
        </p:nvSpPr>
        <p:spPr>
          <a:xfrm>
            <a:off x="677334" y="1398494"/>
            <a:ext cx="8596668" cy="4975411"/>
          </a:xfrm>
        </p:spPr>
        <p:txBody>
          <a:bodyPr>
            <a:normAutofit/>
          </a:bodyPr>
          <a:lstStyle/>
          <a:p>
            <a:pPr marL="0" indent="0" algn="just">
              <a:lnSpc>
                <a:spcPct val="150000"/>
              </a:lnSpc>
              <a:buNone/>
            </a:pPr>
            <a:r>
              <a:rPr lang="fr-FR" sz="2400" dirty="0">
                <a:latin typeface="Times New Roman" panose="02020603050405020304" pitchFamily="18" charset="0"/>
                <a:cs typeface="Times New Roman" panose="02020603050405020304" pitchFamily="18" charset="0"/>
              </a:rPr>
              <a:t>	</a:t>
            </a:r>
            <a:r>
              <a:rPr lang="fr-FR" sz="2400" dirty="0" smtClean="0">
                <a:latin typeface="Times New Roman" panose="02020603050405020304" pitchFamily="18" charset="0"/>
                <a:cs typeface="Times New Roman" panose="02020603050405020304" pitchFamily="18" charset="0"/>
              </a:rPr>
              <a:t>En </a:t>
            </a:r>
            <a:r>
              <a:rPr lang="fr-FR" sz="2400" dirty="0">
                <a:latin typeface="Times New Roman" panose="02020603050405020304" pitchFamily="18" charset="0"/>
                <a:cs typeface="Times New Roman" panose="02020603050405020304" pitchFamily="18" charset="0"/>
              </a:rPr>
              <a:t>résumé, le projet de vérificateur de parenthèse équilibré est un outil utile qui peut aider les utilisateurs à vérifier les parenthèses dans les expressions de manière efficace et précise. L'outil offre plusieurs avantages, notamment le gain de temps, la réduction des erreurs et l'amélioration de la productivité. Les perspectives pour l'amélioration et l'extension de l'outil sont nombreuses et peuvent inclure l'intégration avec d'autres outils, l'extension à d'autres types de parenthèses et l'amélioration de l'interface utilisateur.</a:t>
            </a:r>
            <a:endParaRPr lang="en-US" sz="2400" dirty="0">
              <a:latin typeface="Times New Roman" panose="02020603050405020304" pitchFamily="18" charset="0"/>
              <a:cs typeface="Times New Roman" panose="02020603050405020304" pitchFamily="18" charset="0"/>
            </a:endParaRPr>
          </a:p>
        </p:txBody>
      </p:sp>
      <p:sp>
        <p:nvSpPr>
          <p:cNvPr id="5" name="Espace réservé du numéro de diapositive 4"/>
          <p:cNvSpPr>
            <a:spLocks noGrp="1"/>
          </p:cNvSpPr>
          <p:nvPr>
            <p:ph type="sldNum" sz="quarter" idx="12"/>
          </p:nvPr>
        </p:nvSpPr>
        <p:spPr/>
        <p:txBody>
          <a:bodyPr/>
          <a:lstStyle/>
          <a:p>
            <a:fld id="{61261710-F247-44FF-9491-D84B58B85439}" type="slidenum">
              <a:rPr lang="en-US" smtClean="0"/>
              <a:t>16</a:t>
            </a:fld>
            <a:endParaRPr lang="en-US"/>
          </a:p>
        </p:txBody>
      </p:sp>
    </p:spTree>
    <p:extLst>
      <p:ext uri="{BB962C8B-B14F-4D97-AF65-F5344CB8AC3E}">
        <p14:creationId xmlns:p14="http://schemas.microsoft.com/office/powerpoint/2010/main" val="411776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2380128"/>
            <a:ext cx="8596668" cy="1627095"/>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MERCI POUR VOTRE  AIMABLE ATTTENTION !!!</a:t>
            </a:r>
            <a:endParaRPr lang="en-US" sz="4000" dirty="0">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p>
            <a:fld id="{61261710-F247-44FF-9491-D84B58B85439}" type="slidenum">
              <a:rPr lang="en-US" smtClean="0"/>
              <a:t>17</a:t>
            </a:fld>
            <a:endParaRPr lang="en-US"/>
          </a:p>
        </p:txBody>
      </p:sp>
    </p:spTree>
    <p:extLst>
      <p:ext uri="{BB962C8B-B14F-4D97-AF65-F5344CB8AC3E}">
        <p14:creationId xmlns:p14="http://schemas.microsoft.com/office/powerpoint/2010/main" val="39626111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34534" y="407894"/>
            <a:ext cx="8596668" cy="1320800"/>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PLAN DE TRAVAIL</a:t>
            </a:r>
            <a:endParaRPr lang="en-US" sz="4000"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677334" y="1398495"/>
            <a:ext cx="8596668" cy="4642868"/>
          </a:xfrm>
        </p:spPr>
        <p:txBody>
          <a:bodyPr>
            <a:normAutofit/>
          </a:bodyPr>
          <a:lstStyle/>
          <a:p>
            <a:pPr>
              <a:lnSpc>
                <a:spcPct val="150000"/>
              </a:lnSpc>
            </a:pPr>
            <a:r>
              <a:rPr lang="en-US" sz="2800" dirty="0" smtClean="0">
                <a:latin typeface="Times New Roman" panose="02020603050405020304" pitchFamily="18" charset="0"/>
                <a:cs typeface="Times New Roman" panose="02020603050405020304" pitchFamily="18" charset="0"/>
              </a:rPr>
              <a:t>INTRODUCTION </a:t>
            </a:r>
          </a:p>
          <a:p>
            <a:pPr>
              <a:lnSpc>
                <a:spcPct val="150000"/>
              </a:lnSpc>
            </a:pPr>
            <a:r>
              <a:rPr lang="en-US" sz="2800" dirty="0" smtClean="0">
                <a:latin typeface="Times New Roman" panose="02020603050405020304" pitchFamily="18" charset="0"/>
                <a:cs typeface="Times New Roman" panose="02020603050405020304" pitchFamily="18" charset="0"/>
              </a:rPr>
              <a:t>I-DESCRIPTION GENERALE </a:t>
            </a:r>
          </a:p>
          <a:p>
            <a:pPr>
              <a:lnSpc>
                <a:spcPct val="150000"/>
              </a:lnSpc>
            </a:pPr>
            <a:r>
              <a:rPr lang="en-US" sz="2800" dirty="0" smtClean="0">
                <a:latin typeface="Times New Roman" panose="02020603050405020304" pitchFamily="18" charset="0"/>
                <a:cs typeface="Times New Roman" panose="02020603050405020304" pitchFamily="18" charset="0"/>
              </a:rPr>
              <a:t>II- EXIGENCES DU PROJET  </a:t>
            </a:r>
          </a:p>
          <a:p>
            <a:pPr>
              <a:lnSpc>
                <a:spcPct val="150000"/>
              </a:lnSpc>
            </a:pPr>
            <a:r>
              <a:rPr lang="en-US" sz="2800" dirty="0" smtClean="0">
                <a:latin typeface="Times New Roman" panose="02020603050405020304" pitchFamily="18" charset="0"/>
                <a:cs typeface="Times New Roman" panose="02020603050405020304" pitchFamily="18" charset="0"/>
              </a:rPr>
              <a:t>III- DEPLOIEMENT DU SYSTEME </a:t>
            </a:r>
          </a:p>
          <a:p>
            <a:pPr>
              <a:lnSpc>
                <a:spcPct val="150000"/>
              </a:lnSpc>
            </a:pPr>
            <a:r>
              <a:rPr lang="en-US" sz="2800" dirty="0" smtClean="0">
                <a:latin typeface="Times New Roman" panose="02020603050405020304" pitchFamily="18" charset="0"/>
                <a:cs typeface="Times New Roman" panose="02020603050405020304" pitchFamily="18" charset="0"/>
              </a:rPr>
              <a:t>CONCLUSION </a:t>
            </a:r>
            <a:endParaRPr lang="en-US" sz="2800" dirty="0">
              <a:latin typeface="Times New Roman" panose="02020603050405020304" pitchFamily="18" charset="0"/>
              <a:cs typeface="Times New Roman" panose="02020603050405020304" pitchFamily="18" charset="0"/>
            </a:endParaRPr>
          </a:p>
        </p:txBody>
      </p:sp>
      <p:sp>
        <p:nvSpPr>
          <p:cNvPr id="5" name="Espace réservé du numéro de diapositive 4"/>
          <p:cNvSpPr>
            <a:spLocks noGrp="1"/>
          </p:cNvSpPr>
          <p:nvPr>
            <p:ph type="sldNum" sz="quarter" idx="12"/>
          </p:nvPr>
        </p:nvSpPr>
        <p:spPr/>
        <p:txBody>
          <a:bodyPr/>
          <a:lstStyle/>
          <a:p>
            <a:fld id="{61261710-F247-44FF-9491-D84B58B85439}" type="slidenum">
              <a:rPr lang="en-US" smtClean="0"/>
              <a:t>2</a:t>
            </a:fld>
            <a:endParaRPr lang="en-US"/>
          </a:p>
        </p:txBody>
      </p:sp>
    </p:spTree>
    <p:extLst>
      <p:ext uri="{BB962C8B-B14F-4D97-AF65-F5344CB8AC3E}">
        <p14:creationId xmlns:p14="http://schemas.microsoft.com/office/powerpoint/2010/main" val="181498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295835"/>
            <a:ext cx="8596668" cy="699247"/>
          </a:xfrm>
        </p:spPr>
        <p:txBody>
          <a:bodyPr>
            <a:normAutofit fontScale="90000"/>
          </a:bodyPr>
          <a:lstStyle/>
          <a:p>
            <a:pPr algn="ctr"/>
            <a:r>
              <a:rPr lang="en-US" sz="4000" dirty="0">
                <a:latin typeface="Times New Roman" panose="02020603050405020304" pitchFamily="18" charset="0"/>
                <a:cs typeface="Times New Roman" panose="02020603050405020304" pitchFamily="18" charset="0"/>
              </a:rPr>
              <a:t>INTRODUCTION</a:t>
            </a:r>
            <a:r>
              <a:rPr lang="en-US" dirty="0">
                <a:latin typeface="Times New Roman" panose="02020603050405020304" pitchFamily="18" charset="0"/>
                <a:cs typeface="Times New Roman" panose="02020603050405020304" pitchFamily="18" charset="0"/>
              </a:rPr>
              <a:t> </a:t>
            </a:r>
          </a:p>
        </p:txBody>
      </p:sp>
      <p:sp>
        <p:nvSpPr>
          <p:cNvPr id="3" name="Espace réservé du contenu 2"/>
          <p:cNvSpPr>
            <a:spLocks noGrp="1"/>
          </p:cNvSpPr>
          <p:nvPr>
            <p:ph idx="1"/>
          </p:nvPr>
        </p:nvSpPr>
        <p:spPr>
          <a:xfrm>
            <a:off x="677334" y="995082"/>
            <a:ext cx="8596668" cy="5046281"/>
          </a:xfrm>
        </p:spPr>
        <p:txBody>
          <a:bodyPr>
            <a:normAutofit fontScale="92500" lnSpcReduction="20000"/>
          </a:bodyPr>
          <a:lstStyle/>
          <a:p>
            <a:pPr algn="just">
              <a:lnSpc>
                <a:spcPct val="150000"/>
              </a:lnSpc>
            </a:pPr>
            <a:r>
              <a:rPr lang="fr-FR" sz="2400" dirty="0">
                <a:latin typeface="Times New Roman" panose="02020603050405020304" pitchFamily="18" charset="0"/>
                <a:cs typeface="Times New Roman" panose="02020603050405020304" pitchFamily="18" charset="0"/>
              </a:rPr>
              <a:t>Dans le cadre du développement d’outils informatiques facilitant la vérification de la syntaxe, ce projet vise à concevoir un vérificateur de parenthèses équilibrées. Les expressions contenant des parenthèses sont omniprésentes en programmation, en mathématiques et dans divers formats de données, et une mauvaise structuration peut entrainer des erreurs bloquantes. L’objectif principal est de fournir une solution capable  d’analyser automatiquement une expression donnée afin de déterminer si les parenthèses sont correctement équilibrées. Ce vérificateur pourra être utilise par les étudiants, les développeurs et les professionnels manipulant des structures nécessitant un respect rigoureux des règles syntaxiques</a:t>
            </a:r>
            <a:endParaRPr lang="en-US" sz="2400" dirty="0">
              <a:latin typeface="Times New Roman" panose="02020603050405020304" pitchFamily="18" charset="0"/>
              <a:cs typeface="Times New Roman" panose="02020603050405020304" pitchFamily="18" charset="0"/>
            </a:endParaRPr>
          </a:p>
        </p:txBody>
      </p:sp>
      <p:sp>
        <p:nvSpPr>
          <p:cNvPr id="5" name="Espace réservé du numéro de diapositive 4"/>
          <p:cNvSpPr>
            <a:spLocks noGrp="1"/>
          </p:cNvSpPr>
          <p:nvPr>
            <p:ph type="sldNum" sz="quarter" idx="12"/>
          </p:nvPr>
        </p:nvSpPr>
        <p:spPr/>
        <p:txBody>
          <a:bodyPr/>
          <a:lstStyle/>
          <a:p>
            <a:fld id="{61261710-F247-44FF-9491-D84B58B85439}" type="slidenum">
              <a:rPr lang="en-US" smtClean="0"/>
              <a:t>3</a:t>
            </a:fld>
            <a:endParaRPr lang="en-US"/>
          </a:p>
        </p:txBody>
      </p:sp>
    </p:spTree>
    <p:extLst>
      <p:ext uri="{BB962C8B-B14F-4D97-AF65-F5344CB8AC3E}">
        <p14:creationId xmlns:p14="http://schemas.microsoft.com/office/powerpoint/2010/main" val="205347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268942"/>
            <a:ext cx="8596668" cy="779930"/>
          </a:xfrm>
        </p:spPr>
        <p:txBody>
          <a:bodyPr>
            <a:noAutofit/>
          </a:bodyPr>
          <a:lstStyle/>
          <a:p>
            <a:pPr algn="ctr"/>
            <a:r>
              <a:rPr lang="en-US" sz="4000" dirty="0" smtClean="0"/>
              <a:t> </a:t>
            </a:r>
            <a:r>
              <a:rPr lang="en-US" sz="4000" dirty="0" smtClean="0">
                <a:latin typeface="Times New Roman" panose="02020603050405020304" pitchFamily="18" charset="0"/>
                <a:cs typeface="Times New Roman" panose="02020603050405020304" pitchFamily="18" charset="0"/>
              </a:rPr>
              <a:t>II-DESCRIPTION </a:t>
            </a:r>
            <a:r>
              <a:rPr lang="en-US" sz="4000" dirty="0">
                <a:latin typeface="Times New Roman" panose="02020603050405020304" pitchFamily="18" charset="0"/>
                <a:cs typeface="Times New Roman" panose="02020603050405020304" pitchFamily="18" charset="0"/>
              </a:rPr>
              <a:t>GENERALE </a:t>
            </a:r>
            <a:br>
              <a:rPr lang="en-US" sz="4000" dirty="0">
                <a:latin typeface="Times New Roman" panose="02020603050405020304" pitchFamily="18" charset="0"/>
                <a:cs typeface="Times New Roman" panose="02020603050405020304" pitchFamily="18" charset="0"/>
              </a:rPr>
            </a:br>
            <a:r>
              <a:rPr lang="en-US" sz="4000" dirty="0" smtClean="0"/>
              <a:t> </a:t>
            </a:r>
            <a:endParaRPr lang="en-US" sz="4000" dirty="0"/>
          </a:p>
        </p:txBody>
      </p:sp>
      <p:sp>
        <p:nvSpPr>
          <p:cNvPr id="3" name="Espace réservé du contenu 2"/>
          <p:cNvSpPr>
            <a:spLocks noGrp="1"/>
          </p:cNvSpPr>
          <p:nvPr>
            <p:ph idx="1"/>
          </p:nvPr>
        </p:nvSpPr>
        <p:spPr>
          <a:xfrm>
            <a:off x="677334" y="927847"/>
            <a:ext cx="8596668" cy="5607424"/>
          </a:xfrm>
        </p:spPr>
        <p:txBody>
          <a:bodyPr>
            <a:normAutofit/>
          </a:bodyPr>
          <a:lstStyle/>
          <a:p>
            <a:pPr marL="0" lvl="0" indent="0">
              <a:buNone/>
            </a:pPr>
            <a:r>
              <a:rPr lang="fr-FR" sz="2800" b="1" dirty="0" smtClean="0">
                <a:latin typeface="Times New Roman" panose="02020603050405020304" pitchFamily="18" charset="0"/>
                <a:cs typeface="Times New Roman" panose="02020603050405020304" pitchFamily="18" charset="0"/>
              </a:rPr>
              <a:t>1-Contexte </a:t>
            </a:r>
            <a:r>
              <a:rPr lang="fr-FR" sz="2800" b="1" dirty="0">
                <a:latin typeface="Times New Roman" panose="02020603050405020304" pitchFamily="18" charset="0"/>
                <a:cs typeface="Times New Roman" panose="02020603050405020304" pitchFamily="18" charset="0"/>
              </a:rPr>
              <a:t>d’utilisation</a:t>
            </a:r>
            <a:endParaRPr lang="en-US" sz="2800" b="1" dirty="0">
              <a:latin typeface="Times New Roman" panose="02020603050405020304" pitchFamily="18" charset="0"/>
              <a:cs typeface="Times New Roman" panose="02020603050405020304" pitchFamily="18" charset="0"/>
            </a:endParaRPr>
          </a:p>
          <a:p>
            <a:pPr marL="0" indent="0">
              <a:buNone/>
            </a:pPr>
            <a:r>
              <a:rPr lang="fr-FR" dirty="0" smtClean="0">
                <a:latin typeface="Times New Roman" panose="02020603050405020304" pitchFamily="18" charset="0"/>
                <a:cs typeface="Times New Roman" panose="02020603050405020304" pitchFamily="18" charset="0"/>
              </a:rPr>
              <a:t>	</a:t>
            </a:r>
            <a:r>
              <a:rPr lang="fr-FR" sz="2000" dirty="0" smtClean="0">
                <a:latin typeface="Times New Roman" panose="02020603050405020304" pitchFamily="18" charset="0"/>
                <a:cs typeface="Times New Roman" panose="02020603050405020304" pitchFamily="18" charset="0"/>
              </a:rPr>
              <a:t>Ce </a:t>
            </a:r>
            <a:r>
              <a:rPr lang="fr-FR" sz="2000" dirty="0">
                <a:latin typeface="Times New Roman" panose="02020603050405020304" pitchFamily="18" charset="0"/>
                <a:cs typeface="Times New Roman" panose="02020603050405020304" pitchFamily="18" charset="0"/>
              </a:rPr>
              <a:t>produit sera utilisé principalement dans des environnements où la vérification de la syntaxe est cruciale, comme :</a:t>
            </a:r>
            <a:endParaRPr lang="en-US" sz="2000" dirty="0">
              <a:latin typeface="Times New Roman" panose="02020603050405020304" pitchFamily="18" charset="0"/>
              <a:cs typeface="Times New Roman" panose="02020603050405020304" pitchFamily="18" charset="0"/>
            </a:endParaRPr>
          </a:p>
          <a:p>
            <a:pPr lvl="0"/>
            <a:r>
              <a:rPr lang="fr-FR" sz="2000" dirty="0">
                <a:latin typeface="Times New Roman" panose="02020603050405020304" pitchFamily="18" charset="0"/>
                <a:cs typeface="Times New Roman" panose="02020603050405020304" pitchFamily="18" charset="0"/>
              </a:rPr>
              <a:t>Développement logiciel : les programmeurs et ingénieurs peuvent l’intégrer dans leur workflow* pour s’assurer que leur code respecte les bonnes règles de syntaxe.</a:t>
            </a:r>
            <a:endParaRPr lang="en-US" sz="2000" dirty="0">
              <a:latin typeface="Times New Roman" panose="02020603050405020304" pitchFamily="18" charset="0"/>
              <a:cs typeface="Times New Roman" panose="02020603050405020304" pitchFamily="18" charset="0"/>
            </a:endParaRPr>
          </a:p>
          <a:p>
            <a:r>
              <a:rPr lang="fr-FR" sz="2000" dirty="0">
                <a:latin typeface="Times New Roman" panose="02020603050405020304" pitchFamily="18" charset="0"/>
                <a:cs typeface="Times New Roman" panose="02020603050405020304" pitchFamily="18" charset="0"/>
              </a:rPr>
              <a:t>Education et formation : les étudiants en programmation pourront l’utiliser pour tester </a:t>
            </a:r>
            <a:endParaRPr lang="fr-FR" sz="2000" dirty="0" smtClean="0">
              <a:latin typeface="Times New Roman" panose="02020603050405020304" pitchFamily="18" charset="0"/>
              <a:cs typeface="Times New Roman" panose="02020603050405020304" pitchFamily="18" charset="0"/>
            </a:endParaRPr>
          </a:p>
          <a:p>
            <a:pPr marL="0" lvl="0" indent="0">
              <a:buNone/>
            </a:pPr>
            <a:r>
              <a:rPr lang="fr-FR" sz="2800" b="1" dirty="0" smtClean="0">
                <a:latin typeface="Times New Roman" panose="02020603050405020304" pitchFamily="18" charset="0"/>
                <a:cs typeface="Times New Roman" panose="02020603050405020304" pitchFamily="18" charset="0"/>
              </a:rPr>
              <a:t>2-Environnement </a:t>
            </a:r>
            <a:r>
              <a:rPr lang="fr-FR" sz="2800" b="1" dirty="0">
                <a:latin typeface="Times New Roman" panose="02020603050405020304" pitchFamily="18" charset="0"/>
                <a:cs typeface="Times New Roman" panose="02020603050405020304" pitchFamily="18" charset="0"/>
              </a:rPr>
              <a:t>d’exploitation</a:t>
            </a:r>
            <a:endParaRPr lang="en-US" sz="2800" b="1" dirty="0">
              <a:latin typeface="Times New Roman" panose="02020603050405020304" pitchFamily="18" charset="0"/>
              <a:cs typeface="Times New Roman" panose="02020603050405020304" pitchFamily="18" charset="0"/>
            </a:endParaRPr>
          </a:p>
          <a:p>
            <a:pPr marL="457200" lvl="1" indent="0">
              <a:buNone/>
            </a:pPr>
            <a:r>
              <a:rPr lang="fr-FR" sz="2000" dirty="0">
                <a:latin typeface="Times New Roman" panose="02020603050405020304" pitchFamily="18" charset="0"/>
                <a:cs typeface="Times New Roman" panose="02020603050405020304" pitchFamily="18" charset="0"/>
              </a:rPr>
              <a:t>Le vérificateur pourra fonctionner dans plusieurs environnements :</a:t>
            </a:r>
            <a:endParaRPr lang="en-US" sz="2000" dirty="0">
              <a:latin typeface="Times New Roman" panose="02020603050405020304" pitchFamily="18" charset="0"/>
              <a:cs typeface="Times New Roman" panose="02020603050405020304" pitchFamily="18" charset="0"/>
            </a:endParaRPr>
          </a:p>
          <a:p>
            <a:pPr lvl="0"/>
            <a:r>
              <a:rPr lang="fr-FR" sz="2000" dirty="0">
                <a:latin typeface="Times New Roman" panose="02020603050405020304" pitchFamily="18" charset="0"/>
                <a:cs typeface="Times New Roman" panose="02020603050405020304" pitchFamily="18" charset="0"/>
              </a:rPr>
              <a:t>Application Web : Accessible via une interface utilisateur simple pour une analyse rapide.</a:t>
            </a:r>
            <a:endParaRPr lang="en-US" sz="2000" dirty="0">
              <a:latin typeface="Times New Roman" panose="02020603050405020304" pitchFamily="18" charset="0"/>
              <a:cs typeface="Times New Roman" panose="02020603050405020304" pitchFamily="18" charset="0"/>
            </a:endParaRPr>
          </a:p>
          <a:p>
            <a:pPr lvl="0"/>
            <a:r>
              <a:rPr lang="fr-FR" sz="2000" dirty="0">
                <a:latin typeface="Times New Roman" panose="02020603050405020304" pitchFamily="18" charset="0"/>
                <a:cs typeface="Times New Roman" panose="02020603050405020304" pitchFamily="18" charset="0"/>
              </a:rPr>
              <a:t>Extension d’éditeur de code : compatible avec des IDE comme VS code, permettant une vérification en temps réel </a:t>
            </a:r>
            <a:endParaRPr lang="en-US" sz="20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Espace réservé du numéro de diapositive 4"/>
          <p:cNvSpPr>
            <a:spLocks noGrp="1"/>
          </p:cNvSpPr>
          <p:nvPr>
            <p:ph type="sldNum" sz="quarter" idx="12"/>
          </p:nvPr>
        </p:nvSpPr>
        <p:spPr/>
        <p:txBody>
          <a:bodyPr/>
          <a:lstStyle/>
          <a:p>
            <a:fld id="{61261710-F247-44FF-9491-D84B58B85439}" type="slidenum">
              <a:rPr lang="en-US" smtClean="0"/>
              <a:t>4</a:t>
            </a:fld>
            <a:endParaRPr lang="en-US"/>
          </a:p>
        </p:txBody>
      </p:sp>
    </p:spTree>
    <p:extLst>
      <p:ext uri="{BB962C8B-B14F-4D97-AF65-F5344CB8AC3E}">
        <p14:creationId xmlns:p14="http://schemas.microsoft.com/office/powerpoint/2010/main" val="4125624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7333" y="94129"/>
            <a:ext cx="9017995" cy="6642847"/>
          </a:xfrm>
        </p:spPr>
        <p:txBody>
          <a:bodyPr>
            <a:normAutofit/>
          </a:bodyPr>
          <a:lstStyle/>
          <a:p>
            <a:pPr marL="0" lvl="0" indent="0">
              <a:buNone/>
            </a:pPr>
            <a:r>
              <a:rPr lang="fr-FR" sz="2800" b="1" dirty="0" smtClean="0">
                <a:latin typeface="Times New Roman" panose="02020603050405020304" pitchFamily="18" charset="0"/>
                <a:cs typeface="Times New Roman" panose="02020603050405020304" pitchFamily="18" charset="0"/>
              </a:rPr>
              <a:t>3-Relation </a:t>
            </a:r>
            <a:r>
              <a:rPr lang="fr-FR" sz="2800" b="1" dirty="0">
                <a:latin typeface="Times New Roman" panose="02020603050405020304" pitchFamily="18" charset="0"/>
                <a:cs typeface="Times New Roman" panose="02020603050405020304" pitchFamily="18" charset="0"/>
              </a:rPr>
              <a:t>avec d’autres systèmes :</a:t>
            </a:r>
            <a:endParaRPr lang="en-US" sz="2800" b="1" dirty="0">
              <a:latin typeface="Times New Roman" panose="02020603050405020304" pitchFamily="18" charset="0"/>
              <a:cs typeface="Times New Roman" panose="02020603050405020304" pitchFamily="18" charset="0"/>
            </a:endParaRPr>
          </a:p>
          <a:p>
            <a:pPr lvl="0"/>
            <a:r>
              <a:rPr lang="fr-FR" sz="2000" dirty="0">
                <a:latin typeface="Times New Roman" panose="02020603050405020304" pitchFamily="18" charset="0"/>
                <a:cs typeface="Times New Roman" panose="02020603050405020304" pitchFamily="18" charset="0"/>
              </a:rPr>
              <a:t>Des compilateurs et interpréteurs peuvent être utilise en complément pour éviter des erreurs de syntaxe avant exécution du code.</a:t>
            </a:r>
            <a:endParaRPr lang="en-US" sz="2000" dirty="0">
              <a:latin typeface="Times New Roman" panose="02020603050405020304" pitchFamily="18" charset="0"/>
              <a:cs typeface="Times New Roman" panose="02020603050405020304" pitchFamily="18" charset="0"/>
            </a:endParaRPr>
          </a:p>
          <a:p>
            <a:pPr lvl="0"/>
            <a:r>
              <a:rPr lang="fr-FR" sz="2000" dirty="0">
                <a:latin typeface="Times New Roman" panose="02020603050405020304" pitchFamily="18" charset="0"/>
                <a:cs typeface="Times New Roman" panose="02020603050405020304" pitchFamily="18" charset="0"/>
              </a:rPr>
              <a:t>Systèmes de gestion de code (Git..) : intégré via des hooks pour valider le code avant commit</a:t>
            </a:r>
            <a:r>
              <a:rPr lang="fr-FR"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lvl="0" indent="0">
              <a:buNone/>
            </a:pPr>
            <a:r>
              <a:rPr lang="fr-FR" sz="2800" b="1" dirty="0" smtClean="0">
                <a:latin typeface="Times New Roman" panose="02020603050405020304" pitchFamily="18" charset="0"/>
                <a:cs typeface="Times New Roman" panose="02020603050405020304" pitchFamily="18" charset="0"/>
              </a:rPr>
              <a:t>4-Besoins </a:t>
            </a:r>
            <a:r>
              <a:rPr lang="fr-FR" sz="2800" b="1" dirty="0">
                <a:latin typeface="Times New Roman" panose="02020603050405020304" pitchFamily="18" charset="0"/>
                <a:cs typeface="Times New Roman" panose="02020603050405020304" pitchFamily="18" charset="0"/>
              </a:rPr>
              <a:t>des utilisateurs </a:t>
            </a:r>
            <a:r>
              <a:rPr lang="fr-FR" sz="2800" b="1" dirty="0" smtClean="0">
                <a:latin typeface="Times New Roman" panose="02020603050405020304" pitchFamily="18" charset="0"/>
                <a:cs typeface="Times New Roman" panose="02020603050405020304" pitchFamily="18" charset="0"/>
              </a:rPr>
              <a:t>finaux</a:t>
            </a:r>
            <a:r>
              <a:rPr lang="fr-FR"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lgn="just">
              <a:buNone/>
            </a:pPr>
            <a:r>
              <a:rPr lang="fr-FR" dirty="0" smtClean="0">
                <a:latin typeface="Times New Roman" panose="02020603050405020304" pitchFamily="18" charset="0"/>
                <a:cs typeface="Times New Roman" panose="02020603050405020304" pitchFamily="18" charset="0"/>
              </a:rPr>
              <a:t>      </a:t>
            </a:r>
            <a:r>
              <a:rPr lang="fr-FR" sz="2000" dirty="0" smtClean="0">
                <a:latin typeface="Times New Roman" panose="02020603050405020304" pitchFamily="18" charset="0"/>
                <a:cs typeface="Times New Roman" panose="02020603050405020304" pitchFamily="18" charset="0"/>
              </a:rPr>
              <a:t>Les </a:t>
            </a:r>
            <a:r>
              <a:rPr lang="fr-FR" sz="2000" dirty="0">
                <a:latin typeface="Times New Roman" panose="02020603050405020304" pitchFamily="18" charset="0"/>
                <a:cs typeface="Times New Roman" panose="02020603050405020304" pitchFamily="18" charset="0"/>
              </a:rPr>
              <a:t>utilisateurs potentiels de cet outil recherchent :</a:t>
            </a:r>
            <a:endParaRPr lang="en-US" sz="2000" dirty="0">
              <a:latin typeface="Times New Roman" panose="02020603050405020304" pitchFamily="18" charset="0"/>
              <a:cs typeface="Times New Roman" panose="02020603050405020304" pitchFamily="18" charset="0"/>
            </a:endParaRPr>
          </a:p>
          <a:p>
            <a:pPr lvl="0" algn="just"/>
            <a:r>
              <a:rPr lang="fr-FR" sz="2000" dirty="0">
                <a:latin typeface="Times New Roman" panose="02020603050405020304" pitchFamily="18" charset="0"/>
                <a:cs typeface="Times New Roman" panose="02020603050405020304" pitchFamily="18" charset="0"/>
              </a:rPr>
              <a:t>Fiabilité et précision : un vérificateur qui identifie correctement les erreurs des parenthèses pour éviter les bugs.</a:t>
            </a:r>
            <a:endParaRPr lang="en-US" sz="2000" dirty="0">
              <a:latin typeface="Times New Roman" panose="02020603050405020304" pitchFamily="18" charset="0"/>
              <a:cs typeface="Times New Roman" panose="02020603050405020304" pitchFamily="18" charset="0"/>
            </a:endParaRPr>
          </a:p>
          <a:p>
            <a:pPr lvl="0" algn="just"/>
            <a:r>
              <a:rPr lang="fr-FR" sz="2000" dirty="0">
                <a:latin typeface="Times New Roman" panose="02020603050405020304" pitchFamily="18" charset="0"/>
                <a:cs typeface="Times New Roman" panose="02020603050405020304" pitchFamily="18" charset="0"/>
              </a:rPr>
              <a:t>Simplicité d’utilisation : une interface intuitive permettant une analyse rapide sans complexité excessive</a:t>
            </a:r>
            <a:r>
              <a:rPr lang="fr-FR" sz="2000" dirty="0" smtClean="0">
                <a:latin typeface="Times New Roman" panose="02020603050405020304" pitchFamily="18" charset="0"/>
                <a:cs typeface="Times New Roman" panose="02020603050405020304" pitchFamily="18" charset="0"/>
              </a:rPr>
              <a:t>.</a:t>
            </a:r>
          </a:p>
          <a:p>
            <a:pPr marL="0" lvl="0" indent="0">
              <a:buNone/>
            </a:pPr>
            <a:r>
              <a:rPr lang="fr-FR" sz="2800" b="1" dirty="0" smtClean="0">
                <a:latin typeface="Times New Roman" panose="02020603050405020304" pitchFamily="18" charset="0"/>
                <a:cs typeface="Times New Roman" panose="02020603050405020304" pitchFamily="18" charset="0"/>
              </a:rPr>
              <a:t>5-Objectifs </a:t>
            </a:r>
            <a:r>
              <a:rPr lang="fr-FR" sz="2800" b="1" dirty="0">
                <a:latin typeface="Times New Roman" panose="02020603050405020304" pitchFamily="18" charset="0"/>
                <a:cs typeface="Times New Roman" panose="02020603050405020304" pitchFamily="18" charset="0"/>
              </a:rPr>
              <a:t>commerciaux et stratégiques</a:t>
            </a:r>
            <a:endParaRPr lang="en-US" sz="2800" b="1" dirty="0">
              <a:latin typeface="Times New Roman" panose="02020603050405020304" pitchFamily="18" charset="0"/>
              <a:cs typeface="Times New Roman" panose="02020603050405020304" pitchFamily="18" charset="0"/>
            </a:endParaRPr>
          </a:p>
          <a:p>
            <a:pPr marL="0" indent="0" algn="just">
              <a:buNone/>
            </a:pPr>
            <a:r>
              <a:rPr lang="fr-FR"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fr-FR" sz="2000" dirty="0" smtClean="0">
                <a:latin typeface="Times New Roman" panose="02020603050405020304" pitchFamily="18" charset="0"/>
                <a:cs typeface="Times New Roman" panose="02020603050405020304" pitchFamily="18" charset="0"/>
              </a:rPr>
              <a:t>Les </a:t>
            </a:r>
            <a:r>
              <a:rPr lang="fr-FR" sz="2000" dirty="0">
                <a:latin typeface="Times New Roman" panose="02020603050405020304" pitchFamily="18" charset="0"/>
                <a:cs typeface="Times New Roman" panose="02020603050405020304" pitchFamily="18" charset="0"/>
              </a:rPr>
              <a:t>objectifs clés vises sont :</a:t>
            </a:r>
            <a:endParaRPr lang="en-US" sz="2000" dirty="0">
              <a:latin typeface="Times New Roman" panose="02020603050405020304" pitchFamily="18" charset="0"/>
              <a:cs typeface="Times New Roman" panose="02020603050405020304" pitchFamily="18" charset="0"/>
            </a:endParaRPr>
          </a:p>
          <a:p>
            <a:pPr lvl="0" algn="just"/>
            <a:r>
              <a:rPr lang="fr-FR" sz="2000" dirty="0">
                <a:latin typeface="Times New Roman" panose="02020603050405020304" pitchFamily="18" charset="0"/>
                <a:cs typeface="Times New Roman" panose="02020603050405020304" pitchFamily="18" charset="0"/>
              </a:rPr>
              <a:t>Améliorer la productivité des développeurs en évitant des erreurs de syntaxe qui pourraient entrainer es dysfonctionnement</a:t>
            </a:r>
            <a:endParaRPr lang="en-US" sz="2000" dirty="0">
              <a:latin typeface="Times New Roman" panose="02020603050405020304" pitchFamily="18" charset="0"/>
              <a:cs typeface="Times New Roman" panose="02020603050405020304" pitchFamily="18" charset="0"/>
            </a:endParaRPr>
          </a:p>
          <a:p>
            <a:pPr algn="just"/>
            <a:r>
              <a:rPr lang="fr-FR" sz="2000" dirty="0">
                <a:latin typeface="Times New Roman" panose="02020603050405020304" pitchFamily="18" charset="0"/>
                <a:cs typeface="Times New Roman" panose="02020603050405020304" pitchFamily="18" charset="0"/>
              </a:rPr>
              <a:t>Réduire le temps de débogage en fournissant des vérifications automatisées</a:t>
            </a:r>
            <a:endParaRPr lang="en-US" sz="2000" dirty="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p:txBody>
      </p:sp>
      <p:sp>
        <p:nvSpPr>
          <p:cNvPr id="5" name="Espace réservé du numéro de diapositive 4"/>
          <p:cNvSpPr>
            <a:spLocks noGrp="1"/>
          </p:cNvSpPr>
          <p:nvPr>
            <p:ph type="sldNum" sz="quarter" idx="12"/>
          </p:nvPr>
        </p:nvSpPr>
        <p:spPr/>
        <p:txBody>
          <a:bodyPr/>
          <a:lstStyle/>
          <a:p>
            <a:fld id="{61261710-F247-44FF-9491-D84B58B85439}" type="slidenum">
              <a:rPr lang="en-US" smtClean="0"/>
              <a:t>5</a:t>
            </a:fld>
            <a:endParaRPr lang="en-US"/>
          </a:p>
        </p:txBody>
      </p:sp>
    </p:spTree>
    <p:extLst>
      <p:ext uri="{BB962C8B-B14F-4D97-AF65-F5344CB8AC3E}">
        <p14:creationId xmlns:p14="http://schemas.microsoft.com/office/powerpoint/2010/main" val="1409150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heel(1)">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heel(1)">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heel(1)">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heel(1)">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heel(1)">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heel(1)">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heel(1)">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heel(1)">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heel(1)">
                                      <p:cBhvr>
                                        <p:cTn id="57"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 y="0"/>
            <a:ext cx="9789459" cy="6736976"/>
          </a:xfrm>
        </p:spPr>
        <p:txBody>
          <a:bodyPr>
            <a:normAutofit lnSpcReduction="10000"/>
          </a:bodyPr>
          <a:lstStyle/>
          <a:p>
            <a:pPr marL="0" lvl="0" indent="0" algn="just">
              <a:buNone/>
            </a:pPr>
            <a:r>
              <a:rPr lang="fr-FR" sz="2800" b="1" dirty="0" smtClean="0">
                <a:latin typeface="Times New Roman" panose="02020603050405020304" pitchFamily="18" charset="0"/>
                <a:cs typeface="Times New Roman" panose="02020603050405020304" pitchFamily="18" charset="0"/>
              </a:rPr>
              <a:t>6-Scenarios </a:t>
            </a:r>
            <a:r>
              <a:rPr lang="fr-FR" sz="2800" b="1" dirty="0">
                <a:latin typeface="Times New Roman" panose="02020603050405020304" pitchFamily="18" charset="0"/>
                <a:cs typeface="Times New Roman" panose="02020603050405020304" pitchFamily="18" charset="0"/>
              </a:rPr>
              <a:t>d’utilisation de haut </a:t>
            </a:r>
            <a:r>
              <a:rPr lang="fr-FR" sz="2800" b="1" dirty="0" smtClean="0">
                <a:latin typeface="Times New Roman" panose="02020603050405020304" pitchFamily="18" charset="0"/>
                <a:cs typeface="Times New Roman" panose="02020603050405020304" pitchFamily="18" charset="0"/>
              </a:rPr>
              <a:t>niveau</a:t>
            </a:r>
            <a:endParaRPr lang="en-US" sz="2800" b="1" dirty="0">
              <a:latin typeface="Times New Roman" panose="02020603050405020304" pitchFamily="18" charset="0"/>
              <a:cs typeface="Times New Roman" panose="02020603050405020304" pitchFamily="18" charset="0"/>
            </a:endParaRPr>
          </a:p>
          <a:p>
            <a:pPr marL="0" indent="0" algn="just">
              <a:buNone/>
            </a:pPr>
            <a:r>
              <a:rPr lang="fr-FR" b="1" dirty="0" smtClean="0">
                <a:latin typeface="Times New Roman" panose="02020603050405020304" pitchFamily="18" charset="0"/>
                <a:cs typeface="Times New Roman" panose="02020603050405020304" pitchFamily="18" charset="0"/>
              </a:rPr>
              <a:t>      </a:t>
            </a:r>
            <a:r>
              <a:rPr lang="fr-FR" sz="2400" b="1" dirty="0" smtClean="0">
                <a:latin typeface="Times New Roman" panose="02020603050405020304" pitchFamily="18" charset="0"/>
                <a:cs typeface="Times New Roman" panose="02020603050405020304" pitchFamily="18" charset="0"/>
              </a:rPr>
              <a:t>Développeur </a:t>
            </a:r>
            <a:r>
              <a:rPr lang="fr-FR" sz="2400" b="1" dirty="0">
                <a:latin typeface="Times New Roman" panose="02020603050405020304" pitchFamily="18" charset="0"/>
                <a:cs typeface="Times New Roman" panose="02020603050405020304" pitchFamily="18" charset="0"/>
              </a:rPr>
              <a:t>en entreprise</a:t>
            </a:r>
            <a:endParaRPr lang="en-US" sz="2400" b="1" dirty="0">
              <a:latin typeface="Times New Roman" panose="02020603050405020304" pitchFamily="18" charset="0"/>
              <a:cs typeface="Times New Roman" panose="02020603050405020304" pitchFamily="18" charset="0"/>
            </a:endParaRPr>
          </a:p>
          <a:p>
            <a:pPr algn="just"/>
            <a:r>
              <a:rPr lang="fr-FR" sz="2000" dirty="0">
                <a:latin typeface="Times New Roman" panose="02020603050405020304" pitchFamily="18" charset="0"/>
                <a:cs typeface="Times New Roman" panose="02020603050405020304" pitchFamily="18" charset="0"/>
              </a:rPr>
              <a:t>Intègre l’outil dans un pipeline CI/CD pour vérifier automatiquement les erreurs syntaxiques avant le déploiement d’une application</a:t>
            </a:r>
            <a:endParaRPr lang="en-US" sz="2000" dirty="0">
              <a:latin typeface="Times New Roman" panose="02020603050405020304" pitchFamily="18" charset="0"/>
              <a:cs typeface="Times New Roman" panose="02020603050405020304" pitchFamily="18" charset="0"/>
            </a:endParaRPr>
          </a:p>
          <a:p>
            <a:pPr marL="0" indent="0" algn="just">
              <a:buNone/>
            </a:pPr>
            <a:r>
              <a:rPr lang="fr-FR" b="1" dirty="0" smtClean="0">
                <a:latin typeface="Times New Roman" panose="02020603050405020304" pitchFamily="18" charset="0"/>
                <a:cs typeface="Times New Roman" panose="02020603050405020304" pitchFamily="18" charset="0"/>
              </a:rPr>
              <a:t>      </a:t>
            </a:r>
            <a:r>
              <a:rPr lang="fr-FR" sz="2400" b="1" dirty="0">
                <a:latin typeface="Times New Roman" panose="02020603050405020304" pitchFamily="18" charset="0"/>
                <a:cs typeface="Times New Roman" panose="02020603050405020304" pitchFamily="18" charset="0"/>
              </a:rPr>
              <a:t>Etudiant en informatique</a:t>
            </a:r>
            <a:endParaRPr lang="en-US" sz="2400" dirty="0">
              <a:latin typeface="Times New Roman" panose="02020603050405020304" pitchFamily="18" charset="0"/>
              <a:cs typeface="Times New Roman" panose="02020603050405020304" pitchFamily="18" charset="0"/>
            </a:endParaRPr>
          </a:p>
          <a:p>
            <a:pPr algn="just"/>
            <a:r>
              <a:rPr lang="fr-FR" sz="2000" dirty="0">
                <a:latin typeface="Times New Roman" panose="02020603050405020304" pitchFamily="18" charset="0"/>
                <a:cs typeface="Times New Roman" panose="02020603050405020304" pitchFamily="18" charset="0"/>
              </a:rPr>
              <a:t>Utilise l’application pour tester des exercices de programmation et apprendre à éviter les erreurs de parenthèses.</a:t>
            </a:r>
            <a:endParaRPr lang="en-US" sz="2000" dirty="0">
              <a:latin typeface="Times New Roman" panose="02020603050405020304" pitchFamily="18" charset="0"/>
              <a:cs typeface="Times New Roman" panose="02020603050405020304" pitchFamily="18" charset="0"/>
            </a:endParaRPr>
          </a:p>
          <a:p>
            <a:pPr marL="0" indent="0" algn="just">
              <a:buNone/>
            </a:pPr>
            <a:r>
              <a:rPr lang="fr-FR" sz="2400" b="1" dirty="0" smtClean="0">
                <a:latin typeface="Times New Roman" panose="02020603050405020304" pitchFamily="18" charset="0"/>
                <a:cs typeface="Times New Roman" panose="02020603050405020304" pitchFamily="18" charset="0"/>
              </a:rPr>
              <a:t>     </a:t>
            </a:r>
            <a:r>
              <a:rPr lang="fr-FR" sz="2400" b="1" dirty="0">
                <a:latin typeface="Times New Roman" panose="02020603050405020304" pitchFamily="18" charset="0"/>
                <a:cs typeface="Times New Roman" panose="02020603050405020304" pitchFamily="18" charset="0"/>
              </a:rPr>
              <a:t>Editeurs de texte avancé </a:t>
            </a:r>
            <a:r>
              <a:rPr lang="fr-FR"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r>
              <a:rPr lang="fr-FR" sz="2000" dirty="0">
                <a:latin typeface="Times New Roman" panose="02020603050405020304" pitchFamily="18" charset="0"/>
                <a:cs typeface="Times New Roman" panose="02020603050405020304" pitchFamily="18" charset="0"/>
              </a:rPr>
              <a:t>Un IDE intègre l’outil pour aider les utilisateurs à corriger leur syntaxe en temps réel.</a:t>
            </a:r>
            <a:endParaRPr lang="en-US" sz="2000" dirty="0">
              <a:latin typeface="Times New Roman" panose="02020603050405020304" pitchFamily="18" charset="0"/>
              <a:cs typeface="Times New Roman" panose="02020603050405020304" pitchFamily="18" charset="0"/>
            </a:endParaRPr>
          </a:p>
          <a:p>
            <a:pPr marL="0" indent="0" algn="just">
              <a:buNone/>
            </a:pPr>
            <a:r>
              <a:rPr lang="fr-FR" sz="2400" b="1" dirty="0">
                <a:latin typeface="Times New Roman" panose="02020603050405020304" pitchFamily="18" charset="0"/>
                <a:cs typeface="Times New Roman" panose="02020603050405020304" pitchFamily="18" charset="0"/>
              </a:rPr>
              <a:t> </a:t>
            </a:r>
            <a:r>
              <a:rPr lang="fr-FR" sz="2400" b="1" dirty="0" smtClean="0">
                <a:latin typeface="Times New Roman" panose="02020603050405020304" pitchFamily="18" charset="0"/>
                <a:cs typeface="Times New Roman" panose="02020603050405020304" pitchFamily="18" charset="0"/>
              </a:rPr>
              <a:t>    </a:t>
            </a:r>
            <a:r>
              <a:rPr lang="fr-FR" sz="2400" b="1" dirty="0">
                <a:latin typeface="Times New Roman" panose="02020603050405020304" pitchFamily="18" charset="0"/>
                <a:cs typeface="Times New Roman" panose="02020603050405020304" pitchFamily="18" charset="0"/>
              </a:rPr>
              <a:t>Application Web éducative :</a:t>
            </a:r>
            <a:endParaRPr lang="en-US" sz="2400" dirty="0">
              <a:latin typeface="Times New Roman" panose="02020603050405020304" pitchFamily="18" charset="0"/>
              <a:cs typeface="Times New Roman" panose="02020603050405020304" pitchFamily="18" charset="0"/>
            </a:endParaRPr>
          </a:p>
          <a:p>
            <a:pPr algn="just"/>
            <a:r>
              <a:rPr lang="fr-FR" sz="2000" dirty="0">
                <a:latin typeface="Times New Roman" panose="02020603050405020304" pitchFamily="18" charset="0"/>
                <a:cs typeface="Times New Roman" panose="02020603050405020304" pitchFamily="18" charset="0"/>
              </a:rPr>
              <a:t>Une plateforme en programmation inclut cet outil pour aider les débutants à comprendre la gestion des </a:t>
            </a:r>
            <a:r>
              <a:rPr lang="fr-FR" sz="2000" dirty="0" smtClean="0">
                <a:latin typeface="Times New Roman" panose="02020603050405020304" pitchFamily="18" charset="0"/>
                <a:cs typeface="Times New Roman" panose="02020603050405020304" pitchFamily="18" charset="0"/>
              </a:rPr>
              <a:t>parenthèses</a:t>
            </a:r>
          </a:p>
          <a:p>
            <a:pPr marL="0" lvl="0" indent="0" algn="just">
              <a:buNone/>
            </a:pPr>
            <a:r>
              <a:rPr lang="fr-FR" sz="2800" b="1" dirty="0" smtClean="0">
                <a:latin typeface="Times New Roman" panose="02020603050405020304" pitchFamily="18" charset="0"/>
                <a:cs typeface="Times New Roman" panose="02020603050405020304" pitchFamily="18" charset="0"/>
              </a:rPr>
              <a:t>7-Contraintes</a:t>
            </a:r>
            <a:endParaRPr lang="en-US" sz="2800" b="1" dirty="0">
              <a:latin typeface="Times New Roman" panose="02020603050405020304" pitchFamily="18" charset="0"/>
              <a:cs typeface="Times New Roman" panose="02020603050405020304" pitchFamily="18" charset="0"/>
            </a:endParaRPr>
          </a:p>
          <a:p>
            <a:pPr marL="457200" lvl="1" indent="0" algn="just">
              <a:buNone/>
            </a:pPr>
            <a:r>
              <a:rPr lang="fr-FR" sz="2400" b="1" dirty="0" smtClean="0">
                <a:latin typeface="Times New Roman" panose="02020603050405020304" pitchFamily="18" charset="0"/>
                <a:cs typeface="Times New Roman" panose="02020603050405020304" pitchFamily="18" charset="0"/>
              </a:rPr>
              <a:t>a- </a:t>
            </a:r>
            <a:r>
              <a:rPr lang="fr-FR" sz="2400" b="1" dirty="0">
                <a:latin typeface="Times New Roman" panose="02020603050405020304" pitchFamily="18" charset="0"/>
                <a:cs typeface="Times New Roman" panose="02020603050405020304" pitchFamily="18" charset="0"/>
              </a:rPr>
              <a:t>budgétaire</a:t>
            </a:r>
            <a:endParaRPr lang="en-US" sz="2400" b="1" dirty="0">
              <a:latin typeface="Times New Roman" panose="02020603050405020304" pitchFamily="18" charset="0"/>
              <a:cs typeface="Times New Roman" panose="02020603050405020304" pitchFamily="18" charset="0"/>
            </a:endParaRPr>
          </a:p>
          <a:p>
            <a:pPr lvl="0" algn="just"/>
            <a:r>
              <a:rPr lang="fr-FR" sz="2000" dirty="0">
                <a:latin typeface="Times New Roman" panose="02020603050405020304" pitchFamily="18" charset="0"/>
                <a:cs typeface="Times New Roman" panose="02020603050405020304" pitchFamily="18" charset="0"/>
              </a:rPr>
              <a:t>Coût des développements (IDE, Serveurs, services cloud)</a:t>
            </a:r>
            <a:endParaRPr lang="en-US" sz="2000" dirty="0">
              <a:latin typeface="Times New Roman" panose="02020603050405020304" pitchFamily="18" charset="0"/>
              <a:cs typeface="Times New Roman" panose="02020603050405020304" pitchFamily="18" charset="0"/>
            </a:endParaRPr>
          </a:p>
          <a:p>
            <a:pPr lvl="0" algn="just"/>
            <a:r>
              <a:rPr lang="fr-FR" sz="2000" dirty="0">
                <a:latin typeface="Times New Roman" panose="02020603050405020304" pitchFamily="18" charset="0"/>
                <a:cs typeface="Times New Roman" panose="02020603050405020304" pitchFamily="18" charset="0"/>
              </a:rPr>
              <a:t>Budget limité pour les tests et la validation du produit</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
        <p:nvSpPr>
          <p:cNvPr id="5" name="Espace réservé du numéro de diapositive 4"/>
          <p:cNvSpPr>
            <a:spLocks noGrp="1"/>
          </p:cNvSpPr>
          <p:nvPr>
            <p:ph type="sldNum" sz="quarter" idx="12"/>
          </p:nvPr>
        </p:nvSpPr>
        <p:spPr/>
        <p:txBody>
          <a:bodyPr/>
          <a:lstStyle/>
          <a:p>
            <a:fld id="{61261710-F247-44FF-9491-D84B58B85439}" type="slidenum">
              <a:rPr lang="en-US" smtClean="0"/>
              <a:t>6</a:t>
            </a:fld>
            <a:endParaRPr lang="en-US"/>
          </a:p>
        </p:txBody>
      </p:sp>
    </p:spTree>
    <p:extLst>
      <p:ext uri="{BB962C8B-B14F-4D97-AF65-F5344CB8AC3E}">
        <p14:creationId xmlns:p14="http://schemas.microsoft.com/office/powerpoint/2010/main" val="2241723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p:cTn id="39"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 calcmode="lin" valueType="num">
                                      <p:cBhvr>
                                        <p:cTn id="47"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8"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9"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0" dur="1000"/>
                                        <p:tgtEl>
                                          <p:spTgt spid="3">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p:cTn id="55"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6"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57"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58" dur="1000"/>
                                        <p:tgtEl>
                                          <p:spTgt spid="3">
                                            <p:txEl>
                                              <p:pRg st="6" end="6"/>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 calcmode="lin" valueType="num">
                                      <p:cBhvr>
                                        <p:cTn id="63"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64"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65"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66" dur="1000"/>
                                        <p:tgtEl>
                                          <p:spTgt spid="3">
                                            <p:txEl>
                                              <p:pRg st="7" end="7"/>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31" presetClass="entr" presetSubtype="0" fill="hold" grpId="0" nodeType="click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 calcmode="lin" valueType="num">
                                      <p:cBhvr>
                                        <p:cTn id="71"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72" dur="1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73" dur="10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74" dur="1000"/>
                                        <p:tgtEl>
                                          <p:spTgt spid="3">
                                            <p:txEl>
                                              <p:pRg st="8" end="8"/>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31" presetClass="entr" presetSubtype="0" fill="hold" grpId="0" nodeType="clickEffect">
                                  <p:stCondLst>
                                    <p:cond delay="0"/>
                                  </p:stCondLst>
                                  <p:childTnLst>
                                    <p:set>
                                      <p:cBhvr>
                                        <p:cTn id="78" dur="1" fill="hold">
                                          <p:stCondLst>
                                            <p:cond delay="0"/>
                                          </p:stCondLst>
                                        </p:cTn>
                                        <p:tgtEl>
                                          <p:spTgt spid="3">
                                            <p:txEl>
                                              <p:pRg st="9" end="9"/>
                                            </p:txEl>
                                          </p:spTgt>
                                        </p:tgtEl>
                                        <p:attrNameLst>
                                          <p:attrName>style.visibility</p:attrName>
                                        </p:attrNameLst>
                                      </p:cBhvr>
                                      <p:to>
                                        <p:strVal val="visible"/>
                                      </p:to>
                                    </p:set>
                                    <p:anim calcmode="lin" valueType="num">
                                      <p:cBhvr>
                                        <p:cTn id="79" dur="1000" fill="hold"/>
                                        <p:tgtEl>
                                          <p:spTgt spid="3">
                                            <p:txEl>
                                              <p:pRg st="9" end="9"/>
                                            </p:txEl>
                                          </p:spTgt>
                                        </p:tgtEl>
                                        <p:attrNameLst>
                                          <p:attrName>ppt_w</p:attrName>
                                        </p:attrNameLst>
                                      </p:cBhvr>
                                      <p:tavLst>
                                        <p:tav tm="0">
                                          <p:val>
                                            <p:fltVal val="0"/>
                                          </p:val>
                                        </p:tav>
                                        <p:tav tm="100000">
                                          <p:val>
                                            <p:strVal val="#ppt_w"/>
                                          </p:val>
                                        </p:tav>
                                      </p:tavLst>
                                    </p:anim>
                                    <p:anim calcmode="lin" valueType="num">
                                      <p:cBhvr>
                                        <p:cTn id="80" dur="1000" fill="hold"/>
                                        <p:tgtEl>
                                          <p:spTgt spid="3">
                                            <p:txEl>
                                              <p:pRg st="9" end="9"/>
                                            </p:txEl>
                                          </p:spTgt>
                                        </p:tgtEl>
                                        <p:attrNameLst>
                                          <p:attrName>ppt_h</p:attrName>
                                        </p:attrNameLst>
                                      </p:cBhvr>
                                      <p:tavLst>
                                        <p:tav tm="0">
                                          <p:val>
                                            <p:fltVal val="0"/>
                                          </p:val>
                                        </p:tav>
                                        <p:tav tm="100000">
                                          <p:val>
                                            <p:strVal val="#ppt_h"/>
                                          </p:val>
                                        </p:tav>
                                      </p:tavLst>
                                    </p:anim>
                                    <p:anim calcmode="lin" valueType="num">
                                      <p:cBhvr>
                                        <p:cTn id="81" dur="1000" fill="hold"/>
                                        <p:tgtEl>
                                          <p:spTgt spid="3">
                                            <p:txEl>
                                              <p:pRg st="9" end="9"/>
                                            </p:txEl>
                                          </p:spTgt>
                                        </p:tgtEl>
                                        <p:attrNameLst>
                                          <p:attrName>style.rotation</p:attrName>
                                        </p:attrNameLst>
                                      </p:cBhvr>
                                      <p:tavLst>
                                        <p:tav tm="0">
                                          <p:val>
                                            <p:fltVal val="90"/>
                                          </p:val>
                                        </p:tav>
                                        <p:tav tm="100000">
                                          <p:val>
                                            <p:fltVal val="0"/>
                                          </p:val>
                                        </p:tav>
                                      </p:tavLst>
                                    </p:anim>
                                    <p:animEffect transition="in" filter="fade">
                                      <p:cBhvr>
                                        <p:cTn id="82" dur="1000"/>
                                        <p:tgtEl>
                                          <p:spTgt spid="3">
                                            <p:txEl>
                                              <p:pRg st="9" end="9"/>
                                            </p:txEl>
                                          </p:spTgt>
                                        </p:tgtEl>
                                      </p:cBhvr>
                                    </p:animEffect>
                                  </p:childTnLst>
                                </p:cTn>
                              </p:par>
                              <p:par>
                                <p:cTn id="83" presetID="31" presetClass="entr" presetSubtype="0" fill="hold" grpId="0" nodeType="withEffect">
                                  <p:stCondLst>
                                    <p:cond delay="0"/>
                                  </p:stCondLst>
                                  <p:childTnLst>
                                    <p:set>
                                      <p:cBhvr>
                                        <p:cTn id="84" dur="1" fill="hold">
                                          <p:stCondLst>
                                            <p:cond delay="0"/>
                                          </p:stCondLst>
                                        </p:cTn>
                                        <p:tgtEl>
                                          <p:spTgt spid="3">
                                            <p:txEl>
                                              <p:pRg st="10" end="10"/>
                                            </p:txEl>
                                          </p:spTgt>
                                        </p:tgtEl>
                                        <p:attrNameLst>
                                          <p:attrName>style.visibility</p:attrName>
                                        </p:attrNameLst>
                                      </p:cBhvr>
                                      <p:to>
                                        <p:strVal val="visible"/>
                                      </p:to>
                                    </p:set>
                                    <p:anim calcmode="lin" valueType="num">
                                      <p:cBhvr>
                                        <p:cTn id="85" dur="10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86" dur="1000" fill="hold"/>
                                        <p:tgtEl>
                                          <p:spTgt spid="3">
                                            <p:txEl>
                                              <p:pRg st="10" end="10"/>
                                            </p:txEl>
                                          </p:spTgt>
                                        </p:tgtEl>
                                        <p:attrNameLst>
                                          <p:attrName>ppt_h</p:attrName>
                                        </p:attrNameLst>
                                      </p:cBhvr>
                                      <p:tavLst>
                                        <p:tav tm="0">
                                          <p:val>
                                            <p:fltVal val="0"/>
                                          </p:val>
                                        </p:tav>
                                        <p:tav tm="100000">
                                          <p:val>
                                            <p:strVal val="#ppt_h"/>
                                          </p:val>
                                        </p:tav>
                                      </p:tavLst>
                                    </p:anim>
                                    <p:anim calcmode="lin" valueType="num">
                                      <p:cBhvr>
                                        <p:cTn id="87" dur="1000" fill="hold"/>
                                        <p:tgtEl>
                                          <p:spTgt spid="3">
                                            <p:txEl>
                                              <p:pRg st="10" end="10"/>
                                            </p:txEl>
                                          </p:spTgt>
                                        </p:tgtEl>
                                        <p:attrNameLst>
                                          <p:attrName>style.rotation</p:attrName>
                                        </p:attrNameLst>
                                      </p:cBhvr>
                                      <p:tavLst>
                                        <p:tav tm="0">
                                          <p:val>
                                            <p:fltVal val="90"/>
                                          </p:val>
                                        </p:tav>
                                        <p:tav tm="100000">
                                          <p:val>
                                            <p:fltVal val="0"/>
                                          </p:val>
                                        </p:tav>
                                      </p:tavLst>
                                    </p:anim>
                                    <p:animEffect transition="in" filter="fade">
                                      <p:cBhvr>
                                        <p:cTn id="88" dur="1000"/>
                                        <p:tgtEl>
                                          <p:spTgt spid="3">
                                            <p:txEl>
                                              <p:pRg st="10" end="10"/>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31" presetClass="entr" presetSubtype="0" fill="hold" grpId="0" nodeType="clickEffect">
                                  <p:stCondLst>
                                    <p:cond delay="0"/>
                                  </p:stCondLst>
                                  <p:childTnLst>
                                    <p:set>
                                      <p:cBhvr>
                                        <p:cTn id="92" dur="1" fill="hold">
                                          <p:stCondLst>
                                            <p:cond delay="0"/>
                                          </p:stCondLst>
                                        </p:cTn>
                                        <p:tgtEl>
                                          <p:spTgt spid="3">
                                            <p:txEl>
                                              <p:pRg st="11" end="11"/>
                                            </p:txEl>
                                          </p:spTgt>
                                        </p:tgtEl>
                                        <p:attrNameLst>
                                          <p:attrName>style.visibility</p:attrName>
                                        </p:attrNameLst>
                                      </p:cBhvr>
                                      <p:to>
                                        <p:strVal val="visible"/>
                                      </p:to>
                                    </p:set>
                                    <p:anim calcmode="lin" valueType="num">
                                      <p:cBhvr>
                                        <p:cTn id="93" dur="10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94" dur="1000" fill="hold"/>
                                        <p:tgtEl>
                                          <p:spTgt spid="3">
                                            <p:txEl>
                                              <p:pRg st="11" end="11"/>
                                            </p:txEl>
                                          </p:spTgt>
                                        </p:tgtEl>
                                        <p:attrNameLst>
                                          <p:attrName>ppt_h</p:attrName>
                                        </p:attrNameLst>
                                      </p:cBhvr>
                                      <p:tavLst>
                                        <p:tav tm="0">
                                          <p:val>
                                            <p:fltVal val="0"/>
                                          </p:val>
                                        </p:tav>
                                        <p:tav tm="100000">
                                          <p:val>
                                            <p:strVal val="#ppt_h"/>
                                          </p:val>
                                        </p:tav>
                                      </p:tavLst>
                                    </p:anim>
                                    <p:anim calcmode="lin" valueType="num">
                                      <p:cBhvr>
                                        <p:cTn id="95" dur="1000" fill="hold"/>
                                        <p:tgtEl>
                                          <p:spTgt spid="3">
                                            <p:txEl>
                                              <p:pRg st="11" end="11"/>
                                            </p:txEl>
                                          </p:spTgt>
                                        </p:tgtEl>
                                        <p:attrNameLst>
                                          <p:attrName>style.rotation</p:attrName>
                                        </p:attrNameLst>
                                      </p:cBhvr>
                                      <p:tavLst>
                                        <p:tav tm="0">
                                          <p:val>
                                            <p:fltVal val="90"/>
                                          </p:val>
                                        </p:tav>
                                        <p:tav tm="100000">
                                          <p:val>
                                            <p:fltVal val="0"/>
                                          </p:val>
                                        </p:tav>
                                      </p:tavLst>
                                    </p:anim>
                                    <p:animEffect transition="in" filter="fade">
                                      <p:cBhvr>
                                        <p:cTn id="96" dur="1000"/>
                                        <p:tgtEl>
                                          <p:spTgt spid="3">
                                            <p:txEl>
                                              <p:pRg st="11" end="11"/>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31" presetClass="entr" presetSubtype="0" fill="hold" grpId="0" nodeType="clickEffect">
                                  <p:stCondLst>
                                    <p:cond delay="0"/>
                                  </p:stCondLst>
                                  <p:childTnLst>
                                    <p:set>
                                      <p:cBhvr>
                                        <p:cTn id="100" dur="1" fill="hold">
                                          <p:stCondLst>
                                            <p:cond delay="0"/>
                                          </p:stCondLst>
                                        </p:cTn>
                                        <p:tgtEl>
                                          <p:spTgt spid="3">
                                            <p:txEl>
                                              <p:pRg st="12" end="12"/>
                                            </p:txEl>
                                          </p:spTgt>
                                        </p:tgtEl>
                                        <p:attrNameLst>
                                          <p:attrName>style.visibility</p:attrName>
                                        </p:attrNameLst>
                                      </p:cBhvr>
                                      <p:to>
                                        <p:strVal val="visible"/>
                                      </p:to>
                                    </p:set>
                                    <p:anim calcmode="lin" valueType="num">
                                      <p:cBhvr>
                                        <p:cTn id="101" dur="10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102" dur="1000" fill="hold"/>
                                        <p:tgtEl>
                                          <p:spTgt spid="3">
                                            <p:txEl>
                                              <p:pRg st="12" end="12"/>
                                            </p:txEl>
                                          </p:spTgt>
                                        </p:tgtEl>
                                        <p:attrNameLst>
                                          <p:attrName>ppt_h</p:attrName>
                                        </p:attrNameLst>
                                      </p:cBhvr>
                                      <p:tavLst>
                                        <p:tav tm="0">
                                          <p:val>
                                            <p:fltVal val="0"/>
                                          </p:val>
                                        </p:tav>
                                        <p:tav tm="100000">
                                          <p:val>
                                            <p:strVal val="#ppt_h"/>
                                          </p:val>
                                        </p:tav>
                                      </p:tavLst>
                                    </p:anim>
                                    <p:anim calcmode="lin" valueType="num">
                                      <p:cBhvr>
                                        <p:cTn id="103" dur="1000" fill="hold"/>
                                        <p:tgtEl>
                                          <p:spTgt spid="3">
                                            <p:txEl>
                                              <p:pRg st="12" end="12"/>
                                            </p:txEl>
                                          </p:spTgt>
                                        </p:tgtEl>
                                        <p:attrNameLst>
                                          <p:attrName>style.rotation</p:attrName>
                                        </p:attrNameLst>
                                      </p:cBhvr>
                                      <p:tavLst>
                                        <p:tav tm="0">
                                          <p:val>
                                            <p:fltVal val="90"/>
                                          </p:val>
                                        </p:tav>
                                        <p:tav tm="100000">
                                          <p:val>
                                            <p:fltVal val="0"/>
                                          </p:val>
                                        </p:tav>
                                      </p:tavLst>
                                    </p:anim>
                                    <p:animEffect transition="in" filter="fade">
                                      <p:cBhvr>
                                        <p:cTn id="104" dur="1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313831" cy="6494929"/>
          </a:xfrm>
        </p:spPr>
        <p:txBody>
          <a:bodyPr>
            <a:normAutofit lnSpcReduction="10000"/>
          </a:bodyPr>
          <a:lstStyle/>
          <a:p>
            <a:pPr marL="457200" lvl="1" indent="0" algn="just">
              <a:buNone/>
            </a:pPr>
            <a:r>
              <a:rPr lang="fr-FR" sz="2400" b="1" dirty="0">
                <a:latin typeface="Times New Roman" panose="02020603050405020304" pitchFamily="18" charset="0"/>
                <a:cs typeface="Times New Roman" panose="02020603050405020304" pitchFamily="18" charset="0"/>
              </a:rPr>
              <a:t>b</a:t>
            </a:r>
            <a:r>
              <a:rPr lang="fr-FR" sz="2400" b="1" dirty="0" smtClean="0">
                <a:latin typeface="Times New Roman" panose="02020603050405020304" pitchFamily="18" charset="0"/>
                <a:cs typeface="Times New Roman" panose="02020603050405020304" pitchFamily="18" charset="0"/>
              </a:rPr>
              <a:t>-Contrainte </a:t>
            </a:r>
            <a:r>
              <a:rPr lang="fr-FR" sz="2400" b="1" dirty="0">
                <a:latin typeface="Times New Roman" panose="02020603050405020304" pitchFamily="18" charset="0"/>
                <a:cs typeface="Times New Roman" panose="02020603050405020304" pitchFamily="18" charset="0"/>
              </a:rPr>
              <a:t>temporelles</a:t>
            </a:r>
            <a:endParaRPr lang="en-US" sz="2400" b="1" dirty="0">
              <a:latin typeface="Times New Roman" panose="02020603050405020304" pitchFamily="18" charset="0"/>
              <a:cs typeface="Times New Roman" panose="02020603050405020304" pitchFamily="18" charset="0"/>
            </a:endParaRPr>
          </a:p>
          <a:p>
            <a:pPr lvl="0" algn="just"/>
            <a:r>
              <a:rPr lang="fr-FR" sz="2000" dirty="0">
                <a:latin typeface="Times New Roman" panose="02020603050405020304" pitchFamily="18" charset="0"/>
                <a:cs typeface="Times New Roman" panose="02020603050405020304" pitchFamily="18" charset="0"/>
              </a:rPr>
              <a:t>Délais de livraison du produit</a:t>
            </a:r>
            <a:endParaRPr lang="en-US" sz="2000" dirty="0">
              <a:latin typeface="Times New Roman" panose="02020603050405020304" pitchFamily="18" charset="0"/>
              <a:cs typeface="Times New Roman" panose="02020603050405020304" pitchFamily="18" charset="0"/>
            </a:endParaRPr>
          </a:p>
          <a:p>
            <a:pPr lvl="0" algn="just"/>
            <a:r>
              <a:rPr lang="fr-FR" sz="2000" dirty="0">
                <a:latin typeface="Times New Roman" panose="02020603050405020304" pitchFamily="18" charset="0"/>
                <a:cs typeface="Times New Roman" panose="02020603050405020304" pitchFamily="18" charset="0"/>
              </a:rPr>
              <a:t>Temps nécessaire pour les tests et la correction des </a:t>
            </a:r>
            <a:r>
              <a:rPr lang="fr-FR" sz="2000" dirty="0" smtClean="0">
                <a:latin typeface="Times New Roman" panose="02020603050405020304" pitchFamily="18" charset="0"/>
                <a:cs typeface="Times New Roman" panose="02020603050405020304" pitchFamily="18" charset="0"/>
              </a:rPr>
              <a:t>bugs</a:t>
            </a:r>
            <a:endParaRPr lang="en-US" sz="2000" dirty="0">
              <a:latin typeface="Times New Roman" panose="02020603050405020304" pitchFamily="18" charset="0"/>
              <a:cs typeface="Times New Roman" panose="02020603050405020304" pitchFamily="18" charset="0"/>
            </a:endParaRPr>
          </a:p>
          <a:p>
            <a:pPr marL="0" lvl="0" indent="0" algn="just">
              <a:buNone/>
            </a:pPr>
            <a:r>
              <a:rPr lang="fr-FR" sz="2800" b="1" dirty="0" smtClean="0">
                <a:latin typeface="Times New Roman" panose="02020603050405020304" pitchFamily="18" charset="0"/>
                <a:cs typeface="Times New Roman" panose="02020603050405020304" pitchFamily="18" charset="0"/>
              </a:rPr>
              <a:t>8-Caractéristiques </a:t>
            </a:r>
            <a:r>
              <a:rPr lang="fr-FR" sz="2800" b="1" dirty="0">
                <a:latin typeface="Times New Roman" panose="02020603050405020304" pitchFamily="18" charset="0"/>
                <a:cs typeface="Times New Roman" panose="02020603050405020304" pitchFamily="18" charset="0"/>
              </a:rPr>
              <a:t>du produit </a:t>
            </a:r>
            <a:endParaRPr lang="en-US" sz="2800" b="1" dirty="0">
              <a:latin typeface="Times New Roman" panose="02020603050405020304" pitchFamily="18" charset="0"/>
              <a:cs typeface="Times New Roman" panose="02020603050405020304" pitchFamily="18" charset="0"/>
            </a:endParaRPr>
          </a:p>
          <a:p>
            <a:pPr marL="0" indent="0" algn="just">
              <a:buNone/>
            </a:pPr>
            <a:r>
              <a:rPr lang="fr-FR" sz="2000" dirty="0" smtClean="0">
                <a:latin typeface="Times New Roman" panose="02020603050405020304" pitchFamily="18" charset="0"/>
                <a:cs typeface="Times New Roman" panose="02020603050405020304" pitchFamily="18" charset="0"/>
              </a:rPr>
              <a:t>       Voici </a:t>
            </a:r>
            <a:r>
              <a:rPr lang="fr-FR" sz="2000" dirty="0">
                <a:latin typeface="Times New Roman" panose="02020603050405020304" pitchFamily="18" charset="0"/>
                <a:cs typeface="Times New Roman" panose="02020603050405020304" pitchFamily="18" charset="0"/>
              </a:rPr>
              <a:t>quelques caractéristiques essentielles de notre projet :</a:t>
            </a:r>
            <a:endParaRPr lang="en-US" sz="2000" dirty="0">
              <a:latin typeface="Times New Roman" panose="02020603050405020304" pitchFamily="18" charset="0"/>
              <a:cs typeface="Times New Roman" panose="02020603050405020304" pitchFamily="18" charset="0"/>
            </a:endParaRPr>
          </a:p>
          <a:p>
            <a:pPr algn="just"/>
            <a:r>
              <a:rPr lang="fr-FR" sz="2000" dirty="0">
                <a:latin typeface="Times New Roman" panose="02020603050405020304" pitchFamily="18" charset="0"/>
                <a:cs typeface="Times New Roman" panose="02020603050405020304" pitchFamily="18" charset="0"/>
              </a:rPr>
              <a:t>  </a:t>
            </a:r>
            <a:r>
              <a:rPr lang="fr-FR" sz="2000" b="1" dirty="0">
                <a:latin typeface="Times New Roman" panose="02020603050405020304" pitchFamily="18" charset="0"/>
                <a:cs typeface="Times New Roman" panose="02020603050405020304" pitchFamily="18" charset="0"/>
              </a:rPr>
              <a:t>Gestion des types de parenthèses</a:t>
            </a:r>
            <a:r>
              <a:rPr lang="fr-FR" sz="2000" dirty="0">
                <a:latin typeface="Times New Roman" panose="02020603050405020304" pitchFamily="18" charset="0"/>
                <a:cs typeface="Times New Roman" panose="02020603050405020304" pitchFamily="18" charset="0"/>
              </a:rPr>
              <a:t> : Il doit prendre en compte différents types de parenthèses comme (), {} et [].</a:t>
            </a:r>
            <a:endParaRPr lang="en-US" sz="2000" dirty="0">
              <a:latin typeface="Times New Roman" panose="02020603050405020304" pitchFamily="18" charset="0"/>
              <a:cs typeface="Times New Roman" panose="02020603050405020304" pitchFamily="18" charset="0"/>
            </a:endParaRPr>
          </a:p>
          <a:p>
            <a:pPr algn="just"/>
            <a:r>
              <a:rPr lang="fr-FR" sz="2000" dirty="0">
                <a:latin typeface="Times New Roman" panose="02020603050405020304" pitchFamily="18" charset="0"/>
                <a:cs typeface="Times New Roman" panose="02020603050405020304" pitchFamily="18" charset="0"/>
              </a:rPr>
              <a:t>  </a:t>
            </a:r>
            <a:r>
              <a:rPr lang="fr-FR" sz="2000" b="1" dirty="0">
                <a:latin typeface="Times New Roman" panose="02020603050405020304" pitchFamily="18" charset="0"/>
                <a:cs typeface="Times New Roman" panose="02020603050405020304" pitchFamily="18" charset="0"/>
              </a:rPr>
              <a:t>Utilisation d’une pile (structure de données)</a:t>
            </a:r>
            <a:r>
              <a:rPr lang="fr-FR" sz="2000" dirty="0">
                <a:latin typeface="Times New Roman" panose="02020603050405020304" pitchFamily="18" charset="0"/>
                <a:cs typeface="Times New Roman" panose="02020603050405020304" pitchFamily="18" charset="0"/>
              </a:rPr>
              <a:t> : Une pile est souvent utilisée pour suivre l’ouverture et la fermeture des parenthèses de manière </a:t>
            </a:r>
            <a:r>
              <a:rPr lang="fr-FR" sz="2000" dirty="0" smtClean="0">
                <a:latin typeface="Times New Roman" panose="02020603050405020304" pitchFamily="18" charset="0"/>
                <a:cs typeface="Times New Roman" panose="02020603050405020304" pitchFamily="18" charset="0"/>
              </a:rPr>
              <a:t>ordonnée.</a:t>
            </a:r>
          </a:p>
          <a:p>
            <a:pPr marL="0" indent="0" algn="just">
              <a:buNone/>
            </a:pPr>
            <a:r>
              <a:rPr lang="fr-FR" sz="2800" b="1" dirty="0" smtClean="0">
                <a:latin typeface="Times New Roman" panose="02020603050405020304" pitchFamily="18" charset="0"/>
                <a:cs typeface="Times New Roman" panose="02020603050405020304" pitchFamily="18" charset="0"/>
              </a:rPr>
              <a:t>9-Hypothèses </a:t>
            </a:r>
            <a:r>
              <a:rPr lang="fr-FR" sz="2800" b="1" dirty="0">
                <a:latin typeface="Times New Roman" panose="02020603050405020304" pitchFamily="18" charset="0"/>
                <a:cs typeface="Times New Roman" panose="02020603050405020304" pitchFamily="18" charset="0"/>
              </a:rPr>
              <a:t>et dépendances</a:t>
            </a:r>
            <a:endParaRPr lang="en-US" sz="2800" b="1" dirty="0">
              <a:latin typeface="Times New Roman" panose="02020603050405020304" pitchFamily="18" charset="0"/>
              <a:cs typeface="Times New Roman" panose="02020603050405020304" pitchFamily="18" charset="0"/>
            </a:endParaRPr>
          </a:p>
          <a:p>
            <a:pPr marL="0" lvl="0" indent="0" algn="just">
              <a:buNone/>
            </a:pPr>
            <a:r>
              <a:rPr lang="fr-FR" sz="2400" b="1" dirty="0" smtClean="0">
                <a:latin typeface="Times New Roman" panose="02020603050405020304" pitchFamily="18" charset="0"/>
                <a:cs typeface="Times New Roman" panose="02020603050405020304" pitchFamily="18" charset="0"/>
              </a:rPr>
              <a:t> a-  Hypothèses</a:t>
            </a:r>
            <a:r>
              <a:rPr lang="fr-FR" sz="1400" b="1" dirty="0">
                <a:latin typeface="Times New Roman" panose="02020603050405020304" pitchFamily="18" charset="0"/>
                <a:cs typeface="Times New Roman" panose="02020603050405020304" pitchFamily="18" charset="0"/>
              </a:rPr>
              <a:t> :</a:t>
            </a:r>
            <a:endParaRPr lang="en-US" sz="1400" b="1" dirty="0">
              <a:latin typeface="Times New Roman" panose="02020603050405020304" pitchFamily="18" charset="0"/>
              <a:cs typeface="Times New Roman" panose="02020603050405020304" pitchFamily="18" charset="0"/>
            </a:endParaRPr>
          </a:p>
          <a:p>
            <a:pPr algn="just"/>
            <a:r>
              <a:rPr lang="fr-FR" sz="2000" dirty="0">
                <a:latin typeface="Times New Roman" panose="02020603050405020304" pitchFamily="18" charset="0"/>
                <a:cs typeface="Times New Roman" panose="02020603050405020304" pitchFamily="18" charset="0"/>
              </a:rPr>
              <a:t>Les entrées utilisateurs sont bien formatées : on suppose que les données fournies respectent les règles syntaxiques attendues</a:t>
            </a:r>
            <a:endParaRPr lang="en-US" sz="2000" dirty="0">
              <a:latin typeface="Times New Roman" panose="02020603050405020304" pitchFamily="18" charset="0"/>
              <a:cs typeface="Times New Roman" panose="02020603050405020304" pitchFamily="18" charset="0"/>
            </a:endParaRPr>
          </a:p>
          <a:p>
            <a:pPr marL="0" lvl="0" indent="0" algn="just">
              <a:buNone/>
            </a:pPr>
            <a:r>
              <a:rPr lang="fr-FR" sz="2400" b="1" dirty="0" smtClean="0">
                <a:latin typeface="Times New Roman" panose="02020603050405020304" pitchFamily="18" charset="0"/>
                <a:cs typeface="Times New Roman" panose="02020603050405020304" pitchFamily="18" charset="0"/>
              </a:rPr>
              <a:t>b- Dépendances </a:t>
            </a:r>
            <a:r>
              <a:rPr lang="fr-FR" sz="2400" b="1" dirty="0">
                <a:latin typeface="Times New Roman" panose="02020603050405020304" pitchFamily="18" charset="0"/>
                <a:cs typeface="Times New Roman" panose="02020603050405020304" pitchFamily="18" charset="0"/>
              </a:rPr>
              <a:t>externes</a:t>
            </a:r>
            <a:r>
              <a:rPr lang="fr-FR" sz="1400" dirty="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p>
            <a:pPr algn="just"/>
            <a:r>
              <a:rPr lang="fr-FR" sz="2000" dirty="0">
                <a:latin typeface="Times New Roman" panose="02020603050405020304" pitchFamily="18" charset="0"/>
                <a:cs typeface="Times New Roman" panose="02020603050405020304" pitchFamily="18" charset="0"/>
              </a:rPr>
              <a:t>Dépendances technologiques : compatibilité avec les systèmes d’exploitation et les environnements d’exécution</a:t>
            </a:r>
            <a:endParaRPr lang="en-US" sz="2000" dirty="0">
              <a:latin typeface="Times New Roman" panose="02020603050405020304" pitchFamily="18" charset="0"/>
              <a:cs typeface="Times New Roman" panose="02020603050405020304" pitchFamily="18" charset="0"/>
            </a:endParaRPr>
          </a:p>
          <a:p>
            <a:pPr marL="0" indent="0" algn="just">
              <a:buNone/>
            </a:pPr>
            <a:endParaRPr lang="en-US" sz="1400" dirty="0">
              <a:latin typeface="Times New Roman" panose="02020603050405020304" pitchFamily="18" charset="0"/>
              <a:cs typeface="Times New Roman" panose="02020603050405020304" pitchFamily="18" charset="0"/>
            </a:endParaRPr>
          </a:p>
        </p:txBody>
      </p:sp>
      <p:sp>
        <p:nvSpPr>
          <p:cNvPr id="5" name="Espace réservé du numéro de diapositive 4"/>
          <p:cNvSpPr>
            <a:spLocks noGrp="1"/>
          </p:cNvSpPr>
          <p:nvPr>
            <p:ph type="sldNum" sz="quarter" idx="12"/>
          </p:nvPr>
        </p:nvSpPr>
        <p:spPr/>
        <p:txBody>
          <a:bodyPr/>
          <a:lstStyle/>
          <a:p>
            <a:fld id="{61261710-F247-44FF-9491-D84B58B85439}" type="slidenum">
              <a:rPr lang="en-US" smtClean="0"/>
              <a:t>7</a:t>
            </a:fld>
            <a:endParaRPr lang="en-US"/>
          </a:p>
        </p:txBody>
      </p:sp>
    </p:spTree>
    <p:extLst>
      <p:ext uri="{BB962C8B-B14F-4D97-AF65-F5344CB8AC3E}">
        <p14:creationId xmlns:p14="http://schemas.microsoft.com/office/powerpoint/2010/main" val="2493237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xEl>
                                              <p:pRg st="2" end="2"/>
                                            </p:txEl>
                                          </p:spTgt>
                                        </p:tgtEl>
                                        <p:attrNameLst>
                                          <p:attrName>r</p:attrName>
                                        </p:attrNameLst>
                                      </p:cBhvr>
                                    </p:animRot>
                                    <p:animRot by="-240000">
                                      <p:cBhvr>
                                        <p:cTn id="7" dur="200" fill="hold">
                                          <p:stCondLst>
                                            <p:cond delay="200"/>
                                          </p:stCondLst>
                                        </p:cTn>
                                        <p:tgtEl>
                                          <p:spTgt spid="3">
                                            <p:txEl>
                                              <p:pRg st="2" end="2"/>
                                            </p:txEl>
                                          </p:spTgt>
                                        </p:tgtEl>
                                        <p:attrNameLst>
                                          <p:attrName>r</p:attrName>
                                        </p:attrNameLst>
                                      </p:cBhvr>
                                    </p:animRot>
                                    <p:animRot by="240000">
                                      <p:cBhvr>
                                        <p:cTn id="8" dur="200" fill="hold">
                                          <p:stCondLst>
                                            <p:cond delay="400"/>
                                          </p:stCondLst>
                                        </p:cTn>
                                        <p:tgtEl>
                                          <p:spTgt spid="3">
                                            <p:txEl>
                                              <p:pRg st="2" end="2"/>
                                            </p:txEl>
                                          </p:spTgt>
                                        </p:tgtEl>
                                        <p:attrNameLst>
                                          <p:attrName>r</p:attrName>
                                        </p:attrNameLst>
                                      </p:cBhvr>
                                    </p:animRot>
                                    <p:animRot by="-240000">
                                      <p:cBhvr>
                                        <p:cTn id="9" dur="200" fill="hold">
                                          <p:stCondLst>
                                            <p:cond delay="600"/>
                                          </p:stCondLst>
                                        </p:cTn>
                                        <p:tgtEl>
                                          <p:spTgt spid="3">
                                            <p:txEl>
                                              <p:pRg st="2" end="2"/>
                                            </p:txEl>
                                          </p:spTgt>
                                        </p:tgtEl>
                                        <p:attrNameLst>
                                          <p:attrName>r</p:attrName>
                                        </p:attrNameLst>
                                      </p:cBhvr>
                                    </p:animRot>
                                    <p:animRot by="120000">
                                      <p:cBhvr>
                                        <p:cTn id="10" dur="200" fill="hold">
                                          <p:stCondLst>
                                            <p:cond delay="800"/>
                                          </p:stCondLst>
                                        </p:cTn>
                                        <p:tgtEl>
                                          <p:spTgt spid="3">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147918"/>
            <a:ext cx="8596668" cy="645459"/>
          </a:xfrm>
        </p:spPr>
        <p:txBody>
          <a:bodyPr/>
          <a:lstStyle/>
          <a:p>
            <a:pPr algn="ctr"/>
            <a:r>
              <a:rPr lang="en-US" dirty="0">
                <a:latin typeface="Times New Roman" panose="02020603050405020304" pitchFamily="18" charset="0"/>
                <a:cs typeface="Times New Roman" panose="02020603050405020304" pitchFamily="18" charset="0"/>
              </a:rPr>
              <a:t>III- </a:t>
            </a:r>
            <a:r>
              <a:rPr lang="en-US" dirty="0" smtClean="0">
                <a:latin typeface="Times New Roman" panose="02020603050405020304" pitchFamily="18" charset="0"/>
                <a:cs typeface="Times New Roman" panose="02020603050405020304" pitchFamily="18" charset="0"/>
              </a:rPr>
              <a:t>EXIGENCE </a:t>
            </a:r>
            <a:r>
              <a:rPr lang="en-US" dirty="0">
                <a:latin typeface="Times New Roman" panose="02020603050405020304" pitchFamily="18" charset="0"/>
                <a:cs typeface="Times New Roman" panose="02020603050405020304" pitchFamily="18" charset="0"/>
              </a:rPr>
              <a:t>DU PROJET  </a:t>
            </a:r>
          </a:p>
        </p:txBody>
      </p:sp>
      <p:sp>
        <p:nvSpPr>
          <p:cNvPr id="3" name="Espace réservé du contenu 2"/>
          <p:cNvSpPr>
            <a:spLocks noGrp="1"/>
          </p:cNvSpPr>
          <p:nvPr>
            <p:ph idx="1"/>
          </p:nvPr>
        </p:nvSpPr>
        <p:spPr>
          <a:xfrm>
            <a:off x="228600" y="793377"/>
            <a:ext cx="9708776" cy="6064623"/>
          </a:xfrm>
        </p:spPr>
        <p:txBody>
          <a:bodyPr>
            <a:normAutofit/>
          </a:bodyPr>
          <a:lstStyle/>
          <a:p>
            <a:pPr marL="0" indent="0">
              <a:buNone/>
            </a:pPr>
            <a:r>
              <a:rPr lang="fr-FR" sz="2400" b="1" dirty="0">
                <a:latin typeface="Times New Roman" panose="02020603050405020304" pitchFamily="18" charset="0"/>
                <a:cs typeface="Times New Roman" panose="02020603050405020304" pitchFamily="18" charset="0"/>
              </a:rPr>
              <a:t>1</a:t>
            </a:r>
            <a:r>
              <a:rPr lang="fr-FR" sz="2800" b="1" dirty="0">
                <a:latin typeface="Times New Roman" panose="02020603050405020304" pitchFamily="18" charset="0"/>
                <a:cs typeface="Times New Roman" panose="02020603050405020304" pitchFamily="18" charset="0"/>
              </a:rPr>
              <a:t>. Exigences spécifiques</a:t>
            </a:r>
            <a:endParaRPr lang="en-US" sz="28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fr-FR" dirty="0" smtClean="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*Objectifs du projet*  </a:t>
            </a:r>
            <a:endParaRPr lang="en-US" sz="2000" dirty="0">
              <a:latin typeface="Times New Roman" panose="02020603050405020304" pitchFamily="18" charset="0"/>
              <a:cs typeface="Times New Roman" panose="02020603050405020304" pitchFamily="18" charset="0"/>
            </a:endParaRPr>
          </a:p>
          <a:p>
            <a:r>
              <a:rPr lang="fr-FR" sz="2000" dirty="0">
                <a:latin typeface="Times New Roman" panose="02020603050405020304" pitchFamily="18" charset="0"/>
                <a:cs typeface="Times New Roman" panose="02020603050405020304" pitchFamily="18" charset="0"/>
              </a:rPr>
              <a:t>✅ Fournir un outil fiable permettant de vérifier l’équilibre des parenthèses dans un texte ou un code source.  </a:t>
            </a:r>
            <a:endParaRPr lang="en-US" sz="2000" dirty="0">
              <a:latin typeface="Times New Roman" panose="02020603050405020304" pitchFamily="18" charset="0"/>
              <a:cs typeface="Times New Roman" panose="02020603050405020304" pitchFamily="18" charset="0"/>
            </a:endParaRPr>
          </a:p>
          <a:p>
            <a:r>
              <a:rPr lang="fr-FR" sz="2000" dirty="0">
                <a:latin typeface="Times New Roman" panose="02020603050405020304" pitchFamily="18" charset="0"/>
                <a:cs typeface="Times New Roman" panose="02020603050405020304" pitchFamily="18" charset="0"/>
              </a:rPr>
              <a:t>✅ Offrir une solution rapide et accessible aux développeurs et étudiants en informatique</a:t>
            </a:r>
            <a:r>
              <a:rPr lang="fr-FR" sz="2000" dirty="0" smtClean="0">
                <a:latin typeface="Times New Roman" panose="02020603050405020304" pitchFamily="18" charset="0"/>
                <a:cs typeface="Times New Roman" panose="02020603050405020304" pitchFamily="18" charset="0"/>
              </a:rPr>
              <a:t>.</a:t>
            </a:r>
          </a:p>
          <a:p>
            <a:pPr marL="0" indent="0">
              <a:buNone/>
            </a:pPr>
            <a:r>
              <a:rPr lang="fr-FR" sz="2000" dirty="0" smtClean="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Public cible*  </a:t>
            </a:r>
            <a:endParaRPr lang="en-US" sz="2000" dirty="0">
              <a:latin typeface="Times New Roman" panose="02020603050405020304" pitchFamily="18" charset="0"/>
              <a:cs typeface="Times New Roman" panose="02020603050405020304" pitchFamily="18" charset="0"/>
            </a:endParaRPr>
          </a:p>
          <a:p>
            <a:r>
              <a:rPr lang="fr-FR" sz="2000" dirty="0">
                <a:latin typeface="Times New Roman" panose="02020603050405020304" pitchFamily="18" charset="0"/>
                <a:cs typeface="Times New Roman" panose="02020603050405020304" pitchFamily="18" charset="0"/>
              </a:rPr>
              <a:t>👨‍💻 Développeurs : Utilisation dans des environnements de programmation pour éviter les erreurs syntaxiques.  </a:t>
            </a:r>
            <a:endParaRPr lang="en-US" sz="2000" dirty="0">
              <a:latin typeface="Times New Roman" panose="02020603050405020304" pitchFamily="18" charset="0"/>
              <a:cs typeface="Times New Roman" panose="02020603050405020304" pitchFamily="18" charset="0"/>
            </a:endParaRPr>
          </a:p>
          <a:p>
            <a:r>
              <a:rPr lang="fr-FR" sz="2000" dirty="0">
                <a:latin typeface="Times New Roman" panose="02020603050405020304" pitchFamily="18" charset="0"/>
                <a:cs typeface="Times New Roman" panose="02020603050405020304" pitchFamily="18" charset="0"/>
              </a:rPr>
              <a:t>🎓 Étudiants : Apprentissage et correction de syntaxe dans les exercices de programmation.  </a:t>
            </a:r>
            <a:endParaRPr lang="en-US" sz="2000" dirty="0">
              <a:latin typeface="Times New Roman" panose="02020603050405020304" pitchFamily="18" charset="0"/>
              <a:cs typeface="Times New Roman" panose="02020603050405020304" pitchFamily="18" charset="0"/>
            </a:endParaRPr>
          </a:p>
          <a:p>
            <a:pPr marL="0" indent="0">
              <a:buNone/>
            </a:pPr>
            <a:r>
              <a:rPr lang="fr-FR" dirty="0" smtClean="0">
                <a:latin typeface="Times New Roman" panose="02020603050405020304" pitchFamily="18" charset="0"/>
                <a:cs typeface="Times New Roman" panose="02020603050405020304" pitchFamily="18" charset="0"/>
              </a:rPr>
              <a:t>  </a:t>
            </a:r>
            <a:r>
              <a:rPr lang="fr-FR" sz="2800" b="1" dirty="0">
                <a:latin typeface="Times New Roman" panose="02020603050405020304" pitchFamily="18" charset="0"/>
                <a:cs typeface="Times New Roman" panose="02020603050405020304" pitchFamily="18" charset="0"/>
              </a:rPr>
              <a:t>2. Exigences fonctionnelles</a:t>
            </a:r>
            <a:endParaRPr lang="en-US" sz="2800" dirty="0">
              <a:latin typeface="Times New Roman" panose="02020603050405020304" pitchFamily="18" charset="0"/>
              <a:cs typeface="Times New Roman" panose="02020603050405020304" pitchFamily="18" charset="0"/>
            </a:endParaRPr>
          </a:p>
          <a:p>
            <a:pPr algn="just"/>
            <a:r>
              <a:rPr lang="fr-FR" sz="2000" dirty="0" smtClean="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Vérification des parenthèses équilibrées </a:t>
            </a:r>
            <a:endParaRPr lang="fr-FR" sz="2000" dirty="0" smtClean="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 Feedback et gestion des erreurs</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 Formats de saisie et compatibilité </a:t>
            </a:r>
            <a:endParaRPr lang="en-US" sz="20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Espace réservé du numéro de diapositive 4"/>
          <p:cNvSpPr>
            <a:spLocks noGrp="1"/>
          </p:cNvSpPr>
          <p:nvPr>
            <p:ph type="sldNum" sz="quarter" idx="12"/>
          </p:nvPr>
        </p:nvSpPr>
        <p:spPr/>
        <p:txBody>
          <a:bodyPr/>
          <a:lstStyle/>
          <a:p>
            <a:fld id="{61261710-F247-44FF-9491-D84B58B85439}" type="slidenum">
              <a:rPr lang="en-US" smtClean="0"/>
              <a:t>8</a:t>
            </a:fld>
            <a:endParaRPr lang="en-US"/>
          </a:p>
        </p:txBody>
      </p:sp>
    </p:spTree>
    <p:extLst>
      <p:ext uri="{BB962C8B-B14F-4D97-AF65-F5344CB8AC3E}">
        <p14:creationId xmlns:p14="http://schemas.microsoft.com/office/powerpoint/2010/main" val="292675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down)">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04228" y="632012"/>
            <a:ext cx="9528984" cy="5718633"/>
          </a:xfrm>
        </p:spPr>
        <p:txBody>
          <a:bodyPr>
            <a:normAutofit fontScale="92500"/>
          </a:bodyPr>
          <a:lstStyle/>
          <a:p>
            <a:pPr marL="0" indent="0">
              <a:lnSpc>
                <a:spcPct val="150000"/>
              </a:lnSpc>
              <a:buNone/>
            </a:pPr>
            <a:r>
              <a:rPr lang="en-US" b="1" dirty="0">
                <a:latin typeface="Times New Roman" panose="02020603050405020304" pitchFamily="18" charset="0"/>
                <a:cs typeface="Times New Roman" panose="02020603050405020304" pitchFamily="18" charset="0"/>
              </a:rPr>
              <a:t> </a:t>
            </a:r>
            <a:r>
              <a:rPr lang="fr-FR" sz="2800" b="1" dirty="0">
                <a:latin typeface="Times New Roman" panose="02020603050405020304" pitchFamily="18" charset="0"/>
                <a:cs typeface="Times New Roman" panose="02020603050405020304" pitchFamily="18" charset="0"/>
              </a:rPr>
              <a:t>3. Exigences non fonctionnelles </a:t>
            </a:r>
            <a:endParaRPr lang="en-US" sz="2800" dirty="0">
              <a:latin typeface="Times New Roman" panose="02020603050405020304" pitchFamily="18" charset="0"/>
              <a:cs typeface="Times New Roman" panose="02020603050405020304" pitchFamily="18" charset="0"/>
            </a:endParaRPr>
          </a:p>
          <a:p>
            <a:pPr marL="0" indent="0">
              <a:lnSpc>
                <a:spcPct val="150000"/>
              </a:lnSpc>
              <a:buNone/>
            </a:pPr>
            <a:r>
              <a:rPr lang="fr-FR" sz="2000" dirty="0" smtClean="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Performance et rapidité</a:t>
            </a:r>
            <a:endParaRPr lang="en-US" sz="2000" dirty="0">
              <a:latin typeface="Times New Roman" panose="02020603050405020304" pitchFamily="18" charset="0"/>
              <a:cs typeface="Times New Roman" panose="02020603050405020304" pitchFamily="18" charset="0"/>
            </a:endParaRPr>
          </a:p>
          <a:p>
            <a:pPr>
              <a:lnSpc>
                <a:spcPct val="150000"/>
              </a:lnSpc>
            </a:pPr>
            <a:r>
              <a:rPr lang="fr-FR" sz="2000" dirty="0">
                <a:latin typeface="Times New Roman" panose="02020603050405020304" pitchFamily="18" charset="0"/>
                <a:cs typeface="Times New Roman" panose="02020603050405020304" pitchFamily="18" charset="0"/>
              </a:rPr>
              <a:t>- L’analyse des parenthèses doit être instantanée, même sur de grandes quantités de texte.  </a:t>
            </a:r>
            <a:endParaRPr lang="en-US" sz="2000" dirty="0">
              <a:latin typeface="Times New Roman" panose="02020603050405020304" pitchFamily="18" charset="0"/>
              <a:cs typeface="Times New Roman" panose="02020603050405020304" pitchFamily="18" charset="0"/>
            </a:endParaRPr>
          </a:p>
          <a:p>
            <a:pPr marL="0" indent="0">
              <a:lnSpc>
                <a:spcPct val="150000"/>
              </a:lnSpc>
              <a:buNone/>
            </a:pPr>
            <a:r>
              <a:rPr lang="fr-FR" sz="2000" dirty="0" smtClean="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Sécurité et fiabilité </a:t>
            </a:r>
            <a:endParaRPr lang="en-US" sz="2000" dirty="0">
              <a:latin typeface="Times New Roman" panose="02020603050405020304" pitchFamily="18" charset="0"/>
              <a:cs typeface="Times New Roman" panose="02020603050405020304" pitchFamily="18" charset="0"/>
            </a:endParaRPr>
          </a:p>
          <a:p>
            <a:pPr>
              <a:lnSpc>
                <a:spcPct val="150000"/>
              </a:lnSpc>
            </a:pPr>
            <a:r>
              <a:rPr lang="fr-FR" sz="2000" dirty="0">
                <a:latin typeface="Times New Roman" panose="02020603050405020304" pitchFamily="18" charset="0"/>
                <a:cs typeface="Times New Roman" panose="02020603050405020304" pitchFamily="18" charset="0"/>
              </a:rPr>
              <a:t>- Le système doit garantir l’intégrité des données sans altérer le texte fourni par l’utilisateur.  </a:t>
            </a:r>
            <a:endParaRPr lang="en-US" sz="2000" dirty="0">
              <a:latin typeface="Times New Roman" panose="02020603050405020304" pitchFamily="18" charset="0"/>
              <a:cs typeface="Times New Roman" panose="02020603050405020304" pitchFamily="18" charset="0"/>
            </a:endParaRPr>
          </a:p>
          <a:p>
            <a:pPr marL="0" indent="0">
              <a:lnSpc>
                <a:spcPct val="150000"/>
              </a:lnSpc>
              <a:buNone/>
            </a:pPr>
            <a:r>
              <a:rPr lang="fr-FR" sz="2000" dirty="0" smtClean="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Scalabilité et évolutivité</a:t>
            </a:r>
            <a:endParaRPr lang="en-US" sz="2000" dirty="0">
              <a:latin typeface="Times New Roman" panose="02020603050405020304" pitchFamily="18" charset="0"/>
              <a:cs typeface="Times New Roman" panose="02020603050405020304" pitchFamily="18" charset="0"/>
            </a:endParaRPr>
          </a:p>
          <a:p>
            <a:pPr>
              <a:lnSpc>
                <a:spcPct val="150000"/>
              </a:lnSpc>
            </a:pPr>
            <a:r>
              <a:rPr lang="fr-FR" sz="2000" dirty="0">
                <a:latin typeface="Times New Roman" panose="02020603050405020304" pitchFamily="18" charset="0"/>
                <a:cs typeface="Times New Roman" panose="02020603050405020304" pitchFamily="18" charset="0"/>
              </a:rPr>
              <a:t>- L’outil doit être extensible, avec la possibilité d’ajouter de nouvelles règles de vérification (ex: guillemets "", '').  </a:t>
            </a:r>
            <a:endParaRPr lang="en-US" sz="2000" dirty="0">
              <a:latin typeface="Times New Roman" panose="02020603050405020304" pitchFamily="18" charset="0"/>
              <a:cs typeface="Times New Roman" panose="02020603050405020304" pitchFamily="18" charset="0"/>
            </a:endParaRPr>
          </a:p>
          <a:p>
            <a:pPr marL="0" indent="0">
              <a:lnSpc>
                <a:spcPct val="150000"/>
              </a:lnSpc>
              <a:buNone/>
            </a:pPr>
            <a:r>
              <a:rPr lang="fr-FR" sz="2000" dirty="0" smtClean="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Accessibilité et expérience utilisateur</a:t>
            </a:r>
            <a:endParaRPr lang="en-US" sz="2000" dirty="0">
              <a:latin typeface="Times New Roman" panose="02020603050405020304" pitchFamily="18" charset="0"/>
              <a:cs typeface="Times New Roman" panose="02020603050405020304" pitchFamily="18" charset="0"/>
            </a:endParaRPr>
          </a:p>
        </p:txBody>
      </p:sp>
      <p:sp>
        <p:nvSpPr>
          <p:cNvPr id="5" name="Espace réservé du numéro de diapositive 4"/>
          <p:cNvSpPr>
            <a:spLocks noGrp="1"/>
          </p:cNvSpPr>
          <p:nvPr>
            <p:ph type="sldNum" sz="quarter" idx="12"/>
          </p:nvPr>
        </p:nvSpPr>
        <p:spPr/>
        <p:txBody>
          <a:bodyPr/>
          <a:lstStyle/>
          <a:p>
            <a:fld id="{61261710-F247-44FF-9491-D84B58B85439}" type="slidenum">
              <a:rPr lang="en-US" smtClean="0"/>
              <a:t>9</a:t>
            </a:fld>
            <a:endParaRPr lang="en-US"/>
          </a:p>
        </p:txBody>
      </p:sp>
    </p:spTree>
    <p:extLst>
      <p:ext uri="{BB962C8B-B14F-4D97-AF65-F5344CB8AC3E}">
        <p14:creationId xmlns:p14="http://schemas.microsoft.com/office/powerpoint/2010/main" val="89039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3">
                                            <p:txEl>
                                              <p:pRg st="0" end="0"/>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grpId="0" nodeType="clickEffect">
                                  <p:stCondLst>
                                    <p:cond delay="0"/>
                                  </p:stCondLst>
                                  <p:iterate type="lt">
                                    <p:tmAbs val="25"/>
                                  </p:iterate>
                                  <p:childTnLst>
                                    <p:set>
                                      <p:cBhvr override="childStyle">
                                        <p:cTn id="10" dur="indefinite"/>
                                        <p:tgtEl>
                                          <p:spTgt spid="3">
                                            <p:txEl>
                                              <p:pRg st="1" end="1"/>
                                            </p:txEl>
                                          </p:spTgt>
                                        </p:tgtEl>
                                        <p:attrNameLst>
                                          <p:attrName>style.fontWeight</p:attrName>
                                        </p:attrNameLst>
                                      </p:cBhvr>
                                      <p:to>
                                        <p:strVal val="bold"/>
                                      </p:to>
                                    </p:set>
                                  </p:childTnLst>
                                </p:cTn>
                              </p:par>
                            </p:childTnLst>
                          </p:cTn>
                        </p:par>
                      </p:childTnLst>
                    </p:cTn>
                  </p:par>
                  <p:par>
                    <p:cTn id="11" fill="hold">
                      <p:stCondLst>
                        <p:cond delay="indefinite"/>
                      </p:stCondLst>
                      <p:childTnLst>
                        <p:par>
                          <p:cTn id="12" fill="hold">
                            <p:stCondLst>
                              <p:cond delay="0"/>
                            </p:stCondLst>
                            <p:childTnLst>
                              <p:par>
                                <p:cTn id="13" presetID="15" presetClass="emph" presetSubtype="0" grpId="0" nodeType="clickEffect">
                                  <p:stCondLst>
                                    <p:cond delay="0"/>
                                  </p:stCondLst>
                                  <p:iterate type="lt">
                                    <p:tmAbs val="25"/>
                                  </p:iterate>
                                  <p:childTnLst>
                                    <p:set>
                                      <p:cBhvr override="childStyle">
                                        <p:cTn id="14" dur="indefinite"/>
                                        <p:tgtEl>
                                          <p:spTgt spid="3">
                                            <p:txEl>
                                              <p:pRg st="2" end="2"/>
                                            </p:txEl>
                                          </p:spTgt>
                                        </p:tgtEl>
                                        <p:attrNameLst>
                                          <p:attrName>style.fontWeight</p:attrName>
                                        </p:attrNameLst>
                                      </p:cBhvr>
                                      <p:to>
                                        <p:strVal val="bold"/>
                                      </p:to>
                                    </p:set>
                                  </p:childTnLst>
                                </p:cTn>
                              </p:par>
                            </p:childTnLst>
                          </p:cTn>
                        </p:par>
                      </p:childTnLst>
                    </p:cTn>
                  </p:par>
                  <p:par>
                    <p:cTn id="15" fill="hold">
                      <p:stCondLst>
                        <p:cond delay="indefinite"/>
                      </p:stCondLst>
                      <p:childTnLst>
                        <p:par>
                          <p:cTn id="16" fill="hold">
                            <p:stCondLst>
                              <p:cond delay="0"/>
                            </p:stCondLst>
                            <p:childTnLst>
                              <p:par>
                                <p:cTn id="17" presetID="15" presetClass="emph" presetSubtype="0" grpId="0" nodeType="clickEffect">
                                  <p:stCondLst>
                                    <p:cond delay="0"/>
                                  </p:stCondLst>
                                  <p:iterate type="lt">
                                    <p:tmAbs val="25"/>
                                  </p:iterate>
                                  <p:childTnLst>
                                    <p:set>
                                      <p:cBhvr override="childStyle">
                                        <p:cTn id="18" dur="indefinite"/>
                                        <p:tgtEl>
                                          <p:spTgt spid="3">
                                            <p:txEl>
                                              <p:pRg st="3" end="3"/>
                                            </p:txEl>
                                          </p:spTgt>
                                        </p:tgtEl>
                                        <p:attrNameLst>
                                          <p:attrName>style.fontWeight</p:attrName>
                                        </p:attrNameLst>
                                      </p:cBhvr>
                                      <p:to>
                                        <p:strVal val="bold"/>
                                      </p:to>
                                    </p:set>
                                  </p:childTnLst>
                                </p:cTn>
                              </p:par>
                            </p:childTnLst>
                          </p:cTn>
                        </p:par>
                      </p:childTnLst>
                    </p:cTn>
                  </p:par>
                  <p:par>
                    <p:cTn id="19" fill="hold">
                      <p:stCondLst>
                        <p:cond delay="indefinite"/>
                      </p:stCondLst>
                      <p:childTnLst>
                        <p:par>
                          <p:cTn id="20" fill="hold">
                            <p:stCondLst>
                              <p:cond delay="0"/>
                            </p:stCondLst>
                            <p:childTnLst>
                              <p:par>
                                <p:cTn id="21" presetID="15" presetClass="emph" presetSubtype="0" grpId="0" nodeType="clickEffect">
                                  <p:stCondLst>
                                    <p:cond delay="0"/>
                                  </p:stCondLst>
                                  <p:iterate type="lt">
                                    <p:tmAbs val="25"/>
                                  </p:iterate>
                                  <p:childTnLst>
                                    <p:set>
                                      <p:cBhvr override="childStyle">
                                        <p:cTn id="22" dur="indefinite"/>
                                        <p:tgtEl>
                                          <p:spTgt spid="3">
                                            <p:txEl>
                                              <p:pRg st="4" end="4"/>
                                            </p:txEl>
                                          </p:spTgt>
                                        </p:tgtEl>
                                        <p:attrNameLst>
                                          <p:attrName>style.fontWeight</p:attrName>
                                        </p:attrNameLst>
                                      </p:cBhvr>
                                      <p:to>
                                        <p:strVal val="bold"/>
                                      </p:to>
                                    </p:set>
                                  </p:childTnLst>
                                </p:cTn>
                              </p:par>
                            </p:childTnLst>
                          </p:cTn>
                        </p:par>
                      </p:childTnLst>
                    </p:cTn>
                  </p:par>
                  <p:par>
                    <p:cTn id="23" fill="hold">
                      <p:stCondLst>
                        <p:cond delay="indefinite"/>
                      </p:stCondLst>
                      <p:childTnLst>
                        <p:par>
                          <p:cTn id="24" fill="hold">
                            <p:stCondLst>
                              <p:cond delay="0"/>
                            </p:stCondLst>
                            <p:childTnLst>
                              <p:par>
                                <p:cTn id="25" presetID="15" presetClass="emph" presetSubtype="0" grpId="0" nodeType="clickEffect">
                                  <p:stCondLst>
                                    <p:cond delay="0"/>
                                  </p:stCondLst>
                                  <p:iterate type="lt">
                                    <p:tmAbs val="25"/>
                                  </p:iterate>
                                  <p:childTnLst>
                                    <p:set>
                                      <p:cBhvr override="childStyle">
                                        <p:cTn id="26" dur="indefinite"/>
                                        <p:tgtEl>
                                          <p:spTgt spid="3">
                                            <p:txEl>
                                              <p:pRg st="5" end="5"/>
                                            </p:txEl>
                                          </p:spTgt>
                                        </p:tgtEl>
                                        <p:attrNameLst>
                                          <p:attrName>style.fontWeight</p:attrName>
                                        </p:attrNameLst>
                                      </p:cBhvr>
                                      <p:to>
                                        <p:strVal val="bold"/>
                                      </p:to>
                                    </p:set>
                                  </p:childTnLst>
                                </p:cTn>
                              </p:par>
                            </p:childTnLst>
                          </p:cTn>
                        </p:par>
                      </p:childTnLst>
                    </p:cTn>
                  </p:par>
                  <p:par>
                    <p:cTn id="27" fill="hold">
                      <p:stCondLst>
                        <p:cond delay="indefinite"/>
                      </p:stCondLst>
                      <p:childTnLst>
                        <p:par>
                          <p:cTn id="28" fill="hold">
                            <p:stCondLst>
                              <p:cond delay="0"/>
                            </p:stCondLst>
                            <p:childTnLst>
                              <p:par>
                                <p:cTn id="29" presetID="15" presetClass="emph" presetSubtype="0" grpId="0" nodeType="clickEffect">
                                  <p:stCondLst>
                                    <p:cond delay="0"/>
                                  </p:stCondLst>
                                  <p:iterate type="lt">
                                    <p:tmAbs val="25"/>
                                  </p:iterate>
                                  <p:childTnLst>
                                    <p:set>
                                      <p:cBhvr override="childStyle">
                                        <p:cTn id="30" dur="indefinite"/>
                                        <p:tgtEl>
                                          <p:spTgt spid="3">
                                            <p:txEl>
                                              <p:pRg st="6" end="6"/>
                                            </p:txEl>
                                          </p:spTgt>
                                        </p:tgtEl>
                                        <p:attrNameLst>
                                          <p:attrName>style.fontWeight</p:attrName>
                                        </p:attrNameLst>
                                      </p:cBhvr>
                                      <p:to>
                                        <p:strVal val="bold"/>
                                      </p:to>
                                    </p:set>
                                  </p:childTnLst>
                                </p:cTn>
                              </p:par>
                            </p:childTnLst>
                          </p:cTn>
                        </p:par>
                      </p:childTnLst>
                    </p:cTn>
                  </p:par>
                  <p:par>
                    <p:cTn id="31" fill="hold">
                      <p:stCondLst>
                        <p:cond delay="indefinite"/>
                      </p:stCondLst>
                      <p:childTnLst>
                        <p:par>
                          <p:cTn id="32" fill="hold">
                            <p:stCondLst>
                              <p:cond delay="0"/>
                            </p:stCondLst>
                            <p:childTnLst>
                              <p:par>
                                <p:cTn id="33" presetID="15" presetClass="emph" presetSubtype="0" grpId="0" nodeType="clickEffect">
                                  <p:stCondLst>
                                    <p:cond delay="0"/>
                                  </p:stCondLst>
                                  <p:iterate type="lt">
                                    <p:tmAbs val="25"/>
                                  </p:iterate>
                                  <p:childTnLst>
                                    <p:set>
                                      <p:cBhvr override="childStyle">
                                        <p:cTn id="34" dur="indefinite"/>
                                        <p:tgtEl>
                                          <p:spTgt spid="3">
                                            <p:txEl>
                                              <p:pRg st="7" end="7"/>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277</TotalTime>
  <Words>807</Words>
  <Application>Microsoft Office PowerPoint</Application>
  <PresentationFormat>Grand écran</PresentationFormat>
  <Paragraphs>127</Paragraphs>
  <Slides>17</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17</vt:i4>
      </vt:variant>
    </vt:vector>
  </HeadingPairs>
  <TitlesOfParts>
    <vt:vector size="23" baseType="lpstr">
      <vt:lpstr>Arial</vt:lpstr>
      <vt:lpstr>Calibri</vt:lpstr>
      <vt:lpstr>Times New Roman</vt:lpstr>
      <vt:lpstr>Trebuchet MS</vt:lpstr>
      <vt:lpstr>Wingdings 3</vt:lpstr>
      <vt:lpstr>Facette</vt:lpstr>
      <vt:lpstr>PROJET: VÉRFICATEUR DE PARENTHÈSES ÉQUILIBRÉES Travail effectue par :  BOUCHEL PONKOUA EXCEL  DJUIKEM TANGUE  SHEILLA FOSSE KOAGNE DAVID RYAN                                  Sous la supervision de: Ing ATANGANA </vt:lpstr>
      <vt:lpstr>PLAN DE TRAVAIL</vt:lpstr>
      <vt:lpstr>INTRODUCTION </vt:lpstr>
      <vt:lpstr> II-DESCRIPTION GENERALE   </vt:lpstr>
      <vt:lpstr>Présentation PowerPoint</vt:lpstr>
      <vt:lpstr>Présentation PowerPoint</vt:lpstr>
      <vt:lpstr>Présentation PowerPoint</vt:lpstr>
      <vt:lpstr>III- EXIGENCE DU PROJET  </vt:lpstr>
      <vt:lpstr>Présentation PowerPoint</vt:lpstr>
      <vt:lpstr>IV- DEPLOIEMENT DU SYSTEME </vt:lpstr>
      <vt:lpstr>Présentation PowerPoint</vt:lpstr>
      <vt:lpstr>FONCTIONNEMENT DE L’APPLICATION 1-INTERFACE D’ACCEUIL</vt:lpstr>
      <vt:lpstr>2-Identifiant de session</vt:lpstr>
      <vt:lpstr>3-INTERFACE DE VERIFICATION</vt:lpstr>
      <vt:lpstr>4-VERIFICATION PROPREMENT DITE</vt:lpstr>
      <vt:lpstr>CONCLUSION </vt:lpstr>
      <vt:lpstr>MERCI POUR VOTRE  AIMABLE ATTTENTION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PROJET:VÉRIFICATEUR DE PARENTHÈSES ÉQUILIBRÉES.</dc:title>
  <dc:creator>Excel</dc:creator>
  <cp:lastModifiedBy>EUROPEONLINE</cp:lastModifiedBy>
  <cp:revision>25</cp:revision>
  <dcterms:created xsi:type="dcterms:W3CDTF">2025-05-21T19:56:05Z</dcterms:created>
  <dcterms:modified xsi:type="dcterms:W3CDTF">2025-05-30T00:32:54Z</dcterms:modified>
</cp:coreProperties>
</file>