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73" r:id="rId16"/>
    <p:sldId id="274" r:id="rId17"/>
    <p:sldId id="275" r:id="rId18"/>
    <p:sldId id="27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60"/>
  </p:normalViewPr>
  <p:slideViewPr>
    <p:cSldViewPr snapToGrid="0">
      <p:cViewPr varScale="1">
        <p:scale>
          <a:sx n="87" d="100"/>
          <a:sy n="87" d="100"/>
        </p:scale>
        <p:origin x="293" y="58"/>
      </p:cViewPr>
      <p:guideLst/>
    </p:cSldViewPr>
  </p:slideViewPr>
  <p:notesTextViewPr>
    <p:cViewPr>
      <p:scale>
        <a:sx n="1" d="1"/>
        <a:sy n="1" d="1"/>
      </p:scale>
      <p:origin x="0" y="0"/>
    </p:cViewPr>
  </p:notesTextViewPr>
  <p:sorterViewPr>
    <p:cViewPr>
      <p:scale>
        <a:sx n="100" d="100"/>
        <a:sy n="100" d="100"/>
      </p:scale>
      <p:origin x="0" y="-10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401601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14676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324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117279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518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3561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70230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101510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375533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33F80E-21E7-4058-A7EE-0E9ECC402900}"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67375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C33F80E-21E7-4058-A7EE-0E9ECC402900}"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346162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C33F80E-21E7-4058-A7EE-0E9ECC402900}" type="datetimeFigureOut">
              <a:rPr lang="en-US" smtClean="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31269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C33F80E-21E7-4058-A7EE-0E9ECC402900}" type="datetimeFigureOut">
              <a:rPr lang="en-US" smtClean="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06368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3F80E-21E7-4058-A7EE-0E9ECC402900}" type="datetimeFigureOut">
              <a:rPr lang="en-US" smtClean="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278740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C33F80E-21E7-4058-A7EE-0E9ECC402900}"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84085-5BD3-478A-BAE3-216331C7F0DD}" type="slidenum">
              <a:rPr lang="en-US" smtClean="0"/>
              <a:t>‹N°›</a:t>
            </a:fld>
            <a:endParaRPr lang="en-US"/>
          </a:p>
        </p:txBody>
      </p:sp>
    </p:spTree>
    <p:extLst>
      <p:ext uri="{BB962C8B-B14F-4D97-AF65-F5344CB8AC3E}">
        <p14:creationId xmlns:p14="http://schemas.microsoft.com/office/powerpoint/2010/main" val="150914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84085-5BD3-478A-BAE3-216331C7F0DD}" type="slidenum">
              <a:rPr lang="en-US" smtClean="0"/>
              <a:t>‹N°›</a:t>
            </a:fld>
            <a:endParaRPr lang="en-US"/>
          </a:p>
        </p:txBody>
      </p:sp>
      <p:sp>
        <p:nvSpPr>
          <p:cNvPr id="5" name="Date Placeholder 4"/>
          <p:cNvSpPr>
            <a:spLocks noGrp="1"/>
          </p:cNvSpPr>
          <p:nvPr>
            <p:ph type="dt" sz="half" idx="10"/>
          </p:nvPr>
        </p:nvSpPr>
        <p:spPr/>
        <p:txBody>
          <a:bodyPr/>
          <a:lstStyle/>
          <a:p>
            <a:fld id="{DC33F80E-21E7-4058-A7EE-0E9ECC402900}" type="datetimeFigureOut">
              <a:rPr lang="en-US" smtClean="0"/>
              <a:t>5/29/2025</a:t>
            </a:fld>
            <a:endParaRPr lang="en-US"/>
          </a:p>
        </p:txBody>
      </p:sp>
    </p:spTree>
    <p:extLst>
      <p:ext uri="{BB962C8B-B14F-4D97-AF65-F5344CB8AC3E}">
        <p14:creationId xmlns:p14="http://schemas.microsoft.com/office/powerpoint/2010/main" val="315535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33F80E-21E7-4058-A7EE-0E9ECC402900}" type="datetimeFigureOut">
              <a:rPr lang="en-US" smtClean="0"/>
              <a:t>5/29/2025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884085-5BD3-478A-BAE3-216331C7F0DD}" type="slidenum">
              <a:rPr lang="en-US" smtClean="0"/>
              <a:t>‹N°›</a:t>
            </a:fld>
            <a:endParaRPr lang="en-US"/>
          </a:p>
        </p:txBody>
      </p:sp>
    </p:spTree>
    <p:extLst>
      <p:ext uri="{BB962C8B-B14F-4D97-AF65-F5344CB8AC3E}">
        <p14:creationId xmlns:p14="http://schemas.microsoft.com/office/powerpoint/2010/main" val="32479237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Imag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489" y="798944"/>
            <a:ext cx="2095500" cy="1038225"/>
          </a:xfrm>
          <a:prstGeom prst="rect">
            <a:avLst/>
          </a:prstGeom>
          <a:noFill/>
          <a:extLst>
            <a:ext uri="{909E8E84-426E-40DD-AFC4-6F175D3DCCD1}">
              <a14:hiddenFill xmlns:a14="http://schemas.microsoft.com/office/drawing/2010/main">
                <a:solidFill>
                  <a:srgbClr val="FFFFFF"/>
                </a:solidFill>
              </a14:hiddenFill>
            </a:ext>
          </a:extLst>
        </p:spPr>
      </p:pic>
      <p:sp>
        <p:nvSpPr>
          <p:cNvPr id="7" name="Zone de texte 5"/>
          <p:cNvSpPr txBox="1">
            <a:spLocks noChangeArrowheads="1"/>
          </p:cNvSpPr>
          <p:nvPr/>
        </p:nvSpPr>
        <p:spPr bwMode="auto">
          <a:xfrm>
            <a:off x="673659" y="730193"/>
            <a:ext cx="2903257" cy="1035050"/>
          </a:xfrm>
          <a:prstGeom prst="rect">
            <a:avLst/>
          </a:prstGeom>
          <a:solidFill>
            <a:srgbClr val="F2F2F2"/>
          </a:solidFill>
          <a:ln w="9525">
            <a:solidFill>
              <a:srgbClr val="F2F2F2"/>
            </a:solidFill>
            <a:miter lim="800000"/>
            <a:headEnd/>
            <a:tailEnd/>
          </a:ln>
        </p:spPr>
        <p:txBody>
          <a:bodyPr vert="horz" wrap="square" lIns="91440" tIns="45720" rIns="91440" bIns="45720" numCol="1" anchor="t" anchorCtr="0" compatLnSpc="1">
            <a:prstTxWarp prst="textNoShape">
              <a:avLst/>
            </a:prstTxWarp>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r>
              <a:rPr kumimoji="0" lang="fr-FR" altLang="en-US" sz="11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République du Cameroun </a:t>
            </a:r>
            <a:endParaRPr kumimoji="0" lang="fr-FR" altLang="en-US" sz="1100" b="0" i="0" u="none" strike="noStrike" cap="none" normalizeH="0" baseline="0" dirty="0" smtClean="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fr-FR" altLang="en-US" sz="8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Paix – Travail - Patrie </a:t>
            </a:r>
            <a:endParaRPr kumimoji="0" lang="fr-FR" altLang="en-US" sz="1100" b="0" i="0" u="none" strike="noStrike" cap="none" normalizeH="0" baseline="0" dirty="0" smtClean="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fr-FR" altLang="en-US" sz="11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Ministère de l’Enseignement Supérieur</a:t>
            </a:r>
            <a:endParaRPr kumimoji="0" lang="fr-FR" altLang="en-US" sz="1100" b="0" i="0" u="none" strike="noStrike" cap="none" normalizeH="0" baseline="0" dirty="0" smtClean="0">
              <a:ln>
                <a:noFill/>
              </a:ln>
              <a:solidFill>
                <a:schemeClr val="tx1"/>
              </a:solidFill>
              <a:effectLst/>
            </a:endParaRPr>
          </a:p>
        </p:txBody>
      </p:sp>
      <p:sp>
        <p:nvSpPr>
          <p:cNvPr id="8" name="Zone de texte 7"/>
          <p:cNvSpPr txBox="1">
            <a:spLocks noChangeArrowheads="1"/>
          </p:cNvSpPr>
          <p:nvPr/>
        </p:nvSpPr>
        <p:spPr bwMode="auto">
          <a:xfrm>
            <a:off x="7258050" y="701617"/>
            <a:ext cx="2679700" cy="1049338"/>
          </a:xfrm>
          <a:prstGeom prst="rect">
            <a:avLst/>
          </a:prstGeom>
          <a:solidFill>
            <a:srgbClr val="F2F2F2"/>
          </a:solidFill>
          <a:ln w="9525">
            <a:solidFill>
              <a:srgbClr val="F2F2F2"/>
            </a:solidFill>
            <a:miter lim="800000"/>
            <a:headEnd/>
            <a:tailEnd/>
          </a:ln>
        </p:spPr>
        <p:txBody>
          <a:bodyPr vert="horz" wrap="square" lIns="91440" tIns="45720" rIns="91440" bIns="45720" numCol="1" anchor="t" anchorCtr="0" compatLnSpc="1">
            <a:prstTxWarp prst="textNoShape">
              <a:avLst/>
            </a:prstTxWarp>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Republic of Cameroon </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     Peace – Work - Fatherland </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cs typeface="Calibri" panose="020F0502020204030204" pitchFamily="34" charset="0"/>
              </a:rPr>
              <a:t>Ministry of Higher Education </a:t>
            </a:r>
            <a:endParaRPr kumimoji="0" lang="en-US" altLang="en-US" sz="1100" b="0" i="0" u="none" strike="noStrike" cap="none" normalizeH="0" baseline="0" dirty="0" smtClean="0">
              <a:ln>
                <a:noFill/>
              </a:ln>
              <a:solidFill>
                <a:schemeClr val="tx1"/>
              </a:solidFill>
              <a:effectLst/>
            </a:endParaRPr>
          </a:p>
        </p:txBody>
      </p:sp>
      <p:sp>
        <p:nvSpPr>
          <p:cNvPr id="10" name="Zone de texte 690"/>
          <p:cNvSpPr txBox="1">
            <a:spLocks noChangeArrowheads="1"/>
          </p:cNvSpPr>
          <p:nvPr/>
        </p:nvSpPr>
        <p:spPr bwMode="auto">
          <a:xfrm>
            <a:off x="996390" y="4890227"/>
            <a:ext cx="43449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1"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Noms</a:t>
            </a:r>
            <a:r>
              <a:rPr kumimoji="0" lang="en-US" altLang="zh-CN" sz="1200" b="0" i="1"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des </a:t>
            </a:r>
            <a:r>
              <a:rPr kumimoji="0" lang="en-US" altLang="zh-CN" sz="1200" b="0" i="1"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exposants</a:t>
            </a:r>
            <a:r>
              <a:rPr kumimoji="0" lang="en-US" altLang="zh-CN" sz="1200" b="0" i="1"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zh-CN"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BOUCHEL PONKOUA EXCEL PAGUIEL</a:t>
            </a:r>
            <a:endParaRPr kumimoji="0" lang="fr-FR"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zh-CN"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DJUIKEM TANGUE YOLAINE SHEILLA</a:t>
            </a:r>
            <a:endParaRPr kumimoji="0" lang="fr-FR"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zh-CN"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FOSSE KOAGNE DAVID RYAN</a:t>
            </a:r>
            <a:endParaRPr kumimoji="0" lang="fr-FR" altLang="zh-CN" sz="1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e 11"/>
          <p:cNvGrpSpPr>
            <a:grpSpLocks/>
          </p:cNvGrpSpPr>
          <p:nvPr/>
        </p:nvGrpSpPr>
        <p:grpSpPr bwMode="auto">
          <a:xfrm>
            <a:off x="3691890" y="7498715"/>
            <a:ext cx="3566160" cy="728980"/>
            <a:chOff x="0" y="0"/>
            <a:chExt cx="35674" cy="7294"/>
          </a:xfrm>
        </p:grpSpPr>
        <p:sp>
          <p:nvSpPr>
            <p:cNvPr id="13" name="Rectangle 12"/>
            <p:cNvSpPr>
              <a:spLocks noChangeArrowheads="1"/>
            </p:cNvSpPr>
            <p:nvPr/>
          </p:nvSpPr>
          <p:spPr bwMode="auto">
            <a:xfrm>
              <a:off x="0" y="0"/>
              <a:ext cx="35674" cy="2706"/>
            </a:xfrm>
            <a:prstGeom prst="rect">
              <a:avLst/>
            </a:prstGeom>
            <a:solidFill>
              <a:srgbClr val="4F81BD"/>
            </a:solidFill>
            <a:ln>
              <a:noFill/>
            </a:ln>
            <a:extLs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200">
                  <a:solidFill>
                    <a:srgbClr val="FFFFFF"/>
                  </a:solidFill>
                  <a:effectLst/>
                  <a:latin typeface="Cambria" panose="02040503050406030204" pitchFamily="18" charset="0"/>
                  <a:ea typeface="SimSun" panose="02010600030101010101" pitchFamily="2" charset="-122"/>
                  <a:cs typeface="Times New Roman" panose="02020603050405020304" pitchFamily="18" charset="0"/>
                </a:rPr>
                <a:t>Sous la supervision de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 name="Zone de texte 200"/>
            <p:cNvSpPr txBox="1">
              <a:spLocks noChangeArrowheads="1"/>
            </p:cNvSpPr>
            <p:nvPr/>
          </p:nvSpPr>
          <p:spPr bwMode="auto">
            <a:xfrm>
              <a:off x="0" y="2526"/>
              <a:ext cx="35674" cy="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91440" rIns="91440" bIns="0" anchor="t" anchorCtr="0" upright="1">
              <a:spAutoFit/>
            </a:bodyPr>
            <a:lstStyle/>
            <a:p>
              <a:pPr algn="ctr">
                <a:lnSpc>
                  <a:spcPct val="115000"/>
                </a:lnSpc>
                <a:spcAft>
                  <a:spcPts val="1000"/>
                </a:spcAft>
              </a:pPr>
              <a:r>
                <a:rPr lang="fr-FR" sz="1300">
                  <a:ln>
                    <a:noFill/>
                  </a:ln>
                  <a:solidFill>
                    <a:srgbClr val="000000"/>
                  </a:solidFill>
                  <a:effectLst>
                    <a:outerShdw blurRad="38100" dist="19050" dir="2700000" algn="tl">
                      <a:schemeClr val="dk1">
                        <a:alpha val="40000"/>
                      </a:schemeClr>
                    </a:outerShdw>
                  </a:effectLst>
                  <a:latin typeface="Calibri" panose="020F0502020204030204" pitchFamily="34" charset="0"/>
                  <a:ea typeface="SimSun" panose="02010600030101010101" pitchFamily="2" charset="-122"/>
                  <a:cs typeface="Times New Roman" panose="02020603050405020304" pitchFamily="18" charset="0"/>
                </a:rPr>
                <a:t>Ing ATANGANA Guy Martial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11" name="Rectangle 8"/>
          <p:cNvSpPr>
            <a:spLocks noChangeArrowheads="1"/>
          </p:cNvSpPr>
          <p:nvPr/>
        </p:nvSpPr>
        <p:spPr bwMode="auto">
          <a:xfrm>
            <a:off x="3168884" y="3094006"/>
            <a:ext cx="3182937" cy="914400"/>
          </a:xfrm>
          <a:prstGeom prst="rect">
            <a:avLst/>
          </a:prstGeom>
          <a:solidFill>
            <a:srgbClr val="FFFFFF"/>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RESERVATION DE SALLES</a:t>
            </a:r>
            <a:endPar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0"/>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0"/>
          <p:cNvSpPr>
            <a:spLocks noChangeArrowheads="1"/>
          </p:cNvSpPr>
          <p:nvPr/>
        </p:nvSpPr>
        <p:spPr bwMode="auto">
          <a:xfrm>
            <a:off x="15240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4075" algn="l"/>
              </a:tabLst>
              <a:defRPr>
                <a:solidFill>
                  <a:schemeClr val="tx1"/>
                </a:solidFill>
                <a:latin typeface="Arial" panose="020B0604020202020204" pitchFamily="34" charset="0"/>
              </a:defRPr>
            </a:lvl1pPr>
            <a:lvl2pPr eaLnBrk="0" fontAlgn="base" hangingPunct="0">
              <a:spcBef>
                <a:spcPct val="0"/>
              </a:spcBef>
              <a:spcAft>
                <a:spcPct val="0"/>
              </a:spcAft>
              <a:tabLst>
                <a:tab pos="854075" algn="l"/>
              </a:tabLst>
              <a:defRPr>
                <a:solidFill>
                  <a:schemeClr val="tx1"/>
                </a:solidFill>
                <a:latin typeface="Arial" panose="020B0604020202020204" pitchFamily="34" charset="0"/>
              </a:defRPr>
            </a:lvl2pPr>
            <a:lvl3pPr eaLnBrk="0" fontAlgn="base" hangingPunct="0">
              <a:spcBef>
                <a:spcPct val="0"/>
              </a:spcBef>
              <a:spcAft>
                <a:spcPct val="0"/>
              </a:spcAft>
              <a:tabLst>
                <a:tab pos="854075" algn="l"/>
              </a:tabLst>
              <a:defRPr>
                <a:solidFill>
                  <a:schemeClr val="tx1"/>
                </a:solidFill>
                <a:latin typeface="Arial" panose="020B0604020202020204" pitchFamily="34" charset="0"/>
              </a:defRPr>
            </a:lvl3pPr>
            <a:lvl4pPr eaLnBrk="0" fontAlgn="base" hangingPunct="0">
              <a:spcBef>
                <a:spcPct val="0"/>
              </a:spcBef>
              <a:spcAft>
                <a:spcPct val="0"/>
              </a:spcAft>
              <a:tabLst>
                <a:tab pos="854075" algn="l"/>
              </a:tabLst>
              <a:defRPr>
                <a:solidFill>
                  <a:schemeClr val="tx1"/>
                </a:solidFill>
                <a:latin typeface="Arial" panose="020B0604020202020204" pitchFamily="34" charset="0"/>
              </a:defRPr>
            </a:lvl4pPr>
            <a:lvl5pPr eaLnBrk="0" fontAlgn="base" hangingPunct="0">
              <a:spcBef>
                <a:spcPct val="0"/>
              </a:spcBef>
              <a:spcAft>
                <a:spcPct val="0"/>
              </a:spcAft>
              <a:tabLst>
                <a:tab pos="854075" algn="l"/>
              </a:tabLst>
              <a:defRPr>
                <a:solidFill>
                  <a:schemeClr val="tx1"/>
                </a:solidFill>
                <a:latin typeface="Arial" panose="020B0604020202020204" pitchFamily="34" charset="0"/>
              </a:defRPr>
            </a:lvl5pPr>
            <a:lvl6pPr eaLnBrk="0" fontAlgn="base" hangingPunct="0">
              <a:spcBef>
                <a:spcPct val="0"/>
              </a:spcBef>
              <a:spcAft>
                <a:spcPct val="0"/>
              </a:spcAft>
              <a:tabLst>
                <a:tab pos="854075" algn="l"/>
              </a:tabLst>
              <a:defRPr>
                <a:solidFill>
                  <a:schemeClr val="tx1"/>
                </a:solidFill>
                <a:latin typeface="Arial" panose="020B0604020202020204" pitchFamily="34" charset="0"/>
              </a:defRPr>
            </a:lvl6pPr>
            <a:lvl7pPr eaLnBrk="0" fontAlgn="base" hangingPunct="0">
              <a:spcBef>
                <a:spcPct val="0"/>
              </a:spcBef>
              <a:spcAft>
                <a:spcPct val="0"/>
              </a:spcAft>
              <a:tabLst>
                <a:tab pos="854075" algn="l"/>
              </a:tabLst>
              <a:defRPr>
                <a:solidFill>
                  <a:schemeClr val="tx1"/>
                </a:solidFill>
                <a:latin typeface="Arial" panose="020B0604020202020204" pitchFamily="34" charset="0"/>
              </a:defRPr>
            </a:lvl7pPr>
            <a:lvl8pPr eaLnBrk="0" fontAlgn="base" hangingPunct="0">
              <a:spcBef>
                <a:spcPct val="0"/>
              </a:spcBef>
              <a:spcAft>
                <a:spcPct val="0"/>
              </a:spcAft>
              <a:tabLst>
                <a:tab pos="854075" algn="l"/>
              </a:tabLst>
              <a:defRPr>
                <a:solidFill>
                  <a:schemeClr val="tx1"/>
                </a:solidFill>
                <a:latin typeface="Arial" panose="020B0604020202020204" pitchFamily="34" charset="0"/>
              </a:defRPr>
            </a:lvl8pPr>
            <a:lvl9pPr eaLnBrk="0" fontAlgn="base" hangingPunct="0">
              <a:spcBef>
                <a:spcPct val="0"/>
              </a:spcBef>
              <a:spcAft>
                <a:spcPct val="0"/>
              </a:spcAft>
              <a:tabLst>
                <a:tab pos="8540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54075" algn="l"/>
              </a:tabLst>
            </a:pPr>
            <a:endParaRPr kumimoji="0" lang="fr-FR" altLang="zh-CN" sz="1100" b="0" i="0" u="none" strike="noStrike" cap="none" normalizeH="0" baseline="0" dirty="0" smtClean="0">
              <a:ln>
                <a:noFill/>
              </a:ln>
              <a:solidFill>
                <a:schemeClr val="tx1"/>
              </a:solidFill>
              <a:effectLst/>
              <a:latin typeface="Century Gothic" panose="020B0502020202020204" pitchFamily="34" charset="0"/>
              <a:ea typeface="SimSun"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54075" algn="l"/>
              </a:tabLst>
            </a:pPr>
            <a:r>
              <a:rPr kumimoji="0" lang="fr-FR" altLang="zh-CN" sz="1100" b="0" i="0" u="none" strike="noStrike" cap="none" normalizeH="0" baseline="0" dirty="0" smtClean="0">
                <a:ln>
                  <a:noFill/>
                </a:ln>
                <a:solidFill>
                  <a:schemeClr val="tx1"/>
                </a:solidFill>
                <a:effectLst/>
                <a:latin typeface="Century Gothic" panose="020B0502020202020204" pitchFamily="34" charset="0"/>
                <a:ea typeface="SimSun" panose="02010600030101010101" pitchFamily="2" charset="-122"/>
                <a:cs typeface="Calibri" panose="020F0502020204030204" pitchFamily="34"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54075" algn="l"/>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8"/>
          <p:cNvSpPr/>
          <p:nvPr/>
        </p:nvSpPr>
        <p:spPr>
          <a:xfrm>
            <a:off x="6776471" y="6196097"/>
            <a:ext cx="3642857" cy="369332"/>
          </a:xfrm>
          <a:prstGeom prst="rect">
            <a:avLst/>
          </a:prstGeom>
        </p:spPr>
        <p:txBody>
          <a:bodyPr wrap="none">
            <a:spAutoFit/>
          </a:bodyPr>
          <a:lstStyle/>
          <a:p>
            <a:r>
              <a:rPr lang="fr-FR" dirty="0" smtClean="0">
                <a:solidFill>
                  <a:schemeClr val="tx1"/>
                </a:solidFill>
                <a:latin typeface="Times New Roman" panose="02020603050405020304" pitchFamily="18" charset="0"/>
                <a:cs typeface="Times New Roman" panose="02020603050405020304" pitchFamily="18" charset="0"/>
              </a:rPr>
              <a:t>Sous la supervision de</a:t>
            </a:r>
            <a:r>
              <a:rPr lang="fr-FR" sz="1400" dirty="0" smtClean="0">
                <a:solidFill>
                  <a:schemeClr val="tx1"/>
                </a:solidFill>
                <a:latin typeface="Times New Roman" panose="02020603050405020304" pitchFamily="18" charset="0"/>
                <a:cs typeface="Times New Roman" panose="02020603050405020304" pitchFamily="18" charset="0"/>
              </a:rPr>
              <a:t>: Ing ATANGANA </a:t>
            </a:r>
            <a:endParaRPr lang="en-US" dirty="0"/>
          </a:p>
        </p:txBody>
      </p:sp>
    </p:spTree>
    <p:extLst>
      <p:ext uri="{BB962C8B-B14F-4D97-AF65-F5344CB8AC3E}">
        <p14:creationId xmlns:p14="http://schemas.microsoft.com/office/powerpoint/2010/main" val="2167496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5835" y="161365"/>
            <a:ext cx="10596283" cy="6414247"/>
          </a:xfrm>
        </p:spPr>
        <p:txBody>
          <a:bodyPr>
            <a:noAutofit/>
          </a:bodyPr>
          <a:lstStyle/>
          <a:p>
            <a:pPr marL="0" indent="0">
              <a:lnSpc>
                <a:spcPct val="150000"/>
              </a:lnSpc>
              <a:buNone/>
            </a:pPr>
            <a:r>
              <a:rPr lang="fr-CM" sz="2400" dirty="0">
                <a:latin typeface="Times New Roman" panose="02020603050405020304" pitchFamily="18" charset="0"/>
                <a:cs typeface="Times New Roman" panose="02020603050405020304" pitchFamily="18" charset="0"/>
              </a:rPr>
              <a:t>5. Formation des utilisateurs :</a:t>
            </a:r>
            <a:endParaRPr lang="en-US" sz="2400"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Fournir une formation aux utilisateurs pour leur montrer comment utiliser le système.</a:t>
            </a:r>
            <a:endParaRPr lang="en-US" sz="2400" dirty="0">
              <a:latin typeface="Times New Roman" panose="02020603050405020304" pitchFamily="18" charset="0"/>
              <a:cs typeface="Times New Roman" panose="02020603050405020304" pitchFamily="18" charset="0"/>
            </a:endParaRPr>
          </a:p>
          <a:p>
            <a:pPr marL="0" indent="0">
              <a:buNone/>
            </a:pPr>
            <a:r>
              <a:rPr lang="fr-CM" sz="2400" dirty="0">
                <a:latin typeface="Times New Roman" panose="02020603050405020304" pitchFamily="18" charset="0"/>
                <a:cs typeface="Times New Roman" panose="02020603050405020304" pitchFamily="18" charset="0"/>
              </a:rPr>
              <a:t>6. Mise en production :</a:t>
            </a:r>
            <a:endParaRPr lang="en-US" sz="2400" dirty="0">
              <a:latin typeface="Times New Roman" panose="02020603050405020304" pitchFamily="18" charset="0"/>
              <a:cs typeface="Times New Roman" panose="02020603050405020304" pitchFamily="18" charset="0"/>
            </a:endParaRPr>
          </a:p>
          <a:p>
            <a:r>
              <a:rPr lang="fr-CM" sz="2400" dirty="0">
                <a:latin typeface="Times New Roman" panose="02020603050405020304" pitchFamily="18" charset="0"/>
                <a:cs typeface="Times New Roman" panose="02020603050405020304" pitchFamily="18" charset="0"/>
              </a:rPr>
              <a:t>- Mettre le système en production et le rendre accessible aux utilisateurs</a:t>
            </a:r>
            <a:r>
              <a:rPr lang="fr-CM" sz="2400" dirty="0" smtClean="0">
                <a:latin typeface="Times New Roman" panose="02020603050405020304" pitchFamily="18" charset="0"/>
                <a:cs typeface="Times New Roman" panose="02020603050405020304" pitchFamily="18" charset="0"/>
              </a:rPr>
              <a:t>.</a:t>
            </a:r>
          </a:p>
          <a:p>
            <a:pPr marL="0" indent="0">
              <a:buNone/>
            </a:pPr>
            <a:r>
              <a:rPr lang="fr-CM" sz="2400" dirty="0" smtClean="0">
                <a:latin typeface="Times New Roman" panose="02020603050405020304" pitchFamily="18" charset="0"/>
                <a:cs typeface="Times New Roman" panose="02020603050405020304" pitchFamily="18" charset="0"/>
              </a:rPr>
              <a:t>                             </a:t>
            </a:r>
            <a:r>
              <a:rPr lang="fr-CM" sz="2400" b="1" dirty="0" smtClean="0">
                <a:latin typeface="Times New Roman" panose="02020603050405020304" pitchFamily="18" charset="0"/>
                <a:cs typeface="Times New Roman" panose="02020603050405020304" pitchFamily="18" charset="0"/>
              </a:rPr>
              <a:t>Outils </a:t>
            </a:r>
            <a:r>
              <a:rPr lang="fr-CM" sz="2400" b="1" dirty="0">
                <a:latin typeface="Times New Roman" panose="02020603050405020304" pitchFamily="18" charset="0"/>
                <a:cs typeface="Times New Roman" panose="02020603050405020304" pitchFamily="18" charset="0"/>
              </a:rPr>
              <a:t>de déploiement </a:t>
            </a:r>
            <a:r>
              <a:rPr lang="fr-CM" sz="2400" b="1" dirty="0" smtClean="0">
                <a:latin typeface="Times New Roman" panose="02020603050405020304" pitchFamily="18" charset="0"/>
                <a:cs typeface="Times New Roman" panose="02020603050405020304" pitchFamily="18" charset="0"/>
              </a:rPr>
              <a:t>:</a:t>
            </a:r>
          </a:p>
          <a:p>
            <a:r>
              <a:rPr lang="fr-CM" sz="2400" dirty="0">
                <a:latin typeface="Times New Roman" panose="02020603050405020304" pitchFamily="18" charset="0"/>
                <a:cs typeface="Times New Roman" panose="02020603050405020304" pitchFamily="18" charset="0"/>
              </a:rPr>
              <a:t>1. Docker : Un outil de conteneurisation qui permet de déployer des applications dans des conteneurs isolés.</a:t>
            </a:r>
            <a:endParaRPr lang="en-US" sz="2400" dirty="0">
              <a:latin typeface="Times New Roman" panose="02020603050405020304" pitchFamily="18" charset="0"/>
              <a:cs typeface="Times New Roman" panose="02020603050405020304" pitchFamily="18" charset="0"/>
            </a:endParaRPr>
          </a:p>
          <a:p>
            <a:r>
              <a:rPr lang="fr-CM" sz="2400" dirty="0">
                <a:latin typeface="Times New Roman" panose="02020603050405020304" pitchFamily="18" charset="0"/>
                <a:cs typeface="Times New Roman" panose="02020603050405020304" pitchFamily="18" charset="0"/>
              </a:rPr>
              <a:t>2. </a:t>
            </a:r>
            <a:r>
              <a:rPr lang="fr-CM" sz="2400" dirty="0" err="1">
                <a:latin typeface="Times New Roman" panose="02020603050405020304" pitchFamily="18" charset="0"/>
                <a:cs typeface="Times New Roman" panose="02020603050405020304" pitchFamily="18" charset="0"/>
              </a:rPr>
              <a:t>Kubernetes</a:t>
            </a:r>
            <a:r>
              <a:rPr lang="fr-CM" sz="2400" dirty="0">
                <a:latin typeface="Times New Roman" panose="02020603050405020304" pitchFamily="18" charset="0"/>
                <a:cs typeface="Times New Roman" panose="02020603050405020304" pitchFamily="18" charset="0"/>
              </a:rPr>
              <a:t> : Un outil d'orchestration de conteneurs qui permet de gérer et de déployer des applications conteneurisées.</a:t>
            </a:r>
            <a:endParaRPr lang="en-US" sz="2400" dirty="0">
              <a:latin typeface="Times New Roman" panose="02020603050405020304" pitchFamily="18" charset="0"/>
              <a:cs typeface="Times New Roman" panose="02020603050405020304" pitchFamily="18" charset="0"/>
            </a:endParaRPr>
          </a:p>
          <a:p>
            <a:r>
              <a:rPr lang="fr-CM" sz="2400" dirty="0">
                <a:latin typeface="Times New Roman" panose="02020603050405020304" pitchFamily="18" charset="0"/>
                <a:cs typeface="Times New Roman" panose="02020603050405020304" pitchFamily="18" charset="0"/>
              </a:rPr>
              <a:t>3. </a:t>
            </a:r>
            <a:r>
              <a:rPr lang="fr-CM" sz="2400" dirty="0" err="1">
                <a:latin typeface="Times New Roman" panose="02020603050405020304" pitchFamily="18" charset="0"/>
                <a:cs typeface="Times New Roman" panose="02020603050405020304" pitchFamily="18" charset="0"/>
              </a:rPr>
              <a:t>Ansible</a:t>
            </a:r>
            <a:r>
              <a:rPr lang="fr-CM" sz="2400" dirty="0">
                <a:latin typeface="Times New Roman" panose="02020603050405020304" pitchFamily="18" charset="0"/>
                <a:cs typeface="Times New Roman" panose="02020603050405020304" pitchFamily="18" charset="0"/>
              </a:rPr>
              <a:t> : Un outil d'automatisation qui permet de déployer et de configurer des systèmes et des applications.</a:t>
            </a:r>
            <a:endParaRPr lang="en-US" sz="2400" dirty="0">
              <a:latin typeface="Times New Roman" panose="02020603050405020304" pitchFamily="18" charset="0"/>
              <a:cs typeface="Times New Roman" panose="02020603050405020304" pitchFamily="18" charset="0"/>
            </a:endParaRPr>
          </a:p>
          <a:p>
            <a:r>
              <a:rPr lang="fr-CM" sz="2400" dirty="0">
                <a:latin typeface="Times New Roman" panose="02020603050405020304" pitchFamily="18" charset="0"/>
                <a:cs typeface="Times New Roman" panose="02020603050405020304" pitchFamily="18" charset="0"/>
              </a:rPr>
              <a:t>4. Git : Un outil de gestion de version qui permet de suivre les modifications apportées au code du système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02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FONCTIONNEMENT DU LOGICIEL MANAGEROOM X</a:t>
            </a:r>
            <a:br>
              <a:rPr lang="fr-FR" dirty="0" smtClean="0"/>
            </a:br>
            <a:r>
              <a:rPr lang="fr-FR" dirty="0" smtClean="0"/>
              <a:t>1-La page d’accueil du logiciel</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043" y="2282093"/>
            <a:ext cx="5175249" cy="4111625"/>
          </a:xfrm>
        </p:spPr>
      </p:pic>
    </p:spTree>
    <p:extLst>
      <p:ext uri="{BB962C8B-B14F-4D97-AF65-F5344CB8AC3E}">
        <p14:creationId xmlns:p14="http://schemas.microsoft.com/office/powerpoint/2010/main" val="264982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2-Sécurité </a:t>
            </a:r>
            <a:r>
              <a:rPr lang="fr-FR" dirty="0"/>
              <a:t>,</a:t>
            </a:r>
            <a:r>
              <a:rPr lang="fr-FR" dirty="0" smtClean="0"/>
              <a:t>confidentialité et transparence</a:t>
            </a:r>
            <a:endParaRPr lang="fr-FR" dirty="0"/>
          </a:p>
        </p:txBody>
      </p:sp>
      <p:sp>
        <p:nvSpPr>
          <p:cNvPr id="3" name="Espace réservé du contenu 2"/>
          <p:cNvSpPr>
            <a:spLocks noGrp="1"/>
          </p:cNvSpPr>
          <p:nvPr>
            <p:ph idx="1"/>
          </p:nvPr>
        </p:nvSpPr>
        <p:spPr/>
        <p:txBody>
          <a:bodyPr/>
          <a:lstStyle/>
          <a:p>
            <a:r>
              <a:rPr lang="fr-FR" dirty="0" smtClean="0"/>
              <a:t>L’utilisateur ici devra lire les textes de l’application afin d’assurer la transparence dans l’utilisation de leurs données personnelles ,ici il est aussi question de rassurer l’utilisateur de la sécurité de ses données ,il faudra valider les licences pour continuer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631" y="3411415"/>
            <a:ext cx="5336969" cy="2860136"/>
          </a:xfrm>
          <a:prstGeom prst="rect">
            <a:avLst/>
          </a:prstGeom>
        </p:spPr>
      </p:pic>
    </p:spTree>
    <p:extLst>
      <p:ext uri="{BB962C8B-B14F-4D97-AF65-F5344CB8AC3E}">
        <p14:creationId xmlns:p14="http://schemas.microsoft.com/office/powerpoint/2010/main" val="14799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-Création d’un compte </a:t>
            </a:r>
            <a:r>
              <a:rPr lang="fr-FR" dirty="0" err="1" smtClean="0"/>
              <a:t>manageroom</a:t>
            </a:r>
            <a:endParaRPr lang="fr-FR" dirty="0"/>
          </a:p>
        </p:txBody>
      </p:sp>
      <p:sp>
        <p:nvSpPr>
          <p:cNvPr id="3" name="Espace réservé du contenu 2"/>
          <p:cNvSpPr>
            <a:spLocks noGrp="1"/>
          </p:cNvSpPr>
          <p:nvPr>
            <p:ph idx="1"/>
          </p:nvPr>
        </p:nvSpPr>
        <p:spPr/>
        <p:txBody>
          <a:bodyPr/>
          <a:lstStyle/>
          <a:p>
            <a:r>
              <a:rPr lang="fr-FR" dirty="0" smtClean="0"/>
              <a:t>Ici il faudra renseigner les informations personnelles avec lesquelles vous voulez créer votre compte </a:t>
            </a:r>
            <a:r>
              <a:rPr lang="fr-FR" dirty="0" err="1" smtClean="0"/>
              <a:t>manageroom</a:t>
            </a:r>
            <a:r>
              <a:rPr lang="fr-FR" dirty="0" smtClean="0"/>
              <a:t> (adresse ,nom , mot de passe , date de naissance et rôle dans l’entreprise . Si vous n’entrez pas de mot de passe ou une adresse ou un nom un message d’erreur sera retourné . A noter qu’ici l’application utilise la base de données locale SQLITE pour le stockage et la manipulation des données.</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76" y="3921369"/>
            <a:ext cx="7988809" cy="2769577"/>
          </a:xfrm>
          <a:prstGeom prst="rect">
            <a:avLst/>
          </a:prstGeom>
        </p:spPr>
      </p:pic>
    </p:spTree>
    <p:extLst>
      <p:ext uri="{BB962C8B-B14F-4D97-AF65-F5344CB8AC3E}">
        <p14:creationId xmlns:p14="http://schemas.microsoft.com/office/powerpoint/2010/main" val="1669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4-CONNEXION A UN COMPTE EXISTANT</a:t>
            </a:r>
            <a:br>
              <a:rPr lang="fr-FR" dirty="0" smtClean="0"/>
            </a:br>
            <a:endParaRPr lang="fr-FR" dirty="0"/>
          </a:p>
        </p:txBody>
      </p:sp>
      <p:sp>
        <p:nvSpPr>
          <p:cNvPr id="3" name="Espace réservé du contenu 2"/>
          <p:cNvSpPr>
            <a:spLocks noGrp="1"/>
          </p:cNvSpPr>
          <p:nvPr>
            <p:ph idx="1"/>
          </p:nvPr>
        </p:nvSpPr>
        <p:spPr/>
        <p:txBody>
          <a:bodyPr/>
          <a:lstStyle/>
          <a:p>
            <a:r>
              <a:rPr lang="fr-FR" dirty="0" smtClean="0"/>
              <a:t>En cliquant sur « Se connecter » on est dirigé vers une page de connexion qui nous demande d’entrer l’email et le mot de passe de notre compte .Si  ce compte est détecté dans la base il charge l’interface qui suit , si non alors le compte n’existe pas et un message d’erreur sera envoyé.</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876" y="3587262"/>
            <a:ext cx="4340001" cy="296219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864" y="4544484"/>
            <a:ext cx="3486150" cy="1047750"/>
          </a:xfrm>
          <a:prstGeom prst="rect">
            <a:avLst/>
          </a:prstGeom>
        </p:spPr>
      </p:pic>
    </p:spTree>
    <p:extLst>
      <p:ext uri="{BB962C8B-B14F-4D97-AF65-F5344CB8AC3E}">
        <p14:creationId xmlns:p14="http://schemas.microsoft.com/office/powerpoint/2010/main" val="208310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-Redirection vers la page suivante </a:t>
            </a:r>
            <a:endParaRPr lang="fr-FR" dirty="0"/>
          </a:p>
        </p:txBody>
      </p:sp>
      <p:sp>
        <p:nvSpPr>
          <p:cNvPr id="3" name="Espace réservé du contenu 2"/>
          <p:cNvSpPr>
            <a:spLocks noGrp="1"/>
          </p:cNvSpPr>
          <p:nvPr>
            <p:ph idx="1"/>
          </p:nvPr>
        </p:nvSpPr>
        <p:spPr/>
        <p:txBody>
          <a:bodyPr/>
          <a:lstStyle/>
          <a:p>
            <a:r>
              <a:rPr lang="fr-FR" dirty="0" smtClean="0"/>
              <a:t>En fonction du rôle que vous avez choisi , vous avez  soit une interface d’administrateur(plus de fonctions et fonctions administratives), soit une interface client . A noter le bouton bleu ‘&gt;’ de retour aux pages précédentes.</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48" y="3112476"/>
            <a:ext cx="4187744" cy="346241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931" y="3112476"/>
            <a:ext cx="4387361" cy="3462415"/>
          </a:xfrm>
          <a:prstGeom prst="rect">
            <a:avLst/>
          </a:prstGeom>
        </p:spPr>
      </p:pic>
    </p:spTree>
    <p:extLst>
      <p:ext uri="{BB962C8B-B14F-4D97-AF65-F5344CB8AC3E}">
        <p14:creationId xmlns:p14="http://schemas.microsoft.com/office/powerpoint/2010/main" val="249921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6</a:t>
            </a:r>
            <a:r>
              <a:rPr lang="fr-FR" dirty="0" smtClean="0"/>
              <a:t>-Reservation d’une salle </a:t>
            </a:r>
            <a:br>
              <a:rPr lang="fr-FR" dirty="0" smtClean="0"/>
            </a:br>
            <a:r>
              <a:rPr lang="fr-FR" dirty="0" smtClean="0"/>
              <a:t>bouton « </a:t>
            </a:r>
            <a:r>
              <a:rPr lang="fr-FR" dirty="0" err="1" smtClean="0"/>
              <a:t>Reserver</a:t>
            </a:r>
            <a:r>
              <a:rPr lang="fr-FR" dirty="0" smtClean="0"/>
              <a:t> une salle »</a:t>
            </a:r>
            <a:endParaRPr lang="fr-FR" dirty="0"/>
          </a:p>
        </p:txBody>
      </p:sp>
      <p:sp>
        <p:nvSpPr>
          <p:cNvPr id="3" name="Espace réservé du contenu 2"/>
          <p:cNvSpPr>
            <a:spLocks noGrp="1"/>
          </p:cNvSpPr>
          <p:nvPr>
            <p:ph idx="1"/>
          </p:nvPr>
        </p:nvSpPr>
        <p:spPr/>
        <p:txBody>
          <a:bodyPr/>
          <a:lstStyle/>
          <a:p>
            <a:r>
              <a:rPr lang="fr-FR" dirty="0" smtClean="0"/>
              <a:t>Une fois qu’on a cliqué sur ‘</a:t>
            </a:r>
            <a:r>
              <a:rPr lang="fr-FR" dirty="0" err="1" smtClean="0"/>
              <a:t>Reserver</a:t>
            </a:r>
            <a:r>
              <a:rPr lang="fr-FR" dirty="0" smtClean="0"/>
              <a:t> une salle’, une page montrant l’intégralité des salles disponibles s’affiche et ainsi en fonction de la salle qu’on veut on clique dessus ,une boite de dialogue te demandera de choisir les heures de réservation , Tu peux soit confirmer la réservation (la réservation sera enregistrée dans la table ‘réservation’ de la base sQLite), soit annuler(ferme la boite de dialogue).Une fois réservée ,pour des heures précises , une tentative de nouvelle réservation sera bloquée et retournera un message d’erreur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405" y="4853353"/>
            <a:ext cx="1914525" cy="182513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930" y="4563940"/>
            <a:ext cx="5953125" cy="1123950"/>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315" y="4487741"/>
            <a:ext cx="3693090" cy="2246433"/>
          </a:xfrm>
          <a:prstGeom prst="rect">
            <a:avLst/>
          </a:prstGeom>
        </p:spPr>
      </p:pic>
    </p:spTree>
    <p:extLst>
      <p:ext uri="{BB962C8B-B14F-4D97-AF65-F5344CB8AC3E}">
        <p14:creationId xmlns:p14="http://schemas.microsoft.com/office/powerpoint/2010/main" val="3170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7-Tracabilite:  VOIR MES RESERVATIONS</a:t>
            </a:r>
            <a:endParaRPr lang="fr-FR" dirty="0"/>
          </a:p>
        </p:txBody>
      </p:sp>
      <p:sp>
        <p:nvSpPr>
          <p:cNvPr id="3" name="Espace réservé du contenu 2"/>
          <p:cNvSpPr>
            <a:spLocks noGrp="1"/>
          </p:cNvSpPr>
          <p:nvPr>
            <p:ph idx="1"/>
          </p:nvPr>
        </p:nvSpPr>
        <p:spPr/>
        <p:txBody>
          <a:bodyPr/>
          <a:lstStyle/>
          <a:p>
            <a:r>
              <a:rPr lang="fr-FR" dirty="0" smtClean="0"/>
              <a:t>Ici , il est possible de voir les réservations qu’on a fait sur son compte . Il s’agit d’une affaire de norme de traçabilité dans les applications comme celle ci.</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37" y="3200399"/>
            <a:ext cx="6437801" cy="3349870"/>
          </a:xfrm>
          <a:prstGeom prst="rect">
            <a:avLst/>
          </a:prstGeom>
        </p:spPr>
      </p:pic>
    </p:spTree>
    <p:extLst>
      <p:ext uri="{BB962C8B-B14F-4D97-AF65-F5344CB8AC3E}">
        <p14:creationId xmlns:p14="http://schemas.microsoft.com/office/powerpoint/2010/main" val="407028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8-UNE FONCTION SPECIFIQUE AUX ADMINISTRATEURS</a:t>
            </a:r>
            <a:endParaRPr lang="fr-FR" dirty="0"/>
          </a:p>
        </p:txBody>
      </p:sp>
      <p:sp>
        <p:nvSpPr>
          <p:cNvPr id="3" name="Espace réservé du contenu 2"/>
          <p:cNvSpPr>
            <a:spLocks noGrp="1"/>
          </p:cNvSpPr>
          <p:nvPr>
            <p:ph idx="1"/>
          </p:nvPr>
        </p:nvSpPr>
        <p:spPr/>
        <p:txBody>
          <a:bodyPr/>
          <a:lstStyle/>
          <a:p>
            <a:r>
              <a:rPr lang="fr-FR" dirty="0" smtClean="0"/>
              <a:t>Une des fonctions spécifiques des administrateurs est de pouvoir voir les utilisateurs simples et modifier les droits </a:t>
            </a:r>
            <a:r>
              <a:rPr lang="fr-FR" dirty="0"/>
              <a:t>d’ accès </a:t>
            </a:r>
            <a:r>
              <a:rPr lang="fr-FR" dirty="0" smtClean="0"/>
              <a:t>aux salles par les clients, ce ci en ayant accès  a la table ‘utilisateurs’ de la base de données sQLite créée.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25" y="3191607"/>
            <a:ext cx="8149737" cy="3337463"/>
          </a:xfrm>
          <a:prstGeom prst="rect">
            <a:avLst/>
          </a:prstGeom>
        </p:spPr>
      </p:pic>
    </p:spTree>
    <p:extLst>
      <p:ext uri="{BB962C8B-B14F-4D97-AF65-F5344CB8AC3E}">
        <p14:creationId xmlns:p14="http://schemas.microsoft.com/office/powerpoint/2010/main" val="935246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61365"/>
            <a:ext cx="8596668" cy="578223"/>
          </a:xfrm>
        </p:spPr>
        <p:txBody>
          <a:bodyPr>
            <a:normAutofit fontScale="90000"/>
          </a:bodyPr>
          <a:lstStyle/>
          <a:p>
            <a:pPr algn="ctr"/>
            <a:r>
              <a:rPr lang="fr-CM" b="1" dirty="0">
                <a:latin typeface="Times New Roman" panose="02020603050405020304" pitchFamily="18" charset="0"/>
                <a:cs typeface="Times New Roman" panose="02020603050405020304" pitchFamily="18" charset="0"/>
              </a:rPr>
              <a:t>CONCLUSION</a:t>
            </a:r>
            <a:r>
              <a:rPr lang="fr-CM"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55494" y="739588"/>
            <a:ext cx="11604811" cy="5943599"/>
          </a:xfrm>
        </p:spPr>
        <p:txBody>
          <a:bodyPr>
            <a:noAutofit/>
          </a:bodyPr>
          <a:lstStyle/>
          <a:p>
            <a:pPr algn="just">
              <a:lnSpc>
                <a:spcPct val="150000"/>
              </a:lnSpc>
            </a:pPr>
            <a:r>
              <a:rPr lang="fr-CM" sz="2400" dirty="0">
                <a:latin typeface="Times New Roman" panose="02020603050405020304" pitchFamily="18" charset="0"/>
                <a:cs typeface="Times New Roman" panose="02020603050405020304" pitchFamily="18" charset="0"/>
              </a:rPr>
              <a:t> La mise en place d’un système de réservation de salle constitue une solution efficace pour améliorer la gestion des ressources dans un environnement professionnel ou académique. Ce projet répond à un besoin réel d’optimisation de l’utilisation des salles, en offrant aux utilisateurs un outil simple, intuitif et sécurisé. Grâce à ses fonctionnalités de gestion des utilisateurs, de vérification de la disponibilité, de notifications, et d’intégration avec d’autres systèmes, ce système garantit une organisation fluide des réservations. En respectant les contraintes de délai, de budget et de ressources disponibles, ce projet vise non seulement à faciliter le quotidien des utilisateurs, mais également à apporter une valeur ajoutée à l’organisation en termes de productivité et de satisfaction client. Sa réussite dépendra cependant de la rigueur dans le développement, de la qualité de l’expérience utilisateur, ainsi que de la capacité à évoluer avec les besoins futurs.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fr-CM"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82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134534" y="407894"/>
            <a:ext cx="8596668" cy="990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latin typeface="Times New Roman" panose="02020603050405020304" pitchFamily="18" charset="0"/>
                <a:cs typeface="Times New Roman" panose="02020603050405020304" pitchFamily="18" charset="0"/>
              </a:rPr>
              <a:t>PLAN DE TRAVAIL</a:t>
            </a:r>
            <a:endParaRPr lang="en-US" sz="4000" dirty="0">
              <a:latin typeface="Times New Roman" panose="02020603050405020304" pitchFamily="18" charset="0"/>
              <a:cs typeface="Times New Roman" panose="02020603050405020304" pitchFamily="18" charset="0"/>
            </a:endParaRPr>
          </a:p>
        </p:txBody>
      </p:sp>
      <p:sp>
        <p:nvSpPr>
          <p:cNvPr id="5" name="Espace réservé du contenu 2"/>
          <p:cNvSpPr txBox="1">
            <a:spLocks/>
          </p:cNvSpPr>
          <p:nvPr/>
        </p:nvSpPr>
        <p:spPr>
          <a:xfrm>
            <a:off x="825252" y="1398494"/>
            <a:ext cx="8596668" cy="464286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en-US" sz="2800" dirty="0" smtClean="0">
                <a:latin typeface="Times New Roman" panose="02020603050405020304" pitchFamily="18" charset="0"/>
                <a:cs typeface="Times New Roman" panose="02020603050405020304" pitchFamily="18" charset="0"/>
              </a:rPr>
              <a:t>INTRODUCTION </a:t>
            </a:r>
          </a:p>
          <a:p>
            <a:pPr algn="just">
              <a:lnSpc>
                <a:spcPct val="150000"/>
              </a:lnSpc>
            </a:pPr>
            <a:r>
              <a:rPr lang="en-US" sz="2800" dirty="0" smtClean="0">
                <a:latin typeface="Times New Roman" panose="02020603050405020304" pitchFamily="18" charset="0"/>
                <a:cs typeface="Times New Roman" panose="02020603050405020304" pitchFamily="18" charset="0"/>
              </a:rPr>
              <a:t>I-DESCRIPTION GENERALE </a:t>
            </a:r>
          </a:p>
          <a:p>
            <a:pPr algn="just">
              <a:lnSpc>
                <a:spcPct val="150000"/>
              </a:lnSpc>
            </a:pPr>
            <a:r>
              <a:rPr lang="en-US" sz="2800" dirty="0" smtClean="0">
                <a:latin typeface="Times New Roman" panose="02020603050405020304" pitchFamily="18" charset="0"/>
                <a:cs typeface="Times New Roman" panose="02020603050405020304" pitchFamily="18" charset="0"/>
              </a:rPr>
              <a:t>II- EXIGENCES DU PROJET  </a:t>
            </a:r>
          </a:p>
          <a:p>
            <a:pPr algn="just">
              <a:lnSpc>
                <a:spcPct val="150000"/>
              </a:lnSpc>
            </a:pPr>
            <a:r>
              <a:rPr lang="en-US" sz="2800" dirty="0" smtClean="0">
                <a:latin typeface="Times New Roman" panose="02020603050405020304" pitchFamily="18" charset="0"/>
                <a:cs typeface="Times New Roman" panose="02020603050405020304" pitchFamily="18" charset="0"/>
              </a:rPr>
              <a:t>III- DEPLOIEMENT DU SYSTEME </a:t>
            </a:r>
          </a:p>
          <a:p>
            <a:pPr algn="ctr">
              <a:lnSpc>
                <a:spcPct val="150000"/>
              </a:lnSpc>
            </a:pPr>
            <a:r>
              <a:rPr lang="en-US" sz="2800" dirty="0" smtClean="0">
                <a:latin typeface="Times New Roman" panose="02020603050405020304" pitchFamily="18" charset="0"/>
                <a:cs typeface="Times New Roman" panose="02020603050405020304" pitchFamily="18" charset="0"/>
              </a:rPr>
              <a:t>CONCLUSION </a:t>
            </a:r>
            <a:endParaRPr lang="en-US" sz="2800" dirty="0">
              <a:latin typeface="Times New Roman" panose="02020603050405020304" pitchFamily="18" charset="0"/>
              <a:cs typeface="Times New Roman" panose="02020603050405020304" pitchFamily="18" charset="0"/>
            </a:endParaRPr>
          </a:p>
        </p:txBody>
      </p:sp>
      <p:sp>
        <p:nvSpPr>
          <p:cNvPr id="6" name="Espace réservé du numéro de diapositive 4"/>
          <p:cNvSpPr>
            <a:spLocks noGrp="1"/>
          </p:cNvSpPr>
          <p:nvPr>
            <p:ph type="sldNum" sz="quarter" idx="12"/>
          </p:nvPr>
        </p:nvSpPr>
        <p:spPr>
          <a:xfrm>
            <a:off x="8590663" y="6041362"/>
            <a:ext cx="683339" cy="365125"/>
          </a:xfrm>
        </p:spPr>
        <p:txBody>
          <a:bodyPr/>
          <a:lstStyle/>
          <a:p>
            <a:fld id="{61261710-F247-44FF-9491-D84B58B85439}" type="slidenum">
              <a:rPr lang="en-US" smtClean="0"/>
              <a:t>2</a:t>
            </a:fld>
            <a:endParaRPr lang="en-US"/>
          </a:p>
        </p:txBody>
      </p:sp>
    </p:spTree>
    <p:extLst>
      <p:ext uri="{BB962C8B-B14F-4D97-AF65-F5344CB8AC3E}">
        <p14:creationId xmlns:p14="http://schemas.microsoft.com/office/powerpoint/2010/main" val="420161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783541"/>
            <a:ext cx="8596668" cy="150607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MERCI</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9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416860"/>
            <a:ext cx="8596668" cy="618564"/>
          </a:xfrm>
        </p:spPr>
        <p:txBody>
          <a:bodyPr>
            <a:normAutofit fontScale="90000"/>
          </a:bodyPr>
          <a:lstStyle/>
          <a:p>
            <a:pPr algn="ctr"/>
            <a:r>
              <a:rPr lang="fr-FR"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1730023829"/>
              </p:ext>
            </p:extLst>
          </p:nvPr>
        </p:nvGraphicFramePr>
        <p:xfrm>
          <a:off x="139980" y="1932594"/>
          <a:ext cx="6670899" cy="24363384"/>
        </p:xfrm>
        <a:graphic>
          <a:graphicData uri="http://schemas.openxmlformats.org/drawingml/2006/table">
            <a:tbl>
              <a:tblPr>
                <a:tableStyleId>{5C22544A-7EE6-4342-B048-85BDC9FD1C3A}</a:tableStyleId>
              </a:tblPr>
              <a:tblGrid>
                <a:gridCol w="6670899">
                  <a:extLst>
                    <a:ext uri="{9D8B030D-6E8A-4147-A177-3AD203B41FA5}">
                      <a16:colId xmlns:a16="http://schemas.microsoft.com/office/drawing/2014/main" val="20000"/>
                    </a:ext>
                  </a:extLst>
                </a:gridCol>
              </a:tblGrid>
              <a:tr h="24363384">
                <a:tc>
                  <a:txBody>
                    <a:bodyPr/>
                    <a:lstStyle/>
                    <a:p>
                      <a:pPr algn="just" fontAlgn="base">
                        <a:lnSpc>
                          <a:spcPts val="6205"/>
                        </a:lnSpc>
                        <a:spcAft>
                          <a:spcPts val="0"/>
                        </a:spcAft>
                      </a:pPr>
                      <a:r>
                        <a:rPr lang="fr-FR" sz="765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bl>
          </a:graphicData>
        </a:graphic>
      </p:graphicFrame>
      <p:sp>
        <p:nvSpPr>
          <p:cNvPr id="14" name="Rectangle 5"/>
          <p:cNvSpPr>
            <a:spLocks noChangeArrowheads="1"/>
          </p:cNvSpPr>
          <p:nvPr/>
        </p:nvSpPr>
        <p:spPr bwMode="auto">
          <a:xfrm>
            <a:off x="139980" y="-1685923"/>
            <a:ext cx="9461220"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lang="fr-FR"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fr-FR"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fr-FR"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fr-FR"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fr-FR"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fr-FR" altLang="en-US" sz="2400" dirty="0" smtClean="0">
                <a:latin typeface="Times New Roman" panose="02020603050405020304" pitchFamily="18" charset="0"/>
                <a:ea typeface="Calibri" panose="020F0502020204030204" pitchFamily="34" charset="0"/>
                <a:cs typeface="Times New Roman" panose="02020603050405020304" pitchFamily="18" charset="0"/>
              </a:rPr>
              <a:t>Da</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ns le cadre de l</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lioration de la gestion des ressources et de l</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optimisation de l</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utilisation des salles, ce projet permettra de mettre en place un syst</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 de r</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servation de salle. L</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objectif principal de ce projet est de d</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velopper un syst</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 de r</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servation de salle qui permet aux utilisateurs de r</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server des salles de mani</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 simple et intuitive, tout en garantissant la disponibilit</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la gestion efficace des ressources. Le syst</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 devra être en mesure de g</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rer les réservations, et v</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rifier la disponibilit</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des salles et de notifier les utilisateurs des r</a:t>
            </a:r>
            <a:r>
              <a:rPr kumimoji="0" lang="fr-FR"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servations et les annulations.</a:t>
            </a:r>
            <a:endParaRPr kumimoji="0" lang="fr-FR"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207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627529"/>
          </a:xfrm>
        </p:spPr>
        <p:txBody>
          <a:bodyPr>
            <a:normAutofit/>
          </a:bodyPr>
          <a:lstStyle/>
          <a:p>
            <a:pPr algn="ctr"/>
            <a:r>
              <a:rPr lang="fr-FR" sz="3200" b="1" dirty="0">
                <a:latin typeface="Times New Roman" panose="02020603050405020304" pitchFamily="18" charset="0"/>
                <a:cs typeface="Times New Roman" panose="02020603050405020304" pitchFamily="18" charset="0"/>
              </a:rPr>
              <a:t>Quelques acronymes et définitions</a:t>
            </a:r>
            <a:endParaRPr lang="en-US" sz="32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77334" y="1532965"/>
            <a:ext cx="8596668" cy="4508397"/>
          </a:xfrm>
        </p:spPr>
        <p:txBody>
          <a:bodyPr>
            <a:noAutofit/>
          </a:bodyPr>
          <a:lstStyle/>
          <a:p>
            <a:pPr>
              <a:lnSpc>
                <a:spcPct val="150000"/>
              </a:lnSpc>
            </a:pPr>
            <a:r>
              <a:rPr lang="fr-FR" sz="2400" u="sng" dirty="0" smtClean="0">
                <a:latin typeface="Times New Roman" panose="02020603050405020304" pitchFamily="18" charset="0"/>
                <a:cs typeface="Times New Roman" panose="02020603050405020304" pitchFamily="18" charset="0"/>
              </a:rPr>
              <a:t>ACRONYMES</a:t>
            </a:r>
            <a:endParaRPr lang="en-US" sz="2400" dirty="0">
              <a:latin typeface="Times New Roman" panose="02020603050405020304" pitchFamily="18" charset="0"/>
              <a:cs typeface="Times New Roman" panose="02020603050405020304" pitchFamily="18" charset="0"/>
            </a:endParaRPr>
          </a:p>
          <a:p>
            <a:pPr>
              <a:lnSpc>
                <a:spcPct val="150000"/>
              </a:lnSpc>
            </a:pPr>
            <a:r>
              <a:rPr lang="fr-FR" sz="2400" u="sng" dirty="0">
                <a:latin typeface="Times New Roman" panose="02020603050405020304" pitchFamily="18" charset="0"/>
                <a:cs typeface="Times New Roman" panose="02020603050405020304" pitchFamily="18" charset="0"/>
              </a:rPr>
              <a:t>API:</a:t>
            </a:r>
            <a:r>
              <a:rPr lang="fr-FR" sz="2400" dirty="0">
                <a:latin typeface="Times New Roman" panose="02020603050405020304" pitchFamily="18" charset="0"/>
                <a:cs typeface="Times New Roman" panose="02020603050405020304" pitchFamily="18" charset="0"/>
              </a:rPr>
              <a:t> application </a:t>
            </a:r>
            <a:r>
              <a:rPr lang="fr-FR" sz="2400" dirty="0" err="1">
                <a:latin typeface="Times New Roman" panose="02020603050405020304" pitchFamily="18" charset="0"/>
                <a:cs typeface="Times New Roman" panose="02020603050405020304" pitchFamily="18" charset="0"/>
              </a:rPr>
              <a:t>programming</a:t>
            </a:r>
            <a:r>
              <a:rPr lang="fr-FR" sz="2400" dirty="0">
                <a:latin typeface="Times New Roman" panose="02020603050405020304" pitchFamily="18" charset="0"/>
                <a:cs typeface="Times New Roman" panose="02020603050405020304" pitchFamily="18" charset="0"/>
              </a:rPr>
              <a:t> interface</a:t>
            </a:r>
            <a:endParaRPr lang="en-US" sz="2400" dirty="0">
              <a:latin typeface="Times New Roman" panose="02020603050405020304" pitchFamily="18" charset="0"/>
              <a:cs typeface="Times New Roman" panose="02020603050405020304" pitchFamily="18" charset="0"/>
            </a:endParaRPr>
          </a:p>
          <a:p>
            <a:pPr>
              <a:lnSpc>
                <a:spcPct val="150000"/>
              </a:lnSpc>
            </a:pPr>
            <a:r>
              <a:rPr lang="en-GB" sz="2400" u="sng" dirty="0">
                <a:latin typeface="Times New Roman" panose="02020603050405020304" pitchFamily="18" charset="0"/>
                <a:cs typeface="Times New Roman" panose="02020603050405020304" pitchFamily="18" charset="0"/>
              </a:rPr>
              <a:t>DBMS: </a:t>
            </a:r>
            <a:r>
              <a:rPr lang="en-GB" sz="2400" dirty="0">
                <a:latin typeface="Times New Roman" panose="02020603050405020304" pitchFamily="18" charset="0"/>
                <a:cs typeface="Times New Roman" panose="02020603050405020304" pitchFamily="18" charset="0"/>
              </a:rPr>
              <a:t>database management system</a:t>
            </a:r>
            <a:endParaRPr lang="en-US" sz="2400" dirty="0">
              <a:latin typeface="Times New Roman" panose="02020603050405020304" pitchFamily="18" charset="0"/>
              <a:cs typeface="Times New Roman" panose="02020603050405020304" pitchFamily="18" charset="0"/>
            </a:endParaRPr>
          </a:p>
          <a:p>
            <a:pPr>
              <a:lnSpc>
                <a:spcPct val="150000"/>
              </a:lnSpc>
            </a:pPr>
            <a:r>
              <a:rPr lang="en-GB" sz="2400" u="sng" dirty="0">
                <a:latin typeface="Times New Roman" panose="02020603050405020304" pitchFamily="18" charset="0"/>
                <a:cs typeface="Times New Roman" panose="02020603050405020304" pitchFamily="18" charset="0"/>
              </a:rPr>
              <a:t>GUI: graphic</a:t>
            </a:r>
            <a:r>
              <a:rPr lang="en-GB" sz="2400" dirty="0">
                <a:latin typeface="Times New Roman" panose="02020603050405020304" pitchFamily="18" charset="0"/>
                <a:cs typeface="Times New Roman" panose="02020603050405020304" pitchFamily="18" charset="0"/>
              </a:rPr>
              <a:t> user interface</a:t>
            </a:r>
            <a:endParaRPr lang="en-US" sz="2400" dirty="0">
              <a:latin typeface="Times New Roman" panose="02020603050405020304" pitchFamily="18" charset="0"/>
              <a:cs typeface="Times New Roman" panose="02020603050405020304" pitchFamily="18" charset="0"/>
            </a:endParaRPr>
          </a:p>
          <a:p>
            <a:pPr>
              <a:lnSpc>
                <a:spcPct val="150000"/>
              </a:lnSpc>
            </a:pPr>
            <a:r>
              <a:rPr lang="en-GB" sz="2400" u="sng" dirty="0">
                <a:latin typeface="Times New Roman" panose="02020603050405020304" pitchFamily="18" charset="0"/>
                <a:cs typeface="Times New Roman" panose="02020603050405020304" pitchFamily="18" charset="0"/>
              </a:rPr>
              <a:t>ID:</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identifiant</a:t>
            </a:r>
            <a:endParaRPr lang="en-US" sz="2400" dirty="0">
              <a:latin typeface="Times New Roman" panose="02020603050405020304" pitchFamily="18" charset="0"/>
              <a:cs typeface="Times New Roman" panose="02020603050405020304" pitchFamily="18" charset="0"/>
            </a:endParaRPr>
          </a:p>
          <a:p>
            <a:pPr>
              <a:lnSpc>
                <a:spcPct val="150000"/>
              </a:lnSpc>
            </a:pPr>
            <a:r>
              <a:rPr lang="en-GB" sz="2400" u="sng" dirty="0">
                <a:latin typeface="Times New Roman" panose="02020603050405020304" pitchFamily="18" charset="0"/>
                <a:cs typeface="Times New Roman" panose="02020603050405020304" pitchFamily="18" charset="0"/>
              </a:rPr>
              <a:t>SQL:</a:t>
            </a:r>
            <a:r>
              <a:rPr lang="en-GB" sz="2400" dirty="0">
                <a:latin typeface="Times New Roman" panose="02020603050405020304" pitchFamily="18" charset="0"/>
                <a:cs typeface="Times New Roman" panose="02020603050405020304" pitchFamily="18" charset="0"/>
              </a:rPr>
              <a:t> Structured query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38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92741"/>
            <a:ext cx="8596668" cy="654424"/>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I-DESCRIPTION </a:t>
            </a:r>
            <a:r>
              <a:rPr lang="en-US" sz="3200" dirty="0">
                <a:latin typeface="Times New Roman" panose="02020603050405020304" pitchFamily="18" charset="0"/>
                <a:cs typeface="Times New Roman" panose="02020603050405020304" pitchFamily="18" charset="0"/>
              </a:rPr>
              <a:t>GENERALE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Espace réservé du contenu 2"/>
          <p:cNvSpPr>
            <a:spLocks noGrp="1"/>
          </p:cNvSpPr>
          <p:nvPr>
            <p:ph idx="1"/>
          </p:nvPr>
        </p:nvSpPr>
        <p:spPr>
          <a:xfrm>
            <a:off x="174812" y="712694"/>
            <a:ext cx="9601199" cy="6145306"/>
          </a:xfrm>
        </p:spPr>
        <p:txBody>
          <a:bodyPr>
            <a:normAutofit fontScale="92500"/>
          </a:bodyPr>
          <a:lstStyle/>
          <a:p>
            <a:pPr marL="0" lvl="0" indent="0">
              <a:lnSpc>
                <a:spcPct val="150000"/>
              </a:lnSpc>
              <a:buNone/>
            </a:pPr>
            <a:r>
              <a:rPr lang="fr-CM" sz="2400" b="1" i="1" u="sng" dirty="0" smtClean="0">
                <a:latin typeface="Times New Roman" panose="02020603050405020304" pitchFamily="18" charset="0"/>
                <a:cs typeface="Times New Roman" panose="02020603050405020304" pitchFamily="18" charset="0"/>
              </a:rPr>
              <a:t>1- Contexte </a:t>
            </a:r>
            <a:r>
              <a:rPr lang="fr-CM" sz="2400" b="1" i="1" u="sng" dirty="0">
                <a:latin typeface="Times New Roman" panose="02020603050405020304" pitchFamily="18" charset="0"/>
                <a:cs typeface="Times New Roman" panose="02020603050405020304" pitchFamily="18" charset="0"/>
              </a:rPr>
              <a:t>utilisation</a:t>
            </a:r>
            <a:endParaRPr lang="en-US" sz="2400" u="sng"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Le système de réservation de salle sera utilisé dans un environnement professionnel tel qu’une entreprise, une université, ou un organisme gouvernemental. Les utilisateurs seront des employés, des étudiants, ou des membres de l’organisme qui ont besoin de réserver des salles pour des réunion, des évènements, et conférence.</a:t>
            </a:r>
            <a:endParaRPr lang="en-US" sz="2400" dirty="0">
              <a:latin typeface="Times New Roman" panose="02020603050405020304" pitchFamily="18" charset="0"/>
              <a:cs typeface="Times New Roman" panose="02020603050405020304" pitchFamily="18" charset="0"/>
            </a:endParaRPr>
          </a:p>
          <a:p>
            <a:pPr marL="0" lvl="0" indent="0">
              <a:lnSpc>
                <a:spcPct val="150000"/>
              </a:lnSpc>
              <a:buNone/>
            </a:pPr>
            <a:r>
              <a:rPr lang="fr-CM" sz="2400" b="1" i="1" u="sng" dirty="0" smtClean="0">
                <a:latin typeface="Times New Roman" panose="02020603050405020304" pitchFamily="18" charset="0"/>
                <a:cs typeface="Times New Roman" panose="02020603050405020304" pitchFamily="18" charset="0"/>
              </a:rPr>
              <a:t>2- Scenario </a:t>
            </a:r>
            <a:r>
              <a:rPr lang="fr-CM" sz="2400" b="1" i="1" u="sng" dirty="0">
                <a:latin typeface="Times New Roman" panose="02020603050405020304" pitchFamily="18" charset="0"/>
                <a:cs typeface="Times New Roman" panose="02020603050405020304" pitchFamily="18" charset="0"/>
              </a:rPr>
              <a:t>d’utilisation</a:t>
            </a:r>
            <a:endParaRPr lang="en-US" sz="2400" u="sng" dirty="0">
              <a:latin typeface="Times New Roman" panose="02020603050405020304" pitchFamily="18" charset="0"/>
              <a:cs typeface="Times New Roman" panose="02020603050405020304" pitchFamily="18" charset="0"/>
            </a:endParaRPr>
          </a:p>
          <a:p>
            <a:pPr lvl="0">
              <a:lnSpc>
                <a:spcPct val="150000"/>
              </a:lnSpc>
            </a:pPr>
            <a:r>
              <a:rPr lang="fr-CM" sz="2400" b="1" i="1" dirty="0">
                <a:latin typeface="Times New Roman" panose="02020603050405020304" pitchFamily="18" charset="0"/>
                <a:cs typeface="Times New Roman" panose="02020603050405020304" pitchFamily="18" charset="0"/>
              </a:rPr>
              <a:t>Réservation d’une salle de conférence :</a:t>
            </a:r>
            <a:r>
              <a:rPr lang="fr-CM" sz="2400" dirty="0">
                <a:latin typeface="Times New Roman" panose="02020603050405020304" pitchFamily="18" charset="0"/>
                <a:cs typeface="Times New Roman" panose="02020603050405020304" pitchFamily="18" charset="0"/>
              </a:rPr>
              <a:t> le professeur souhait réserver une salle de conférence pour un cours.</a:t>
            </a:r>
            <a:endParaRPr lang="en-US" sz="2400" dirty="0">
              <a:latin typeface="Times New Roman" panose="02020603050405020304" pitchFamily="18" charset="0"/>
              <a:cs typeface="Times New Roman" panose="02020603050405020304" pitchFamily="18" charset="0"/>
            </a:endParaRPr>
          </a:p>
          <a:p>
            <a:pPr lvl="0">
              <a:lnSpc>
                <a:spcPct val="150000"/>
              </a:lnSpc>
            </a:pPr>
            <a:r>
              <a:rPr lang="fr-CM" sz="2400" b="1" i="1" dirty="0">
                <a:latin typeface="Times New Roman" panose="02020603050405020304" pitchFamily="18" charset="0"/>
                <a:cs typeface="Times New Roman" panose="02020603050405020304" pitchFamily="18" charset="0"/>
              </a:rPr>
              <a:t>Vérification d la disponibilité : </a:t>
            </a:r>
            <a:r>
              <a:rPr lang="fr-CM" sz="2400" dirty="0">
                <a:latin typeface="Times New Roman" panose="02020603050405020304" pitchFamily="18" charset="0"/>
                <a:cs typeface="Times New Roman" panose="02020603050405020304" pitchFamily="18" charset="0"/>
              </a:rPr>
              <a:t>un utilisateur souhaite vérifier la disponibilité d’une salle avant de la réservée.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37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5495" y="161365"/>
            <a:ext cx="9991164" cy="6494929"/>
          </a:xfrm>
        </p:spPr>
        <p:txBody>
          <a:bodyPr>
            <a:normAutofit lnSpcReduction="10000"/>
          </a:bodyPr>
          <a:lstStyle/>
          <a:p>
            <a:pPr marL="0" indent="0">
              <a:buNone/>
            </a:pPr>
            <a:r>
              <a:rPr lang="fr-CM" sz="2400" b="1" i="1" u="sng" dirty="0" smtClean="0">
                <a:latin typeface="Times New Roman" panose="02020603050405020304" pitchFamily="18" charset="0"/>
                <a:cs typeface="Times New Roman" panose="02020603050405020304" pitchFamily="18" charset="0"/>
              </a:rPr>
              <a:t>3- Environnement </a:t>
            </a:r>
            <a:r>
              <a:rPr lang="fr-CM" sz="2400" b="1" i="1" u="sng" dirty="0">
                <a:latin typeface="Times New Roman" panose="02020603050405020304" pitchFamily="18" charset="0"/>
                <a:cs typeface="Times New Roman" panose="02020603050405020304" pitchFamily="18" charset="0"/>
              </a:rPr>
              <a:t>d’exploitation </a:t>
            </a:r>
            <a:r>
              <a:rPr lang="fr-CM" sz="2400" u="sng" dirty="0">
                <a:latin typeface="Times New Roman" panose="02020603050405020304" pitchFamily="18" charset="0"/>
                <a:cs typeface="Times New Roman" panose="02020603050405020304" pitchFamily="18" charset="0"/>
              </a:rPr>
              <a:t>:</a:t>
            </a:r>
            <a:endParaRPr lang="en-US" sz="2400" u="sng" dirty="0">
              <a:latin typeface="Times New Roman" panose="02020603050405020304" pitchFamily="18" charset="0"/>
              <a:cs typeface="Times New Roman" panose="02020603050405020304" pitchFamily="18" charset="0"/>
            </a:endParaRPr>
          </a:p>
          <a:p>
            <a:pPr>
              <a:lnSpc>
                <a:spcPct val="160000"/>
              </a:lnSpc>
            </a:pPr>
            <a:r>
              <a:rPr lang="fr-CM" sz="2400" b="1" u="sng" dirty="0" smtClean="0">
                <a:latin typeface="Times New Roman" panose="02020603050405020304" pitchFamily="18" charset="0"/>
                <a:cs typeface="Times New Roman" panose="02020603050405020304" pitchFamily="18" charset="0"/>
              </a:rPr>
              <a:t>Bases </a:t>
            </a:r>
            <a:r>
              <a:rPr lang="fr-CM" sz="2400" b="1" u="sng" dirty="0">
                <a:latin typeface="Times New Roman" panose="02020603050405020304" pitchFamily="18" charset="0"/>
                <a:cs typeface="Times New Roman" panose="02020603050405020304" pitchFamily="18" charset="0"/>
              </a:rPr>
              <a:t>des données </a:t>
            </a:r>
            <a:r>
              <a:rPr lang="fr-CM" sz="2400" dirty="0">
                <a:latin typeface="Times New Roman" panose="02020603050405020304" pitchFamily="18" charset="0"/>
                <a:cs typeface="Times New Roman" panose="02020603050405020304" pitchFamily="18" charset="0"/>
              </a:rPr>
              <a:t>: le système utilisera une base de données relationnelles telle que MySQL ET PostgreSQL pour stoker les informations sur les salles, les réservations et les utilisateurs. Le système sera également compatible avec les appareils mobiles tels que les tablettes.</a:t>
            </a:r>
            <a:endParaRPr lang="en-US" sz="2400" dirty="0">
              <a:latin typeface="Times New Roman" panose="02020603050405020304" pitchFamily="18" charset="0"/>
              <a:cs typeface="Times New Roman" panose="02020603050405020304" pitchFamily="18" charset="0"/>
            </a:endParaRPr>
          </a:p>
          <a:p>
            <a:r>
              <a:rPr lang="fr-CM" sz="2400" b="1" u="sng" dirty="0">
                <a:latin typeface="Times New Roman" panose="02020603050405020304" pitchFamily="18" charset="0"/>
                <a:cs typeface="Times New Roman" panose="02020603050405020304" pitchFamily="18" charset="0"/>
              </a:rPr>
              <a:t>Navigateur web</a:t>
            </a:r>
            <a:r>
              <a:rPr lang="fr-CM" sz="2400" dirty="0">
                <a:latin typeface="Times New Roman" panose="02020603050405020304" pitchFamily="18" charset="0"/>
                <a:cs typeface="Times New Roman" panose="02020603050405020304" pitchFamily="18" charset="0"/>
              </a:rPr>
              <a:t> : le système sera compatible avec les principaux navigateurs web tels que Mozilla Firefox Microsoft </a:t>
            </a:r>
            <a:r>
              <a:rPr lang="fr-CM" sz="2400" dirty="0" err="1">
                <a:latin typeface="Times New Roman" panose="02020603050405020304" pitchFamily="18" charset="0"/>
                <a:cs typeface="Times New Roman" panose="02020603050405020304" pitchFamily="18" charset="0"/>
              </a:rPr>
              <a:t>Edge</a:t>
            </a:r>
            <a:r>
              <a:rPr lang="fr-CM"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lvl="0" indent="0">
              <a:buNone/>
            </a:pPr>
            <a:r>
              <a:rPr lang="fr-CM" sz="2400" b="1" i="1" u="sng" dirty="0" smtClean="0">
                <a:latin typeface="Times New Roman" panose="02020603050405020304" pitchFamily="18" charset="0"/>
                <a:cs typeface="Times New Roman" panose="02020603050405020304" pitchFamily="18" charset="0"/>
              </a:rPr>
              <a:t>4-intégration </a:t>
            </a:r>
            <a:r>
              <a:rPr lang="fr-CM" sz="2400" b="1" i="1" u="sng" dirty="0">
                <a:latin typeface="Times New Roman" panose="02020603050405020304" pitchFamily="18" charset="0"/>
                <a:cs typeface="Times New Roman" panose="02020603050405020304" pitchFamily="18" charset="0"/>
              </a:rPr>
              <a:t>avec d’autres systèmes : </a:t>
            </a:r>
            <a:endParaRPr lang="en-US" sz="2400" u="sng" dirty="0">
              <a:latin typeface="Times New Roman" panose="02020603050405020304" pitchFamily="18" charset="0"/>
              <a:cs typeface="Times New Roman" panose="02020603050405020304" pitchFamily="18" charset="0"/>
            </a:endParaRPr>
          </a:p>
          <a:p>
            <a:pPr lvl="0"/>
            <a:r>
              <a:rPr lang="fr-CM" sz="2400" b="1" dirty="0">
                <a:latin typeface="Times New Roman" panose="02020603050405020304" pitchFamily="18" charset="0"/>
                <a:cs typeface="Times New Roman" panose="02020603050405020304" pitchFamily="18" charset="0"/>
              </a:rPr>
              <a:t>Le système de gestion des utilisateurs </a:t>
            </a:r>
            <a:r>
              <a:rPr lang="fr-CM" sz="2400" dirty="0">
                <a:latin typeface="Times New Roman" panose="02020603050405020304" pitchFamily="18" charset="0"/>
                <a:cs typeface="Times New Roman" panose="02020603050405020304" pitchFamily="18" charset="0"/>
              </a:rPr>
              <a:t>: le système de réservation de salle peut être intégrer avec un système de gestion des utilisateurs pour authentifier les utilisateurs et gérer leur droit d’accès </a:t>
            </a:r>
            <a:endParaRPr lang="en-US" sz="2400" dirty="0">
              <a:latin typeface="Times New Roman" panose="02020603050405020304" pitchFamily="18" charset="0"/>
              <a:cs typeface="Times New Roman" panose="02020603050405020304" pitchFamily="18" charset="0"/>
            </a:endParaRPr>
          </a:p>
          <a:p>
            <a:pPr lvl="0"/>
            <a:r>
              <a:rPr lang="fr-CM" sz="2400" b="1" dirty="0">
                <a:latin typeface="Times New Roman" panose="02020603050405020304" pitchFamily="18" charset="0"/>
                <a:cs typeface="Times New Roman" panose="02020603050405020304" pitchFamily="18" charset="0"/>
              </a:rPr>
              <a:t>Le système de gestion des ressources </a:t>
            </a:r>
            <a:r>
              <a:rPr lang="fr-CM" sz="2400" dirty="0">
                <a:latin typeface="Times New Roman" panose="02020603050405020304" pitchFamily="18" charset="0"/>
                <a:cs typeface="Times New Roman" panose="02020603050405020304" pitchFamily="18" charset="0"/>
              </a:rPr>
              <a:t>: peut-être intégrer avec un système de gestion des ressources pour gérer les ressources telle que des salles des équipement et des services.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7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255495"/>
            <a:ext cx="9461748" cy="6468034"/>
          </a:xfrm>
        </p:spPr>
        <p:txBody>
          <a:bodyPr>
            <a:normAutofit/>
          </a:bodyPr>
          <a:lstStyle/>
          <a:p>
            <a:pPr marL="0" lvl="0" indent="0">
              <a:buNone/>
            </a:pPr>
            <a:r>
              <a:rPr lang="fr-CM" sz="2000" b="1" i="1" u="sng" dirty="0" smtClean="0">
                <a:latin typeface="Times New Roman" panose="02020603050405020304" pitchFamily="18" charset="0"/>
                <a:cs typeface="Times New Roman" panose="02020603050405020304" pitchFamily="18" charset="0"/>
              </a:rPr>
              <a:t>5-objectifs </a:t>
            </a:r>
            <a:r>
              <a:rPr lang="fr-CM" sz="2000" b="1" i="1" u="sng" dirty="0">
                <a:latin typeface="Times New Roman" panose="02020603050405020304" pitchFamily="18" charset="0"/>
                <a:cs typeface="Times New Roman" panose="02020603050405020304" pitchFamily="18" charset="0"/>
              </a:rPr>
              <a:t>commerciaux et stratégies</a:t>
            </a:r>
            <a:endParaRPr lang="en-US" sz="2000" u="sng" dirty="0">
              <a:latin typeface="Times New Roman" panose="02020603050405020304" pitchFamily="18" charset="0"/>
              <a:cs typeface="Times New Roman" panose="02020603050405020304" pitchFamily="18" charset="0"/>
            </a:endParaRPr>
          </a:p>
          <a:p>
            <a:r>
              <a:rPr lang="fr-CM" sz="2000" dirty="0">
                <a:latin typeface="Times New Roman" panose="02020603050405020304" pitchFamily="18" charset="0"/>
                <a:cs typeface="Times New Roman" panose="02020603050405020304" pitchFamily="18" charset="0"/>
              </a:rPr>
              <a:t>L’objectif commercial du système de réservation de salles fournit une solution efficace et conviviale pour la gestion des réservations de salles tout en générant des revenus pour l’organisation</a:t>
            </a:r>
            <a:r>
              <a:rPr lang="fr-CM" sz="2000" dirty="0" smtClean="0">
                <a:latin typeface="Times New Roman" panose="02020603050405020304" pitchFamily="18" charset="0"/>
                <a:cs typeface="Times New Roman" panose="02020603050405020304" pitchFamily="18" charset="0"/>
              </a:rPr>
              <a:t>.</a:t>
            </a:r>
          </a:p>
          <a:p>
            <a:pPr marL="0" lvl="0" indent="0">
              <a:buNone/>
            </a:pPr>
            <a:r>
              <a:rPr lang="fr-CM" sz="2000" b="1" i="1" u="sng" dirty="0" smtClean="0">
                <a:latin typeface="Times New Roman" panose="02020603050405020304" pitchFamily="18" charset="0"/>
                <a:cs typeface="Times New Roman" panose="02020603050405020304" pitchFamily="18" charset="0"/>
              </a:rPr>
              <a:t>6-Contrainte</a:t>
            </a:r>
            <a:endParaRPr lang="en-US" sz="2000" u="sng" dirty="0">
              <a:latin typeface="Times New Roman" panose="02020603050405020304" pitchFamily="18" charset="0"/>
              <a:cs typeface="Times New Roman" panose="02020603050405020304" pitchFamily="18" charset="0"/>
            </a:endParaRPr>
          </a:p>
          <a:p>
            <a:pPr lvl="0"/>
            <a:r>
              <a:rPr lang="fr-CM" sz="2000" b="1" dirty="0">
                <a:latin typeface="Times New Roman" panose="02020603050405020304" pitchFamily="18" charset="0"/>
                <a:cs typeface="Times New Roman" panose="02020603050405020304" pitchFamily="18" charset="0"/>
              </a:rPr>
              <a:t>Délai</a:t>
            </a:r>
            <a:r>
              <a:rPr lang="fr-CM" sz="2000" dirty="0">
                <a:latin typeface="Times New Roman" panose="02020603050405020304" pitchFamily="18" charset="0"/>
                <a:cs typeface="Times New Roman" panose="02020603050405020304" pitchFamily="18" charset="0"/>
              </a:rPr>
              <a:t> : le système devra être développer dans un délai bien précis.</a:t>
            </a:r>
            <a:endParaRPr lang="en-US" sz="2000" dirty="0">
              <a:latin typeface="Times New Roman" panose="02020603050405020304" pitchFamily="18" charset="0"/>
              <a:cs typeface="Times New Roman" panose="02020603050405020304" pitchFamily="18" charset="0"/>
            </a:endParaRPr>
          </a:p>
          <a:p>
            <a:pPr lvl="0"/>
            <a:r>
              <a:rPr lang="fr-CM" sz="2000" b="1" dirty="0">
                <a:latin typeface="Times New Roman" panose="02020603050405020304" pitchFamily="18" charset="0"/>
                <a:cs typeface="Times New Roman" panose="02020603050405020304" pitchFamily="18" charset="0"/>
              </a:rPr>
              <a:t>Budget</a:t>
            </a:r>
            <a:r>
              <a:rPr lang="fr-CM" sz="2000" dirty="0">
                <a:latin typeface="Times New Roman" panose="02020603050405020304" pitchFamily="18" charset="0"/>
                <a:cs typeface="Times New Roman" panose="02020603050405020304" pitchFamily="18" charset="0"/>
              </a:rPr>
              <a:t> : le système devra être développer dans le cadre d’un budget bien précis et </a:t>
            </a:r>
            <a:r>
              <a:rPr lang="fr-CM" sz="2000" dirty="0" smtClean="0">
                <a:latin typeface="Times New Roman" panose="02020603050405020304" pitchFamily="18" charset="0"/>
                <a:cs typeface="Times New Roman" panose="02020603050405020304" pitchFamily="18" charset="0"/>
              </a:rPr>
              <a:t>disponible.</a:t>
            </a:r>
          </a:p>
          <a:p>
            <a:pPr marL="0" lvl="0" indent="0">
              <a:buNone/>
            </a:pPr>
            <a:r>
              <a:rPr lang="fr-CM" sz="2000" b="1" i="1" u="sng" dirty="0" smtClean="0">
                <a:latin typeface="Times New Roman" panose="02020603050405020304" pitchFamily="18" charset="0"/>
                <a:cs typeface="Times New Roman" panose="02020603050405020304" pitchFamily="18" charset="0"/>
              </a:rPr>
              <a:t>7-hypothèse </a:t>
            </a:r>
            <a:r>
              <a:rPr lang="fr-CM" sz="2000" b="1" i="1" u="sng" dirty="0">
                <a:latin typeface="Times New Roman" panose="02020603050405020304" pitchFamily="18" charset="0"/>
                <a:cs typeface="Times New Roman" panose="02020603050405020304" pitchFamily="18" charset="0"/>
              </a:rPr>
              <a:t>et dépendance </a:t>
            </a:r>
            <a:endParaRPr lang="en-US" sz="2000" dirty="0">
              <a:latin typeface="Times New Roman" panose="02020603050405020304" pitchFamily="18" charset="0"/>
              <a:cs typeface="Times New Roman" panose="02020603050405020304" pitchFamily="18" charset="0"/>
            </a:endParaRPr>
          </a:p>
          <a:p>
            <a:pPr marL="0" indent="0" algn="ctr">
              <a:buNone/>
            </a:pPr>
            <a:r>
              <a:rPr lang="fr-CM" sz="2000" b="1" dirty="0">
                <a:latin typeface="Times New Roman" panose="02020603050405020304" pitchFamily="18" charset="0"/>
                <a:cs typeface="Times New Roman" panose="02020603050405020304" pitchFamily="18" charset="0"/>
              </a:rPr>
              <a:t>Hypothèse</a:t>
            </a:r>
            <a:r>
              <a:rPr lang="fr-CM"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fr-CM" sz="2000" dirty="0">
                <a:latin typeface="Times New Roman" panose="02020603050405020304" pitchFamily="18" charset="0"/>
                <a:cs typeface="Times New Roman" panose="02020603050405020304" pitchFamily="18" charset="0"/>
              </a:rPr>
              <a:t>Les salles sont disponibles pour les réservations</a:t>
            </a:r>
            <a:endParaRPr lang="en-US" sz="2000" dirty="0">
              <a:latin typeface="Times New Roman" panose="02020603050405020304" pitchFamily="18" charset="0"/>
              <a:cs typeface="Times New Roman" panose="02020603050405020304" pitchFamily="18" charset="0"/>
            </a:endParaRPr>
          </a:p>
          <a:p>
            <a:r>
              <a:rPr lang="fr-CM" sz="2000" dirty="0">
                <a:latin typeface="Times New Roman" panose="02020603050405020304" pitchFamily="18" charset="0"/>
                <a:cs typeface="Times New Roman" panose="02020603050405020304" pitchFamily="18" charset="0"/>
              </a:rPr>
              <a:t>Les utilisateurs sont familiarisés avec les technologies web</a:t>
            </a:r>
            <a:endParaRPr lang="en-US" sz="2000" dirty="0">
              <a:latin typeface="Times New Roman" panose="02020603050405020304" pitchFamily="18" charset="0"/>
              <a:cs typeface="Times New Roman" panose="02020603050405020304" pitchFamily="18" charset="0"/>
            </a:endParaRPr>
          </a:p>
          <a:p>
            <a:pPr algn="ctr"/>
            <a:r>
              <a:rPr lang="fr-CM" sz="2000" b="1" dirty="0" smtClean="0">
                <a:latin typeface="Times New Roman" panose="02020603050405020304" pitchFamily="18" charset="0"/>
                <a:cs typeface="Times New Roman" panose="02020603050405020304" pitchFamily="18" charset="0"/>
              </a:rPr>
              <a:t>Dépendance</a:t>
            </a:r>
            <a:endParaRPr lang="en-US" sz="2000" dirty="0">
              <a:latin typeface="Times New Roman" panose="02020603050405020304" pitchFamily="18" charset="0"/>
              <a:cs typeface="Times New Roman" panose="02020603050405020304" pitchFamily="18" charset="0"/>
            </a:endParaRPr>
          </a:p>
          <a:p>
            <a:r>
              <a:rPr lang="fr-CM" sz="2000" dirty="0">
                <a:latin typeface="Times New Roman" panose="02020603050405020304" pitchFamily="18" charset="0"/>
                <a:cs typeface="Times New Roman" panose="02020603050405020304" pitchFamily="18" charset="0"/>
              </a:rPr>
              <a:t>Dépendance a l’infrastructure informatique</a:t>
            </a:r>
            <a:endParaRPr lang="en-US" sz="2000" dirty="0">
              <a:latin typeface="Times New Roman" panose="02020603050405020304" pitchFamily="18" charset="0"/>
              <a:cs typeface="Times New Roman" panose="02020603050405020304" pitchFamily="18" charset="0"/>
            </a:endParaRPr>
          </a:p>
          <a:p>
            <a:r>
              <a:rPr lang="fr-CM" sz="2000" dirty="0">
                <a:latin typeface="Times New Roman" panose="02020603050405020304" pitchFamily="18" charset="0"/>
                <a:cs typeface="Times New Roman" panose="02020603050405020304" pitchFamily="18" charset="0"/>
              </a:rPr>
              <a:t>Dépendance a la disponibilités des salles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67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47919"/>
            <a:ext cx="8596668" cy="48409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II- EXIGENCE DU </a:t>
            </a:r>
            <a:r>
              <a:rPr lang="en-US" dirty="0">
                <a:latin typeface="Times New Roman" panose="02020603050405020304" pitchFamily="18" charset="0"/>
                <a:cs typeface="Times New Roman" panose="02020603050405020304" pitchFamily="18" charset="0"/>
              </a:rPr>
              <a:t>PROJET</a:t>
            </a:r>
            <a:endParaRPr lang="en-US" dirty="0"/>
          </a:p>
        </p:txBody>
      </p:sp>
      <p:sp>
        <p:nvSpPr>
          <p:cNvPr id="3" name="Espace réservé du contenu 2"/>
          <p:cNvSpPr>
            <a:spLocks noGrp="1"/>
          </p:cNvSpPr>
          <p:nvPr>
            <p:ph idx="1"/>
          </p:nvPr>
        </p:nvSpPr>
        <p:spPr>
          <a:xfrm>
            <a:off x="242047" y="806825"/>
            <a:ext cx="10824882" cy="5755340"/>
          </a:xfrm>
        </p:spPr>
        <p:txBody>
          <a:bodyPr>
            <a:noAutofit/>
          </a:bodyPr>
          <a:lstStyle/>
          <a:p>
            <a:pPr marL="0" lvl="0" indent="0">
              <a:buNone/>
            </a:pPr>
            <a:r>
              <a:rPr lang="fr-CM" sz="2400" b="1" dirty="0" smtClean="0">
                <a:latin typeface="Times New Roman" panose="02020603050405020304" pitchFamily="18" charset="0"/>
                <a:cs typeface="Times New Roman" panose="02020603050405020304" pitchFamily="18" charset="0"/>
              </a:rPr>
              <a:t>1-Exigences spécifiques</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fr-CM" sz="2400" dirty="0" smtClean="0">
                <a:latin typeface="Times New Roman" panose="02020603050405020304" pitchFamily="18" charset="0"/>
                <a:cs typeface="Times New Roman" panose="02020603050405020304" pitchFamily="18" charset="0"/>
              </a:rPr>
              <a:t>       Le </a:t>
            </a:r>
            <a:r>
              <a:rPr lang="fr-CM" sz="2400" dirty="0">
                <a:latin typeface="Times New Roman" panose="02020603050405020304" pitchFamily="18" charset="0"/>
                <a:cs typeface="Times New Roman" panose="02020603050405020304" pitchFamily="18" charset="0"/>
              </a:rPr>
              <a:t>système de réservation de salle doit répondre aux exigences spécifiques suivant ;</a:t>
            </a:r>
            <a:endParaRPr lang="en-US" sz="2400" dirty="0">
              <a:latin typeface="Times New Roman" panose="02020603050405020304" pitchFamily="18" charset="0"/>
              <a:cs typeface="Times New Roman" panose="02020603050405020304" pitchFamily="18" charset="0"/>
            </a:endParaRPr>
          </a:p>
          <a:p>
            <a:pPr lvl="1"/>
            <a:r>
              <a:rPr lang="fr-CM" sz="2400" dirty="0">
                <a:latin typeface="Times New Roman" panose="02020603050405020304" pitchFamily="18" charset="0"/>
                <a:cs typeface="Times New Roman" panose="02020603050405020304" pitchFamily="18" charset="0"/>
              </a:rPr>
              <a:t>La gestion des salles : le système doit permettre de gérer les informations sur les salles notamment leur nom leur capacité leur location et leurs équipements</a:t>
            </a:r>
            <a:endParaRPr lang="en-US" sz="2400" dirty="0">
              <a:latin typeface="Times New Roman" panose="02020603050405020304" pitchFamily="18" charset="0"/>
              <a:cs typeface="Times New Roman" panose="02020603050405020304" pitchFamily="18" charset="0"/>
            </a:endParaRPr>
          </a:p>
          <a:p>
            <a:pPr marL="0" lvl="0" indent="0">
              <a:buNone/>
            </a:pPr>
            <a:r>
              <a:rPr lang="fr-CM" sz="2400" b="1" dirty="0" smtClean="0">
                <a:latin typeface="Times New Roman" panose="02020603050405020304" pitchFamily="18" charset="0"/>
                <a:cs typeface="Times New Roman" panose="02020603050405020304" pitchFamily="18" charset="0"/>
              </a:rPr>
              <a:t>2-Exigences </a:t>
            </a:r>
            <a:r>
              <a:rPr lang="fr-CM" sz="2400" b="1" dirty="0">
                <a:latin typeface="Times New Roman" panose="02020603050405020304" pitchFamily="18" charset="0"/>
                <a:cs typeface="Times New Roman" panose="02020603050405020304" pitchFamily="18" charset="0"/>
              </a:rPr>
              <a:t>fonctionnelles  </a:t>
            </a:r>
            <a:endParaRPr lang="en-US" sz="2400" dirty="0">
              <a:latin typeface="Times New Roman" panose="02020603050405020304" pitchFamily="18" charset="0"/>
              <a:cs typeface="Times New Roman" panose="02020603050405020304" pitchFamily="18" charset="0"/>
            </a:endParaRPr>
          </a:p>
          <a:p>
            <a:r>
              <a:rPr lang="fr-CM" sz="2400" dirty="0">
                <a:latin typeface="Times New Roman" panose="02020603050405020304" pitchFamily="18" charset="0"/>
                <a:cs typeface="Times New Roman" panose="02020603050405020304" pitchFamily="18" charset="0"/>
              </a:rPr>
              <a:t>Le système de réservation de salle doit répondre aux exigences fonctionnelles suivant ;</a:t>
            </a:r>
            <a:endParaRPr lang="en-US" sz="2400" dirty="0">
              <a:latin typeface="Times New Roman" panose="02020603050405020304" pitchFamily="18" charset="0"/>
              <a:cs typeface="Times New Roman" panose="02020603050405020304" pitchFamily="18" charset="0"/>
            </a:endParaRPr>
          </a:p>
          <a:p>
            <a:pPr lvl="0"/>
            <a:r>
              <a:rPr lang="fr-CM" sz="2400" dirty="0">
                <a:latin typeface="Times New Roman" panose="02020603050405020304" pitchFamily="18" charset="0"/>
                <a:cs typeface="Times New Roman" panose="02020603050405020304" pitchFamily="18" charset="0"/>
              </a:rPr>
              <a:t>Réservation de salle : le système doit permettre aux utilisateurs de réserver des salles pour des périodes </a:t>
            </a:r>
            <a:r>
              <a:rPr lang="fr-CM" sz="2400" dirty="0" smtClean="0">
                <a:latin typeface="Times New Roman" panose="02020603050405020304" pitchFamily="18" charset="0"/>
                <a:cs typeface="Times New Roman" panose="02020603050405020304" pitchFamily="18" charset="0"/>
              </a:rPr>
              <a:t>spécifique</a:t>
            </a:r>
          </a:p>
          <a:p>
            <a:pPr marL="0" lvl="0" indent="0">
              <a:buNone/>
            </a:pPr>
            <a:r>
              <a:rPr lang="fr-CM" sz="2400" b="1" dirty="0" smtClean="0">
                <a:latin typeface="Times New Roman" panose="02020603050405020304" pitchFamily="18" charset="0"/>
                <a:cs typeface="Times New Roman" panose="02020603050405020304" pitchFamily="18" charset="0"/>
              </a:rPr>
              <a:t>3- Exigence </a:t>
            </a:r>
            <a:r>
              <a:rPr lang="fr-CM" sz="2400" b="1" dirty="0">
                <a:latin typeface="Times New Roman" panose="02020603050405020304" pitchFamily="18" charset="0"/>
                <a:cs typeface="Times New Roman" panose="02020603050405020304" pitchFamily="18" charset="0"/>
              </a:rPr>
              <a:t>non </a:t>
            </a:r>
            <a:r>
              <a:rPr lang="fr-CM" sz="2400" b="1" dirty="0" smtClean="0">
                <a:latin typeface="Times New Roman" panose="02020603050405020304" pitchFamily="18" charset="0"/>
                <a:cs typeface="Times New Roman" panose="02020603050405020304" pitchFamily="18" charset="0"/>
              </a:rPr>
              <a:t>fonctionnelle</a:t>
            </a:r>
            <a:r>
              <a:rPr lang="fr-CM"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1"/>
            <a:r>
              <a:rPr lang="fr-CM" sz="2400" dirty="0">
                <a:latin typeface="Times New Roman" panose="02020603050405020304" pitchFamily="18" charset="0"/>
                <a:cs typeface="Times New Roman" panose="02020603050405020304" pitchFamily="18" charset="0"/>
              </a:rPr>
              <a:t>Performance : le système doit être performant et réactif</a:t>
            </a:r>
            <a:endParaRPr lang="en-US" sz="2400" dirty="0">
              <a:latin typeface="Times New Roman" panose="02020603050405020304" pitchFamily="18" charset="0"/>
              <a:cs typeface="Times New Roman" panose="02020603050405020304" pitchFamily="18" charset="0"/>
            </a:endParaRPr>
          </a:p>
          <a:p>
            <a:pPr lvl="1"/>
            <a:r>
              <a:rPr lang="fr-CM" sz="2400" dirty="0">
                <a:latin typeface="Times New Roman" panose="02020603050405020304" pitchFamily="18" charset="0"/>
                <a:cs typeface="Times New Roman" panose="02020603050405020304" pitchFamily="18" charset="0"/>
              </a:rPr>
              <a:t>Fiabilité : le système doit être fiable et garantir la disponibilité des données </a:t>
            </a:r>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37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88260"/>
            <a:ext cx="8596668" cy="605116"/>
          </a:xfrm>
        </p:spPr>
        <p:txBody>
          <a:bodyPr>
            <a:normAutofit fontScale="90000"/>
          </a:bodyPr>
          <a:lstStyle/>
          <a:p>
            <a:pPr algn="ctr"/>
            <a:r>
              <a:rPr lang="fr-CM" b="1" dirty="0" smtClean="0">
                <a:latin typeface="Times New Roman" panose="02020603050405020304" pitchFamily="18" charset="0"/>
                <a:cs typeface="Times New Roman" panose="02020603050405020304" pitchFamily="18" charset="0"/>
              </a:rPr>
              <a:t>III-DEPLOEMENT </a:t>
            </a:r>
            <a:r>
              <a:rPr lang="fr-CM" b="1" dirty="0">
                <a:latin typeface="Times New Roman" panose="02020603050405020304" pitchFamily="18" charset="0"/>
                <a:cs typeface="Times New Roman" panose="02020603050405020304" pitchFamily="18" charset="0"/>
              </a:rPr>
              <a:t>DU SYSTÈME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28599" y="793376"/>
            <a:ext cx="11416553" cy="5795683"/>
          </a:xfrm>
        </p:spPr>
        <p:txBody>
          <a:bodyPr>
            <a:noAutofit/>
          </a:bodyPr>
          <a:lstStyle/>
          <a:p>
            <a:pPr marL="0" indent="0">
              <a:lnSpc>
                <a:spcPct val="150000"/>
              </a:lnSpc>
              <a:buNone/>
            </a:pPr>
            <a:r>
              <a:rPr lang="fr-CM" sz="2400" dirty="0" smtClean="0">
                <a:latin typeface="Times New Roman" panose="02020603050405020304" pitchFamily="18" charset="0"/>
                <a:cs typeface="Times New Roman" panose="02020603050405020304" pitchFamily="18" charset="0"/>
              </a:rPr>
              <a:t>1</a:t>
            </a:r>
            <a:r>
              <a:rPr lang="fr-CM" sz="2400" dirty="0">
                <a:latin typeface="Times New Roman" panose="02020603050405020304" pitchFamily="18" charset="0"/>
                <a:cs typeface="Times New Roman" panose="02020603050405020304" pitchFamily="18" charset="0"/>
              </a:rPr>
              <a:t>. Préparation de l'environnement :</a:t>
            </a:r>
            <a:endParaRPr lang="en-US" sz="2400"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Configurer les serveurs et les bases de données nécessaires pour héberger le </a:t>
            </a:r>
            <a:r>
              <a:rPr lang="fr-CM" sz="2400" dirty="0" smtClean="0">
                <a:latin typeface="Times New Roman" panose="02020603050405020304" pitchFamily="18" charset="0"/>
                <a:cs typeface="Times New Roman" panose="02020603050405020304" pitchFamily="18" charset="0"/>
              </a:rPr>
              <a:t>système</a:t>
            </a:r>
            <a:endParaRPr lang="en-US" sz="2400" dirty="0" smtClean="0">
              <a:latin typeface="Times New Roman" panose="02020603050405020304" pitchFamily="18" charset="0"/>
              <a:cs typeface="Times New Roman" panose="02020603050405020304" pitchFamily="18" charset="0"/>
            </a:endParaRPr>
          </a:p>
          <a:p>
            <a:pPr marL="0" indent="0">
              <a:lnSpc>
                <a:spcPct val="150000"/>
              </a:lnSpc>
              <a:buNone/>
            </a:pPr>
            <a:r>
              <a:rPr lang="fr-CM" sz="2400" dirty="0" smtClean="0">
                <a:latin typeface="Times New Roman" panose="02020603050405020304" pitchFamily="18" charset="0"/>
                <a:cs typeface="Times New Roman" panose="02020603050405020304" pitchFamily="18" charset="0"/>
              </a:rPr>
              <a:t>2</a:t>
            </a:r>
            <a:r>
              <a:rPr lang="fr-CM" sz="2400" dirty="0">
                <a:latin typeface="Times New Roman" panose="02020603050405020304" pitchFamily="18" charset="0"/>
                <a:cs typeface="Times New Roman" panose="02020603050405020304" pitchFamily="18" charset="0"/>
              </a:rPr>
              <a:t>. Déploiement du code :</a:t>
            </a:r>
            <a:endParaRPr lang="en-US" sz="2400"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Déployer le code du système sur les serveurs configurés</a:t>
            </a:r>
            <a:r>
              <a:rPr lang="fr-CM" sz="2400" dirty="0" smtClean="0">
                <a:latin typeface="Times New Roman" panose="02020603050405020304" pitchFamily="18" charset="0"/>
                <a:cs typeface="Times New Roman" panose="02020603050405020304" pitchFamily="18" charset="0"/>
              </a:rPr>
              <a:t>.</a:t>
            </a:r>
          </a:p>
          <a:p>
            <a:pPr marL="0" indent="0">
              <a:lnSpc>
                <a:spcPct val="150000"/>
              </a:lnSpc>
              <a:buNone/>
            </a:pPr>
            <a:r>
              <a:rPr lang="fr-CM" sz="2400" dirty="0">
                <a:latin typeface="Times New Roman" panose="02020603050405020304" pitchFamily="18" charset="0"/>
                <a:cs typeface="Times New Roman" panose="02020603050405020304" pitchFamily="18" charset="0"/>
              </a:rPr>
              <a:t>3. Configuration de la sécurité :</a:t>
            </a:r>
            <a:endParaRPr lang="en-US" sz="2400"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Configurer les paramètres de sécurité du système, tels que les certificats SSL/TLS et les clés de chiffrement.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fr-CM" sz="2400" dirty="0">
                <a:latin typeface="Times New Roman" panose="02020603050405020304" pitchFamily="18" charset="0"/>
                <a:cs typeface="Times New Roman" panose="02020603050405020304" pitchFamily="18" charset="0"/>
              </a:rPr>
              <a:t>4. Test de déploiement :</a:t>
            </a:r>
            <a:endParaRPr lang="en-US" sz="2400" dirty="0">
              <a:latin typeface="Times New Roman" panose="02020603050405020304" pitchFamily="18" charset="0"/>
              <a:cs typeface="Times New Roman" panose="02020603050405020304" pitchFamily="18" charset="0"/>
            </a:endParaRPr>
          </a:p>
          <a:p>
            <a:pPr>
              <a:lnSpc>
                <a:spcPct val="150000"/>
              </a:lnSpc>
            </a:pPr>
            <a:r>
              <a:rPr lang="fr-CM" sz="2400" dirty="0">
                <a:latin typeface="Times New Roman" panose="02020603050405020304" pitchFamily="18" charset="0"/>
                <a:cs typeface="Times New Roman" panose="02020603050405020304" pitchFamily="18" charset="0"/>
              </a:rPr>
              <a:t>- Effectuer des tests pour vérifier que le système fonctionne correctement en </a:t>
            </a:r>
            <a:r>
              <a:rPr lang="fr-CM" sz="2400" dirty="0" smtClean="0">
                <a:latin typeface="Times New Roman" panose="02020603050405020304" pitchFamily="18" charset="0"/>
                <a:cs typeface="Times New Roman" panose="02020603050405020304" pitchFamily="18" charset="0"/>
              </a:rPr>
              <a:t>production</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34214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145</TotalTime>
  <Words>975</Words>
  <Application>Microsoft Office PowerPoint</Application>
  <PresentationFormat>Grand écran</PresentationFormat>
  <Paragraphs>110</Paragraphs>
  <Slides>20</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20</vt:i4>
      </vt:variant>
    </vt:vector>
  </HeadingPairs>
  <TitlesOfParts>
    <vt:vector size="31" baseType="lpstr">
      <vt:lpstr>SimSun</vt:lpstr>
      <vt:lpstr>Arial</vt:lpstr>
      <vt:lpstr>Calibri</vt:lpstr>
      <vt:lpstr>Cambria</vt:lpstr>
      <vt:lpstr>Century Gothic</vt:lpstr>
      <vt:lpstr>华文新魏</vt:lpstr>
      <vt:lpstr>Times New Roman</vt:lpstr>
      <vt:lpstr>Trebuchet MS</vt:lpstr>
      <vt:lpstr>Wingdings</vt:lpstr>
      <vt:lpstr>Wingdings 3</vt:lpstr>
      <vt:lpstr>Facette</vt:lpstr>
      <vt:lpstr>Présentation PowerPoint</vt:lpstr>
      <vt:lpstr>Présentation PowerPoint</vt:lpstr>
      <vt:lpstr>INTRODUCTION </vt:lpstr>
      <vt:lpstr>Quelques acronymes et définitions</vt:lpstr>
      <vt:lpstr>I-DESCRIPTION GENERALE  </vt:lpstr>
      <vt:lpstr>Présentation PowerPoint</vt:lpstr>
      <vt:lpstr>Présentation PowerPoint</vt:lpstr>
      <vt:lpstr>II- EXIGENCE DU PROJET</vt:lpstr>
      <vt:lpstr>III-DEPLOEMENT DU SYSTÈME </vt:lpstr>
      <vt:lpstr>Présentation PowerPoint</vt:lpstr>
      <vt:lpstr>FONCTIONNEMENT DU LOGICIEL MANAGEROOM X 1-La page d’accueil du logiciel</vt:lpstr>
      <vt:lpstr>2-Sécurité ,confidentialité et transparence</vt:lpstr>
      <vt:lpstr>3-Création d’un compte manageroom</vt:lpstr>
      <vt:lpstr>4-CONNEXION A UN COMPTE EXISTANT </vt:lpstr>
      <vt:lpstr>5-Redirection vers la page suivante </vt:lpstr>
      <vt:lpstr>6-Reservation d’une salle  bouton « Reserver une salle »</vt:lpstr>
      <vt:lpstr>7-Tracabilite:  VOIR MES RESERVATIONS</vt:lpstr>
      <vt:lpstr>8-UNE FONCTION SPECIFIQUE AUX ADMINISTRATEURS</vt:lpstr>
      <vt:lpstr>CONCLUSION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Excel</dc:creator>
  <cp:lastModifiedBy>EUROPEONLINE</cp:lastModifiedBy>
  <cp:revision>19</cp:revision>
  <dcterms:created xsi:type="dcterms:W3CDTF">2025-05-29T18:56:23Z</dcterms:created>
  <dcterms:modified xsi:type="dcterms:W3CDTF">2025-05-30T00:07:32Z</dcterms:modified>
</cp:coreProperties>
</file>