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92" r:id="rId4"/>
    <p:sldId id="284" r:id="rId5"/>
    <p:sldId id="262" r:id="rId6"/>
    <p:sldId id="287" r:id="rId7"/>
    <p:sldId id="297" r:id="rId8"/>
    <p:sldId id="298" r:id="rId9"/>
    <p:sldId id="300" r:id="rId10"/>
    <p:sldId id="301" r:id="rId11"/>
    <p:sldId id="302" r:id="rId12"/>
    <p:sldId id="276" r:id="rId13"/>
    <p:sldId id="303" r:id="rId14"/>
    <p:sldId id="304" r:id="rId15"/>
    <p:sldId id="305" r:id="rId16"/>
    <p:sldId id="306" r:id="rId17"/>
    <p:sldId id="277"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AA2AC-3E87-475B-B72E-EE59DA20B971}" v="83" dt="2023-07-08T17:01:1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333D-29F0-44B5-B626-066648753D0E}" type="datetimeFigureOut">
              <a:rPr lang="en-IN" smtClean="0"/>
              <a:t>08-07-2023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AD91F-9103-47B3-AEAD-13979908ED5E}" type="slidenum">
              <a:rPr lang="en-IN" smtClean="0"/>
              <a:t>‹#›</a:t>
            </a:fld>
            <a:endParaRPr lang="en-IN"/>
          </a:p>
        </p:txBody>
      </p:sp>
    </p:spTree>
    <p:extLst>
      <p:ext uri="{BB962C8B-B14F-4D97-AF65-F5344CB8AC3E}">
        <p14:creationId xmlns:p14="http://schemas.microsoft.com/office/powerpoint/2010/main" val="32458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6AD91F-9103-47B3-AEAD-13979908ED5E}" type="slidenum">
              <a:rPr lang="en-IN" smtClean="0"/>
              <a:t>1</a:t>
            </a:fld>
            <a:endParaRPr lang="en-IN"/>
          </a:p>
        </p:txBody>
      </p:sp>
    </p:spTree>
    <p:extLst>
      <p:ext uri="{BB962C8B-B14F-4D97-AF65-F5344CB8AC3E}">
        <p14:creationId xmlns:p14="http://schemas.microsoft.com/office/powerpoint/2010/main" val="70564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13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04706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74925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994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2C3C8-780E-4167-9951-82BA828C5DA5}" type="datetimeFigureOut">
              <a:rPr lang="en-IN" smtClean="0"/>
              <a:t>08-07-2023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49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2C3C8-780E-4167-9951-82BA828C5DA5}"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37925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2C3C8-780E-4167-9951-82BA828C5DA5}" type="datetimeFigureOut">
              <a:rPr lang="en-IN" smtClean="0"/>
              <a:t>08-07-2023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50311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2C3C8-780E-4167-9951-82BA828C5DA5}" type="datetimeFigureOut">
              <a:rPr lang="en-IN" smtClean="0"/>
              <a:t>08-07-2023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314038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02C3C8-780E-4167-9951-82BA828C5DA5}" type="datetimeFigureOut">
              <a:rPr lang="en-IN" smtClean="0"/>
              <a:t>08-07-2023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357187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02C3C8-780E-4167-9951-82BA828C5DA5}" type="datetimeFigureOut">
              <a:rPr lang="en-IN" smtClean="0"/>
              <a:t>08-07-2023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95A57F-1B07-43A3-8BD7-898D4D43A13D}" type="slidenum">
              <a:rPr lang="en-IN" smtClean="0"/>
              <a:t>‹#›</a:t>
            </a:fld>
            <a:endParaRPr lang="en-IN"/>
          </a:p>
        </p:txBody>
      </p:sp>
    </p:spTree>
    <p:extLst>
      <p:ext uri="{BB962C8B-B14F-4D97-AF65-F5344CB8AC3E}">
        <p14:creationId xmlns:p14="http://schemas.microsoft.com/office/powerpoint/2010/main" val="302908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2C3C8-780E-4167-9951-82BA828C5DA5}" type="datetimeFigureOut">
              <a:rPr lang="en-IN" smtClean="0"/>
              <a:t>08-07-2023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8764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02C3C8-780E-4167-9951-82BA828C5DA5}" type="datetimeFigureOut">
              <a:rPr lang="en-IN" smtClean="0"/>
              <a:t>08-07-2023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95A57F-1B07-43A3-8BD7-898D4D43A13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4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6484-32CB-CEC1-3C12-ABD2D00D4A4A}"/>
              </a:ext>
            </a:extLst>
          </p:cNvPr>
          <p:cNvSpPr>
            <a:spLocks noGrp="1"/>
          </p:cNvSpPr>
          <p:nvPr>
            <p:ph type="ctrTitle"/>
          </p:nvPr>
        </p:nvSpPr>
        <p:spPr>
          <a:xfrm>
            <a:off x="1524000" y="3210128"/>
            <a:ext cx="9144000" cy="1092314"/>
          </a:xfrm>
        </p:spPr>
        <p:txBody>
          <a:bodyPr>
            <a:noAutofit/>
          </a:bodyPr>
          <a:lstStyle/>
          <a:p>
            <a:r>
              <a:rPr lang="en-US" sz="5400" dirty="0"/>
              <a:t>Android Authenticity Prediction</a:t>
            </a:r>
            <a:endParaRPr lang="en-IN" sz="5400" dirty="0"/>
          </a:p>
        </p:txBody>
      </p:sp>
      <p:sp>
        <p:nvSpPr>
          <p:cNvPr id="3" name="Subtitle 2">
            <a:extLst>
              <a:ext uri="{FF2B5EF4-FFF2-40B4-BE49-F238E27FC236}">
                <a16:creationId xmlns:a16="http://schemas.microsoft.com/office/drawing/2014/main" id="{8E55C099-CAB2-A901-8E19-931C04C874BB}"/>
              </a:ext>
            </a:extLst>
          </p:cNvPr>
          <p:cNvSpPr>
            <a:spLocks noGrp="1"/>
          </p:cNvSpPr>
          <p:nvPr>
            <p:ph type="subTitle" idx="1"/>
          </p:nvPr>
        </p:nvSpPr>
        <p:spPr>
          <a:xfrm>
            <a:off x="4854102" y="5150840"/>
            <a:ext cx="2859932" cy="665760"/>
          </a:xfrm>
        </p:spPr>
        <p:txBody>
          <a:bodyPr/>
          <a:lstStyle/>
          <a:p>
            <a:r>
              <a:rPr lang="en-US" dirty="0"/>
              <a:t>By </a:t>
            </a:r>
            <a:r>
              <a:rPr lang="en-US" dirty="0" err="1"/>
              <a:t>Prathik</a:t>
            </a:r>
            <a:r>
              <a:rPr lang="en-US" dirty="0"/>
              <a:t> Mane</a:t>
            </a:r>
            <a:endParaRPr lang="en-IN" dirty="0"/>
          </a:p>
        </p:txBody>
      </p:sp>
      <p:sp>
        <p:nvSpPr>
          <p:cNvPr id="4" name="Title 1">
            <a:extLst>
              <a:ext uri="{FF2B5EF4-FFF2-40B4-BE49-F238E27FC236}">
                <a16:creationId xmlns:a16="http://schemas.microsoft.com/office/drawing/2014/main" id="{88435432-1A1C-9C2F-9DDC-FBDDCC2A3E2D}"/>
              </a:ext>
            </a:extLst>
          </p:cNvPr>
          <p:cNvSpPr txBox="1">
            <a:spLocks/>
          </p:cNvSpPr>
          <p:nvPr/>
        </p:nvSpPr>
        <p:spPr>
          <a:xfrm>
            <a:off x="1524000" y="2109350"/>
            <a:ext cx="9144000" cy="10014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0000"/>
                </a:solidFill>
                <a:latin typeface="Arial" panose="020B0604020202020204" pitchFamily="34" charset="0"/>
                <a:cs typeface="Arial" panose="020B0604020202020204" pitchFamily="34" charset="0"/>
              </a:rPr>
              <a:t>Capstone Project - 3</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80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75D6A42-4066-8893-682B-88785B47E403}"/>
              </a:ext>
            </a:extLst>
          </p:cNvPr>
          <p:cNvSpPr txBox="1"/>
          <p:nvPr/>
        </p:nvSpPr>
        <p:spPr>
          <a:xfrm>
            <a:off x="697148" y="4918597"/>
            <a:ext cx="1079770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categories have more malware apps then benign apps</a:t>
            </a:r>
          </a:p>
          <a:p>
            <a:pPr marL="285750" indent="-285750">
              <a:buFont typeface="Arial" panose="020B0604020202020204" pitchFamily="34" charset="0"/>
              <a:buChar char="•"/>
            </a:pPr>
            <a:r>
              <a:rPr lang="en-US" dirty="0"/>
              <a:t>Business, ‘Cards&amp; Casino’, ‘Libraries &amp; Demo’, ‘Heath&amp; Fitness’,  ‘Media &amp; Video’, ‘Comics’, ‘Communication’, ‘Casual’ Categories have more benign apps than malware apps</a:t>
            </a:r>
          </a:p>
          <a:p>
            <a:endParaRPr lang="en-IN" dirty="0"/>
          </a:p>
        </p:txBody>
      </p:sp>
      <p:pic>
        <p:nvPicPr>
          <p:cNvPr id="4098" name="Picture 2">
            <a:extLst>
              <a:ext uri="{FF2B5EF4-FFF2-40B4-BE49-F238E27FC236}">
                <a16:creationId xmlns:a16="http://schemas.microsoft.com/office/drawing/2014/main" id="{3CB61AC2-3818-7FB8-26B5-4CCB8B12D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242" y="299232"/>
            <a:ext cx="8837655" cy="453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717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9" name="Straight Connector 717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75D6A42-4066-8893-682B-88785B47E403}"/>
              </a:ext>
            </a:extLst>
          </p:cNvPr>
          <p:cNvSpPr txBox="1"/>
          <p:nvPr/>
        </p:nvSpPr>
        <p:spPr>
          <a:xfrm>
            <a:off x="6411683" y="2198914"/>
            <a:ext cx="5708429" cy="4474032"/>
          </a:xfrm>
          <a:prstGeom prst="rect">
            <a:avLst/>
          </a:prstGeom>
        </p:spPr>
        <p:txBody>
          <a:bodyPr vert="horz" lIns="0" tIns="45720" rIns="0" bIns="45720" rtlCol="0">
            <a:normAutofit/>
          </a:bodyPr>
          <a:lstStyle/>
          <a:p>
            <a:pPr>
              <a:buFont typeface="Arial" panose="020B0604020202020204" pitchFamily="34" charset="0"/>
              <a:buChar char="•"/>
            </a:pPr>
            <a:r>
              <a:rPr lang="en-US" sz="2000" b="0" i="0" dirty="0">
                <a:effectLst/>
              </a:rPr>
              <a:t>‘Dangerous Permissions count’ and ‘Safe Permissions count’ are highly correlated(0.72), means more the number of Dangerous Permissions Count, it is more likely that it will have more safe Permissions count </a:t>
            </a:r>
            <a:r>
              <a:rPr lang="en-IN" sz="2000" b="0" dirty="0">
                <a:solidFill>
                  <a:srgbClr val="000000"/>
                </a:solidFill>
                <a:effectLst/>
              </a:rPr>
              <a:t>as well</a:t>
            </a:r>
            <a:endParaRPr lang="en-US" sz="2000" b="0" i="0" dirty="0">
              <a:effectLst/>
            </a:endParaRPr>
          </a:p>
          <a:p>
            <a:pPr algn="l">
              <a:buFont typeface="Arial" panose="020B0604020202020204" pitchFamily="34" charset="0"/>
              <a:buChar char="•"/>
            </a:pPr>
            <a:r>
              <a:rPr lang="en-US" sz="2000" b="0" i="0" dirty="0">
                <a:effectLst/>
              </a:rPr>
              <a:t>‘Rating’ and ‘Class’ are negatively correlated, means if the Ratings decrease, then the app is more likely to be Malware</a:t>
            </a:r>
          </a:p>
          <a:p>
            <a:pPr algn="l">
              <a:buFont typeface="Arial" panose="020B0604020202020204" pitchFamily="34" charset="0"/>
              <a:buChar char="•"/>
            </a:pPr>
            <a:r>
              <a:rPr lang="en-US" sz="2000" dirty="0"/>
              <a:t>‘Rating’ and ‘Price’ is also negatively correlated, means more the Ratings of the app, less price or the app is likely to be free of cost to use </a:t>
            </a:r>
            <a:endParaRPr lang="en-US" sz="2000" b="0" i="0" dirty="0">
              <a:effectLst/>
            </a:endParaRPr>
          </a:p>
        </p:txBody>
      </p:sp>
      <p:sp>
        <p:nvSpPr>
          <p:cNvPr id="7181" name="Rectangle 718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3" name="Rectangle 718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5FCF8AA-618C-AFD7-4363-49B8667A8470}"/>
              </a:ext>
            </a:extLst>
          </p:cNvPr>
          <p:cNvSpPr txBox="1"/>
          <p:nvPr/>
        </p:nvSpPr>
        <p:spPr>
          <a:xfrm>
            <a:off x="6411681" y="1421232"/>
            <a:ext cx="4662415" cy="523220"/>
          </a:xfrm>
          <a:prstGeom prst="rect">
            <a:avLst/>
          </a:prstGeom>
          <a:noFill/>
        </p:spPr>
        <p:txBody>
          <a:bodyPr wrap="square" rtlCol="0">
            <a:spAutoFit/>
          </a:bodyPr>
          <a:lstStyle/>
          <a:p>
            <a:r>
              <a:rPr lang="en-IN" sz="2800" b="0" i="0" dirty="0">
                <a:solidFill>
                  <a:srgbClr val="212121"/>
                </a:solidFill>
                <a:effectLst/>
                <a:latin typeface="Roboto" panose="02000000000000000000" pitchFamily="2" charset="0"/>
              </a:rPr>
              <a:t>Correlation Heatmap</a:t>
            </a:r>
            <a:r>
              <a:rPr lang="en-US" sz="2800" dirty="0"/>
              <a:t> </a:t>
            </a:r>
            <a:endParaRPr lang="en-IN" sz="2800" dirty="0"/>
          </a:p>
        </p:txBody>
      </p:sp>
      <p:pic>
        <p:nvPicPr>
          <p:cNvPr id="5122" name="Picture 2">
            <a:extLst>
              <a:ext uri="{FF2B5EF4-FFF2-40B4-BE49-F238E27FC236}">
                <a16:creationId xmlns:a16="http://schemas.microsoft.com/office/drawing/2014/main" id="{38FF7F2D-65FA-3F83-7ADE-1AD219967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2" y="523684"/>
            <a:ext cx="6265511" cy="540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65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49F2-721A-4AA5-5281-745AAF754908}"/>
              </a:ext>
            </a:extLst>
          </p:cNvPr>
          <p:cNvSpPr>
            <a:spLocks noGrp="1"/>
          </p:cNvSpPr>
          <p:nvPr>
            <p:ph type="title"/>
          </p:nvPr>
        </p:nvSpPr>
        <p:spPr/>
        <p:txBody>
          <a:bodyPr/>
          <a:lstStyle/>
          <a:p>
            <a:r>
              <a:rPr lang="en-US" dirty="0"/>
              <a:t>List of algorithms used</a:t>
            </a:r>
            <a:endParaRPr lang="en-IN" dirty="0"/>
          </a:p>
        </p:txBody>
      </p:sp>
      <p:sp>
        <p:nvSpPr>
          <p:cNvPr id="3" name="TextBox 2">
            <a:extLst>
              <a:ext uri="{FF2B5EF4-FFF2-40B4-BE49-F238E27FC236}">
                <a16:creationId xmlns:a16="http://schemas.microsoft.com/office/drawing/2014/main" id="{7C3EA1A6-1946-86B6-AED8-642A202D3BDC}"/>
              </a:ext>
            </a:extLst>
          </p:cNvPr>
          <p:cNvSpPr txBox="1"/>
          <p:nvPr/>
        </p:nvSpPr>
        <p:spPr>
          <a:xfrm>
            <a:off x="1333850" y="2357306"/>
            <a:ext cx="5419288" cy="1815882"/>
          </a:xfrm>
          <a:prstGeom prst="rect">
            <a:avLst/>
          </a:prstGeom>
          <a:noFill/>
        </p:spPr>
        <p:txBody>
          <a:bodyPr wrap="square" rtlCol="0">
            <a:spAutoFit/>
          </a:bodyPr>
          <a:lstStyle/>
          <a:p>
            <a:pPr marL="457200" indent="-457200">
              <a:buFont typeface="Arial" panose="020B0604020202020204" pitchFamily="34" charset="0"/>
              <a:buChar char="•"/>
            </a:pPr>
            <a:r>
              <a:rPr lang="en-IN" sz="2800" b="0" dirty="0" err="1">
                <a:solidFill>
                  <a:srgbClr val="000000"/>
                </a:solidFill>
                <a:effectLst/>
              </a:rPr>
              <a:t>DecisionTree</a:t>
            </a:r>
            <a:r>
              <a:rPr lang="en-IN" sz="2800" b="0" dirty="0">
                <a:solidFill>
                  <a:srgbClr val="000000"/>
                </a:solidFill>
                <a:effectLst/>
              </a:rPr>
              <a:t> Classifier</a:t>
            </a:r>
          </a:p>
          <a:p>
            <a:pPr marL="457200" indent="-457200">
              <a:buFont typeface="Arial" panose="020B0604020202020204" pitchFamily="34" charset="0"/>
              <a:buChar char="•"/>
            </a:pPr>
            <a:r>
              <a:rPr lang="en-IN" sz="2800" b="0" dirty="0">
                <a:solidFill>
                  <a:srgbClr val="000000"/>
                </a:solidFill>
                <a:effectLst/>
              </a:rPr>
              <a:t>Logistic Regression</a:t>
            </a:r>
          </a:p>
          <a:p>
            <a:pPr marL="457200" indent="-457200">
              <a:buFont typeface="Arial" panose="020B0604020202020204" pitchFamily="34" charset="0"/>
              <a:buChar char="•"/>
            </a:pPr>
            <a:r>
              <a:rPr lang="en-IN" sz="2800" b="0" dirty="0">
                <a:solidFill>
                  <a:srgbClr val="000000"/>
                </a:solidFill>
                <a:effectLst/>
              </a:rPr>
              <a:t>SVM Classifier</a:t>
            </a:r>
          </a:p>
          <a:p>
            <a:pPr marL="457200" indent="-457200">
              <a:buFont typeface="Arial" panose="020B0604020202020204" pitchFamily="34" charset="0"/>
              <a:buChar char="•"/>
            </a:pPr>
            <a:r>
              <a:rPr lang="en-IN" sz="2800" dirty="0" err="1">
                <a:solidFill>
                  <a:srgbClr val="000000"/>
                </a:solidFill>
              </a:rPr>
              <a:t>RandomForest</a:t>
            </a:r>
            <a:r>
              <a:rPr lang="en-IN" sz="2800" dirty="0">
                <a:solidFill>
                  <a:srgbClr val="000000"/>
                </a:solidFill>
              </a:rPr>
              <a:t> Classifier</a:t>
            </a:r>
          </a:p>
        </p:txBody>
      </p:sp>
    </p:spTree>
    <p:extLst>
      <p:ext uri="{BB962C8B-B14F-4D97-AF65-F5344CB8AC3E}">
        <p14:creationId xmlns:p14="http://schemas.microsoft.com/office/powerpoint/2010/main" val="299712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8BC5-0C9C-616A-4BE2-EB3C625D49D8}"/>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a:t>DecisionTree</a:t>
            </a:r>
            <a:r>
              <a:rPr lang="en-US" dirty="0"/>
              <a:t> Classifier</a:t>
            </a:r>
            <a:endParaRPr lang="en-US"/>
          </a:p>
        </p:txBody>
      </p:sp>
      <p:cxnSp>
        <p:nvCxnSpPr>
          <p:cNvPr id="1033" name="Straight Connector 1032">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708846C-533D-A427-2D74-BD39613D4B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5489" y="89087"/>
            <a:ext cx="4046724" cy="32474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26515C-3423-2C0F-A6E5-5D06F70CF115}"/>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Char char="•"/>
            </a:pPr>
            <a:r>
              <a:rPr lang="en-US" sz="1700" b="0" i="0" dirty="0">
                <a:solidFill>
                  <a:schemeClr val="tx1">
                    <a:lumMod val="75000"/>
                    <a:lumOff val="25000"/>
                  </a:schemeClr>
                </a:solidFill>
                <a:effectLst/>
              </a:rPr>
              <a:t>The model achieved an overall accuracy of 0.79, indicating that it correctly predicted the target variable for approximately 79% of the instances.</a:t>
            </a:r>
          </a:p>
          <a:p>
            <a:pPr defTabSz="914400">
              <a:lnSpc>
                <a:spcPct val="90000"/>
              </a:lnSpc>
              <a:spcAft>
                <a:spcPts val="600"/>
              </a:spcAft>
              <a:buClr>
                <a:schemeClr val="accent1"/>
              </a:buClr>
              <a:buFont typeface="Calibri" panose="020F0502020204030204" pitchFamily="34" charset="0"/>
              <a:buChar char="•"/>
            </a:pPr>
            <a:r>
              <a:rPr lang="en-US" sz="1700" b="0" i="0" dirty="0">
                <a:solidFill>
                  <a:schemeClr val="tx1">
                    <a:lumMod val="75000"/>
                    <a:lumOff val="25000"/>
                  </a:schemeClr>
                </a:solidFill>
                <a:effectLst/>
              </a:rPr>
              <a:t>The precision for class 0 (0's) is 0.80, indicating that out of all the instances predicted as 0's, 80% were actually 0's. The recall for class 0 is 0.66, meaning that the model correctly identified 66% of the actual 0's.</a:t>
            </a:r>
          </a:p>
          <a:p>
            <a:pPr defTabSz="914400">
              <a:lnSpc>
                <a:spcPct val="90000"/>
              </a:lnSpc>
              <a:spcAft>
                <a:spcPts val="600"/>
              </a:spcAft>
              <a:buClr>
                <a:schemeClr val="accent1"/>
              </a:buClr>
              <a:buFont typeface="Calibri" panose="020F0502020204030204" pitchFamily="34" charset="0"/>
              <a:buChar char="•"/>
            </a:pPr>
            <a:r>
              <a:rPr lang="en-US" sz="1700" b="0" i="0" dirty="0">
                <a:solidFill>
                  <a:schemeClr val="tx1">
                    <a:lumMod val="75000"/>
                    <a:lumOff val="25000"/>
                  </a:schemeClr>
                </a:solidFill>
                <a:effectLst/>
              </a:rPr>
              <a:t>The precision for class 1 (1's) is 0.79, indicating that out of all the instances predicted as 1's, 79% were actually 1's. The recall for class 1 is 0.89, meaning that the model correctly identified 89% of the actual 1's.</a:t>
            </a:r>
          </a:p>
          <a:p>
            <a:pPr defTabSz="914400">
              <a:lnSpc>
                <a:spcPct val="90000"/>
              </a:lnSpc>
              <a:spcAft>
                <a:spcPts val="600"/>
              </a:spcAft>
              <a:buClr>
                <a:schemeClr val="accent1"/>
              </a:buClr>
              <a:buFont typeface="Calibri" panose="020F0502020204030204" pitchFamily="34" charset="0"/>
              <a:buChar char="•"/>
            </a:pPr>
            <a:r>
              <a:rPr lang="en-US" sz="1700" b="0" i="0" dirty="0">
                <a:solidFill>
                  <a:schemeClr val="tx1">
                    <a:lumMod val="75000"/>
                    <a:lumOff val="25000"/>
                  </a:schemeClr>
                </a:solidFill>
                <a:effectLst/>
              </a:rPr>
              <a:t>The F1-score is a measure of the model's accuracy, considering both precision and recall. For class 0, the F1-score is 0.72, and for class 1, it is 0.83</a:t>
            </a:r>
          </a:p>
        </p:txBody>
      </p:sp>
      <p:sp>
        <p:nvSpPr>
          <p:cNvPr id="1035" name="Rectangle 1034">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11E2013-C163-CEF1-CBF9-23FBD4DB684E}"/>
              </a:ext>
            </a:extLst>
          </p:cNvPr>
          <p:cNvPicPr>
            <a:picLocks noChangeAspect="1"/>
          </p:cNvPicPr>
          <p:nvPr/>
        </p:nvPicPr>
        <p:blipFill>
          <a:blip r:embed="rId3"/>
          <a:stretch>
            <a:fillRect/>
          </a:stretch>
        </p:blipFill>
        <p:spPr>
          <a:xfrm>
            <a:off x="191090" y="3682325"/>
            <a:ext cx="4762500" cy="1866900"/>
          </a:xfrm>
          <a:prstGeom prst="rect">
            <a:avLst/>
          </a:prstGeom>
        </p:spPr>
      </p:pic>
    </p:spTree>
    <p:extLst>
      <p:ext uri="{BB962C8B-B14F-4D97-AF65-F5344CB8AC3E}">
        <p14:creationId xmlns:p14="http://schemas.microsoft.com/office/powerpoint/2010/main" val="402627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8BC5-0C9C-616A-4BE2-EB3C625D49D8}"/>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dirty="0"/>
              <a:t>Logistic Regression</a:t>
            </a:r>
          </a:p>
        </p:txBody>
      </p:sp>
      <p:pic>
        <p:nvPicPr>
          <p:cNvPr id="9" name="Content Placeholder 8">
            <a:extLst>
              <a:ext uri="{FF2B5EF4-FFF2-40B4-BE49-F238E27FC236}">
                <a16:creationId xmlns:a16="http://schemas.microsoft.com/office/drawing/2014/main" id="{DEE5B153-B51E-4108-4C77-612AD94D31AC}"/>
              </a:ext>
            </a:extLst>
          </p:cNvPr>
          <p:cNvPicPr>
            <a:picLocks noGrp="1" noChangeAspect="1"/>
          </p:cNvPicPr>
          <p:nvPr>
            <p:ph idx="1"/>
          </p:nvPr>
        </p:nvPicPr>
        <p:blipFill>
          <a:blip r:embed="rId2"/>
          <a:stretch>
            <a:fillRect/>
          </a:stretch>
        </p:blipFill>
        <p:spPr>
          <a:xfrm>
            <a:off x="108789" y="3816933"/>
            <a:ext cx="4878925" cy="1951570"/>
          </a:xfrm>
          <a:prstGeom prst="rect">
            <a:avLst/>
          </a:prstGeom>
        </p:spPr>
      </p:pic>
      <p:cxnSp>
        <p:nvCxnSpPr>
          <p:cNvPr id="2057" name="Straight Connector 205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8B9D641A-8615-A147-1D9A-AFDD69EDE5D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2081" y="122255"/>
            <a:ext cx="4140339" cy="3322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A68DDC-2868-BC26-DF28-A6B688826211}"/>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Char char="•"/>
            </a:pPr>
            <a:r>
              <a:rPr lang="en-US" sz="1700" b="0" i="0">
                <a:solidFill>
                  <a:schemeClr val="tx1">
                    <a:lumMod val="75000"/>
                    <a:lumOff val="25000"/>
                  </a:schemeClr>
                </a:solidFill>
                <a:effectLst/>
              </a:rPr>
              <a:t>The model achieved an overall accuracy of 0.80, indicating that it correctly predicted the target variable for approximately 80% of the instances.</a:t>
            </a:r>
          </a:p>
          <a:p>
            <a:pPr defTabSz="914400">
              <a:lnSpc>
                <a:spcPct val="90000"/>
              </a:lnSpc>
              <a:spcAft>
                <a:spcPts val="600"/>
              </a:spcAft>
              <a:buClr>
                <a:schemeClr val="accent1"/>
              </a:buClr>
              <a:buFont typeface="Calibri" panose="020F0502020204030204" pitchFamily="34" charset="0"/>
              <a:buChar char="•"/>
            </a:pPr>
            <a:r>
              <a:rPr lang="en-US" sz="1700" b="0" i="0">
                <a:solidFill>
                  <a:schemeClr val="tx1">
                    <a:lumMod val="75000"/>
                    <a:lumOff val="25000"/>
                  </a:schemeClr>
                </a:solidFill>
                <a:effectLst/>
              </a:rPr>
              <a:t>The precision for class 0 (0's) is 0.75, indicating that out of all the instances predicted as 0's, 75% were actually 0's. The recall for class 0 is 0.69, meaning that the model correctly identified 69% of the actual 0's.</a:t>
            </a:r>
          </a:p>
          <a:p>
            <a:pPr defTabSz="914400">
              <a:lnSpc>
                <a:spcPct val="90000"/>
              </a:lnSpc>
              <a:spcAft>
                <a:spcPts val="600"/>
              </a:spcAft>
              <a:buClr>
                <a:schemeClr val="accent1"/>
              </a:buClr>
              <a:buFont typeface="Calibri" panose="020F0502020204030204" pitchFamily="34" charset="0"/>
              <a:buChar char="•"/>
            </a:pPr>
            <a:r>
              <a:rPr lang="en-US" sz="1700" b="0" i="0">
                <a:solidFill>
                  <a:schemeClr val="tx1">
                    <a:lumMod val="75000"/>
                    <a:lumOff val="25000"/>
                  </a:schemeClr>
                </a:solidFill>
                <a:effectLst/>
              </a:rPr>
              <a:t>The precision for class 1 (1's) is 0.83, indicating that out of all the instances predicted as 1's, 83% were actually 1's. The recall for class 1 is 0.87, meaning that the model correctly identified 87% of the actual 1's.</a:t>
            </a:r>
          </a:p>
          <a:p>
            <a:pPr defTabSz="914400">
              <a:lnSpc>
                <a:spcPct val="90000"/>
              </a:lnSpc>
              <a:spcAft>
                <a:spcPts val="600"/>
              </a:spcAft>
              <a:buClr>
                <a:schemeClr val="accent1"/>
              </a:buClr>
              <a:buFont typeface="Calibri" panose="020F0502020204030204" pitchFamily="34" charset="0"/>
              <a:buChar char="•"/>
            </a:pPr>
            <a:r>
              <a:rPr lang="en-US" sz="1700" b="0" i="0">
                <a:solidFill>
                  <a:schemeClr val="tx1">
                    <a:lumMod val="75000"/>
                    <a:lumOff val="25000"/>
                  </a:schemeClr>
                </a:solidFill>
                <a:effectLst/>
              </a:rPr>
              <a:t>The F1-score is a measure of the model's accuracy, considering both precision and recall. For class 0, the F1-score is 0.72, and for class 1, it is 0.85.</a:t>
            </a:r>
          </a:p>
        </p:txBody>
      </p:sp>
      <p:sp>
        <p:nvSpPr>
          <p:cNvPr id="2059" name="Rectangle 205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626515C-3423-2C0F-A6E5-5D06F70CF115}"/>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Char char="•"/>
            </a:pPr>
            <a:endParaRPr lang="en-US" sz="1700" b="0" i="0" dirty="0">
              <a:solidFill>
                <a:schemeClr val="tx1">
                  <a:lumMod val="75000"/>
                  <a:lumOff val="25000"/>
                </a:schemeClr>
              </a:solidFill>
              <a:effectLst/>
            </a:endParaRPr>
          </a:p>
        </p:txBody>
      </p:sp>
    </p:spTree>
    <p:extLst>
      <p:ext uri="{BB962C8B-B14F-4D97-AF65-F5344CB8AC3E}">
        <p14:creationId xmlns:p14="http://schemas.microsoft.com/office/powerpoint/2010/main" val="200738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8BC5-0C9C-616A-4BE2-EB3C625D49D8}"/>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dirty="0"/>
              <a:t>SVM classifier</a:t>
            </a:r>
          </a:p>
        </p:txBody>
      </p:sp>
      <p:cxnSp>
        <p:nvCxnSpPr>
          <p:cNvPr id="2057" name="Straight Connector 205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7A68DDC-2868-BC26-DF28-A6B688826211}"/>
              </a:ext>
            </a:extLst>
          </p:cNvPr>
          <p:cNvSpPr txBox="1"/>
          <p:nvPr/>
        </p:nvSpPr>
        <p:spPr>
          <a:xfrm>
            <a:off x="5144679" y="2356372"/>
            <a:ext cx="6405063" cy="3512722"/>
          </a:xfrm>
          <a:prstGeom prst="rect">
            <a:avLst/>
          </a:prstGeom>
        </p:spPr>
        <p:txBody>
          <a:bodyPr vert="horz" lIns="0" tIns="45720" rIns="0" bIns="45720" rtlCol="0">
            <a:normAutofit lnSpcReduction="10000"/>
          </a:bodyPr>
          <a:lstStyle/>
          <a:p>
            <a:pPr algn="l">
              <a:buFont typeface="Arial" panose="020B0604020202020204" pitchFamily="34" charset="0"/>
              <a:buChar char="•"/>
            </a:pPr>
            <a:r>
              <a:rPr lang="en-US" sz="1700" b="0" i="0" dirty="0">
                <a:solidFill>
                  <a:srgbClr val="212121"/>
                </a:solidFill>
                <a:effectLst/>
              </a:rPr>
              <a:t>The model achieved an overall accuracy of 0.79, indicating that it correctly predicted the target variable for approximately 79% of the instances.</a:t>
            </a:r>
          </a:p>
          <a:p>
            <a:pPr algn="l">
              <a:buFont typeface="Arial" panose="020B0604020202020204" pitchFamily="34" charset="0"/>
              <a:buChar char="•"/>
            </a:pPr>
            <a:r>
              <a:rPr lang="en-US" sz="1700" b="0" i="0" dirty="0">
                <a:solidFill>
                  <a:srgbClr val="212121"/>
                </a:solidFill>
                <a:effectLst/>
              </a:rPr>
              <a:t>The precision for class 0 (0's) is 0.69, indicating that out of all the instances predicted as 0's, 69% were actually 0's. The recall for class 0 is also 0.69, meaning that the model correctly identified 69% of the actual 0's.</a:t>
            </a:r>
          </a:p>
          <a:p>
            <a:pPr algn="l">
              <a:buFont typeface="Arial" panose="020B0604020202020204" pitchFamily="34" charset="0"/>
              <a:buChar char="•"/>
            </a:pPr>
            <a:r>
              <a:rPr lang="en-US" sz="1700" b="0" i="0" dirty="0">
                <a:solidFill>
                  <a:srgbClr val="212121"/>
                </a:solidFill>
                <a:effectLst/>
              </a:rPr>
              <a:t>The precision for class 1 (1's) is 0.84, indicating that out of all the instances predicted as 1's, 84% were actually 1's. The recall for class 1 is also 0.84, meaning that the model correctly identified 84% of the actual 1's.</a:t>
            </a:r>
          </a:p>
          <a:p>
            <a:pPr algn="l">
              <a:buFont typeface="Arial" panose="020B0604020202020204" pitchFamily="34" charset="0"/>
              <a:buChar char="•"/>
            </a:pPr>
            <a:r>
              <a:rPr lang="en-US" sz="1700" b="0" i="0" dirty="0">
                <a:solidFill>
                  <a:srgbClr val="212121"/>
                </a:solidFill>
                <a:effectLst/>
              </a:rPr>
              <a:t>The F1-score is a measure of the model's accuracy, considering both precision and recall. For class 0, the F1-score is 0.69, and for class 1, it is 0.84</a:t>
            </a:r>
          </a:p>
          <a:p>
            <a:pPr defTabSz="914400">
              <a:lnSpc>
                <a:spcPct val="90000"/>
              </a:lnSpc>
              <a:spcAft>
                <a:spcPts val="600"/>
              </a:spcAft>
              <a:buClr>
                <a:schemeClr val="accent1"/>
              </a:buClr>
              <a:buFont typeface="Calibri" panose="020F0502020204030204" pitchFamily="34" charset="0"/>
              <a:buChar char="•"/>
            </a:pPr>
            <a:endParaRPr lang="en-US" sz="1700" b="0" i="0" dirty="0">
              <a:solidFill>
                <a:schemeClr val="tx1">
                  <a:lumMod val="75000"/>
                  <a:lumOff val="25000"/>
                </a:schemeClr>
              </a:solidFill>
              <a:effectLst/>
            </a:endParaRPr>
          </a:p>
        </p:txBody>
      </p:sp>
      <p:sp>
        <p:nvSpPr>
          <p:cNvPr id="2059" name="Rectangle 205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626515C-3423-2C0F-A6E5-5D06F70CF115}"/>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Char char="•"/>
            </a:pPr>
            <a:endParaRPr lang="en-US" sz="1700" b="0" i="0" dirty="0">
              <a:solidFill>
                <a:schemeClr val="tx1">
                  <a:lumMod val="75000"/>
                  <a:lumOff val="25000"/>
                </a:schemeClr>
              </a:solidFill>
              <a:effectLst/>
            </a:endParaRPr>
          </a:p>
        </p:txBody>
      </p:sp>
      <p:pic>
        <p:nvPicPr>
          <p:cNvPr id="3074" name="Picture 2">
            <a:extLst>
              <a:ext uri="{FF2B5EF4-FFF2-40B4-BE49-F238E27FC236}">
                <a16:creationId xmlns:a16="http://schemas.microsoft.com/office/drawing/2014/main" id="{6F4FAF66-7950-0530-0A09-168B4B91FE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654" y="92466"/>
            <a:ext cx="4157834" cy="33365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CC835A3-81EA-680D-3AF6-1B9411BB70C0}"/>
              </a:ext>
            </a:extLst>
          </p:cNvPr>
          <p:cNvPicPr>
            <a:picLocks noChangeAspect="1"/>
          </p:cNvPicPr>
          <p:nvPr/>
        </p:nvPicPr>
        <p:blipFill>
          <a:blip r:embed="rId3"/>
          <a:stretch>
            <a:fillRect/>
          </a:stretch>
        </p:blipFill>
        <p:spPr>
          <a:xfrm>
            <a:off x="156650" y="3985316"/>
            <a:ext cx="4843415" cy="2078331"/>
          </a:xfrm>
          <a:prstGeom prst="rect">
            <a:avLst/>
          </a:prstGeom>
        </p:spPr>
      </p:pic>
    </p:spTree>
    <p:extLst>
      <p:ext uri="{BB962C8B-B14F-4D97-AF65-F5344CB8AC3E}">
        <p14:creationId xmlns:p14="http://schemas.microsoft.com/office/powerpoint/2010/main" val="23532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8BC5-0C9C-616A-4BE2-EB3C625D49D8}"/>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IN" b="0" dirty="0" err="1">
                <a:solidFill>
                  <a:srgbClr val="000000"/>
                </a:solidFill>
                <a:effectLst/>
              </a:rPr>
              <a:t>RandomForest</a:t>
            </a:r>
            <a:r>
              <a:rPr lang="en-IN" b="0" dirty="0">
                <a:solidFill>
                  <a:srgbClr val="000000"/>
                </a:solidFill>
                <a:effectLst/>
              </a:rPr>
              <a:t> Classifier</a:t>
            </a:r>
          </a:p>
        </p:txBody>
      </p:sp>
      <p:cxnSp>
        <p:nvCxnSpPr>
          <p:cNvPr id="2057" name="Straight Connector 2056">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7A68DDC-2868-BC26-DF28-A6B688826211}"/>
              </a:ext>
            </a:extLst>
          </p:cNvPr>
          <p:cNvSpPr txBox="1"/>
          <p:nvPr/>
        </p:nvSpPr>
        <p:spPr>
          <a:xfrm>
            <a:off x="5144679" y="2356372"/>
            <a:ext cx="6405063" cy="3512722"/>
          </a:xfrm>
          <a:prstGeom prst="rect">
            <a:avLst/>
          </a:prstGeom>
        </p:spPr>
        <p:txBody>
          <a:bodyPr vert="horz" lIns="0" tIns="45720" rIns="0" bIns="45720" rtlCol="0">
            <a:normAutofit/>
          </a:bodyPr>
          <a:lstStyle/>
          <a:p>
            <a:pPr algn="l">
              <a:buFont typeface="Arial" panose="020B0604020202020204" pitchFamily="34" charset="0"/>
              <a:buChar char="•"/>
            </a:pPr>
            <a:r>
              <a:rPr lang="en-US" sz="1700" b="0" i="0" dirty="0">
                <a:solidFill>
                  <a:srgbClr val="212121"/>
                </a:solidFill>
                <a:effectLst/>
              </a:rPr>
              <a:t>The model achieved an overall accuracy of 0.75, indicating that it correctly predicted the target variable for approximately 75% of the instances.</a:t>
            </a:r>
          </a:p>
          <a:p>
            <a:pPr algn="l">
              <a:buFont typeface="Arial" panose="020B0604020202020204" pitchFamily="34" charset="0"/>
              <a:buChar char="•"/>
            </a:pPr>
            <a:r>
              <a:rPr lang="en-US" sz="1700" b="0" i="0" dirty="0">
                <a:solidFill>
                  <a:srgbClr val="212121"/>
                </a:solidFill>
                <a:effectLst/>
              </a:rPr>
              <a:t>The precision for class 0 (0's) is 0.51, indicating that out of all the instances predicted as 0's, 51% were actually 0's. The recall for class 0 is 0.68, meaning that the model correctly identified 68% of the actual 0's.</a:t>
            </a:r>
          </a:p>
          <a:p>
            <a:pPr algn="l">
              <a:buFont typeface="Arial" panose="020B0604020202020204" pitchFamily="34" charset="0"/>
              <a:buChar char="•"/>
            </a:pPr>
            <a:r>
              <a:rPr lang="en-US" sz="1700" b="0" i="0" dirty="0">
                <a:solidFill>
                  <a:srgbClr val="212121"/>
                </a:solidFill>
                <a:effectLst/>
              </a:rPr>
              <a:t>The precision for class 1 (1's) is 0.88, indicating that out of all the instances predicted as 1's, 88% were actually 1's. The recall for class 1 is 0.78, meaning that the model correctly identified 78% of the actual 1's.</a:t>
            </a:r>
          </a:p>
          <a:p>
            <a:pPr algn="l">
              <a:buFont typeface="Arial" panose="020B0604020202020204" pitchFamily="34" charset="0"/>
              <a:buChar char="•"/>
            </a:pPr>
            <a:r>
              <a:rPr lang="en-US" sz="1700" b="0" i="0" dirty="0">
                <a:solidFill>
                  <a:srgbClr val="212121"/>
                </a:solidFill>
                <a:effectLst/>
              </a:rPr>
              <a:t>The F1-score is a measure of the model's accuracy, considering both precision and recall. For class 0, the F1-score is 0.58, and for class 1, it is 0.83.</a:t>
            </a:r>
          </a:p>
        </p:txBody>
      </p:sp>
      <p:sp>
        <p:nvSpPr>
          <p:cNvPr id="2059" name="Rectangle 2058">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3626515C-3423-2C0F-A6E5-5D06F70CF115}"/>
              </a:ext>
            </a:extLst>
          </p:cNvPr>
          <p:cNvSpPr txBox="1"/>
          <p:nvPr/>
        </p:nvSpPr>
        <p:spPr>
          <a:xfrm>
            <a:off x="5144679" y="2198914"/>
            <a:ext cx="640506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Char char="•"/>
            </a:pPr>
            <a:endParaRPr lang="en-US" sz="1700" b="0" i="0" dirty="0">
              <a:solidFill>
                <a:schemeClr val="tx1">
                  <a:lumMod val="75000"/>
                  <a:lumOff val="25000"/>
                </a:schemeClr>
              </a:solidFill>
              <a:effectLst/>
            </a:endParaRPr>
          </a:p>
        </p:txBody>
      </p:sp>
      <p:pic>
        <p:nvPicPr>
          <p:cNvPr id="4098" name="Picture 2">
            <a:extLst>
              <a:ext uri="{FF2B5EF4-FFF2-40B4-BE49-F238E27FC236}">
                <a16:creationId xmlns:a16="http://schemas.microsoft.com/office/drawing/2014/main" id="{F4C87697-D3CF-2A35-300E-B7DAF6D659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540" y="102740"/>
            <a:ext cx="4145032" cy="33262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94CFF0-4194-AB49-46BA-28F64E9C312E}"/>
              </a:ext>
            </a:extLst>
          </p:cNvPr>
          <p:cNvPicPr>
            <a:picLocks noChangeAspect="1"/>
          </p:cNvPicPr>
          <p:nvPr/>
        </p:nvPicPr>
        <p:blipFill>
          <a:blip r:embed="rId3"/>
          <a:stretch>
            <a:fillRect/>
          </a:stretch>
        </p:blipFill>
        <p:spPr>
          <a:xfrm>
            <a:off x="333372" y="3743454"/>
            <a:ext cx="4634706" cy="1888861"/>
          </a:xfrm>
          <a:prstGeom prst="rect">
            <a:avLst/>
          </a:prstGeom>
        </p:spPr>
      </p:pic>
    </p:spTree>
    <p:extLst>
      <p:ext uri="{BB962C8B-B14F-4D97-AF65-F5344CB8AC3E}">
        <p14:creationId xmlns:p14="http://schemas.microsoft.com/office/powerpoint/2010/main" val="26305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7F24-DC7C-F88D-8799-07ECA4583695}"/>
              </a:ext>
            </a:extLst>
          </p:cNvPr>
          <p:cNvSpPr>
            <a:spLocks noGrp="1"/>
          </p:cNvSpPr>
          <p:nvPr>
            <p:ph type="title"/>
          </p:nvPr>
        </p:nvSpPr>
        <p:spPr/>
        <p:txBody>
          <a:bodyPr/>
          <a:lstStyle/>
          <a:p>
            <a:r>
              <a:rPr lang="en-US" dirty="0"/>
              <a:t>Future Scope</a:t>
            </a:r>
            <a:endParaRPr lang="en-IN" dirty="0"/>
          </a:p>
        </p:txBody>
      </p:sp>
      <p:sp>
        <p:nvSpPr>
          <p:cNvPr id="4" name="Content Placeholder 3">
            <a:extLst>
              <a:ext uri="{FF2B5EF4-FFF2-40B4-BE49-F238E27FC236}">
                <a16:creationId xmlns:a16="http://schemas.microsoft.com/office/drawing/2014/main" id="{E385B449-F7D0-E91C-3391-CDAD3B313038}"/>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solidFill>
                  <a:srgbClr val="212121"/>
                </a:solidFill>
                <a:effectLst/>
              </a:rPr>
              <a:t>TFIDF Vectorization with n-gram parameter: The models can be further improved by incorporating TFIDF vectorization with the n-gram parameter set. This technique can help capture the contextual information and improve the model's performance by considering word combinations.</a:t>
            </a:r>
          </a:p>
          <a:p>
            <a:pPr algn="l">
              <a:buFont typeface="Arial" panose="020B0604020202020204" pitchFamily="34" charset="0"/>
              <a:buChar char="•"/>
            </a:pPr>
            <a:r>
              <a:rPr lang="en-US" b="0" i="0" dirty="0">
                <a:solidFill>
                  <a:srgbClr val="212121"/>
                </a:solidFill>
                <a:effectLst/>
              </a:rPr>
              <a:t>Hyperparameter Tuning: More extensive hyperparameter tuning can be conducted to optimize the models further. For example, in Logistic Regression, different solvers like 'newton-cg', '</a:t>
            </a:r>
            <a:r>
              <a:rPr lang="en-US" b="0" i="0" dirty="0" err="1">
                <a:solidFill>
                  <a:srgbClr val="212121"/>
                </a:solidFill>
                <a:effectLst/>
              </a:rPr>
              <a:t>lbfgs</a:t>
            </a:r>
            <a:r>
              <a:rPr lang="en-US" b="0" i="0" dirty="0">
                <a:solidFill>
                  <a:srgbClr val="212121"/>
                </a:solidFill>
                <a:effectLst/>
              </a:rPr>
              <a:t>', and '</a:t>
            </a:r>
            <a:r>
              <a:rPr lang="en-US" b="0" i="0" dirty="0" err="1">
                <a:solidFill>
                  <a:srgbClr val="212121"/>
                </a:solidFill>
                <a:effectLst/>
              </a:rPr>
              <a:t>liblinear</a:t>
            </a:r>
            <a:r>
              <a:rPr lang="en-US" b="0" i="0" dirty="0">
                <a:solidFill>
                  <a:srgbClr val="212121"/>
                </a:solidFill>
                <a:effectLst/>
              </a:rPr>
              <a:t>' can be explored. Similarly, for SVM, different kernels such as 'poly', '</a:t>
            </a:r>
            <a:r>
              <a:rPr lang="en-US" b="0" i="0" dirty="0" err="1">
                <a:solidFill>
                  <a:srgbClr val="212121"/>
                </a:solidFill>
                <a:effectLst/>
              </a:rPr>
              <a:t>rbf</a:t>
            </a:r>
            <a:r>
              <a:rPr lang="en-US" b="0" i="0" dirty="0">
                <a:solidFill>
                  <a:srgbClr val="212121"/>
                </a:solidFill>
                <a:effectLst/>
              </a:rPr>
              <a:t>', and 'sigmoid' can be experimented with, while setting gamma='scale'. Additionally, in </a:t>
            </a:r>
            <a:r>
              <a:rPr lang="en-US" b="0" i="0" dirty="0" err="1">
                <a:solidFill>
                  <a:srgbClr val="212121"/>
                </a:solidFill>
                <a:effectLst/>
              </a:rPr>
              <a:t>RandomForest</a:t>
            </a:r>
            <a:r>
              <a:rPr lang="en-US" b="0" i="0" dirty="0">
                <a:solidFill>
                  <a:srgbClr val="212121"/>
                </a:solidFill>
                <a:effectLst/>
              </a:rPr>
              <a:t>, exploring different values for the '</a:t>
            </a:r>
            <a:r>
              <a:rPr lang="en-US" b="0" i="0" dirty="0" err="1">
                <a:solidFill>
                  <a:srgbClr val="212121"/>
                </a:solidFill>
                <a:effectLst/>
              </a:rPr>
              <a:t>n_estimators</a:t>
            </a:r>
            <a:r>
              <a:rPr lang="en-US" b="0" i="0" dirty="0">
                <a:solidFill>
                  <a:srgbClr val="212121"/>
                </a:solidFill>
                <a:effectLst/>
              </a:rPr>
              <a:t>' parameter can be beneficial.</a:t>
            </a:r>
          </a:p>
          <a:p>
            <a:pPr algn="l">
              <a:buFont typeface="Arial" panose="020B0604020202020204" pitchFamily="34" charset="0"/>
              <a:buChar char="•"/>
            </a:pPr>
            <a:r>
              <a:rPr lang="en-US" b="0" i="0" dirty="0">
                <a:solidFill>
                  <a:srgbClr val="212121"/>
                </a:solidFill>
                <a:effectLst/>
              </a:rPr>
              <a:t>Cross-Validation: Instead of using a CV value of 3, increasing it to 10 or more (e.g., CV=10) can provide a more reliable evaluation of the models' performance. Cross-fold validation helps in obtaining a better estimate of how the models would perform on unseen data.</a:t>
            </a:r>
          </a:p>
          <a:p>
            <a:pPr algn="l">
              <a:buFont typeface="Arial" panose="020B0604020202020204" pitchFamily="34" charset="0"/>
              <a:buChar char="•"/>
            </a:pPr>
            <a:r>
              <a:rPr lang="en-US" b="0" i="0" dirty="0">
                <a:solidFill>
                  <a:srgbClr val="212121"/>
                </a:solidFill>
                <a:effectLst/>
              </a:rPr>
              <a:t>By incorporating these future steps, the models can be further refined and potentially achieve better performance in predicting the authenticity of Android apps</a:t>
            </a:r>
          </a:p>
        </p:txBody>
      </p:sp>
    </p:spTree>
    <p:extLst>
      <p:ext uri="{BB962C8B-B14F-4D97-AF65-F5344CB8AC3E}">
        <p14:creationId xmlns:p14="http://schemas.microsoft.com/office/powerpoint/2010/main" val="86598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74CA3BD0-B34F-D2B0-B3CD-05B1473D2EA9}"/>
              </a:ext>
            </a:extLst>
          </p:cNvPr>
          <p:cNvSpPr txBox="1"/>
          <p:nvPr/>
        </p:nvSpPr>
        <p:spPr>
          <a:xfrm>
            <a:off x="181253" y="494950"/>
            <a:ext cx="11664001" cy="5905312"/>
          </a:xfrm>
          <a:prstGeom prst="rect">
            <a:avLst/>
          </a:prstGeom>
          <a:noFill/>
        </p:spPr>
        <p:txBody>
          <a:bodyPr wrap="square" rtlCol="0">
            <a:spAutoFit/>
          </a:bodyPr>
          <a:lstStyle/>
          <a:p>
            <a:r>
              <a:rPr lang="en-US" b="1" dirty="0">
                <a:solidFill>
                  <a:srgbClr val="212121"/>
                </a:solidFill>
              </a:rPr>
              <a:t>Exploratory Data Analysis (EDA):</a:t>
            </a:r>
          </a:p>
          <a:p>
            <a:pPr>
              <a:lnSpc>
                <a:spcPct val="120000"/>
              </a:lnSpc>
              <a:buFont typeface="Arial" panose="020B0604020202020204" pitchFamily="34" charset="0"/>
              <a:buChar char="•"/>
            </a:pPr>
            <a:r>
              <a:rPr lang="en-US" dirty="0">
                <a:solidFill>
                  <a:srgbClr val="212121"/>
                </a:solidFill>
              </a:rPr>
              <a:t> </a:t>
            </a:r>
            <a:r>
              <a:rPr lang="en-US" sz="1800" dirty="0">
                <a:solidFill>
                  <a:srgbClr val="212121"/>
                </a:solidFill>
              </a:rPr>
              <a:t>The dataset is imbalanced, with a majority of the apps being classified as malware (66.2%).</a:t>
            </a:r>
          </a:p>
          <a:p>
            <a:pPr>
              <a:lnSpc>
                <a:spcPct val="120000"/>
              </a:lnSpc>
              <a:buFont typeface="Arial" panose="020B0604020202020204" pitchFamily="34" charset="0"/>
              <a:buChar char="•"/>
            </a:pPr>
            <a:r>
              <a:rPr lang="en-US" sz="1800" dirty="0">
                <a:solidFill>
                  <a:srgbClr val="212121"/>
                </a:solidFill>
              </a:rPr>
              <a:t>Ratings are skewed towards higher values, with a significant proportion falling between 4 and 5.</a:t>
            </a:r>
          </a:p>
          <a:p>
            <a:pPr>
              <a:lnSpc>
                <a:spcPct val="120000"/>
              </a:lnSpc>
              <a:buFont typeface="Arial" panose="020B0604020202020204" pitchFamily="34" charset="0"/>
              <a:buChar char="•"/>
            </a:pPr>
            <a:r>
              <a:rPr lang="en-US" sz="1800" dirty="0">
                <a:solidFill>
                  <a:srgbClr val="212121"/>
                </a:solidFill>
              </a:rPr>
              <a:t>The Entertainment category has the highest number of Android apps, followed by Travel &amp; Local and Books &amp; Reference.</a:t>
            </a:r>
          </a:p>
          <a:p>
            <a:pPr>
              <a:lnSpc>
                <a:spcPct val="120000"/>
              </a:lnSpc>
              <a:buFont typeface="Arial" panose="020B0604020202020204" pitchFamily="34" charset="0"/>
              <a:buChar char="•"/>
            </a:pPr>
            <a:r>
              <a:rPr lang="en-US" sz="1800" dirty="0">
                <a:solidFill>
                  <a:srgbClr val="212121"/>
                </a:solidFill>
              </a:rPr>
              <a:t>Most Android apps are free, with only a small number requiring payment.</a:t>
            </a:r>
          </a:p>
          <a:p>
            <a:pPr>
              <a:lnSpc>
                <a:spcPct val="120000"/>
              </a:lnSpc>
              <a:buFont typeface="Arial" panose="020B0604020202020204" pitchFamily="34" charset="0"/>
              <a:buChar char="•"/>
            </a:pPr>
            <a:r>
              <a:rPr lang="en-US" sz="1800" dirty="0">
                <a:solidFill>
                  <a:srgbClr val="212121"/>
                </a:solidFill>
              </a:rPr>
              <a:t>The count of dangerous permissions and safe permissions is generally low for the majority of apps, with outliers observed in some features.</a:t>
            </a:r>
          </a:p>
          <a:p>
            <a:pPr>
              <a:lnSpc>
                <a:spcPct val="120000"/>
              </a:lnSpc>
              <a:buFont typeface="Arial" panose="020B0604020202020204" pitchFamily="34" charset="0"/>
              <a:buChar char="•"/>
            </a:pPr>
            <a:r>
              <a:rPr lang="en-US" sz="1800" dirty="0">
                <a:solidFill>
                  <a:srgbClr val="212121"/>
                </a:solidFill>
              </a:rPr>
              <a:t>Certain categories have a higher proportion of malware apps, while others have a higher proportion of benign apps.</a:t>
            </a:r>
          </a:p>
          <a:p>
            <a:pPr>
              <a:lnSpc>
                <a:spcPct val="120000"/>
              </a:lnSpc>
              <a:buFont typeface="Arial" panose="020B0604020202020204" pitchFamily="34" charset="0"/>
              <a:buChar char="•"/>
            </a:pPr>
            <a:r>
              <a:rPr lang="en-US" sz="1800" dirty="0">
                <a:solidFill>
                  <a:srgbClr val="212121"/>
                </a:solidFill>
              </a:rPr>
              <a:t>Positive correlation exists between the count of dangerous permissions and safe permissions.</a:t>
            </a:r>
          </a:p>
          <a:p>
            <a:pPr>
              <a:lnSpc>
                <a:spcPct val="120000"/>
              </a:lnSpc>
              <a:buFont typeface="Arial" panose="020B0604020202020204" pitchFamily="34" charset="0"/>
              <a:buChar char="•"/>
            </a:pPr>
            <a:r>
              <a:rPr lang="en-US" sz="1800" dirty="0">
                <a:solidFill>
                  <a:srgbClr val="212121"/>
                </a:solidFill>
              </a:rPr>
              <a:t>Negative correlation is observed between the 'Rating' feature and the 'Class' and 'Price' features.</a:t>
            </a:r>
            <a:endParaRPr lang="en-US" dirty="0">
              <a:solidFill>
                <a:srgbClr val="212121"/>
              </a:solidFill>
            </a:endParaRPr>
          </a:p>
          <a:p>
            <a:r>
              <a:rPr lang="en-US" b="1" dirty="0">
                <a:solidFill>
                  <a:srgbClr val="212121"/>
                </a:solidFill>
              </a:rPr>
              <a:t>Modeling and Evaluation</a:t>
            </a:r>
            <a:r>
              <a:rPr lang="en-US" dirty="0">
                <a:solidFill>
                  <a:srgbClr val="212121"/>
                </a:solidFill>
              </a:rPr>
              <a:t>:</a:t>
            </a:r>
          </a:p>
          <a:p>
            <a:pPr>
              <a:lnSpc>
                <a:spcPct val="120000"/>
              </a:lnSpc>
              <a:buFont typeface="Arial" panose="020B0604020202020204" pitchFamily="34" charset="0"/>
              <a:buChar char="•"/>
            </a:pPr>
            <a:r>
              <a:rPr lang="en-US" sz="1800" dirty="0">
                <a:solidFill>
                  <a:srgbClr val="212121"/>
                </a:solidFill>
              </a:rPr>
              <a:t>Four machine learning algorithms were used: </a:t>
            </a:r>
            <a:r>
              <a:rPr lang="en-US" sz="1800" dirty="0" err="1">
                <a:solidFill>
                  <a:srgbClr val="212121"/>
                </a:solidFill>
              </a:rPr>
              <a:t>DecisionTree</a:t>
            </a:r>
            <a:r>
              <a:rPr lang="en-US" sz="1800" dirty="0">
                <a:solidFill>
                  <a:srgbClr val="212121"/>
                </a:solidFill>
              </a:rPr>
              <a:t> Classifier, Logistic Regression, SVM, and </a:t>
            </a:r>
            <a:r>
              <a:rPr lang="en-US" sz="1800" dirty="0" err="1">
                <a:solidFill>
                  <a:srgbClr val="212121"/>
                </a:solidFill>
              </a:rPr>
              <a:t>RandomForest</a:t>
            </a:r>
            <a:r>
              <a:rPr lang="en-US" sz="1800" dirty="0">
                <a:solidFill>
                  <a:srgbClr val="212121"/>
                </a:solidFill>
              </a:rPr>
              <a:t> Classifier.</a:t>
            </a:r>
          </a:p>
          <a:p>
            <a:pPr>
              <a:lnSpc>
                <a:spcPct val="120000"/>
              </a:lnSpc>
              <a:buFont typeface="Arial" panose="020B0604020202020204" pitchFamily="34" charset="0"/>
              <a:buChar char="•"/>
            </a:pPr>
            <a:r>
              <a:rPr lang="en-US" sz="1800" dirty="0">
                <a:solidFill>
                  <a:srgbClr val="212121"/>
                </a:solidFill>
              </a:rPr>
              <a:t>Evaluation on the training set revealed that Logistic Regression had the highest test AUC score.</a:t>
            </a:r>
          </a:p>
          <a:p>
            <a:pPr>
              <a:lnSpc>
                <a:spcPct val="120000"/>
              </a:lnSpc>
              <a:buFont typeface="Arial" panose="020B0604020202020204" pitchFamily="34" charset="0"/>
              <a:buChar char="•"/>
            </a:pPr>
            <a:r>
              <a:rPr lang="en-US" sz="1800" dirty="0">
                <a:solidFill>
                  <a:srgbClr val="212121"/>
                </a:solidFill>
              </a:rPr>
              <a:t>The </a:t>
            </a:r>
            <a:r>
              <a:rPr lang="en-US" sz="1800" dirty="0" err="1">
                <a:solidFill>
                  <a:srgbClr val="212121"/>
                </a:solidFill>
              </a:rPr>
              <a:t>DecisionTree</a:t>
            </a:r>
            <a:r>
              <a:rPr lang="en-US" sz="1800" dirty="0">
                <a:solidFill>
                  <a:srgbClr val="212121"/>
                </a:solidFill>
              </a:rPr>
              <a:t> Classifier did not exhibit overfitting, while the </a:t>
            </a:r>
            <a:r>
              <a:rPr lang="en-US" sz="1800" dirty="0" err="1">
                <a:solidFill>
                  <a:srgbClr val="212121"/>
                </a:solidFill>
              </a:rPr>
              <a:t>RandomForest</a:t>
            </a:r>
            <a:r>
              <a:rPr lang="en-US" sz="1800" dirty="0">
                <a:solidFill>
                  <a:srgbClr val="212121"/>
                </a:solidFill>
              </a:rPr>
              <a:t> Classifier showed significant overfitting.</a:t>
            </a:r>
          </a:p>
          <a:p>
            <a:pPr>
              <a:lnSpc>
                <a:spcPct val="120000"/>
              </a:lnSpc>
              <a:buFont typeface="Arial" panose="020B0604020202020204" pitchFamily="34" charset="0"/>
              <a:buChar char="•"/>
            </a:pPr>
            <a:r>
              <a:rPr lang="en-US" sz="1800" dirty="0">
                <a:solidFill>
                  <a:srgbClr val="212121"/>
                </a:solidFill>
              </a:rPr>
              <a:t>In conclusion, although Logistic Regression achieved the highest AUC score on the test set, it was prone to overfitting. On the other hand, the </a:t>
            </a:r>
            <a:r>
              <a:rPr lang="en-US" sz="1800" dirty="0" err="1">
                <a:solidFill>
                  <a:srgbClr val="212121"/>
                </a:solidFill>
              </a:rPr>
              <a:t>DecisionTree</a:t>
            </a:r>
            <a:r>
              <a:rPr lang="en-US" sz="1800" dirty="0">
                <a:solidFill>
                  <a:srgbClr val="212121"/>
                </a:solidFill>
              </a:rPr>
              <a:t> Classifier performed well without overfitting, making it the better choice among the evaluated models. Further optimization and fine-tuning of the models could be explored to improve their performance</a:t>
            </a:r>
          </a:p>
        </p:txBody>
      </p:sp>
      <p:sp>
        <p:nvSpPr>
          <p:cNvPr id="5" name="Title 1">
            <a:extLst>
              <a:ext uri="{FF2B5EF4-FFF2-40B4-BE49-F238E27FC236}">
                <a16:creationId xmlns:a16="http://schemas.microsoft.com/office/drawing/2014/main" id="{46215BA0-3050-EBE9-A5BE-42E6D4C80F5D}"/>
              </a:ext>
            </a:extLst>
          </p:cNvPr>
          <p:cNvSpPr txBox="1">
            <a:spLocks/>
          </p:cNvSpPr>
          <p:nvPr/>
        </p:nvSpPr>
        <p:spPr>
          <a:xfrm>
            <a:off x="5058821" y="0"/>
            <a:ext cx="2398992" cy="69854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Conclusion</a:t>
            </a:r>
            <a:endParaRPr lang="en-IN" sz="4000" b="1" dirty="0"/>
          </a:p>
        </p:txBody>
      </p:sp>
    </p:spTree>
    <p:extLst>
      <p:ext uri="{BB962C8B-B14F-4D97-AF65-F5344CB8AC3E}">
        <p14:creationId xmlns:p14="http://schemas.microsoft.com/office/powerpoint/2010/main" val="303707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E77E-D59E-0D0D-F9F8-9BB06B2EA39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B8F100-FD3E-E5B9-AD43-9DB19A6903B9}"/>
              </a:ext>
            </a:extLst>
          </p:cNvPr>
          <p:cNvSpPr>
            <a:spLocks noGrp="1"/>
          </p:cNvSpPr>
          <p:nvPr>
            <p:ph idx="1"/>
          </p:nvPr>
        </p:nvSpPr>
        <p:spPr>
          <a:xfrm>
            <a:off x="1097280" y="1979802"/>
            <a:ext cx="10058400" cy="3889292"/>
          </a:xfrm>
        </p:spPr>
        <p:txBody>
          <a:bodyPr>
            <a:normAutofit/>
          </a:bodyPr>
          <a:lstStyle/>
          <a:p>
            <a:pPr algn="just"/>
            <a:r>
              <a:rPr lang="en-US" i="0" dirty="0">
                <a:solidFill>
                  <a:srgbClr val="212121"/>
                </a:solidFill>
                <a:effectLst/>
              </a:rPr>
              <a:t>This dataset consists of apps needed permissions during installation and run-time. We collect apps from three different sources: google play, third-party apps and malware dataset. This file contains more than 30,000 Android apps. Features extracted at the time of installation and execution. One file contains the name of the features and others contain a .</a:t>
            </a:r>
            <a:r>
              <a:rPr lang="en-US" i="0" dirty="0" err="1">
                <a:solidFill>
                  <a:srgbClr val="212121"/>
                </a:solidFill>
                <a:effectLst/>
              </a:rPr>
              <a:t>apk</a:t>
            </a:r>
            <a:r>
              <a:rPr lang="en-US" i="0" dirty="0">
                <a:solidFill>
                  <a:srgbClr val="212121"/>
                </a:solidFill>
                <a:effectLst/>
              </a:rPr>
              <a:t> file corresponding to extracted permissions with respective packages. Apps are collected from Google's play store, </a:t>
            </a:r>
            <a:r>
              <a:rPr lang="en-US" i="0" dirty="0" err="1">
                <a:solidFill>
                  <a:srgbClr val="212121"/>
                </a:solidFill>
                <a:effectLst/>
              </a:rPr>
              <a:t>hiapk</a:t>
            </a:r>
            <a:r>
              <a:rPr lang="en-US" i="0" dirty="0">
                <a:solidFill>
                  <a:srgbClr val="212121"/>
                </a:solidFill>
                <a:effectLst/>
              </a:rPr>
              <a:t>, app </a:t>
            </a:r>
            <a:r>
              <a:rPr lang="en-US" i="0" dirty="0" err="1">
                <a:solidFill>
                  <a:srgbClr val="212121"/>
                </a:solidFill>
                <a:effectLst/>
              </a:rPr>
              <a:t>china</a:t>
            </a:r>
            <a:r>
              <a:rPr lang="en-US" i="0" dirty="0">
                <a:solidFill>
                  <a:srgbClr val="212121"/>
                </a:solidFill>
                <a:effectLst/>
              </a:rPr>
              <a:t>, Android, </a:t>
            </a:r>
            <a:r>
              <a:rPr lang="en-US" i="0" dirty="0" err="1">
                <a:solidFill>
                  <a:srgbClr val="212121"/>
                </a:solidFill>
                <a:effectLst/>
              </a:rPr>
              <a:t>mumayi</a:t>
            </a:r>
            <a:r>
              <a:rPr lang="en-US" i="0" dirty="0">
                <a:solidFill>
                  <a:srgbClr val="212121"/>
                </a:solidFill>
                <a:effectLst/>
              </a:rPr>
              <a:t>, </a:t>
            </a:r>
            <a:r>
              <a:rPr lang="en-US" i="0" dirty="0" err="1">
                <a:solidFill>
                  <a:srgbClr val="212121"/>
                </a:solidFill>
                <a:effectLst/>
              </a:rPr>
              <a:t>gfan</a:t>
            </a:r>
            <a:r>
              <a:rPr lang="en-US" i="0" dirty="0">
                <a:solidFill>
                  <a:srgbClr val="212121"/>
                </a:solidFill>
                <a:effectLst/>
              </a:rPr>
              <a:t> </a:t>
            </a:r>
            <a:r>
              <a:rPr lang="en-US" i="0" dirty="0" err="1">
                <a:solidFill>
                  <a:srgbClr val="212121"/>
                </a:solidFill>
                <a:effectLst/>
              </a:rPr>
              <a:t>slideme</a:t>
            </a:r>
            <a:r>
              <a:rPr lang="en-US" i="0" dirty="0">
                <a:solidFill>
                  <a:srgbClr val="212121"/>
                </a:solidFill>
                <a:effectLst/>
              </a:rPr>
              <a:t>, and </a:t>
            </a:r>
            <a:r>
              <a:rPr lang="en-US" i="0" dirty="0" err="1">
                <a:solidFill>
                  <a:srgbClr val="212121"/>
                </a:solidFill>
                <a:effectLst/>
              </a:rPr>
              <a:t>pandaapp</a:t>
            </a:r>
            <a:r>
              <a:rPr lang="en-US" i="0" dirty="0">
                <a:solidFill>
                  <a:srgbClr val="212121"/>
                </a:solidFill>
                <a:effectLst/>
              </a:rPr>
              <a:t>. These .</a:t>
            </a:r>
            <a:r>
              <a:rPr lang="en-US" i="0" dirty="0" err="1">
                <a:solidFill>
                  <a:srgbClr val="212121"/>
                </a:solidFill>
                <a:effectLst/>
              </a:rPr>
              <a:t>apk</a:t>
            </a:r>
            <a:r>
              <a:rPr lang="en-US" i="0" dirty="0">
                <a:solidFill>
                  <a:srgbClr val="212121"/>
                </a:solidFill>
                <a:effectLst/>
              </a:rPr>
              <a:t> files collected from the last three years continuously contain 81 distinct malware families. But, here we are only supposed to predict whether the app is benign(0) or malware(1).</a:t>
            </a:r>
            <a:endParaRPr lang="en-IN" dirty="0"/>
          </a:p>
        </p:txBody>
      </p:sp>
      <p:sp>
        <p:nvSpPr>
          <p:cNvPr id="4" name="TextBox 3">
            <a:extLst>
              <a:ext uri="{FF2B5EF4-FFF2-40B4-BE49-F238E27FC236}">
                <a16:creationId xmlns:a16="http://schemas.microsoft.com/office/drawing/2014/main" id="{5B505D00-4259-7B9E-2CCE-DD2D4F1712E8}"/>
              </a:ext>
            </a:extLst>
          </p:cNvPr>
          <p:cNvSpPr txBox="1"/>
          <p:nvPr/>
        </p:nvSpPr>
        <p:spPr>
          <a:xfrm>
            <a:off x="1097280" y="4672668"/>
            <a:ext cx="10058400" cy="1015663"/>
          </a:xfrm>
          <a:prstGeom prst="rect">
            <a:avLst/>
          </a:prstGeom>
          <a:noFill/>
        </p:spPr>
        <p:txBody>
          <a:bodyPr wrap="square" rtlCol="0">
            <a:spAutoFit/>
          </a:bodyPr>
          <a:lstStyle/>
          <a:p>
            <a:pPr algn="just"/>
            <a:r>
              <a:rPr lang="en-US" sz="2000" b="0" i="0" dirty="0">
                <a:solidFill>
                  <a:srgbClr val="212121"/>
                </a:solidFill>
                <a:effectLst/>
              </a:rPr>
              <a:t>The objective of this project is to predict whether the android app is malware or benign based on Category, Rating, Number of ratings, Price, Dangerous permissions count, Safe permissions count and other such factors</a:t>
            </a:r>
            <a:endParaRPr lang="en-IN" sz="2000" dirty="0"/>
          </a:p>
        </p:txBody>
      </p:sp>
    </p:spTree>
    <p:extLst>
      <p:ext uri="{BB962C8B-B14F-4D97-AF65-F5344CB8AC3E}">
        <p14:creationId xmlns:p14="http://schemas.microsoft.com/office/powerpoint/2010/main" val="180567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300ADD4-7D3E-1F84-B568-C9580FA2D6DE}"/>
              </a:ext>
            </a:extLst>
          </p:cNvPr>
          <p:cNvSpPr txBox="1"/>
          <p:nvPr/>
        </p:nvSpPr>
        <p:spPr>
          <a:xfrm>
            <a:off x="0" y="491490"/>
            <a:ext cx="5855515" cy="5909310"/>
          </a:xfrm>
          <a:prstGeom prst="rect">
            <a:avLst/>
          </a:prstGeom>
          <a:noFill/>
        </p:spPr>
        <p:txBody>
          <a:bodyPr wrap="square" rtlCol="0">
            <a:spAutoFit/>
          </a:bodyPr>
          <a:lstStyle/>
          <a:p>
            <a:r>
              <a:rPr lang="en-IN" b="0" i="0" dirty="0">
                <a:solidFill>
                  <a:srgbClr val="212121"/>
                </a:solidFill>
                <a:effectLst/>
              </a:rPr>
              <a:t>This dataset contains 29,999 rows and 184 columns.</a:t>
            </a:r>
            <a:endParaRPr lang="en-US" dirty="0"/>
          </a:p>
          <a:p>
            <a:pPr indent="0">
              <a:buNone/>
            </a:pPr>
            <a:endParaRPr lang="en-US" sz="1800" dirty="0"/>
          </a:p>
          <a:p>
            <a:pPr indent="0">
              <a:buNone/>
            </a:pPr>
            <a:r>
              <a:rPr lang="en-US" sz="1800" dirty="0"/>
              <a:t>1. App :- Name of the App</a:t>
            </a:r>
          </a:p>
          <a:p>
            <a:pPr indent="0">
              <a:buNone/>
            </a:pPr>
            <a:r>
              <a:rPr lang="en-US" sz="1800" dirty="0"/>
              <a:t>2. Package :- OBB/Data package installed in root folder</a:t>
            </a:r>
          </a:p>
          <a:p>
            <a:pPr indent="0">
              <a:buNone/>
            </a:pPr>
            <a:r>
              <a:rPr lang="en-US" sz="1800" dirty="0"/>
              <a:t>3. Category:- App Category (</a:t>
            </a:r>
            <a:r>
              <a:rPr lang="en-US" sz="1800" dirty="0" err="1"/>
              <a:t>eg.</a:t>
            </a:r>
            <a:r>
              <a:rPr lang="en-US" sz="1800" dirty="0"/>
              <a:t> Entertainment, Adventure, puzzle, Action, Antivirus, etc.)</a:t>
            </a:r>
          </a:p>
          <a:p>
            <a:pPr indent="0">
              <a:buNone/>
            </a:pPr>
            <a:r>
              <a:rPr lang="en-US" sz="1800" dirty="0"/>
              <a:t>4. Description :- App Description</a:t>
            </a:r>
          </a:p>
          <a:p>
            <a:pPr indent="0">
              <a:buNone/>
            </a:pPr>
            <a:r>
              <a:rPr lang="en-US" sz="1800" dirty="0"/>
              <a:t>5. Rating: Rating out of 5</a:t>
            </a:r>
          </a:p>
          <a:p>
            <a:pPr indent="0">
              <a:buNone/>
            </a:pPr>
            <a:r>
              <a:rPr lang="en-US" sz="1800" dirty="0"/>
              <a:t>6. Number of ratings:- No. of Ratings given by users</a:t>
            </a:r>
          </a:p>
          <a:p>
            <a:pPr indent="0">
              <a:buNone/>
            </a:pPr>
            <a:r>
              <a:rPr lang="en-US" sz="1800" dirty="0"/>
              <a:t>7. Price :- Price of the App</a:t>
            </a:r>
          </a:p>
          <a:p>
            <a:pPr indent="0">
              <a:buNone/>
            </a:pPr>
            <a:r>
              <a:rPr lang="en-US" sz="1800" dirty="0"/>
              <a:t>8. Related apps :- Apps related to installed App</a:t>
            </a:r>
          </a:p>
          <a:p>
            <a:pPr indent="0">
              <a:buNone/>
            </a:pPr>
            <a:r>
              <a:rPr lang="en-US" sz="1800" dirty="0"/>
              <a:t>9. Dangerous (D) permissions count :- No. of Dangerous Permissions allowed by user</a:t>
            </a:r>
          </a:p>
          <a:p>
            <a:pPr indent="0">
              <a:buNone/>
            </a:pPr>
            <a:r>
              <a:rPr lang="en-US" sz="1800" dirty="0"/>
              <a:t>10. Safe (S) permissions count :- No. of Safe Permissions allowed by user</a:t>
            </a:r>
          </a:p>
          <a:p>
            <a:pPr indent="0">
              <a:buNone/>
            </a:pPr>
            <a:r>
              <a:rPr lang="en-US" sz="1800" dirty="0"/>
              <a:t>11. Default : Access DRM content. (S) :- 0 : No, 1: Yes</a:t>
            </a:r>
          </a:p>
          <a:p>
            <a:pPr indent="0">
              <a:buNone/>
            </a:pPr>
            <a:r>
              <a:rPr lang="en-US" sz="1800" dirty="0"/>
              <a:t>12. Default : Access Email provider data (S) :- 0 : No, 1: Yes</a:t>
            </a:r>
          </a:p>
          <a:p>
            <a:pPr indent="0">
              <a:buNone/>
            </a:pPr>
            <a:r>
              <a:rPr lang="en-US" sz="1800" dirty="0"/>
              <a:t>13. Default : Access all system downloads (S) :-0: No, 1: Yes</a:t>
            </a:r>
          </a:p>
          <a:p>
            <a:pPr indent="0">
              <a:buNone/>
            </a:pPr>
            <a:r>
              <a:rPr lang="en-US" sz="1800" dirty="0"/>
              <a:t>14. Default : Access download manager. (S) :- 0 : No, 1: Yes</a:t>
            </a:r>
          </a:p>
          <a:p>
            <a:pPr indent="0">
              <a:buNone/>
            </a:pPr>
            <a:r>
              <a:rPr lang="en-US" sz="1800" dirty="0"/>
              <a:t>15. Default : Advanced download manager functions. (S) :- 0 : No, 1: Yes</a:t>
            </a:r>
          </a:p>
        </p:txBody>
      </p:sp>
      <p:sp>
        <p:nvSpPr>
          <p:cNvPr id="4" name="TextBox 3">
            <a:extLst>
              <a:ext uri="{FF2B5EF4-FFF2-40B4-BE49-F238E27FC236}">
                <a16:creationId xmlns:a16="http://schemas.microsoft.com/office/drawing/2014/main" id="{52CB550B-B610-2D0F-2343-94D70F41E48A}"/>
              </a:ext>
            </a:extLst>
          </p:cNvPr>
          <p:cNvSpPr txBox="1"/>
          <p:nvPr/>
        </p:nvSpPr>
        <p:spPr>
          <a:xfrm>
            <a:off x="5855515" y="457200"/>
            <a:ext cx="6336485" cy="6186309"/>
          </a:xfrm>
          <a:prstGeom prst="rect">
            <a:avLst/>
          </a:prstGeom>
          <a:noFill/>
        </p:spPr>
        <p:txBody>
          <a:bodyPr wrap="square" rtlCol="0">
            <a:spAutoFit/>
          </a:bodyPr>
          <a:lstStyle/>
          <a:p>
            <a:pPr indent="0">
              <a:buNone/>
            </a:pPr>
            <a:r>
              <a:rPr lang="en-US" sz="1800" dirty="0"/>
              <a:t>16. Default : Audio File Access (S) :- 0 : No, 1: Yes</a:t>
            </a:r>
          </a:p>
          <a:p>
            <a:pPr indent="0">
              <a:buNone/>
            </a:pPr>
            <a:r>
              <a:rPr lang="en-US" sz="1800" dirty="0"/>
              <a:t>17. Default : Install DRM content. (S) :- 0 : No, 1: Yes</a:t>
            </a:r>
          </a:p>
          <a:p>
            <a:pPr indent="0">
              <a:buNone/>
            </a:pPr>
            <a:r>
              <a:rPr lang="en-US" sz="1800" dirty="0"/>
              <a:t>18. Default : Modify Google service configuration (S) :- 0 : No, 1: Yes</a:t>
            </a:r>
          </a:p>
          <a:p>
            <a:pPr indent="0">
              <a:buNone/>
            </a:pPr>
            <a:r>
              <a:rPr lang="en-US" sz="1800" dirty="0"/>
              <a:t>19. Default : Modify Google settings (S) :- 0 : No, 1: Yes</a:t>
            </a:r>
          </a:p>
          <a:p>
            <a:pPr indent="0">
              <a:buNone/>
            </a:pPr>
            <a:r>
              <a:rPr lang="en-US" sz="1800" dirty="0"/>
              <a:t>20. Default : Move application resources (S) :- 0 : No, 1: Yes</a:t>
            </a:r>
          </a:p>
          <a:p>
            <a:pPr indent="0">
              <a:buNone/>
            </a:pPr>
            <a:r>
              <a:rPr lang="en-US" sz="1800" dirty="0"/>
              <a:t>21. Default: Read Google settings (S) :- 0 : No, 1: Yes</a:t>
            </a:r>
          </a:p>
          <a:p>
            <a:pPr indent="0">
              <a:buNone/>
            </a:pPr>
            <a:r>
              <a:rPr lang="en-US" sz="1800" dirty="0"/>
              <a:t>22. Default : Send download notifications. (S) :-0: No, 1: Yes</a:t>
            </a:r>
          </a:p>
          <a:p>
            <a:pPr indent="0">
              <a:buNone/>
            </a:pPr>
            <a:r>
              <a:rPr lang="en-US" sz="1800" dirty="0"/>
              <a:t>23. Default : Voice Search Shortcuts (S)-0: No, 1: Yes</a:t>
            </a:r>
          </a:p>
          <a:p>
            <a:pPr indent="0">
              <a:buNone/>
            </a:pPr>
            <a:r>
              <a:rPr lang="en-US" sz="1800" dirty="0"/>
              <a:t>24. Default : access </a:t>
            </a:r>
            <a:r>
              <a:rPr lang="en-US" sz="1800" dirty="0" err="1"/>
              <a:t>SurfaceFlinger</a:t>
            </a:r>
            <a:r>
              <a:rPr lang="en-US" sz="1800" dirty="0"/>
              <a:t> (S) :- 0 : No, 1: Yes</a:t>
            </a:r>
          </a:p>
          <a:p>
            <a:pPr indent="0">
              <a:buNone/>
            </a:pPr>
            <a:r>
              <a:rPr lang="en-US" sz="1800" dirty="0"/>
              <a:t>25. Default: access </a:t>
            </a:r>
            <a:r>
              <a:rPr lang="en-US" sz="1800" dirty="0" err="1"/>
              <a:t>checkin</a:t>
            </a:r>
            <a:r>
              <a:rPr lang="en-US" sz="1800" dirty="0"/>
              <a:t> properties (S) :- 0 : No. 1: Yes</a:t>
            </a:r>
          </a:p>
          <a:p>
            <a:pPr indent="0">
              <a:buNone/>
            </a:pPr>
            <a:r>
              <a:rPr lang="en-US" sz="1800" dirty="0"/>
              <a:t>26. Default: access the cache filesystem (S) :- 0 : No, 1: Yes</a:t>
            </a:r>
          </a:p>
          <a:p>
            <a:pPr indent="0">
              <a:buNone/>
            </a:pPr>
            <a:r>
              <a:rPr lang="en-US" sz="1800" dirty="0"/>
              <a:t>27. Default : access to passwords for Google accounts (S)-0: No, 1: Yes</a:t>
            </a:r>
          </a:p>
          <a:p>
            <a:pPr indent="0">
              <a:buNone/>
            </a:pPr>
            <a:r>
              <a:rPr lang="en-US" dirty="0"/>
              <a:t>:</a:t>
            </a:r>
          </a:p>
          <a:p>
            <a:pPr indent="0">
              <a:buNone/>
            </a:pPr>
            <a:r>
              <a:rPr lang="en-US" sz="1800" dirty="0"/>
              <a:t>:</a:t>
            </a:r>
          </a:p>
          <a:p>
            <a:pPr indent="0">
              <a:buNone/>
            </a:pPr>
            <a:r>
              <a:rPr lang="en-US" dirty="0"/>
              <a:t>:</a:t>
            </a:r>
          </a:p>
          <a:p>
            <a:pPr indent="0">
              <a:buNone/>
            </a:pPr>
            <a:r>
              <a:rPr lang="en-US" sz="1800" dirty="0"/>
              <a:t>:</a:t>
            </a:r>
          </a:p>
          <a:p>
            <a:pPr indent="0">
              <a:buNone/>
            </a:pPr>
            <a:r>
              <a:rPr lang="en-US" dirty="0"/>
              <a:t>:</a:t>
            </a:r>
          </a:p>
          <a:p>
            <a:pPr indent="0">
              <a:buNone/>
            </a:pPr>
            <a:r>
              <a:rPr lang="en-US" sz="1800" dirty="0"/>
              <a:t>:</a:t>
            </a:r>
          </a:p>
          <a:p>
            <a:pPr indent="0">
              <a:buNone/>
            </a:pPr>
            <a:r>
              <a:rPr lang="en-US" sz="1800" dirty="0"/>
              <a:t>184. Class : 0: Benign, 1: </a:t>
            </a:r>
            <a:r>
              <a:rPr lang="en-US" dirty="0"/>
              <a:t>Malware</a:t>
            </a:r>
            <a:endParaRPr lang="en-US" sz="1800" dirty="0"/>
          </a:p>
          <a:p>
            <a:endParaRPr lang="en-IN" dirty="0"/>
          </a:p>
        </p:txBody>
      </p:sp>
      <p:sp>
        <p:nvSpPr>
          <p:cNvPr id="7" name="TextBox 6">
            <a:extLst>
              <a:ext uri="{FF2B5EF4-FFF2-40B4-BE49-F238E27FC236}">
                <a16:creationId xmlns:a16="http://schemas.microsoft.com/office/drawing/2014/main" id="{7E5CDD20-DF8F-4FF4-53A6-F394BCF3E960}"/>
              </a:ext>
            </a:extLst>
          </p:cNvPr>
          <p:cNvSpPr txBox="1"/>
          <p:nvPr/>
        </p:nvSpPr>
        <p:spPr>
          <a:xfrm>
            <a:off x="4396878" y="-4465"/>
            <a:ext cx="2464267" cy="461665"/>
          </a:xfrm>
          <a:prstGeom prst="rect">
            <a:avLst/>
          </a:prstGeom>
          <a:noFill/>
        </p:spPr>
        <p:txBody>
          <a:bodyPr wrap="square">
            <a:spAutoFit/>
          </a:bodyPr>
          <a:lstStyle/>
          <a:p>
            <a:r>
              <a:rPr lang="en-US" sz="2400" b="1" dirty="0">
                <a:solidFill>
                  <a:schemeClr val="accent2"/>
                </a:solidFill>
              </a:rPr>
              <a:t>Data Description</a:t>
            </a:r>
            <a:endParaRPr lang="en-IN" sz="2400" b="1" dirty="0">
              <a:solidFill>
                <a:schemeClr val="accent2"/>
              </a:solidFill>
            </a:endParaRPr>
          </a:p>
        </p:txBody>
      </p:sp>
    </p:spTree>
    <p:extLst>
      <p:ext uri="{BB962C8B-B14F-4D97-AF65-F5344CB8AC3E}">
        <p14:creationId xmlns:p14="http://schemas.microsoft.com/office/powerpoint/2010/main" val="98235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5A74-0781-2812-2D0B-BE11BCBDCACB}"/>
              </a:ext>
            </a:extLst>
          </p:cNvPr>
          <p:cNvSpPr>
            <a:spLocks noGrp="1"/>
          </p:cNvSpPr>
          <p:nvPr>
            <p:ph type="title"/>
          </p:nvPr>
        </p:nvSpPr>
        <p:spPr>
          <a:xfrm>
            <a:off x="838199" y="826520"/>
            <a:ext cx="10515599" cy="809334"/>
          </a:xfrm>
        </p:spPr>
        <p:txBody>
          <a:bodyPr/>
          <a:lstStyle/>
          <a:p>
            <a:pPr algn="ctr"/>
            <a:r>
              <a:rPr lang="en-US" dirty="0"/>
              <a:t>Data Cleaning and Manipulation</a:t>
            </a:r>
            <a:endParaRPr lang="en-IN" dirty="0"/>
          </a:p>
        </p:txBody>
      </p:sp>
      <p:sp>
        <p:nvSpPr>
          <p:cNvPr id="4" name="Content Placeholder 3">
            <a:extLst>
              <a:ext uri="{FF2B5EF4-FFF2-40B4-BE49-F238E27FC236}">
                <a16:creationId xmlns:a16="http://schemas.microsoft.com/office/drawing/2014/main" id="{B3907A58-DCF2-67A4-55BF-CEFAA12B2941}"/>
              </a:ext>
            </a:extLst>
          </p:cNvPr>
          <p:cNvSpPr>
            <a:spLocks noGrp="1"/>
          </p:cNvSpPr>
          <p:nvPr>
            <p:ph idx="1"/>
          </p:nvPr>
        </p:nvSpPr>
        <p:spPr>
          <a:xfrm>
            <a:off x="1097280" y="2042809"/>
            <a:ext cx="10058400" cy="2519464"/>
          </a:xfrm>
        </p:spPr>
        <p:txBody>
          <a:bodyPr>
            <a:normAutofit/>
          </a:bodyPr>
          <a:lstStyle/>
          <a:p>
            <a:pPr>
              <a:buFont typeface="Arial" panose="020B0604020202020204" pitchFamily="34" charset="0"/>
              <a:buChar char="•"/>
            </a:pPr>
            <a:r>
              <a:rPr lang="en-US" dirty="0"/>
              <a:t> Given dataset has </a:t>
            </a:r>
            <a:r>
              <a:rPr lang="en-IN" b="0" i="0" dirty="0">
                <a:solidFill>
                  <a:srgbClr val="212121"/>
                </a:solidFill>
                <a:effectLst/>
              </a:rPr>
              <a:t>2689</a:t>
            </a:r>
            <a:r>
              <a:rPr lang="en-IN" b="0" i="0" dirty="0"/>
              <a:t> duplicates, which were dropped using </a:t>
            </a:r>
            <a:r>
              <a:rPr lang="en-US" dirty="0" err="1"/>
              <a:t>drop_duplicates</a:t>
            </a:r>
            <a:r>
              <a:rPr lang="en-US" dirty="0"/>
              <a:t>()</a:t>
            </a:r>
          </a:p>
          <a:p>
            <a:pPr>
              <a:buFont typeface="Arial" panose="020B0604020202020204" pitchFamily="34" charset="0"/>
              <a:buChar char="•"/>
            </a:pPr>
            <a:r>
              <a:rPr lang="en-US" dirty="0"/>
              <a:t> Dataset has missing values in it . App </a:t>
            </a:r>
            <a:r>
              <a:rPr lang="en-US" b="0" i="0" dirty="0">
                <a:solidFill>
                  <a:srgbClr val="212121"/>
                </a:solidFill>
                <a:effectLst/>
              </a:rPr>
              <a:t>has </a:t>
            </a:r>
            <a:r>
              <a:rPr lang="en-US" dirty="0">
                <a:solidFill>
                  <a:srgbClr val="212121"/>
                </a:solidFill>
              </a:rPr>
              <a:t>1</a:t>
            </a:r>
            <a:r>
              <a:rPr lang="en-US" b="0" i="0" dirty="0">
                <a:solidFill>
                  <a:srgbClr val="212121"/>
                </a:solidFill>
                <a:effectLst/>
              </a:rPr>
              <a:t> missing values, </a:t>
            </a:r>
            <a:r>
              <a:rPr lang="en-US" dirty="0">
                <a:solidFill>
                  <a:srgbClr val="212121"/>
                </a:solidFill>
              </a:rPr>
              <a:t>Description</a:t>
            </a:r>
            <a:r>
              <a:rPr lang="en-US" b="0" i="0" dirty="0">
                <a:solidFill>
                  <a:srgbClr val="212121"/>
                </a:solidFill>
                <a:effectLst/>
              </a:rPr>
              <a:t> has </a:t>
            </a:r>
            <a:r>
              <a:rPr lang="en-US" dirty="0">
                <a:solidFill>
                  <a:srgbClr val="212121"/>
                </a:solidFill>
              </a:rPr>
              <a:t>3</a:t>
            </a:r>
            <a:r>
              <a:rPr lang="en-US" b="0" i="0" dirty="0">
                <a:solidFill>
                  <a:srgbClr val="212121"/>
                </a:solidFill>
                <a:effectLst/>
              </a:rPr>
              <a:t> missing values, </a:t>
            </a:r>
            <a:r>
              <a:rPr lang="en-US" dirty="0">
                <a:solidFill>
                  <a:srgbClr val="212121"/>
                </a:solidFill>
              </a:rPr>
              <a:t>Related Apps</a:t>
            </a:r>
            <a:r>
              <a:rPr lang="en-US" b="0" i="0" dirty="0">
                <a:solidFill>
                  <a:srgbClr val="212121"/>
                </a:solidFill>
                <a:effectLst/>
              </a:rPr>
              <a:t> has </a:t>
            </a:r>
            <a:r>
              <a:rPr lang="en-US" dirty="0">
                <a:solidFill>
                  <a:srgbClr val="212121"/>
                </a:solidFill>
              </a:rPr>
              <a:t>720</a:t>
            </a:r>
            <a:r>
              <a:rPr lang="en-US" b="0" i="0" dirty="0">
                <a:solidFill>
                  <a:srgbClr val="212121"/>
                </a:solidFill>
                <a:effectLst/>
              </a:rPr>
              <a:t> missing values, </a:t>
            </a:r>
            <a:r>
              <a:rPr lang="en-US" dirty="0">
                <a:solidFill>
                  <a:srgbClr val="212121"/>
                </a:solidFill>
              </a:rPr>
              <a:t>Dangerous Permissions count</a:t>
            </a:r>
            <a:r>
              <a:rPr lang="en-US" b="0" i="0" dirty="0">
                <a:solidFill>
                  <a:srgbClr val="212121"/>
                </a:solidFill>
                <a:effectLst/>
              </a:rPr>
              <a:t> has </a:t>
            </a:r>
            <a:r>
              <a:rPr lang="en-US" dirty="0">
                <a:solidFill>
                  <a:srgbClr val="212121"/>
                </a:solidFill>
              </a:rPr>
              <a:t>201</a:t>
            </a:r>
            <a:r>
              <a:rPr lang="en-US" b="0" i="0" dirty="0">
                <a:solidFill>
                  <a:srgbClr val="212121"/>
                </a:solidFill>
                <a:effectLst/>
              </a:rPr>
              <a:t> missing values.</a:t>
            </a:r>
          </a:p>
          <a:p>
            <a:pPr>
              <a:buFont typeface="Arial" panose="020B0604020202020204" pitchFamily="34" charset="0"/>
              <a:buChar char="•"/>
            </a:pPr>
            <a:r>
              <a:rPr lang="en-US" b="0" i="0" dirty="0">
                <a:solidFill>
                  <a:srgbClr val="212121"/>
                </a:solidFill>
                <a:effectLst/>
              </a:rPr>
              <a:t> As the mentioned columns has less than 3% of the values missing in it. </a:t>
            </a:r>
            <a:r>
              <a:rPr lang="en-US" dirty="0">
                <a:solidFill>
                  <a:srgbClr val="212121"/>
                </a:solidFill>
              </a:rPr>
              <a:t>T</a:t>
            </a:r>
            <a:r>
              <a:rPr lang="en-US" b="0" i="0" dirty="0">
                <a:solidFill>
                  <a:srgbClr val="212121"/>
                </a:solidFill>
                <a:effectLst/>
              </a:rPr>
              <a:t>herefore, we can drop these rows</a:t>
            </a:r>
            <a:endParaRPr lang="en-US" dirty="0">
              <a:solidFill>
                <a:srgbClr val="212121"/>
              </a:solidFill>
            </a:endParaRPr>
          </a:p>
          <a:p>
            <a:endParaRPr lang="en-US" b="0" i="0" dirty="0">
              <a:solidFill>
                <a:srgbClr val="212121"/>
              </a:solidFill>
              <a:effectLst/>
              <a:latin typeface="Courier New" panose="02070309020205020404" pitchFamily="49" charset="0"/>
            </a:endParaRPr>
          </a:p>
          <a:p>
            <a:endParaRPr lang="en-US" dirty="0">
              <a:solidFill>
                <a:srgbClr val="212121"/>
              </a:solidFill>
              <a:latin typeface="Courier New" panose="02070309020205020404" pitchFamily="49" charset="0"/>
            </a:endParaRPr>
          </a:p>
          <a:p>
            <a:endParaRPr lang="en-US" dirty="0"/>
          </a:p>
          <a:p>
            <a:endParaRPr lang="en-IN" dirty="0"/>
          </a:p>
        </p:txBody>
      </p:sp>
      <p:pic>
        <p:nvPicPr>
          <p:cNvPr id="5" name="Picture 4">
            <a:extLst>
              <a:ext uri="{FF2B5EF4-FFF2-40B4-BE49-F238E27FC236}">
                <a16:creationId xmlns:a16="http://schemas.microsoft.com/office/drawing/2014/main" id="{985C34A6-2A0A-5021-6F16-9A742B2FFC83}"/>
              </a:ext>
            </a:extLst>
          </p:cNvPr>
          <p:cNvPicPr>
            <a:picLocks noChangeAspect="1"/>
          </p:cNvPicPr>
          <p:nvPr/>
        </p:nvPicPr>
        <p:blipFill>
          <a:blip r:embed="rId2"/>
          <a:stretch>
            <a:fillRect/>
          </a:stretch>
        </p:blipFill>
        <p:spPr>
          <a:xfrm>
            <a:off x="1497331" y="4562273"/>
            <a:ext cx="3314700" cy="1133475"/>
          </a:xfrm>
          <a:prstGeom prst="rect">
            <a:avLst/>
          </a:prstGeom>
        </p:spPr>
      </p:pic>
      <p:pic>
        <p:nvPicPr>
          <p:cNvPr id="7" name="Picture 6">
            <a:extLst>
              <a:ext uri="{FF2B5EF4-FFF2-40B4-BE49-F238E27FC236}">
                <a16:creationId xmlns:a16="http://schemas.microsoft.com/office/drawing/2014/main" id="{CA040C8A-A261-B8DD-3897-6481356F0173}"/>
              </a:ext>
            </a:extLst>
          </p:cNvPr>
          <p:cNvPicPr>
            <a:picLocks noChangeAspect="1"/>
          </p:cNvPicPr>
          <p:nvPr/>
        </p:nvPicPr>
        <p:blipFill rotWithShape="1">
          <a:blip r:embed="rId3"/>
          <a:srcRect b="4279"/>
          <a:stretch/>
        </p:blipFill>
        <p:spPr>
          <a:xfrm>
            <a:off x="7379970" y="4562274"/>
            <a:ext cx="3714750" cy="1066740"/>
          </a:xfrm>
          <a:prstGeom prst="rect">
            <a:avLst/>
          </a:prstGeom>
        </p:spPr>
      </p:pic>
    </p:spTree>
    <p:extLst>
      <p:ext uri="{BB962C8B-B14F-4D97-AF65-F5344CB8AC3E}">
        <p14:creationId xmlns:p14="http://schemas.microsoft.com/office/powerpoint/2010/main" val="349524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DC216-46C7-D8F5-5F53-8FFE2268890C}"/>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dirty="0"/>
              <a:t>EDA</a:t>
            </a:r>
            <a:endParaRPr lang="en-US"/>
          </a:p>
        </p:txBody>
      </p:sp>
      <p:pic>
        <p:nvPicPr>
          <p:cNvPr id="1026" name="Picture 2">
            <a:extLst>
              <a:ext uri="{FF2B5EF4-FFF2-40B4-BE49-F238E27FC236}">
                <a16:creationId xmlns:a16="http://schemas.microsoft.com/office/drawing/2014/main" id="{1164CE28-44B0-1DCC-EFFC-6C47100580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7528" y="3299036"/>
            <a:ext cx="3169624" cy="3185124"/>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1047">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2ACB2805-281E-8EED-B7BB-0090A595436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76819" y="146339"/>
            <a:ext cx="3063066" cy="30862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FA8547-7CF9-EC38-3395-72AEB19C888F}"/>
              </a:ext>
            </a:extLst>
          </p:cNvPr>
          <p:cNvSpPr txBox="1"/>
          <p:nvPr/>
        </p:nvSpPr>
        <p:spPr>
          <a:xfrm>
            <a:off x="5144679" y="2198914"/>
            <a:ext cx="6405063" cy="3670180"/>
          </a:xfrm>
          <a:prstGeom prst="rect">
            <a:avLst/>
          </a:prstGeom>
        </p:spPr>
        <p:txBody>
          <a:bodyPr vert="horz" lIns="0" tIns="45720" rIns="0" bIns="45720" rtlCol="0">
            <a:normAutofit/>
          </a:bodyPr>
          <a:lstStyle/>
          <a:p>
            <a:pPr marL="342900" indent="-34290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1. As Malware class constitute of 66.2% of dataset, we can say that the dataset is imbalanced</a:t>
            </a:r>
          </a:p>
          <a:p>
            <a:pPr marL="342900" indent="-34290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2. Percentage of ratings is calculated by binning the numerical ratings into 1,2,3,4,5 categories.</a:t>
            </a:r>
          </a:p>
          <a:p>
            <a:pPr marL="342900" indent="-34290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3. If rating is between 4 &amp; 5 then it is binned into category 5 and so on</a:t>
            </a:r>
          </a:p>
          <a:p>
            <a:pPr marL="342900" indent="-34290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4. Almost half of the ratings are between 4 &amp; 5, followed by 31% of ratings between 3 &amp; 4.</a:t>
            </a:r>
          </a:p>
          <a:p>
            <a:pPr marL="342900" indent="-34290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Very few(1%) of people rated the apps between 0 &amp; 1</a:t>
            </a:r>
          </a:p>
          <a:p>
            <a:pPr marL="342900" indent="-34290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p:txBody>
      </p:sp>
      <p:sp>
        <p:nvSpPr>
          <p:cNvPr id="1050" name="Rectangle 1049">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2" name="Rectangle 1051">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832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51A428F-C36C-4C90-7E9C-B8821C67D036}"/>
              </a:ext>
            </a:extLst>
          </p:cNvPr>
          <p:cNvSpPr txBox="1"/>
          <p:nvPr/>
        </p:nvSpPr>
        <p:spPr>
          <a:xfrm>
            <a:off x="243436" y="4215449"/>
            <a:ext cx="6932008" cy="233910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12121"/>
                </a:solidFill>
                <a:effectLst/>
                <a:uLnTx/>
                <a:uFillTx/>
                <a:ea typeface="+mn-ea"/>
                <a:cs typeface="+mn-cs"/>
              </a:rPr>
              <a:t>Majority of android apps are from “Entertainment” Category, followed by “Travel &amp; Local”, “Books &amp; Reference”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212121"/>
                </a:solidFill>
              </a:rPr>
              <a:t>And thereafter the number of apps the respective categories is gradually declining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212121"/>
                </a:solidFill>
              </a:rPr>
              <a:t>Most of the apps have no ratings i.e., zero number of ratings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212121"/>
                </a:solidFill>
              </a:rPr>
              <a:t>Very few apps have been given ratings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12121"/>
                </a:solidFill>
                <a:effectLst/>
                <a:uLnTx/>
                <a:uFillTx/>
                <a:ea typeface="+mn-ea"/>
                <a:cs typeface="+mn-cs"/>
              </a:rPr>
              <a:t>Majority of android apps </a:t>
            </a:r>
            <a:r>
              <a:rPr lang="en-US" sz="1600" dirty="0">
                <a:solidFill>
                  <a:srgbClr val="212121"/>
                </a:solidFill>
              </a:rPr>
              <a:t>have zero price i.e.; they are free to use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rgbClr val="212121"/>
                </a:solidFill>
              </a:rPr>
              <a:t>Very few apps are required to be paid to use them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212121"/>
              </a:solidFill>
            </a:endParaRPr>
          </a:p>
        </p:txBody>
      </p:sp>
      <p:pic>
        <p:nvPicPr>
          <p:cNvPr id="2050" name="Picture 2">
            <a:extLst>
              <a:ext uri="{FF2B5EF4-FFF2-40B4-BE49-F238E27FC236}">
                <a16:creationId xmlns:a16="http://schemas.microsoft.com/office/drawing/2014/main" id="{1BC0CF87-1427-A7CA-B48E-04E74C18C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877" y="47947"/>
            <a:ext cx="5647312" cy="42130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F0F061-2EFD-7D66-B70A-EEF93988F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830" y="47947"/>
            <a:ext cx="4197412" cy="3167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82F652-FDDA-8734-5C63-DC0455520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864" y="3239407"/>
            <a:ext cx="4006377" cy="309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6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51A428F-C36C-4C90-7E9C-B8821C67D036}"/>
              </a:ext>
            </a:extLst>
          </p:cNvPr>
          <p:cNvSpPr txBox="1"/>
          <p:nvPr/>
        </p:nvSpPr>
        <p:spPr>
          <a:xfrm>
            <a:off x="516674" y="4702656"/>
            <a:ext cx="11158651" cy="92333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212121"/>
                </a:solidFill>
              </a:rPr>
              <a:t>Majority of the apps have less than 5 dangerous permission count.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212121"/>
                </a:solidFill>
              </a:rPr>
              <a:t>Very few apps require more than 20  dangerous permissions.</a:t>
            </a:r>
          </a:p>
          <a:p>
            <a:pPr marL="285750" indent="-285750">
              <a:buFont typeface="Arial" panose="020B0604020202020204" pitchFamily="34" charset="0"/>
              <a:buChar char="•"/>
            </a:pPr>
            <a:r>
              <a:rPr lang="en-US" b="0" dirty="0">
                <a:solidFill>
                  <a:srgbClr val="000000"/>
                </a:solidFill>
                <a:effectLst/>
              </a:rPr>
              <a:t>Also, Benign and Malware apps both have similar distribution of Dangerous Permissions count.</a:t>
            </a:r>
          </a:p>
        </p:txBody>
      </p:sp>
      <p:pic>
        <p:nvPicPr>
          <p:cNvPr id="2050" name="Picture 2">
            <a:extLst>
              <a:ext uri="{FF2B5EF4-FFF2-40B4-BE49-F238E27FC236}">
                <a16:creationId xmlns:a16="http://schemas.microsoft.com/office/drawing/2014/main" id="{1DFF181C-F8E5-FEB5-D690-F45D45F81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586" y="269987"/>
            <a:ext cx="5067630" cy="39754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E934EA4-5370-2D9C-2771-84FF4CE90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386864"/>
            <a:ext cx="6902734" cy="372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6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251A428F-C36C-4C90-7E9C-B8821C67D036}"/>
              </a:ext>
            </a:extLst>
          </p:cNvPr>
          <p:cNvSpPr txBox="1"/>
          <p:nvPr/>
        </p:nvSpPr>
        <p:spPr>
          <a:xfrm>
            <a:off x="437078" y="4439568"/>
            <a:ext cx="11158651" cy="132343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212121"/>
                </a:solidFill>
              </a:rPr>
              <a:t>Majority of the apps have less than 2 safe permission count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212121"/>
                </a:solidFill>
              </a:rPr>
              <a:t>Very few apps require more than 8 safe permissions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rgbClr val="212121"/>
                </a:solidFill>
                <a:effectLst/>
              </a:rPr>
              <a:t>There are more safe app permissions given to Malware apps than Benign apps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dirty="0">
                <a:solidFill>
                  <a:srgbClr val="212121"/>
                </a:solidFill>
                <a:effectLst/>
              </a:rPr>
              <a:t>Also, Benign and Malware apps both have similar distribution of safe Permissions count</a:t>
            </a:r>
            <a:r>
              <a:rPr lang="en-US" sz="2000" dirty="0">
                <a:solidFill>
                  <a:srgbClr val="212121"/>
                </a:solidFill>
              </a:rPr>
              <a:t> </a:t>
            </a:r>
          </a:p>
        </p:txBody>
      </p:sp>
      <p:pic>
        <p:nvPicPr>
          <p:cNvPr id="3074" name="Picture 2">
            <a:extLst>
              <a:ext uri="{FF2B5EF4-FFF2-40B4-BE49-F238E27FC236}">
                <a16:creationId xmlns:a16="http://schemas.microsoft.com/office/drawing/2014/main" id="{5D237EBF-B9AA-B300-816D-98F54490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930" y="102206"/>
            <a:ext cx="4901644" cy="38452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C5DB988-EA0F-089E-3D1B-2C0B9803A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690"/>
            <a:ext cx="7013643" cy="378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28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5FB063D-E67A-4BD1-3DE0-D07BAB1C9B1C}"/>
              </a:ext>
            </a:extLst>
          </p:cNvPr>
          <p:cNvSpPr txBox="1"/>
          <p:nvPr/>
        </p:nvSpPr>
        <p:spPr>
          <a:xfrm>
            <a:off x="9039283" y="185053"/>
            <a:ext cx="4819594" cy="1458916"/>
          </a:xfrm>
          <a:prstGeom prst="rect">
            <a:avLst/>
          </a:prstGeom>
        </p:spPr>
        <p:txBody>
          <a:bodyPr vert="horz" lIns="0" tIns="45720" rIns="0" bIns="45720" rtlCol="0">
            <a:normAutofit/>
          </a:bodyPr>
          <a:lstStyle/>
          <a:p>
            <a:pPr marL="0" marR="0" lvl="0" indent="0" algn="l" defTabSz="914400" rtl="0" eaLnBrk="1" fontAlgn="auto" latinLnBrk="0" hangingPunct="1">
              <a:lnSpc>
                <a:spcPct val="90000"/>
              </a:lnSpc>
              <a:spcBef>
                <a:spcPts val="0"/>
              </a:spcBef>
              <a:spcAft>
                <a:spcPts val="600"/>
              </a:spcAft>
              <a:buClr>
                <a:srgbClr val="E48312"/>
              </a:buClr>
              <a:buSzTx/>
              <a:buFont typeface="Calibri" panose="020F0502020204030204" pitchFamily="34" charset="0"/>
              <a:buNone/>
              <a:tabLst/>
              <a:defRPr/>
            </a:pPr>
            <a:endPar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6" name="Picture 6">
            <a:extLst>
              <a:ext uri="{FF2B5EF4-FFF2-40B4-BE49-F238E27FC236}">
                <a16:creationId xmlns:a16="http://schemas.microsoft.com/office/drawing/2014/main" id="{91012763-DA5B-317E-1102-3D2365323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423"/>
            <a:ext cx="12192000" cy="242728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93A7C38-5978-33DF-D6FF-D8FD15982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26997"/>
            <a:ext cx="12192000" cy="23907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7B84AB-D19D-B508-56E5-7D3853B09E00}"/>
              </a:ext>
            </a:extLst>
          </p:cNvPr>
          <p:cNvSpPr txBox="1"/>
          <p:nvPr/>
        </p:nvSpPr>
        <p:spPr>
          <a:xfrm>
            <a:off x="5426015" y="2600133"/>
            <a:ext cx="1518250" cy="276999"/>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Distribution of data</a:t>
            </a:r>
            <a:endParaRPr lang="en-IN" sz="12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80C8CE2C-025F-95A3-05E1-2CBFD71D83F1}"/>
              </a:ext>
            </a:extLst>
          </p:cNvPr>
          <p:cNvSpPr txBox="1"/>
          <p:nvPr/>
        </p:nvSpPr>
        <p:spPr>
          <a:xfrm>
            <a:off x="155274" y="5593420"/>
            <a:ext cx="11697419" cy="646331"/>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rgbClr val="000000"/>
                </a:solidFill>
                <a:effectLst/>
              </a:rPr>
              <a:t>'Rating', 'Number of ratings', 'Price', 'Dangerous permissions count' &amp; 'Safe permissions count' have outliers in them.</a:t>
            </a:r>
          </a:p>
          <a:p>
            <a:pPr marL="285750" indent="-285750">
              <a:buFont typeface="Arial" panose="020B0604020202020204" pitchFamily="34" charset="0"/>
              <a:buChar char="•"/>
            </a:pPr>
            <a:r>
              <a:rPr lang="en-US" b="0" dirty="0">
                <a:solidFill>
                  <a:srgbClr val="000000"/>
                </a:solidFill>
                <a:effectLst/>
              </a:rPr>
              <a:t>'Number of ratings', 'Price', 'Dangerous permissions count' &amp; 'Safe permissions count’ is positively </a:t>
            </a:r>
            <a:r>
              <a:rPr lang="en-US" dirty="0">
                <a:solidFill>
                  <a:srgbClr val="000000"/>
                </a:solidFill>
              </a:rPr>
              <a:t>skewed</a:t>
            </a:r>
            <a:endParaRPr lang="en-US" b="0" dirty="0">
              <a:solidFill>
                <a:srgbClr val="000000"/>
              </a:solidFill>
              <a:effectLst/>
            </a:endParaRPr>
          </a:p>
        </p:txBody>
      </p:sp>
    </p:spTree>
    <p:extLst>
      <p:ext uri="{BB962C8B-B14F-4D97-AF65-F5344CB8AC3E}">
        <p14:creationId xmlns:p14="http://schemas.microsoft.com/office/powerpoint/2010/main" val="37318669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1180</TotalTime>
  <Words>2304</Words>
  <Application>Microsoft Office PowerPoint</Application>
  <PresentationFormat>Widescreen</PresentationFormat>
  <Paragraphs>123</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Roboto</vt:lpstr>
      <vt:lpstr>Retrospect</vt:lpstr>
      <vt:lpstr>Android Authenticity Prediction</vt:lpstr>
      <vt:lpstr>Problem Statement</vt:lpstr>
      <vt:lpstr>PowerPoint Presentation</vt:lpstr>
      <vt:lpstr>Data Cleaning and Manipulation</vt:lpstr>
      <vt:lpstr>EDA</vt:lpstr>
      <vt:lpstr>PowerPoint Presentation</vt:lpstr>
      <vt:lpstr>PowerPoint Presentation</vt:lpstr>
      <vt:lpstr>PowerPoint Presentation</vt:lpstr>
      <vt:lpstr>PowerPoint Presentation</vt:lpstr>
      <vt:lpstr>PowerPoint Presentation</vt:lpstr>
      <vt:lpstr>PowerPoint Presentation</vt:lpstr>
      <vt:lpstr>List of algorithms used</vt:lpstr>
      <vt:lpstr>DecisionTree Classifier</vt:lpstr>
      <vt:lpstr>Logistic Regression</vt:lpstr>
      <vt:lpstr>SVM classifier</vt:lpstr>
      <vt:lpstr>RandomForest Classifier</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Prediction</dc:title>
  <dc:creator>Prateik Mane</dc:creator>
  <cp:lastModifiedBy>Prateik Mane</cp:lastModifiedBy>
  <cp:revision>13</cp:revision>
  <dcterms:created xsi:type="dcterms:W3CDTF">2023-06-11T22:20:29Z</dcterms:created>
  <dcterms:modified xsi:type="dcterms:W3CDTF">2023-07-08T17:45:40Z</dcterms:modified>
</cp:coreProperties>
</file>