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9" r:id="rId4"/>
    <p:sldId id="260" r:id="rId5"/>
    <p:sldId id="262" r:id="rId6"/>
    <p:sldId id="261" r:id="rId7"/>
    <p:sldId id="291" r:id="rId8"/>
    <p:sldId id="266" r:id="rId9"/>
    <p:sldId id="267" r:id="rId10"/>
    <p:sldId id="268" r:id="rId11"/>
    <p:sldId id="270" r:id="rId12"/>
    <p:sldId id="269" r:id="rId13"/>
    <p:sldId id="271" r:id="rId14"/>
    <p:sldId id="293" r:id="rId15"/>
    <p:sldId id="294" r:id="rId16"/>
    <p:sldId id="274" r:id="rId17"/>
    <p:sldId id="276" r:id="rId18"/>
    <p:sldId id="277" r:id="rId19"/>
    <p:sldId id="29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6" d="100"/>
          <a:sy n="86" d="100"/>
        </p:scale>
        <p:origin x="5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D28B6-7823-488D-BDEC-EDFBB1FB988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F73D108-BD9E-45A5-BF59-42485552F73F}">
      <dgm:prSet/>
      <dgm:spPr/>
      <dgm:t>
        <a:bodyPr/>
        <a:lstStyle/>
        <a:p>
          <a:pPr>
            <a:lnSpc>
              <a:spcPct val="100000"/>
            </a:lnSpc>
          </a:pPr>
          <a:r>
            <a:rPr lang="en-US" dirty="0"/>
            <a:t>Given dataset has zero duplicates</a:t>
          </a:r>
        </a:p>
      </dgm:t>
    </dgm:pt>
    <dgm:pt modelId="{A1441919-652D-478A-B9F0-A456B6F3956B}" type="parTrans" cxnId="{16C97391-EB79-4957-9482-AAB2E514987C}">
      <dgm:prSet/>
      <dgm:spPr/>
      <dgm:t>
        <a:bodyPr/>
        <a:lstStyle/>
        <a:p>
          <a:endParaRPr lang="en-US"/>
        </a:p>
      </dgm:t>
    </dgm:pt>
    <dgm:pt modelId="{4753723D-BE54-4476-9552-F715719BFE39}" type="sibTrans" cxnId="{16C97391-EB79-4957-9482-AAB2E514987C}">
      <dgm:prSet/>
      <dgm:spPr/>
      <dgm:t>
        <a:bodyPr/>
        <a:lstStyle/>
        <a:p>
          <a:endParaRPr lang="en-US"/>
        </a:p>
      </dgm:t>
    </dgm:pt>
    <dgm:pt modelId="{C7D9AB26-9BB7-49AE-99E2-24A868D221CB}">
      <dgm:prSet/>
      <dgm:spPr/>
      <dgm:t>
        <a:bodyPr/>
        <a:lstStyle/>
        <a:p>
          <a:pPr>
            <a:lnSpc>
              <a:spcPct val="100000"/>
            </a:lnSpc>
          </a:pPr>
          <a:r>
            <a:rPr lang="en-US" dirty="0"/>
            <a:t>Also, dataset has no missing values</a:t>
          </a:r>
        </a:p>
      </dgm:t>
    </dgm:pt>
    <dgm:pt modelId="{58B603B4-959F-4959-A3A1-ADCF8140E0A7}" type="parTrans" cxnId="{D00B44B2-9176-49D4-9426-242DD0D2428B}">
      <dgm:prSet/>
      <dgm:spPr/>
      <dgm:t>
        <a:bodyPr/>
        <a:lstStyle/>
        <a:p>
          <a:endParaRPr lang="en-US"/>
        </a:p>
      </dgm:t>
    </dgm:pt>
    <dgm:pt modelId="{90916A90-E438-48A0-887F-D4EDF733C891}" type="sibTrans" cxnId="{D00B44B2-9176-49D4-9426-242DD0D2428B}">
      <dgm:prSet/>
      <dgm:spPr/>
      <dgm:t>
        <a:bodyPr/>
        <a:lstStyle/>
        <a:p>
          <a:endParaRPr lang="en-US"/>
        </a:p>
      </dgm:t>
    </dgm:pt>
    <dgm:pt modelId="{8D2CF9C2-BB1C-4FF3-A70E-8CC0055707D3}">
      <dgm:prSet/>
      <dgm:spPr/>
      <dgm:t>
        <a:bodyPr/>
        <a:lstStyle/>
        <a:p>
          <a:pPr>
            <a:lnSpc>
              <a:spcPct val="100000"/>
            </a:lnSpc>
          </a:pPr>
          <a:r>
            <a:rPr lang="en-US" dirty="0"/>
            <a:t>In this dataset, date column was split into year, month and day of the week </a:t>
          </a:r>
        </a:p>
      </dgm:t>
    </dgm:pt>
    <dgm:pt modelId="{F00BC470-840C-42BC-8254-46EFB62A58D2}" type="parTrans" cxnId="{1F58D924-17D1-4154-83AE-8EF1CDAC1B7D}">
      <dgm:prSet/>
      <dgm:spPr/>
      <dgm:t>
        <a:bodyPr/>
        <a:lstStyle/>
        <a:p>
          <a:endParaRPr lang="en-US"/>
        </a:p>
      </dgm:t>
    </dgm:pt>
    <dgm:pt modelId="{5AB5D0B1-A761-451D-8CC4-3520373596A2}" type="sibTrans" cxnId="{1F58D924-17D1-4154-83AE-8EF1CDAC1B7D}">
      <dgm:prSet/>
      <dgm:spPr/>
      <dgm:t>
        <a:bodyPr/>
        <a:lstStyle/>
        <a:p>
          <a:endParaRPr lang="en-US"/>
        </a:p>
      </dgm:t>
    </dgm:pt>
    <dgm:pt modelId="{6F8DA0FB-5700-40B1-BBD9-860D78B7D1E8}" type="pres">
      <dgm:prSet presAssocID="{EF6D28B6-7823-488D-BDEC-EDFBB1FB988B}" presName="root" presStyleCnt="0">
        <dgm:presLayoutVars>
          <dgm:dir/>
          <dgm:resizeHandles val="exact"/>
        </dgm:presLayoutVars>
      </dgm:prSet>
      <dgm:spPr/>
    </dgm:pt>
    <dgm:pt modelId="{CAD58380-672E-4907-B156-63A4CD5E8508}" type="pres">
      <dgm:prSet presAssocID="{6F73D108-BD9E-45A5-BF59-42485552F73F}" presName="compNode" presStyleCnt="0"/>
      <dgm:spPr/>
    </dgm:pt>
    <dgm:pt modelId="{DEE0F4C1-8D43-4B4A-BE73-07ACC6833427}" type="pres">
      <dgm:prSet presAssocID="{6F73D108-BD9E-45A5-BF59-42485552F73F}" presName="bgRect" presStyleLbl="bgShp" presStyleIdx="0" presStyleCnt="3"/>
      <dgm:spPr/>
    </dgm:pt>
    <dgm:pt modelId="{6CFAF60F-ABB8-4620-9132-27B9EA080A79}" type="pres">
      <dgm:prSet presAssocID="{6F73D108-BD9E-45A5-BF59-42485552F73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ce"/>
        </a:ext>
      </dgm:extLst>
    </dgm:pt>
    <dgm:pt modelId="{EA574BD4-7BDF-4959-AF53-3A53B4E742ED}" type="pres">
      <dgm:prSet presAssocID="{6F73D108-BD9E-45A5-BF59-42485552F73F}" presName="spaceRect" presStyleCnt="0"/>
      <dgm:spPr/>
    </dgm:pt>
    <dgm:pt modelId="{E9E4B379-0C4F-47DF-BFB8-C23842F8EABC}" type="pres">
      <dgm:prSet presAssocID="{6F73D108-BD9E-45A5-BF59-42485552F73F}" presName="parTx" presStyleLbl="revTx" presStyleIdx="0" presStyleCnt="3">
        <dgm:presLayoutVars>
          <dgm:chMax val="0"/>
          <dgm:chPref val="0"/>
        </dgm:presLayoutVars>
      </dgm:prSet>
      <dgm:spPr/>
    </dgm:pt>
    <dgm:pt modelId="{DD93767F-B25A-4A07-8964-699B58E997A1}" type="pres">
      <dgm:prSet presAssocID="{4753723D-BE54-4476-9552-F715719BFE39}" presName="sibTrans" presStyleCnt="0"/>
      <dgm:spPr/>
    </dgm:pt>
    <dgm:pt modelId="{D85183B7-1801-4DBC-84DE-D2EF78631255}" type="pres">
      <dgm:prSet presAssocID="{C7D9AB26-9BB7-49AE-99E2-24A868D221CB}" presName="compNode" presStyleCnt="0"/>
      <dgm:spPr/>
    </dgm:pt>
    <dgm:pt modelId="{CE524E91-0155-49B0-ACB0-20C730D015FD}" type="pres">
      <dgm:prSet presAssocID="{C7D9AB26-9BB7-49AE-99E2-24A868D221CB}" presName="bgRect" presStyleLbl="bgShp" presStyleIdx="1" presStyleCnt="3"/>
      <dgm:spPr/>
    </dgm:pt>
    <dgm:pt modelId="{F5B81298-1BC0-4710-BA61-A5BA37221F9B}" type="pres">
      <dgm:prSet presAssocID="{C7D9AB26-9BB7-49AE-99E2-24A868D221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59BF57E9-93D9-4330-BFA9-80349DCB5B95}" type="pres">
      <dgm:prSet presAssocID="{C7D9AB26-9BB7-49AE-99E2-24A868D221CB}" presName="spaceRect" presStyleCnt="0"/>
      <dgm:spPr/>
    </dgm:pt>
    <dgm:pt modelId="{07055126-343B-4608-918E-E2DDF92EE792}" type="pres">
      <dgm:prSet presAssocID="{C7D9AB26-9BB7-49AE-99E2-24A868D221CB}" presName="parTx" presStyleLbl="revTx" presStyleIdx="1" presStyleCnt="3">
        <dgm:presLayoutVars>
          <dgm:chMax val="0"/>
          <dgm:chPref val="0"/>
        </dgm:presLayoutVars>
      </dgm:prSet>
      <dgm:spPr/>
    </dgm:pt>
    <dgm:pt modelId="{7460E003-07F8-402C-9CA8-23A8216970DC}" type="pres">
      <dgm:prSet presAssocID="{90916A90-E438-48A0-887F-D4EDF733C891}" presName="sibTrans" presStyleCnt="0"/>
      <dgm:spPr/>
    </dgm:pt>
    <dgm:pt modelId="{ADC599B3-1A74-4CA7-A925-4AC6145D6B6A}" type="pres">
      <dgm:prSet presAssocID="{8D2CF9C2-BB1C-4FF3-A70E-8CC0055707D3}" presName="compNode" presStyleCnt="0"/>
      <dgm:spPr/>
    </dgm:pt>
    <dgm:pt modelId="{86EAC6AF-3C36-482E-B862-E50747905F90}" type="pres">
      <dgm:prSet presAssocID="{8D2CF9C2-BB1C-4FF3-A70E-8CC0055707D3}" presName="bgRect" presStyleLbl="bgShp" presStyleIdx="2" presStyleCnt="3"/>
      <dgm:spPr/>
    </dgm:pt>
    <dgm:pt modelId="{5F12FF2E-2A0F-416C-99E5-F9BB932241CE}" type="pres">
      <dgm:prSet presAssocID="{8D2CF9C2-BB1C-4FF3-A70E-8CC0055707D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21E133BF-A8F7-4B6A-BDB0-204E4CA783DF}" type="pres">
      <dgm:prSet presAssocID="{8D2CF9C2-BB1C-4FF3-A70E-8CC0055707D3}" presName="spaceRect" presStyleCnt="0"/>
      <dgm:spPr/>
    </dgm:pt>
    <dgm:pt modelId="{0F5A39FB-6925-47EE-9EA2-1A923AD6B7C9}" type="pres">
      <dgm:prSet presAssocID="{8D2CF9C2-BB1C-4FF3-A70E-8CC0055707D3}" presName="parTx" presStyleLbl="revTx" presStyleIdx="2" presStyleCnt="3">
        <dgm:presLayoutVars>
          <dgm:chMax val="0"/>
          <dgm:chPref val="0"/>
        </dgm:presLayoutVars>
      </dgm:prSet>
      <dgm:spPr/>
    </dgm:pt>
  </dgm:ptLst>
  <dgm:cxnLst>
    <dgm:cxn modelId="{1F58D924-17D1-4154-83AE-8EF1CDAC1B7D}" srcId="{EF6D28B6-7823-488D-BDEC-EDFBB1FB988B}" destId="{8D2CF9C2-BB1C-4FF3-A70E-8CC0055707D3}" srcOrd="2" destOrd="0" parTransId="{F00BC470-840C-42BC-8254-46EFB62A58D2}" sibTransId="{5AB5D0B1-A761-451D-8CC4-3520373596A2}"/>
    <dgm:cxn modelId="{CCA1B226-8D96-4F52-A836-059EC0D922FB}" type="presOf" srcId="{6F73D108-BD9E-45A5-BF59-42485552F73F}" destId="{E9E4B379-0C4F-47DF-BFB8-C23842F8EABC}" srcOrd="0" destOrd="0" presId="urn:microsoft.com/office/officeart/2018/2/layout/IconVerticalSolidList"/>
    <dgm:cxn modelId="{F592C22A-A3FB-4957-80C7-332AA22DB9B9}" type="presOf" srcId="{EF6D28B6-7823-488D-BDEC-EDFBB1FB988B}" destId="{6F8DA0FB-5700-40B1-BBD9-860D78B7D1E8}" srcOrd="0" destOrd="0" presId="urn:microsoft.com/office/officeart/2018/2/layout/IconVerticalSolidList"/>
    <dgm:cxn modelId="{1D6F1A73-EA3F-4A8D-B1B7-E13925A449E2}" type="presOf" srcId="{C7D9AB26-9BB7-49AE-99E2-24A868D221CB}" destId="{07055126-343B-4608-918E-E2DDF92EE792}" srcOrd="0" destOrd="0" presId="urn:microsoft.com/office/officeart/2018/2/layout/IconVerticalSolidList"/>
    <dgm:cxn modelId="{16C97391-EB79-4957-9482-AAB2E514987C}" srcId="{EF6D28B6-7823-488D-BDEC-EDFBB1FB988B}" destId="{6F73D108-BD9E-45A5-BF59-42485552F73F}" srcOrd="0" destOrd="0" parTransId="{A1441919-652D-478A-B9F0-A456B6F3956B}" sibTransId="{4753723D-BE54-4476-9552-F715719BFE39}"/>
    <dgm:cxn modelId="{D00B44B2-9176-49D4-9426-242DD0D2428B}" srcId="{EF6D28B6-7823-488D-BDEC-EDFBB1FB988B}" destId="{C7D9AB26-9BB7-49AE-99E2-24A868D221CB}" srcOrd="1" destOrd="0" parTransId="{58B603B4-959F-4959-A3A1-ADCF8140E0A7}" sibTransId="{90916A90-E438-48A0-887F-D4EDF733C891}"/>
    <dgm:cxn modelId="{325043E7-E60F-4BA9-81CD-CEB5CDF158DC}" type="presOf" srcId="{8D2CF9C2-BB1C-4FF3-A70E-8CC0055707D3}" destId="{0F5A39FB-6925-47EE-9EA2-1A923AD6B7C9}" srcOrd="0" destOrd="0" presId="urn:microsoft.com/office/officeart/2018/2/layout/IconVerticalSolidList"/>
    <dgm:cxn modelId="{2CC2D1D3-9B6B-4EE2-9456-E663AD32B6A9}" type="presParOf" srcId="{6F8DA0FB-5700-40B1-BBD9-860D78B7D1E8}" destId="{CAD58380-672E-4907-B156-63A4CD5E8508}" srcOrd="0" destOrd="0" presId="urn:microsoft.com/office/officeart/2018/2/layout/IconVerticalSolidList"/>
    <dgm:cxn modelId="{CD358AD2-2214-4C93-8A4E-35498935B77E}" type="presParOf" srcId="{CAD58380-672E-4907-B156-63A4CD5E8508}" destId="{DEE0F4C1-8D43-4B4A-BE73-07ACC6833427}" srcOrd="0" destOrd="0" presId="urn:microsoft.com/office/officeart/2018/2/layout/IconVerticalSolidList"/>
    <dgm:cxn modelId="{338BD397-5468-47F6-8B17-5D32EBF5C493}" type="presParOf" srcId="{CAD58380-672E-4907-B156-63A4CD5E8508}" destId="{6CFAF60F-ABB8-4620-9132-27B9EA080A79}" srcOrd="1" destOrd="0" presId="urn:microsoft.com/office/officeart/2018/2/layout/IconVerticalSolidList"/>
    <dgm:cxn modelId="{629776DB-52BB-452D-84B0-F4BA27CC14F3}" type="presParOf" srcId="{CAD58380-672E-4907-B156-63A4CD5E8508}" destId="{EA574BD4-7BDF-4959-AF53-3A53B4E742ED}" srcOrd="2" destOrd="0" presId="urn:microsoft.com/office/officeart/2018/2/layout/IconVerticalSolidList"/>
    <dgm:cxn modelId="{27F49644-FCDE-42AA-919A-0E28EAF35757}" type="presParOf" srcId="{CAD58380-672E-4907-B156-63A4CD5E8508}" destId="{E9E4B379-0C4F-47DF-BFB8-C23842F8EABC}" srcOrd="3" destOrd="0" presId="urn:microsoft.com/office/officeart/2018/2/layout/IconVerticalSolidList"/>
    <dgm:cxn modelId="{729830BA-DCB5-4F7E-8CEA-E40E3FD6BEEA}" type="presParOf" srcId="{6F8DA0FB-5700-40B1-BBD9-860D78B7D1E8}" destId="{DD93767F-B25A-4A07-8964-699B58E997A1}" srcOrd="1" destOrd="0" presId="urn:microsoft.com/office/officeart/2018/2/layout/IconVerticalSolidList"/>
    <dgm:cxn modelId="{DCED50D6-A524-4DE4-8519-DC6C3395247D}" type="presParOf" srcId="{6F8DA0FB-5700-40B1-BBD9-860D78B7D1E8}" destId="{D85183B7-1801-4DBC-84DE-D2EF78631255}" srcOrd="2" destOrd="0" presId="urn:microsoft.com/office/officeart/2018/2/layout/IconVerticalSolidList"/>
    <dgm:cxn modelId="{C317E0E4-DAB4-4F90-AF8C-9763CB27087F}" type="presParOf" srcId="{D85183B7-1801-4DBC-84DE-D2EF78631255}" destId="{CE524E91-0155-49B0-ACB0-20C730D015FD}" srcOrd="0" destOrd="0" presId="urn:microsoft.com/office/officeart/2018/2/layout/IconVerticalSolidList"/>
    <dgm:cxn modelId="{1CEB0DB2-E2F9-4F15-BE30-64E0592E30EE}" type="presParOf" srcId="{D85183B7-1801-4DBC-84DE-D2EF78631255}" destId="{F5B81298-1BC0-4710-BA61-A5BA37221F9B}" srcOrd="1" destOrd="0" presId="urn:microsoft.com/office/officeart/2018/2/layout/IconVerticalSolidList"/>
    <dgm:cxn modelId="{85BA27DE-946F-4AE4-B2F4-C9C9F99ED027}" type="presParOf" srcId="{D85183B7-1801-4DBC-84DE-D2EF78631255}" destId="{59BF57E9-93D9-4330-BFA9-80349DCB5B95}" srcOrd="2" destOrd="0" presId="urn:microsoft.com/office/officeart/2018/2/layout/IconVerticalSolidList"/>
    <dgm:cxn modelId="{9470D0E4-79AD-4D9E-B430-F321234CE13B}" type="presParOf" srcId="{D85183B7-1801-4DBC-84DE-D2EF78631255}" destId="{07055126-343B-4608-918E-E2DDF92EE792}" srcOrd="3" destOrd="0" presId="urn:microsoft.com/office/officeart/2018/2/layout/IconVerticalSolidList"/>
    <dgm:cxn modelId="{410B7CC9-46B9-4EE8-8D28-39B5F8B8FE9F}" type="presParOf" srcId="{6F8DA0FB-5700-40B1-BBD9-860D78B7D1E8}" destId="{7460E003-07F8-402C-9CA8-23A8216970DC}" srcOrd="3" destOrd="0" presId="urn:microsoft.com/office/officeart/2018/2/layout/IconVerticalSolidList"/>
    <dgm:cxn modelId="{736D99AD-AF82-4915-98C8-97B0B36C76A9}" type="presParOf" srcId="{6F8DA0FB-5700-40B1-BBD9-860D78B7D1E8}" destId="{ADC599B3-1A74-4CA7-A925-4AC6145D6B6A}" srcOrd="4" destOrd="0" presId="urn:microsoft.com/office/officeart/2018/2/layout/IconVerticalSolidList"/>
    <dgm:cxn modelId="{7E1D5978-4608-4DD3-9503-A2912A7EFB9C}" type="presParOf" srcId="{ADC599B3-1A74-4CA7-A925-4AC6145D6B6A}" destId="{86EAC6AF-3C36-482E-B862-E50747905F90}" srcOrd="0" destOrd="0" presId="urn:microsoft.com/office/officeart/2018/2/layout/IconVerticalSolidList"/>
    <dgm:cxn modelId="{726FA4F5-16C8-48CF-AA2A-7FD27A24F46F}" type="presParOf" srcId="{ADC599B3-1A74-4CA7-A925-4AC6145D6B6A}" destId="{5F12FF2E-2A0F-416C-99E5-F9BB932241CE}" srcOrd="1" destOrd="0" presId="urn:microsoft.com/office/officeart/2018/2/layout/IconVerticalSolidList"/>
    <dgm:cxn modelId="{9402F15B-0738-4B7A-BC14-6C1E24D259BE}" type="presParOf" srcId="{ADC599B3-1A74-4CA7-A925-4AC6145D6B6A}" destId="{21E133BF-A8F7-4B6A-BDB0-204E4CA783DF}" srcOrd="2" destOrd="0" presId="urn:microsoft.com/office/officeart/2018/2/layout/IconVerticalSolidList"/>
    <dgm:cxn modelId="{8E54ECCD-8CAC-4B2B-9D24-257F18B13AF1}" type="presParOf" srcId="{ADC599B3-1A74-4CA7-A925-4AC6145D6B6A}" destId="{0F5A39FB-6925-47EE-9EA2-1A923AD6B7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0F4C1-8D43-4B4A-BE73-07ACC6833427}">
      <dsp:nvSpPr>
        <dsp:cNvPr id="0" name=""/>
        <dsp:cNvSpPr/>
      </dsp:nvSpPr>
      <dsp:spPr>
        <a:xfrm>
          <a:off x="0" y="434"/>
          <a:ext cx="10515600" cy="1016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FAF60F-ABB8-4620-9132-27B9EA080A79}">
      <dsp:nvSpPr>
        <dsp:cNvPr id="0" name=""/>
        <dsp:cNvSpPr/>
      </dsp:nvSpPr>
      <dsp:spPr>
        <a:xfrm>
          <a:off x="307345" y="229038"/>
          <a:ext cx="558809" cy="558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E4B379-0C4F-47DF-BFB8-C23842F8EABC}">
      <dsp:nvSpPr>
        <dsp:cNvPr id="0" name=""/>
        <dsp:cNvSpPr/>
      </dsp:nvSpPr>
      <dsp:spPr>
        <a:xfrm>
          <a:off x="1173500" y="434"/>
          <a:ext cx="9342099"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29" tIns="107529" rIns="107529" bIns="107529" numCol="1" spcCol="1270" anchor="ctr" anchorCtr="0">
          <a:noAutofit/>
        </a:bodyPr>
        <a:lstStyle/>
        <a:p>
          <a:pPr marL="0" lvl="0" indent="0" algn="l" defTabSz="1111250">
            <a:lnSpc>
              <a:spcPct val="100000"/>
            </a:lnSpc>
            <a:spcBef>
              <a:spcPct val="0"/>
            </a:spcBef>
            <a:spcAft>
              <a:spcPct val="35000"/>
            </a:spcAft>
            <a:buNone/>
          </a:pPr>
          <a:r>
            <a:rPr lang="en-US" sz="2500" kern="1200" dirty="0"/>
            <a:t>Given dataset has zero duplicates</a:t>
          </a:r>
        </a:p>
      </dsp:txBody>
      <dsp:txXfrm>
        <a:off x="1173500" y="434"/>
        <a:ext cx="9342099" cy="1016018"/>
      </dsp:txXfrm>
    </dsp:sp>
    <dsp:sp modelId="{CE524E91-0155-49B0-ACB0-20C730D015FD}">
      <dsp:nvSpPr>
        <dsp:cNvPr id="0" name=""/>
        <dsp:cNvSpPr/>
      </dsp:nvSpPr>
      <dsp:spPr>
        <a:xfrm>
          <a:off x="0" y="1270456"/>
          <a:ext cx="10515600" cy="1016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B81298-1BC0-4710-BA61-A5BA37221F9B}">
      <dsp:nvSpPr>
        <dsp:cNvPr id="0" name=""/>
        <dsp:cNvSpPr/>
      </dsp:nvSpPr>
      <dsp:spPr>
        <a:xfrm>
          <a:off x="307345" y="1499061"/>
          <a:ext cx="558809" cy="558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055126-343B-4608-918E-E2DDF92EE792}">
      <dsp:nvSpPr>
        <dsp:cNvPr id="0" name=""/>
        <dsp:cNvSpPr/>
      </dsp:nvSpPr>
      <dsp:spPr>
        <a:xfrm>
          <a:off x="1173500" y="1270456"/>
          <a:ext cx="9342099"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29" tIns="107529" rIns="107529" bIns="107529" numCol="1" spcCol="1270" anchor="ctr" anchorCtr="0">
          <a:noAutofit/>
        </a:bodyPr>
        <a:lstStyle/>
        <a:p>
          <a:pPr marL="0" lvl="0" indent="0" algn="l" defTabSz="1111250">
            <a:lnSpc>
              <a:spcPct val="100000"/>
            </a:lnSpc>
            <a:spcBef>
              <a:spcPct val="0"/>
            </a:spcBef>
            <a:spcAft>
              <a:spcPct val="35000"/>
            </a:spcAft>
            <a:buNone/>
          </a:pPr>
          <a:r>
            <a:rPr lang="en-US" sz="2500" kern="1200" dirty="0"/>
            <a:t>Also, dataset has no missing values</a:t>
          </a:r>
        </a:p>
      </dsp:txBody>
      <dsp:txXfrm>
        <a:off x="1173500" y="1270456"/>
        <a:ext cx="9342099" cy="1016018"/>
      </dsp:txXfrm>
    </dsp:sp>
    <dsp:sp modelId="{86EAC6AF-3C36-482E-B862-E50747905F90}">
      <dsp:nvSpPr>
        <dsp:cNvPr id="0" name=""/>
        <dsp:cNvSpPr/>
      </dsp:nvSpPr>
      <dsp:spPr>
        <a:xfrm>
          <a:off x="0" y="2540479"/>
          <a:ext cx="10515600" cy="1016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2FF2E-2A0F-416C-99E5-F9BB932241CE}">
      <dsp:nvSpPr>
        <dsp:cNvPr id="0" name=""/>
        <dsp:cNvSpPr/>
      </dsp:nvSpPr>
      <dsp:spPr>
        <a:xfrm>
          <a:off x="307345" y="2769083"/>
          <a:ext cx="558809" cy="5588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5A39FB-6925-47EE-9EA2-1A923AD6B7C9}">
      <dsp:nvSpPr>
        <dsp:cNvPr id="0" name=""/>
        <dsp:cNvSpPr/>
      </dsp:nvSpPr>
      <dsp:spPr>
        <a:xfrm>
          <a:off x="1173500" y="2540479"/>
          <a:ext cx="9342099" cy="1016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529" tIns="107529" rIns="107529" bIns="107529" numCol="1" spcCol="1270" anchor="ctr" anchorCtr="0">
          <a:noAutofit/>
        </a:bodyPr>
        <a:lstStyle/>
        <a:p>
          <a:pPr marL="0" lvl="0" indent="0" algn="l" defTabSz="1111250">
            <a:lnSpc>
              <a:spcPct val="100000"/>
            </a:lnSpc>
            <a:spcBef>
              <a:spcPct val="0"/>
            </a:spcBef>
            <a:spcAft>
              <a:spcPct val="35000"/>
            </a:spcAft>
            <a:buNone/>
          </a:pPr>
          <a:r>
            <a:rPr lang="en-US" sz="2500" kern="1200" dirty="0"/>
            <a:t>In this dataset, date column was split into year, month and day of the week </a:t>
          </a:r>
        </a:p>
      </dsp:txBody>
      <dsp:txXfrm>
        <a:off x="1173500" y="2540479"/>
        <a:ext cx="9342099" cy="10160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333D-29F0-44B5-B626-066648753D0E}" type="datetimeFigureOut">
              <a:rPr lang="en-IN" smtClean="0"/>
              <a:t>30-06-2023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AD91F-9103-47B3-AEAD-13979908ED5E}" type="slidenum">
              <a:rPr lang="en-IN" smtClean="0"/>
              <a:t>‹#›</a:t>
            </a:fld>
            <a:endParaRPr lang="en-IN"/>
          </a:p>
        </p:txBody>
      </p:sp>
    </p:spTree>
    <p:extLst>
      <p:ext uri="{BB962C8B-B14F-4D97-AF65-F5344CB8AC3E}">
        <p14:creationId xmlns:p14="http://schemas.microsoft.com/office/powerpoint/2010/main" val="32458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6AD91F-9103-47B3-AEAD-13979908ED5E}" type="slidenum">
              <a:rPr lang="en-IN" smtClean="0"/>
              <a:t>1</a:t>
            </a:fld>
            <a:endParaRPr lang="en-IN"/>
          </a:p>
        </p:txBody>
      </p:sp>
    </p:spTree>
    <p:extLst>
      <p:ext uri="{BB962C8B-B14F-4D97-AF65-F5344CB8AC3E}">
        <p14:creationId xmlns:p14="http://schemas.microsoft.com/office/powerpoint/2010/main" val="310458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13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04706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74925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2C3C8-780E-4167-9951-82BA828C5DA5}"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994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2C3C8-780E-4167-9951-82BA828C5DA5}" type="datetimeFigureOut">
              <a:rPr lang="en-IN" smtClean="0"/>
              <a:t>30-06-2023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95A57F-1B07-43A3-8BD7-898D4D43A1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49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2C3C8-780E-4167-9951-82BA828C5DA5}"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37925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2C3C8-780E-4167-9951-82BA828C5DA5}" type="datetimeFigureOut">
              <a:rPr lang="en-IN" smtClean="0"/>
              <a:t>30-06-2023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50311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2C3C8-780E-4167-9951-82BA828C5DA5}" type="datetimeFigureOut">
              <a:rPr lang="en-IN" smtClean="0"/>
              <a:t>30-06-2023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314038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02C3C8-780E-4167-9951-82BA828C5DA5}" type="datetimeFigureOut">
              <a:rPr lang="en-IN" smtClean="0"/>
              <a:t>30-06-2023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357187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02C3C8-780E-4167-9951-82BA828C5DA5}" type="datetimeFigureOut">
              <a:rPr lang="en-IN" smtClean="0"/>
              <a:t>30-06-2023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95A57F-1B07-43A3-8BD7-898D4D43A13D}" type="slidenum">
              <a:rPr lang="en-IN" smtClean="0"/>
              <a:t>‹#›</a:t>
            </a:fld>
            <a:endParaRPr lang="en-IN"/>
          </a:p>
        </p:txBody>
      </p:sp>
    </p:spTree>
    <p:extLst>
      <p:ext uri="{BB962C8B-B14F-4D97-AF65-F5344CB8AC3E}">
        <p14:creationId xmlns:p14="http://schemas.microsoft.com/office/powerpoint/2010/main" val="302908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2C3C8-780E-4167-9951-82BA828C5DA5}" type="datetimeFigureOut">
              <a:rPr lang="en-IN" smtClean="0"/>
              <a:t>30-06-2023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95A57F-1B07-43A3-8BD7-898D4D43A13D}" type="slidenum">
              <a:rPr lang="en-IN" smtClean="0"/>
              <a:t>‹#›</a:t>
            </a:fld>
            <a:endParaRPr lang="en-IN"/>
          </a:p>
        </p:txBody>
      </p:sp>
    </p:spTree>
    <p:extLst>
      <p:ext uri="{BB962C8B-B14F-4D97-AF65-F5344CB8AC3E}">
        <p14:creationId xmlns:p14="http://schemas.microsoft.com/office/powerpoint/2010/main" val="28764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02C3C8-780E-4167-9951-82BA828C5DA5}" type="datetimeFigureOut">
              <a:rPr lang="en-IN" smtClean="0"/>
              <a:t>30-06-2023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95A57F-1B07-43A3-8BD7-898D4D43A13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41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6484-32CB-CEC1-3C12-ABD2D00D4A4A}"/>
              </a:ext>
            </a:extLst>
          </p:cNvPr>
          <p:cNvSpPr>
            <a:spLocks noGrp="1"/>
          </p:cNvSpPr>
          <p:nvPr>
            <p:ph type="ctrTitle"/>
          </p:nvPr>
        </p:nvSpPr>
        <p:spPr>
          <a:xfrm>
            <a:off x="1524000" y="3210128"/>
            <a:ext cx="9144000" cy="1092314"/>
          </a:xfrm>
        </p:spPr>
        <p:txBody>
          <a:bodyPr>
            <a:noAutofit/>
          </a:bodyPr>
          <a:lstStyle/>
          <a:p>
            <a:r>
              <a:rPr lang="en-US" sz="5400" dirty="0"/>
              <a:t>Bike Sharing Demand Prediction</a:t>
            </a:r>
            <a:endParaRPr lang="en-IN" sz="5400" dirty="0"/>
          </a:p>
        </p:txBody>
      </p:sp>
      <p:sp>
        <p:nvSpPr>
          <p:cNvPr id="3" name="Subtitle 2">
            <a:extLst>
              <a:ext uri="{FF2B5EF4-FFF2-40B4-BE49-F238E27FC236}">
                <a16:creationId xmlns:a16="http://schemas.microsoft.com/office/drawing/2014/main" id="{8E55C099-CAB2-A901-8E19-931C04C874BB}"/>
              </a:ext>
            </a:extLst>
          </p:cNvPr>
          <p:cNvSpPr>
            <a:spLocks noGrp="1"/>
          </p:cNvSpPr>
          <p:nvPr>
            <p:ph type="subTitle" idx="1"/>
          </p:nvPr>
        </p:nvSpPr>
        <p:spPr>
          <a:xfrm>
            <a:off x="4854102" y="5150840"/>
            <a:ext cx="2859932" cy="665760"/>
          </a:xfrm>
        </p:spPr>
        <p:txBody>
          <a:bodyPr/>
          <a:lstStyle/>
          <a:p>
            <a:r>
              <a:rPr lang="en-US" dirty="0"/>
              <a:t>By </a:t>
            </a:r>
            <a:r>
              <a:rPr lang="en-US" dirty="0" err="1"/>
              <a:t>Prathik</a:t>
            </a:r>
            <a:r>
              <a:rPr lang="en-US" dirty="0"/>
              <a:t> Mane</a:t>
            </a:r>
            <a:endParaRPr lang="en-IN" dirty="0"/>
          </a:p>
        </p:txBody>
      </p:sp>
      <p:sp>
        <p:nvSpPr>
          <p:cNvPr id="4" name="Title 1">
            <a:extLst>
              <a:ext uri="{FF2B5EF4-FFF2-40B4-BE49-F238E27FC236}">
                <a16:creationId xmlns:a16="http://schemas.microsoft.com/office/drawing/2014/main" id="{88435432-1A1C-9C2F-9DDC-FBDDCC2A3E2D}"/>
              </a:ext>
            </a:extLst>
          </p:cNvPr>
          <p:cNvSpPr txBox="1">
            <a:spLocks/>
          </p:cNvSpPr>
          <p:nvPr/>
        </p:nvSpPr>
        <p:spPr>
          <a:xfrm>
            <a:off x="1524000" y="2109350"/>
            <a:ext cx="9144000" cy="100140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FF0000"/>
                </a:solidFill>
                <a:latin typeface="Arial" panose="020B0604020202020204" pitchFamily="34" charset="0"/>
                <a:cs typeface="Arial" panose="020B0604020202020204" pitchFamily="34" charset="0"/>
              </a:rPr>
              <a:t>Capstone Project - 2</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6806084"/>
      </p:ext>
    </p:extLst>
  </p:cSld>
  <p:clrMapOvr>
    <a:masterClrMapping/>
  </p:clrMapOvr>
  <mc:AlternateContent xmlns:mc="http://schemas.openxmlformats.org/markup-compatibility/2006" xmlns:p14="http://schemas.microsoft.com/office/powerpoint/2010/main">
    <mc:Choice Requires="p14">
      <p:transition spd="slow" p14:dur="2000" advTm="8689"/>
    </mc:Choice>
    <mc:Fallback xmlns="">
      <p:transition spd="slow" advTm="86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E53A738-A6B8-9A8F-3FEB-068CFD87FD07}"/>
              </a:ext>
            </a:extLst>
          </p:cNvPr>
          <p:cNvSpPr>
            <a:spLocks noGrp="1"/>
          </p:cNvSpPr>
          <p:nvPr>
            <p:ph type="title"/>
          </p:nvPr>
        </p:nvSpPr>
        <p:spPr>
          <a:xfrm>
            <a:off x="492370" y="516835"/>
            <a:ext cx="3084844" cy="2103875"/>
          </a:xfrm>
        </p:spPr>
        <p:txBody>
          <a:bodyPr vert="horz" lIns="91440" tIns="45720" rIns="91440" bIns="45720" rtlCol="0" anchor="b">
            <a:normAutofit fontScale="90000"/>
          </a:bodyPr>
          <a:lstStyle/>
          <a:p>
            <a:r>
              <a:rPr lang="en-US" sz="4000" dirty="0">
                <a:solidFill>
                  <a:srgbClr val="FFFFFF"/>
                </a:solidFill>
              </a:rPr>
              <a:t>Rented Bike Count and Hour w.r.t Functioning day</a:t>
            </a:r>
            <a:br>
              <a:rPr lang="en-US" sz="3100" b="0" dirty="0">
                <a:solidFill>
                  <a:srgbClr val="FFFFFF"/>
                </a:solidFill>
                <a:effectLst/>
              </a:rPr>
            </a:br>
            <a:endParaRPr lang="en-US" sz="3100" dirty="0">
              <a:solidFill>
                <a:srgbClr val="FFFFFF"/>
              </a:solidFill>
            </a:endParaRPr>
          </a:p>
        </p:txBody>
      </p:sp>
      <p:sp>
        <p:nvSpPr>
          <p:cNvPr id="3" name="TextBox 2">
            <a:extLst>
              <a:ext uri="{FF2B5EF4-FFF2-40B4-BE49-F238E27FC236}">
                <a16:creationId xmlns:a16="http://schemas.microsoft.com/office/drawing/2014/main" id="{B9DE316D-E847-2921-C9E0-10EED9A57E58}"/>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FFFFFF"/>
                </a:solidFill>
              </a:rPr>
              <a:t>Interestingly, there were absolutely zero bikes rented on Non- Functional Day</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FFFFFF"/>
                </a:solidFill>
              </a:rPr>
              <a:t>And Functional Day followed the usual Trend of peek demand at 8AM and 6PM</a:t>
            </a:r>
          </a:p>
        </p:txBody>
      </p:sp>
      <p:sp>
        <p:nvSpPr>
          <p:cNvPr id="6155" name="Rectangle 615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074" name="Picture 2">
            <a:extLst>
              <a:ext uri="{FF2B5EF4-FFF2-40B4-BE49-F238E27FC236}">
                <a16:creationId xmlns:a16="http://schemas.microsoft.com/office/drawing/2014/main" id="{2EE85914-ECC2-426C-A100-4F6268F492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6695" y="1417637"/>
            <a:ext cx="777045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51098"/>
      </p:ext>
    </p:extLst>
  </p:cSld>
  <p:clrMapOvr>
    <a:masterClrMapping/>
  </p:clrMapOvr>
  <mc:AlternateContent xmlns:mc="http://schemas.openxmlformats.org/markup-compatibility/2006" xmlns:p14="http://schemas.microsoft.com/office/powerpoint/2010/main">
    <mc:Choice Requires="p14">
      <p:transition spd="slow" p14:dur="2000" advTm="27692"/>
    </mc:Choice>
    <mc:Fallback xmlns="">
      <p:transition spd="slow" advTm="2769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836AEEF-2C86-4FF0-7528-AF8C7814D9B7}"/>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Rented Bike Count and Hour w.r.t Holiday</a:t>
            </a:r>
            <a:br>
              <a:rPr lang="en-US" sz="3600" b="0" dirty="0">
                <a:solidFill>
                  <a:srgbClr val="FFFFFF"/>
                </a:solidFill>
                <a:effectLst/>
              </a:rPr>
            </a:br>
            <a:endParaRPr lang="en-US" sz="3600" dirty="0">
              <a:solidFill>
                <a:srgbClr val="FFFFFF"/>
              </a:solidFill>
            </a:endParaRPr>
          </a:p>
        </p:txBody>
      </p:sp>
      <p:sp>
        <p:nvSpPr>
          <p:cNvPr id="3" name="TextBox 2">
            <a:extLst>
              <a:ext uri="{FF2B5EF4-FFF2-40B4-BE49-F238E27FC236}">
                <a16:creationId xmlns:a16="http://schemas.microsoft.com/office/drawing/2014/main" id="{C8DA65BA-4880-787A-D21C-8B1B9487D37C}"/>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b="0" dirty="0">
                <a:solidFill>
                  <a:srgbClr val="FFFFFF"/>
                </a:solidFill>
                <a:effectLst/>
              </a:rPr>
              <a:t>1. On Non-Holiday days bike rent demand increased between 7AM-9AM, then again, the demand increased from 5PM - 7PM</a:t>
            </a:r>
          </a:p>
          <a:p>
            <a:pPr marL="285750" indent="-285750" defTabSz="914400">
              <a:lnSpc>
                <a:spcPct val="90000"/>
              </a:lnSpc>
              <a:spcAft>
                <a:spcPts val="600"/>
              </a:spcAft>
              <a:buClr>
                <a:schemeClr val="accent1"/>
              </a:buClr>
              <a:buFont typeface="Arial" panose="020B0604020202020204" pitchFamily="34" charset="0"/>
              <a:buChar char="•"/>
            </a:pPr>
            <a:r>
              <a:rPr lang="en-US" b="0" dirty="0">
                <a:solidFill>
                  <a:srgbClr val="FFFFFF"/>
                </a:solidFill>
                <a:effectLst/>
              </a:rPr>
              <a:t>2. On Holiday days, bike demand was lower throughout the day as compared to Non holiday days</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7179" name="Rectangle 717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098" name="Picture 2">
            <a:extLst>
              <a:ext uri="{FF2B5EF4-FFF2-40B4-BE49-F238E27FC236}">
                <a16:creationId xmlns:a16="http://schemas.microsoft.com/office/drawing/2014/main" id="{98CC7CD9-2062-AE52-94B5-DCCD37AAA3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58904" y="1417637"/>
            <a:ext cx="777045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095127"/>
      </p:ext>
    </p:extLst>
  </p:cSld>
  <p:clrMapOvr>
    <a:masterClrMapping/>
  </p:clrMapOvr>
  <mc:AlternateContent xmlns:mc="http://schemas.openxmlformats.org/markup-compatibility/2006" xmlns:p14="http://schemas.microsoft.com/office/powerpoint/2010/main">
    <mc:Choice Requires="p14">
      <p:transition spd="slow" p14:dur="2000" advTm="30340"/>
    </mc:Choice>
    <mc:Fallback xmlns="">
      <p:transition spd="slow" advTm="303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B74CE0-6D73-65DC-E5A2-3C5F700E274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0" dirty="0">
                <a:solidFill>
                  <a:srgbClr val="FFFFFF"/>
                </a:solidFill>
                <a:effectLst/>
              </a:rPr>
              <a:t>Rented Bike Count and Hour w.r.t Seasons</a:t>
            </a:r>
            <a:br>
              <a:rPr lang="en-US" sz="3600" b="0" dirty="0">
                <a:solidFill>
                  <a:srgbClr val="FFFFFF"/>
                </a:solidFill>
                <a:effectLst/>
              </a:rPr>
            </a:br>
            <a:endParaRPr lang="en-US" sz="3600" dirty="0">
              <a:solidFill>
                <a:srgbClr val="FFFFFF"/>
              </a:solidFill>
            </a:endParaRPr>
          </a:p>
        </p:txBody>
      </p:sp>
      <p:sp>
        <p:nvSpPr>
          <p:cNvPr id="3" name="TextBox 2">
            <a:extLst>
              <a:ext uri="{FF2B5EF4-FFF2-40B4-BE49-F238E27FC236}">
                <a16:creationId xmlns:a16="http://schemas.microsoft.com/office/drawing/2014/main" id="{2D1BDCE6-5251-A8B2-BEBC-976F6B95C67C}"/>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b="0" i="0" dirty="0">
                <a:solidFill>
                  <a:srgbClr val="FFFFFF"/>
                </a:solidFill>
                <a:effectLst/>
              </a:rPr>
              <a:t>Summer season has the highest bike rented count</a:t>
            </a:r>
          </a:p>
          <a:p>
            <a:pPr marL="285750" indent="-285750" defTabSz="914400">
              <a:lnSpc>
                <a:spcPct val="90000"/>
              </a:lnSpc>
              <a:spcAft>
                <a:spcPts val="600"/>
              </a:spcAft>
              <a:buClr>
                <a:schemeClr val="accent1"/>
              </a:buClr>
              <a:buFont typeface="Arial" panose="020B0604020202020204" pitchFamily="34" charset="0"/>
              <a:buChar char="•"/>
            </a:pPr>
            <a:r>
              <a:rPr lang="en-US" b="0" i="0" dirty="0">
                <a:solidFill>
                  <a:srgbClr val="FFFFFF"/>
                </a:solidFill>
                <a:effectLst/>
              </a:rPr>
              <a:t>Winter season has the lowest bike rented count</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8203" name="Rectangle 820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2" name="Picture 2">
            <a:extLst>
              <a:ext uri="{FF2B5EF4-FFF2-40B4-BE49-F238E27FC236}">
                <a16:creationId xmlns:a16="http://schemas.microsoft.com/office/drawing/2014/main" id="{7A2C787C-084D-E64E-ACC0-F1184395B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1215" y="1417637"/>
            <a:ext cx="777045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869971"/>
      </p:ext>
    </p:extLst>
  </p:cSld>
  <p:clrMapOvr>
    <a:masterClrMapping/>
  </p:clrMapOvr>
  <mc:AlternateContent xmlns:mc="http://schemas.openxmlformats.org/markup-compatibility/2006" xmlns:p14="http://schemas.microsoft.com/office/powerpoint/2010/main">
    <mc:Choice Requires="p14">
      <p:transition spd="slow" p14:dur="2000" advTm="16142"/>
    </mc:Choice>
    <mc:Fallback xmlns="">
      <p:transition spd="slow" advTm="1614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255001C-A1E9-187B-ACF9-E3926A79D995}"/>
              </a:ext>
            </a:extLst>
          </p:cNvPr>
          <p:cNvSpPr>
            <a:spLocks noGrp="1"/>
          </p:cNvSpPr>
          <p:nvPr>
            <p:ph type="title"/>
          </p:nvPr>
        </p:nvSpPr>
        <p:spPr>
          <a:xfrm>
            <a:off x="492370" y="516835"/>
            <a:ext cx="3084844" cy="2103875"/>
          </a:xfrm>
        </p:spPr>
        <p:txBody>
          <a:bodyPr vert="horz" lIns="91440" tIns="45720" rIns="91440" bIns="45720" rtlCol="0" anchor="b">
            <a:normAutofit fontScale="90000"/>
          </a:bodyPr>
          <a:lstStyle/>
          <a:p>
            <a:r>
              <a:rPr lang="en-US" sz="4000" b="0" dirty="0">
                <a:solidFill>
                  <a:srgbClr val="FFFFFF"/>
                </a:solidFill>
                <a:effectLst/>
              </a:rPr>
              <a:t>Rented Bike Count and Hour during weekdays</a:t>
            </a:r>
            <a:br>
              <a:rPr lang="en-US" sz="3300" b="0" dirty="0">
                <a:solidFill>
                  <a:srgbClr val="FFFFFF"/>
                </a:solidFill>
                <a:effectLst/>
              </a:rPr>
            </a:br>
            <a:endParaRPr lang="en-US" sz="3300" dirty="0">
              <a:solidFill>
                <a:srgbClr val="FFFFFF"/>
              </a:solidFill>
            </a:endParaRPr>
          </a:p>
        </p:txBody>
      </p:sp>
      <p:sp>
        <p:nvSpPr>
          <p:cNvPr id="3" name="TextBox 2">
            <a:extLst>
              <a:ext uri="{FF2B5EF4-FFF2-40B4-BE49-F238E27FC236}">
                <a16:creationId xmlns:a16="http://schemas.microsoft.com/office/drawing/2014/main" id="{40DE2989-8EEB-1367-B511-8A83EFA7DB8D}"/>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AutoNum type="arabicPeriod"/>
            </a:pPr>
            <a:r>
              <a:rPr lang="en-US" b="0" i="0" dirty="0">
                <a:solidFill>
                  <a:srgbClr val="FFFFFF"/>
                </a:solidFill>
                <a:effectLst/>
              </a:rPr>
              <a:t>From Monday to Friday, the demand for bikes was high was it peaked at 8AM and 6PM</a:t>
            </a:r>
          </a:p>
          <a:p>
            <a:pPr defTabSz="914400">
              <a:lnSpc>
                <a:spcPct val="90000"/>
              </a:lnSpc>
              <a:spcAft>
                <a:spcPts val="600"/>
              </a:spcAft>
              <a:buClr>
                <a:schemeClr val="accent1"/>
              </a:buClr>
              <a:buFont typeface="Calibri" panose="020F0502020204030204" pitchFamily="34" charset="0"/>
              <a:buAutoNum type="arabicPeriod"/>
            </a:pPr>
            <a:r>
              <a:rPr lang="en-US" b="0" i="0" dirty="0">
                <a:solidFill>
                  <a:srgbClr val="FFFFFF"/>
                </a:solidFill>
                <a:effectLst/>
              </a:rPr>
              <a:t>For Saturday and Sunday, the demand for bikes was low as compared to other days.</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9227" name="Rectangle 922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18" name="Picture 2">
            <a:extLst>
              <a:ext uri="{FF2B5EF4-FFF2-40B4-BE49-F238E27FC236}">
                <a16:creationId xmlns:a16="http://schemas.microsoft.com/office/drawing/2014/main" id="{D981D7BB-77DC-C005-33C4-E67EC3CEDB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74385" y="1428620"/>
            <a:ext cx="7730936" cy="400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909453"/>
      </p:ext>
    </p:extLst>
  </p:cSld>
  <p:clrMapOvr>
    <a:masterClrMapping/>
  </p:clrMapOvr>
  <mc:AlternateContent xmlns:mc="http://schemas.openxmlformats.org/markup-compatibility/2006" xmlns:p14="http://schemas.microsoft.com/office/powerpoint/2010/main">
    <mc:Choice Requires="p14">
      <p:transition spd="slow" p14:dur="2000" advTm="25423"/>
    </mc:Choice>
    <mc:Fallback xmlns="">
      <p:transition spd="slow" advTm="254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851F17-BEE5-032D-97F2-051EE0E2591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2800">
                <a:solidFill>
                  <a:srgbClr val="FFFFFF"/>
                </a:solidFill>
              </a:rPr>
              <a:t>Rented Bike Count across Temperature, Humidity, Wind Speed, Visibility, Rainfall and Snowfall</a:t>
            </a:r>
          </a:p>
        </p:txBody>
      </p:sp>
      <p:sp>
        <p:nvSpPr>
          <p:cNvPr id="4" name="TextBox 3">
            <a:extLst>
              <a:ext uri="{FF2B5EF4-FFF2-40B4-BE49-F238E27FC236}">
                <a16:creationId xmlns:a16="http://schemas.microsoft.com/office/drawing/2014/main" id="{E47ED4A9-B035-E4D6-A0C5-4E3B67707091}"/>
              </a:ext>
            </a:extLst>
          </p:cNvPr>
          <p:cNvSpPr txBox="1"/>
          <p:nvPr/>
        </p:nvSpPr>
        <p:spPr>
          <a:xfrm>
            <a:off x="477622" y="2887264"/>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AutoNum type="arabicPeriod"/>
            </a:pPr>
            <a:r>
              <a:rPr lang="en-US" sz="1300" b="0" i="0" dirty="0">
                <a:solidFill>
                  <a:srgbClr val="FFFFFF"/>
                </a:solidFill>
                <a:effectLst/>
              </a:rPr>
              <a:t>As temperature increases till 30°C, rented bike count also increases, after that the rented bike count decreases gradually, similar behavior is seen in Dew point temperature</a:t>
            </a:r>
          </a:p>
          <a:p>
            <a:pPr defTabSz="914400">
              <a:lnSpc>
                <a:spcPct val="90000"/>
              </a:lnSpc>
              <a:spcAft>
                <a:spcPts val="600"/>
              </a:spcAft>
              <a:buClr>
                <a:schemeClr val="accent1"/>
              </a:buClr>
              <a:buFont typeface="Calibri" panose="020F0502020204030204" pitchFamily="34" charset="0"/>
              <a:buAutoNum type="arabicPeriod"/>
            </a:pPr>
            <a:r>
              <a:rPr lang="en-US" sz="1300" b="0" i="0" dirty="0">
                <a:solidFill>
                  <a:srgbClr val="FFFFFF"/>
                </a:solidFill>
                <a:effectLst/>
              </a:rPr>
              <a:t>Till 10% humidity, the rented bike count is steeply increased, but after that the count has fallen drastically</a:t>
            </a:r>
          </a:p>
          <a:p>
            <a:pPr defTabSz="914400">
              <a:lnSpc>
                <a:spcPct val="90000"/>
              </a:lnSpc>
              <a:spcAft>
                <a:spcPts val="600"/>
              </a:spcAft>
              <a:buClr>
                <a:schemeClr val="accent1"/>
              </a:buClr>
              <a:buFont typeface="Calibri" panose="020F0502020204030204" pitchFamily="34" charset="0"/>
              <a:buAutoNum type="arabicPeriod"/>
            </a:pPr>
            <a:r>
              <a:rPr lang="en-US" sz="1300" b="0" i="0" dirty="0">
                <a:solidFill>
                  <a:srgbClr val="FFFFFF"/>
                </a:solidFill>
                <a:effectLst/>
              </a:rPr>
              <a:t>Visibility, Solar radiation doesn't reflect any direct relation with rented bike count</a:t>
            </a:r>
          </a:p>
          <a:p>
            <a:pPr defTabSz="914400">
              <a:lnSpc>
                <a:spcPct val="90000"/>
              </a:lnSpc>
              <a:spcAft>
                <a:spcPts val="600"/>
              </a:spcAft>
              <a:buClr>
                <a:schemeClr val="accent1"/>
              </a:buClr>
              <a:buFont typeface="Calibri" panose="020F0502020204030204" pitchFamily="34" charset="0"/>
              <a:buAutoNum type="arabicPeriod"/>
            </a:pPr>
            <a:r>
              <a:rPr lang="en-US" sz="1300" b="0" i="0" dirty="0">
                <a:solidFill>
                  <a:srgbClr val="FFFFFF"/>
                </a:solidFill>
                <a:effectLst/>
              </a:rPr>
              <a:t>Highest number of rented bike count can be seen when the Snowfall is zero, but it drastically decreases as the snowfall starts</a:t>
            </a:r>
          </a:p>
          <a:p>
            <a:pPr defTabSz="914400">
              <a:lnSpc>
                <a:spcPct val="90000"/>
              </a:lnSpc>
              <a:spcAft>
                <a:spcPts val="600"/>
              </a:spcAft>
              <a:buClr>
                <a:schemeClr val="accent1"/>
              </a:buClr>
              <a:buFont typeface="Calibri" panose="020F0502020204030204" pitchFamily="34" charset="0"/>
              <a:buAutoNum type="arabicPeriod"/>
            </a:pPr>
            <a:r>
              <a:rPr lang="en-US" sz="1300" b="0" i="0" dirty="0">
                <a:solidFill>
                  <a:srgbClr val="FFFFFF"/>
                </a:solidFill>
                <a:effectLst/>
              </a:rPr>
              <a:t>Also, sudden increase in rented bike can be seen when the wind speed is ~7m/s</a:t>
            </a:r>
          </a:p>
          <a:p>
            <a:pPr defTabSz="914400">
              <a:lnSpc>
                <a:spcPct val="90000"/>
              </a:lnSpc>
              <a:spcAft>
                <a:spcPts val="600"/>
              </a:spcAft>
              <a:buClr>
                <a:schemeClr val="accent1"/>
              </a:buClr>
              <a:buFont typeface="Calibri" panose="020F0502020204030204" pitchFamily="34" charset="0"/>
            </a:pPr>
            <a:endParaRPr lang="en-US" sz="1300" dirty="0">
              <a:solidFill>
                <a:srgbClr val="FFFFFF"/>
              </a:solidFill>
            </a:endParaRPr>
          </a:p>
        </p:txBody>
      </p:sp>
      <p:sp>
        <p:nvSpPr>
          <p:cNvPr id="1035" name="Rectangle 103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8" name="Picture 4">
            <a:extLst>
              <a:ext uri="{FF2B5EF4-FFF2-40B4-BE49-F238E27FC236}">
                <a16:creationId xmlns:a16="http://schemas.microsoft.com/office/drawing/2014/main" id="{F47CCE65-6D90-B4E0-D7BC-6C1C7C88A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975" y="928992"/>
            <a:ext cx="7557895" cy="500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46448"/>
      </p:ext>
    </p:extLst>
  </p:cSld>
  <p:clrMapOvr>
    <a:masterClrMapping/>
  </p:clrMapOvr>
  <mc:AlternateContent xmlns:mc="http://schemas.openxmlformats.org/markup-compatibility/2006" xmlns:p14="http://schemas.microsoft.com/office/powerpoint/2010/main">
    <mc:Choice Requires="p14">
      <p:transition spd="slow" p14:dur="2000" advTm="77459"/>
    </mc:Choice>
    <mc:Fallback xmlns="">
      <p:transition spd="slow" advTm="774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546754-1E14-DBA1-6F60-9D25E0C0BD34}"/>
              </a:ext>
            </a:extLst>
          </p:cNvPr>
          <p:cNvSpPr>
            <a:spLocks noGrp="1"/>
          </p:cNvSpPr>
          <p:nvPr>
            <p:ph type="title"/>
          </p:nvPr>
        </p:nvSpPr>
        <p:spPr>
          <a:xfrm>
            <a:off x="492371" y="578840"/>
            <a:ext cx="3084844" cy="1823756"/>
          </a:xfrm>
        </p:spPr>
        <p:txBody>
          <a:bodyPr vert="horz" lIns="91440" tIns="45720" rIns="91440" bIns="45720" rtlCol="0" anchor="b">
            <a:normAutofit/>
          </a:bodyPr>
          <a:lstStyle/>
          <a:p>
            <a:r>
              <a:rPr lang="en-US" sz="2500" b="0" i="0" dirty="0">
                <a:solidFill>
                  <a:srgbClr val="FFFFFF"/>
                </a:solidFill>
                <a:effectLst/>
              </a:rPr>
              <a:t>Regression Analysis: Rented Bike Count vs </a:t>
            </a:r>
            <a:r>
              <a:rPr lang="en-US" sz="2500" dirty="0">
                <a:solidFill>
                  <a:srgbClr val="FFFFFF"/>
                </a:solidFill>
              </a:rPr>
              <a:t>Temperature, Humidity, Wind Speed, Visibility, Rainfall and Snowfall</a:t>
            </a:r>
          </a:p>
        </p:txBody>
      </p:sp>
      <p:sp>
        <p:nvSpPr>
          <p:cNvPr id="4" name="TextBox 3">
            <a:extLst>
              <a:ext uri="{FF2B5EF4-FFF2-40B4-BE49-F238E27FC236}">
                <a16:creationId xmlns:a16="http://schemas.microsoft.com/office/drawing/2014/main" id="{E093F574-9D62-A0D1-334F-1C7B40B4A32C}"/>
              </a:ext>
            </a:extLst>
          </p:cNvPr>
          <p:cNvSpPr txBox="1"/>
          <p:nvPr/>
        </p:nvSpPr>
        <p:spPr>
          <a:xfrm>
            <a:off x="492371" y="3137545"/>
            <a:ext cx="3084844" cy="2851774"/>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buAutoNum type="arabicPeriod"/>
            </a:pPr>
            <a:r>
              <a:rPr lang="en-US" sz="1500" b="0" i="0" dirty="0">
                <a:solidFill>
                  <a:srgbClr val="FFFFFF"/>
                </a:solidFill>
                <a:effectLst/>
              </a:rPr>
              <a:t>Temperature(°C), Wind speed (m/s), Visibility (10m), Dew point temperature(°C), Solar Radiation (MJ/m2) have positive correlation with rented bike count</a:t>
            </a:r>
          </a:p>
          <a:p>
            <a:pPr defTabSz="914400">
              <a:lnSpc>
                <a:spcPct val="90000"/>
              </a:lnSpc>
              <a:spcAft>
                <a:spcPts val="600"/>
              </a:spcAft>
              <a:buClr>
                <a:schemeClr val="accent1"/>
              </a:buClr>
              <a:buFont typeface="Calibri" panose="020F0502020204030204" pitchFamily="34" charset="0"/>
              <a:buAutoNum type="arabicPeriod"/>
            </a:pPr>
            <a:r>
              <a:rPr lang="en-US" sz="1500" b="0" i="0" dirty="0">
                <a:solidFill>
                  <a:srgbClr val="FFFFFF"/>
                </a:solidFill>
                <a:effectLst/>
              </a:rPr>
              <a:t>Humidity(%), Rainfall(mm), Snowfall (cm) have negative correlation with rented bike count</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2059" name="Rectangle 205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2" name="Picture 4">
            <a:extLst>
              <a:ext uri="{FF2B5EF4-FFF2-40B4-BE49-F238E27FC236}">
                <a16:creationId xmlns:a16="http://schemas.microsoft.com/office/drawing/2014/main" id="{C6542782-71C0-534F-67CE-4157E3AB9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0392" y="792804"/>
            <a:ext cx="7969610" cy="527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480182"/>
      </p:ext>
    </p:extLst>
  </p:cSld>
  <p:clrMapOvr>
    <a:masterClrMapping/>
  </p:clrMapOvr>
  <mc:AlternateContent xmlns:mc="http://schemas.openxmlformats.org/markup-compatibility/2006" xmlns:p14="http://schemas.microsoft.com/office/powerpoint/2010/main">
    <mc:Choice Requires="p14">
      <p:transition spd="slow" p14:dur="2000" advTm="32093"/>
    </mc:Choice>
    <mc:Fallback xmlns="">
      <p:transition spd="slow" advTm="320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AE1162-5676-E4D1-E71E-06FFE9C7ACD5}"/>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Correlation Matrix</a:t>
            </a:r>
          </a:p>
        </p:txBody>
      </p:sp>
      <p:sp>
        <p:nvSpPr>
          <p:cNvPr id="3" name="TextBox 2">
            <a:extLst>
              <a:ext uri="{FF2B5EF4-FFF2-40B4-BE49-F238E27FC236}">
                <a16:creationId xmlns:a16="http://schemas.microsoft.com/office/drawing/2014/main" id="{FDA28AC2-83D7-413C-DAA6-8D5241E88C99}"/>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FFFFFF"/>
                </a:solidFill>
              </a:rPr>
              <a:t>Temperature and Dew point temperature has  high Correlation between them i.e., 0.91 This will badly effect while training the model </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FFFFFF"/>
                </a:solidFill>
              </a:rPr>
              <a:t>Using VIF we can decide which column to remove between Temperature and Dew point Temperature</a:t>
            </a:r>
          </a:p>
          <a:p>
            <a:pPr defTabSz="914400">
              <a:lnSpc>
                <a:spcPct val="90000"/>
              </a:lnSpc>
              <a:spcAft>
                <a:spcPts val="600"/>
              </a:spcAft>
              <a:buClr>
                <a:schemeClr val="accent1"/>
              </a:buClr>
              <a:buFont typeface="Calibri" panose="020F0502020204030204" pitchFamily="34" charset="0"/>
            </a:pPr>
            <a:endParaRPr lang="en-US" dirty="0">
              <a:solidFill>
                <a:srgbClr val="FFFFFF"/>
              </a:solidFill>
            </a:endParaRPr>
          </a:p>
        </p:txBody>
      </p:sp>
      <p:sp>
        <p:nvSpPr>
          <p:cNvPr id="12299" name="Rectangle 1229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290" name="Picture 2">
            <a:extLst>
              <a:ext uri="{FF2B5EF4-FFF2-40B4-BE49-F238E27FC236}">
                <a16:creationId xmlns:a16="http://schemas.microsoft.com/office/drawing/2014/main" id="{03EC7532-662E-CE3A-41DF-A4F3DF343D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54437" y="1266460"/>
            <a:ext cx="7466971" cy="472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846599"/>
      </p:ext>
    </p:extLst>
  </p:cSld>
  <p:clrMapOvr>
    <a:masterClrMapping/>
  </p:clrMapOvr>
  <mc:AlternateContent xmlns:mc="http://schemas.openxmlformats.org/markup-compatibility/2006" xmlns:p14="http://schemas.microsoft.com/office/powerpoint/2010/main">
    <mc:Choice Requires="p14">
      <p:transition spd="slow" p14:dur="2000" advTm="29098"/>
    </mc:Choice>
    <mc:Fallback xmlns="">
      <p:transition spd="slow" advTm="2909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49F2-721A-4AA5-5281-745AAF754908}"/>
              </a:ext>
            </a:extLst>
          </p:cNvPr>
          <p:cNvSpPr>
            <a:spLocks noGrp="1"/>
          </p:cNvSpPr>
          <p:nvPr>
            <p:ph type="title"/>
          </p:nvPr>
        </p:nvSpPr>
        <p:spPr>
          <a:xfrm>
            <a:off x="1097280" y="286603"/>
            <a:ext cx="10058400" cy="1441529"/>
          </a:xfrm>
        </p:spPr>
        <p:txBody>
          <a:bodyPr/>
          <a:lstStyle/>
          <a:p>
            <a:r>
              <a:rPr lang="en-US" dirty="0"/>
              <a:t>List of Algorithm Used</a:t>
            </a:r>
            <a:endParaRPr lang="en-IN" dirty="0"/>
          </a:p>
        </p:txBody>
      </p:sp>
      <p:sp>
        <p:nvSpPr>
          <p:cNvPr id="3" name="TextBox 2">
            <a:extLst>
              <a:ext uri="{FF2B5EF4-FFF2-40B4-BE49-F238E27FC236}">
                <a16:creationId xmlns:a16="http://schemas.microsoft.com/office/drawing/2014/main" id="{D9BFF8A1-83D0-2CA9-9598-7902FA2577AE}"/>
              </a:ext>
            </a:extLst>
          </p:cNvPr>
          <p:cNvSpPr txBox="1"/>
          <p:nvPr/>
        </p:nvSpPr>
        <p:spPr>
          <a:xfrm>
            <a:off x="1023457" y="2452213"/>
            <a:ext cx="987384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Linear Regression</a:t>
            </a:r>
          </a:p>
          <a:p>
            <a:pPr marL="285750" indent="-285750">
              <a:buFont typeface="Arial" panose="020B0604020202020204" pitchFamily="34" charset="0"/>
              <a:buChar char="•"/>
            </a:pPr>
            <a:r>
              <a:rPr lang="en-US" sz="2800" dirty="0"/>
              <a:t>Linear Regression with Ridge Regularization</a:t>
            </a:r>
          </a:p>
          <a:p>
            <a:pPr marL="285750" indent="-285750">
              <a:buFont typeface="Arial" panose="020B0604020202020204" pitchFamily="34" charset="0"/>
              <a:buChar char="•"/>
            </a:pPr>
            <a:r>
              <a:rPr lang="en-US" sz="2800" dirty="0"/>
              <a:t>Linear Regression with Lasso Regularization</a:t>
            </a:r>
          </a:p>
          <a:p>
            <a:pPr marL="285750" indent="-285750">
              <a:buFont typeface="Arial" panose="020B0604020202020204" pitchFamily="34" charset="0"/>
              <a:buChar char="•"/>
            </a:pPr>
            <a:r>
              <a:rPr lang="en-US" sz="2800" dirty="0"/>
              <a:t>Decision Tree Regressor</a:t>
            </a:r>
          </a:p>
          <a:p>
            <a:pPr marL="285750" indent="-285750">
              <a:buFont typeface="Arial" panose="020B0604020202020204" pitchFamily="34" charset="0"/>
              <a:buChar char="•"/>
            </a:pPr>
            <a:r>
              <a:rPr lang="en-US" sz="2800" dirty="0"/>
              <a:t>RandomForest Regressor </a:t>
            </a:r>
          </a:p>
          <a:p>
            <a:pPr marL="285750" indent="-285750">
              <a:buFont typeface="Arial" panose="020B0604020202020204" pitchFamily="34" charset="0"/>
              <a:buChar char="•"/>
            </a:pPr>
            <a:r>
              <a:rPr lang="en-US" sz="2800" dirty="0"/>
              <a:t>XGBoost Regressor</a:t>
            </a:r>
            <a:endParaRPr lang="en-IN" sz="2800" dirty="0"/>
          </a:p>
        </p:txBody>
      </p:sp>
    </p:spTree>
    <p:extLst>
      <p:ext uri="{BB962C8B-B14F-4D97-AF65-F5344CB8AC3E}">
        <p14:creationId xmlns:p14="http://schemas.microsoft.com/office/powerpoint/2010/main" val="2997120844"/>
      </p:ext>
    </p:extLst>
  </p:cSld>
  <p:clrMapOvr>
    <a:masterClrMapping/>
  </p:clrMapOvr>
  <mc:AlternateContent xmlns:mc="http://schemas.openxmlformats.org/markup-compatibility/2006" xmlns:p14="http://schemas.microsoft.com/office/powerpoint/2010/main">
    <mc:Choice Requires="p14">
      <p:transition spd="slow" p14:dur="2000" advTm="22189"/>
    </mc:Choice>
    <mc:Fallback xmlns="">
      <p:transition spd="slow" advTm="2218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7F24-DC7C-F88D-8799-07ECA4583695}"/>
              </a:ext>
            </a:extLst>
          </p:cNvPr>
          <p:cNvSpPr>
            <a:spLocks noGrp="1"/>
          </p:cNvSpPr>
          <p:nvPr>
            <p:ph type="title"/>
          </p:nvPr>
        </p:nvSpPr>
        <p:spPr>
          <a:xfrm>
            <a:off x="1097280" y="286603"/>
            <a:ext cx="10058400" cy="1450757"/>
          </a:xfrm>
        </p:spPr>
        <p:txBody>
          <a:bodyPr>
            <a:normAutofit/>
          </a:bodyPr>
          <a:lstStyle/>
          <a:p>
            <a:r>
              <a:rPr lang="en-US"/>
              <a:t>Performance Metrics of different Models</a:t>
            </a:r>
            <a:endParaRPr lang="en-IN" dirty="0"/>
          </a:p>
        </p:txBody>
      </p:sp>
      <p:pic>
        <p:nvPicPr>
          <p:cNvPr id="6" name="Content Placeholder 5">
            <a:extLst>
              <a:ext uri="{FF2B5EF4-FFF2-40B4-BE49-F238E27FC236}">
                <a16:creationId xmlns:a16="http://schemas.microsoft.com/office/drawing/2014/main" id="{AC42070F-92AB-8DAD-FBA1-49DB8484AF97}"/>
              </a:ext>
            </a:extLst>
          </p:cNvPr>
          <p:cNvPicPr>
            <a:picLocks noChangeAspect="1"/>
          </p:cNvPicPr>
          <p:nvPr/>
        </p:nvPicPr>
        <p:blipFill>
          <a:blip r:embed="rId2"/>
          <a:stretch>
            <a:fillRect/>
          </a:stretch>
        </p:blipFill>
        <p:spPr>
          <a:xfrm>
            <a:off x="2913977" y="2252944"/>
            <a:ext cx="6425005" cy="2971563"/>
          </a:xfrm>
          <a:prstGeom prst="rect">
            <a:avLst/>
          </a:prstGeom>
        </p:spPr>
      </p:pic>
    </p:spTree>
    <p:extLst>
      <p:ext uri="{BB962C8B-B14F-4D97-AF65-F5344CB8AC3E}">
        <p14:creationId xmlns:p14="http://schemas.microsoft.com/office/powerpoint/2010/main" val="865980835"/>
      </p:ext>
    </p:extLst>
  </p:cSld>
  <p:clrMapOvr>
    <a:masterClrMapping/>
  </p:clrMapOvr>
  <mc:AlternateContent xmlns:mc="http://schemas.openxmlformats.org/markup-compatibility/2006" xmlns:p14="http://schemas.microsoft.com/office/powerpoint/2010/main">
    <mc:Choice Requires="p14">
      <p:transition spd="slow" p14:dur="2000" advTm="103166"/>
    </mc:Choice>
    <mc:Fallback xmlns="">
      <p:transition spd="slow" advTm="1031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4307FC-9740-3991-DE4B-C262778D4059}"/>
              </a:ext>
            </a:extLst>
          </p:cNvPr>
          <p:cNvSpPr>
            <a:spLocks noGrp="1"/>
          </p:cNvSpPr>
          <p:nvPr>
            <p:ph type="title"/>
          </p:nvPr>
        </p:nvSpPr>
        <p:spPr>
          <a:xfrm>
            <a:off x="4957053" y="140778"/>
            <a:ext cx="2232312" cy="541562"/>
          </a:xfrm>
        </p:spPr>
        <p:txBody>
          <a:bodyPr>
            <a:noAutofit/>
          </a:bodyPr>
          <a:lstStyle/>
          <a:p>
            <a:r>
              <a:rPr lang="en-US" sz="3600" dirty="0"/>
              <a:t>Conclusion</a:t>
            </a:r>
            <a:endParaRPr lang="en-IN" sz="3600" dirty="0"/>
          </a:p>
        </p:txBody>
      </p:sp>
      <p:sp>
        <p:nvSpPr>
          <p:cNvPr id="9" name="TextBox 8">
            <a:extLst>
              <a:ext uri="{FF2B5EF4-FFF2-40B4-BE49-F238E27FC236}">
                <a16:creationId xmlns:a16="http://schemas.microsoft.com/office/drawing/2014/main" id="{FD2D2527-8096-BA27-4B50-639FBABBBCE3}"/>
              </a:ext>
            </a:extLst>
          </p:cNvPr>
          <p:cNvSpPr txBox="1"/>
          <p:nvPr/>
        </p:nvSpPr>
        <p:spPr>
          <a:xfrm>
            <a:off x="88976" y="823118"/>
            <a:ext cx="11576807" cy="5909310"/>
          </a:xfrm>
          <a:prstGeom prst="rect">
            <a:avLst/>
          </a:prstGeom>
          <a:noFill/>
        </p:spPr>
        <p:txBody>
          <a:bodyPr wrap="square" rtlCol="0">
            <a:spAutoFit/>
          </a:bodyPr>
          <a:lstStyle/>
          <a:p>
            <a:pPr algn="l"/>
            <a:r>
              <a:rPr lang="en-US" b="0" i="0" dirty="0">
                <a:solidFill>
                  <a:srgbClr val="212121"/>
                </a:solidFill>
                <a:effectLst/>
              </a:rPr>
              <a:t>Based on the Analysis, the key findings from the exploratory data analysis (EDA) and the evaluation of the machine learning models are:</a:t>
            </a:r>
          </a:p>
          <a:p>
            <a:pPr algn="l"/>
            <a:r>
              <a:rPr lang="en-US" b="0" i="0" dirty="0">
                <a:solidFill>
                  <a:srgbClr val="212121"/>
                </a:solidFill>
                <a:effectLst/>
              </a:rPr>
              <a:t>Exploratory Data Analysis (EDA):</a:t>
            </a:r>
          </a:p>
          <a:p>
            <a:pPr algn="l">
              <a:buFont typeface="Arial" panose="020B0604020202020204" pitchFamily="34" charset="0"/>
              <a:buChar char="•"/>
            </a:pPr>
            <a:r>
              <a:rPr lang="en-US" b="0" i="0" dirty="0">
                <a:solidFill>
                  <a:srgbClr val="212121"/>
                </a:solidFill>
                <a:effectLst/>
              </a:rPr>
              <a:t> Lowest bike rental counts were observed in December, January, and February, while June had the highest rental count.</a:t>
            </a:r>
          </a:p>
          <a:p>
            <a:pPr algn="l">
              <a:buFont typeface="Arial" panose="020B0604020202020204" pitchFamily="34" charset="0"/>
              <a:buChar char="•"/>
            </a:pPr>
            <a:r>
              <a:rPr lang="en-US" b="0" i="0" dirty="0">
                <a:solidFill>
                  <a:srgbClr val="212121"/>
                </a:solidFill>
                <a:effectLst/>
              </a:rPr>
              <a:t> The demand for bikes peaked at 8 AM and 6 PM every month.</a:t>
            </a:r>
          </a:p>
          <a:p>
            <a:pPr algn="l">
              <a:buFont typeface="Arial" panose="020B0604020202020204" pitchFamily="34" charset="0"/>
              <a:buChar char="•"/>
            </a:pPr>
            <a:r>
              <a:rPr lang="en-US" b="0" i="0" dirty="0">
                <a:solidFill>
                  <a:srgbClr val="212121"/>
                </a:solidFill>
                <a:effectLst/>
              </a:rPr>
              <a:t> On non-holiday days, the bike rental demand increased between 7 AM - 9 AM and 5 PM - 7 PM.</a:t>
            </a:r>
          </a:p>
          <a:p>
            <a:pPr algn="l">
              <a:buFont typeface="Arial" panose="020B0604020202020204" pitchFamily="34" charset="0"/>
              <a:buChar char="•"/>
            </a:pPr>
            <a:r>
              <a:rPr lang="en-US" b="0" i="0" dirty="0">
                <a:solidFill>
                  <a:srgbClr val="212121"/>
                </a:solidFill>
                <a:effectLst/>
              </a:rPr>
              <a:t> On holiday days, the bike demand was lower throughout the day compared to non-holiday days.</a:t>
            </a:r>
          </a:p>
          <a:p>
            <a:pPr algn="l">
              <a:buFont typeface="Arial" panose="020B0604020202020204" pitchFamily="34" charset="0"/>
              <a:buChar char="•"/>
            </a:pPr>
            <a:r>
              <a:rPr lang="en-US" b="0" i="0" dirty="0">
                <a:solidFill>
                  <a:srgbClr val="212121"/>
                </a:solidFill>
                <a:effectLst/>
              </a:rPr>
              <a:t> The summer season had the highest bike rental count, while winter had the lowest count.</a:t>
            </a:r>
          </a:p>
          <a:p>
            <a:pPr algn="l">
              <a:buFont typeface="Arial" panose="020B0604020202020204" pitchFamily="34" charset="0"/>
              <a:buChar char="•"/>
            </a:pPr>
            <a:r>
              <a:rPr lang="en-US" b="0" i="0" dirty="0">
                <a:solidFill>
                  <a:srgbClr val="212121"/>
                </a:solidFill>
                <a:effectLst/>
              </a:rPr>
              <a:t> As the temperature increased up to 30°C, the rented bike count also increased, but after that point, the count decreased.</a:t>
            </a:r>
          </a:p>
          <a:p>
            <a:pPr algn="l"/>
            <a:r>
              <a:rPr lang="en-US" b="0" i="0" dirty="0">
                <a:solidFill>
                  <a:srgbClr val="212121"/>
                </a:solidFill>
                <a:effectLst/>
              </a:rPr>
              <a:t>Modeling and Evaluation:</a:t>
            </a:r>
          </a:p>
          <a:p>
            <a:pPr algn="l">
              <a:buFont typeface="Arial" panose="020B0604020202020204" pitchFamily="34" charset="0"/>
              <a:buChar char="•"/>
            </a:pPr>
            <a:r>
              <a:rPr lang="en-US" b="0" i="0" dirty="0">
                <a:solidFill>
                  <a:srgbClr val="212121"/>
                </a:solidFill>
                <a:effectLst/>
              </a:rPr>
              <a:t> Six machine learning algorithms were used: Linear Regression, Linear Regression with Ridge Regularization, Linear Regression with Lasso Regularization, Decision Tree Regressor, Random Forest Regressor, and </a:t>
            </a:r>
            <a:r>
              <a:rPr lang="en-US" b="0" i="0" dirty="0" err="1">
                <a:solidFill>
                  <a:srgbClr val="212121"/>
                </a:solidFill>
                <a:effectLst/>
              </a:rPr>
              <a:t>XGBoost</a:t>
            </a:r>
            <a:r>
              <a:rPr lang="en-US" b="0" i="0" dirty="0">
                <a:solidFill>
                  <a:srgbClr val="212121"/>
                </a:solidFill>
                <a:effectLst/>
              </a:rPr>
              <a:t> Regressor.</a:t>
            </a:r>
          </a:p>
          <a:p>
            <a:pPr algn="l">
              <a:buFont typeface="Arial" panose="020B0604020202020204" pitchFamily="34" charset="0"/>
              <a:buChar char="•"/>
            </a:pPr>
            <a:r>
              <a:rPr lang="en-US" b="0" i="0" dirty="0">
                <a:solidFill>
                  <a:srgbClr val="212121"/>
                </a:solidFill>
                <a:effectLst/>
              </a:rPr>
              <a:t> Evaluation of the models on the training set showed that </a:t>
            </a:r>
            <a:r>
              <a:rPr lang="en-US" b="0" i="0" dirty="0" err="1">
                <a:solidFill>
                  <a:srgbClr val="212121"/>
                </a:solidFill>
                <a:effectLst/>
              </a:rPr>
              <a:t>XGBoost</a:t>
            </a:r>
            <a:r>
              <a:rPr lang="en-US" b="0" i="0" dirty="0">
                <a:solidFill>
                  <a:srgbClr val="212121"/>
                </a:solidFill>
                <a:effectLst/>
              </a:rPr>
              <a:t> Regressor had the lowest Mean Squared Error (MSE), Root Mean Squared Error (RMSE), and Relative Mean Squared Percentage Error (RMPSE), as well as the highest R2 score.</a:t>
            </a:r>
          </a:p>
          <a:p>
            <a:pPr algn="l">
              <a:buFont typeface="Arial" panose="020B0604020202020204" pitchFamily="34" charset="0"/>
              <a:buChar char="•"/>
            </a:pPr>
            <a:r>
              <a:rPr lang="en-US" b="0" i="0" dirty="0">
                <a:solidFill>
                  <a:srgbClr val="212121"/>
                </a:solidFill>
                <a:effectLst/>
              </a:rPr>
              <a:t> Linear Regression, Linear Regression with Ridge Regularization, and Linear Regression with Lasso Regularization models had similar R2, MSE, RMSE, and RMPSE scores.</a:t>
            </a:r>
          </a:p>
          <a:p>
            <a:pPr algn="l">
              <a:buFont typeface="Arial" panose="020B0604020202020204" pitchFamily="34" charset="0"/>
              <a:buChar char="•"/>
            </a:pPr>
            <a:r>
              <a:rPr lang="en-US" b="0" i="0" dirty="0">
                <a:solidFill>
                  <a:srgbClr val="212121"/>
                </a:solidFill>
                <a:effectLst/>
              </a:rPr>
              <a:t> Linear Regression had the highest MSE, RMSE, and RMPSE scores.</a:t>
            </a:r>
          </a:p>
          <a:p>
            <a:pPr algn="l">
              <a:buFont typeface="Arial" panose="020B0604020202020204" pitchFamily="34" charset="0"/>
              <a:buChar char="•"/>
            </a:pPr>
            <a:r>
              <a:rPr lang="en-US" b="0" i="0" dirty="0">
                <a:solidFill>
                  <a:srgbClr val="212121"/>
                </a:solidFill>
                <a:effectLst/>
              </a:rPr>
              <a:t> Also, dataset did not exhibit overfitting.</a:t>
            </a:r>
          </a:p>
          <a:p>
            <a:pPr algn="l"/>
            <a:r>
              <a:rPr lang="en-US" b="0" i="0" dirty="0">
                <a:solidFill>
                  <a:srgbClr val="212121"/>
                </a:solidFill>
                <a:effectLst/>
              </a:rPr>
              <a:t>Overall, the </a:t>
            </a:r>
            <a:r>
              <a:rPr lang="en-US" b="0" i="0" dirty="0" err="1">
                <a:solidFill>
                  <a:srgbClr val="212121"/>
                </a:solidFill>
                <a:effectLst/>
              </a:rPr>
              <a:t>XGBoost</a:t>
            </a:r>
            <a:r>
              <a:rPr lang="en-US" b="0" i="0" dirty="0">
                <a:solidFill>
                  <a:srgbClr val="212121"/>
                </a:solidFill>
                <a:effectLst/>
              </a:rPr>
              <a:t> Regressor performed the best among the evaluated models, showing the lowest errors and the highest R2 score.</a:t>
            </a:r>
          </a:p>
          <a:p>
            <a:endParaRPr lang="en-IN" dirty="0"/>
          </a:p>
        </p:txBody>
      </p:sp>
    </p:spTree>
    <p:extLst>
      <p:ext uri="{BB962C8B-B14F-4D97-AF65-F5344CB8AC3E}">
        <p14:creationId xmlns:p14="http://schemas.microsoft.com/office/powerpoint/2010/main" val="444128107"/>
      </p:ext>
    </p:extLst>
  </p:cSld>
  <p:clrMapOvr>
    <a:masterClrMapping/>
  </p:clrMapOvr>
  <mc:AlternateContent xmlns:mc="http://schemas.openxmlformats.org/markup-compatibility/2006" xmlns:p14="http://schemas.microsoft.com/office/powerpoint/2010/main">
    <mc:Choice Requires="p14">
      <p:transition spd="slow" p14:dur="2000" advTm="152340"/>
    </mc:Choice>
    <mc:Fallback xmlns="">
      <p:transition spd="slow" advTm="1523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E77E-D59E-0D0D-F9F8-9BB06B2EA39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B8F100-FD3E-E5B9-AD43-9DB19A6903B9}"/>
              </a:ext>
            </a:extLst>
          </p:cNvPr>
          <p:cNvSpPr>
            <a:spLocks noGrp="1"/>
          </p:cNvSpPr>
          <p:nvPr>
            <p:ph idx="1"/>
          </p:nvPr>
        </p:nvSpPr>
        <p:spPr>
          <a:xfrm>
            <a:off x="1097280" y="1979802"/>
            <a:ext cx="10058400" cy="3889292"/>
          </a:xfrm>
        </p:spPr>
        <p:txBody>
          <a:bodyPr>
            <a:normAutofit/>
          </a:bodyPr>
          <a:lstStyle/>
          <a:p>
            <a:r>
              <a:rPr lang="en-US" sz="2400" dirty="0">
                <a:solidFill>
                  <a:srgbClr val="000000"/>
                </a:solidFill>
                <a:effectLs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p>
          <a:p>
            <a:endParaRPr lang="en-IN" dirty="0"/>
          </a:p>
        </p:txBody>
      </p:sp>
      <p:sp>
        <p:nvSpPr>
          <p:cNvPr id="4" name="TextBox 3">
            <a:extLst>
              <a:ext uri="{FF2B5EF4-FFF2-40B4-BE49-F238E27FC236}">
                <a16:creationId xmlns:a16="http://schemas.microsoft.com/office/drawing/2014/main" id="{FDBB269F-75F3-9C5C-8BBE-7204230840D6}"/>
              </a:ext>
            </a:extLst>
          </p:cNvPr>
          <p:cNvSpPr txBox="1"/>
          <p:nvPr/>
        </p:nvSpPr>
        <p:spPr>
          <a:xfrm>
            <a:off x="1066800" y="4521666"/>
            <a:ext cx="10058400" cy="830997"/>
          </a:xfrm>
          <a:prstGeom prst="rect">
            <a:avLst/>
          </a:prstGeom>
          <a:noFill/>
        </p:spPr>
        <p:txBody>
          <a:bodyPr wrap="square" rtlCol="0">
            <a:spAutoFit/>
          </a:bodyPr>
          <a:lstStyle/>
          <a:p>
            <a:r>
              <a:rPr lang="en-US" sz="2400" dirty="0"/>
              <a:t>The objective of this project is to predict </a:t>
            </a:r>
            <a:r>
              <a:rPr lang="en-US" sz="2400" b="0" i="0" dirty="0">
                <a:effectLst/>
              </a:rPr>
              <a:t>bike rental demand based on the prevailing weather conditions, time of day and other factors</a:t>
            </a:r>
            <a:endParaRPr lang="en-IN" sz="2400" dirty="0"/>
          </a:p>
        </p:txBody>
      </p:sp>
    </p:spTree>
    <p:extLst>
      <p:ext uri="{BB962C8B-B14F-4D97-AF65-F5344CB8AC3E}">
        <p14:creationId xmlns:p14="http://schemas.microsoft.com/office/powerpoint/2010/main" val="1805671473"/>
      </p:ext>
    </p:extLst>
  </p:cSld>
  <p:clrMapOvr>
    <a:masterClrMapping/>
  </p:clrMapOvr>
  <mc:AlternateContent xmlns:mc="http://schemas.openxmlformats.org/markup-compatibility/2006" xmlns:p14="http://schemas.microsoft.com/office/powerpoint/2010/main">
    <mc:Choice Requires="p14">
      <p:transition spd="slow" p14:dur="2000" advTm="42073"/>
    </mc:Choice>
    <mc:Fallback xmlns="">
      <p:transition spd="slow" advTm="420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C7519FB-FD80-7659-AB1A-893BA97727DA}"/>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Data Description</a:t>
            </a:r>
            <a:endParaRPr lang="en-IN" sz="3600" dirty="0">
              <a:solidFill>
                <a:srgbClr val="FFFFFF"/>
              </a:solidFill>
            </a:endParaRP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F006125-195E-A4A7-E333-B9C0606AEDA0}"/>
              </a:ext>
            </a:extLst>
          </p:cNvPr>
          <p:cNvSpPr>
            <a:spLocks noGrp="1"/>
          </p:cNvSpPr>
          <p:nvPr>
            <p:ph idx="1"/>
          </p:nvPr>
        </p:nvSpPr>
        <p:spPr>
          <a:xfrm>
            <a:off x="4357992" y="275396"/>
            <a:ext cx="7649758" cy="6595353"/>
          </a:xfrm>
        </p:spPr>
        <p:txBody>
          <a:bodyPr anchor="ctr">
            <a:normAutofit fontScale="92500" lnSpcReduction="10000"/>
          </a:bodyPr>
          <a:lstStyle/>
          <a:p>
            <a:pPr marL="434340" indent="-342900">
              <a:buFont typeface="Arial" panose="020B0604020202020204" pitchFamily="34" charset="0"/>
              <a:buChar char="•"/>
            </a:pPr>
            <a:r>
              <a:rPr lang="en-IN" b="0" i="0" dirty="0">
                <a:solidFill>
                  <a:srgbClr val="212121"/>
                </a:solidFill>
                <a:effectLst/>
              </a:rPr>
              <a:t>This dataset contains 8760 rows and 14 columns.</a:t>
            </a:r>
            <a:endParaRPr lang="en-US" dirty="0"/>
          </a:p>
          <a:p>
            <a:pPr marL="434340" indent="-342900">
              <a:buFont typeface="Arial" panose="020B0604020202020204" pitchFamily="34" charset="0"/>
              <a:buChar char="•"/>
            </a:pPr>
            <a:r>
              <a:rPr lang="en-US" dirty="0"/>
              <a:t>Date: Date in DD/MM/YYYY format</a:t>
            </a:r>
          </a:p>
          <a:p>
            <a:pPr marL="434340" indent="-342900">
              <a:buFont typeface="Arial" panose="020B0604020202020204" pitchFamily="34" charset="0"/>
              <a:buChar char="•"/>
            </a:pPr>
            <a:r>
              <a:rPr lang="en-US" dirty="0"/>
              <a:t>Hour: Hour of the day (0-23) </a:t>
            </a:r>
          </a:p>
          <a:p>
            <a:pPr marL="434340" indent="-342900">
              <a:buFont typeface="Arial" panose="020B0604020202020204" pitchFamily="34" charset="0"/>
              <a:buChar char="•"/>
            </a:pPr>
            <a:r>
              <a:rPr lang="en-US" dirty="0"/>
              <a:t>Temperature:  Temperature of the day in Celsius</a:t>
            </a:r>
          </a:p>
          <a:p>
            <a:pPr marL="434340" indent="-342900">
              <a:buFont typeface="Arial" panose="020B0604020202020204" pitchFamily="34" charset="0"/>
              <a:buChar char="•"/>
            </a:pPr>
            <a:r>
              <a:rPr lang="en-US" dirty="0"/>
              <a:t>Humidity: Humidity measure(relative)</a:t>
            </a:r>
          </a:p>
          <a:p>
            <a:pPr marL="434340" indent="-342900">
              <a:buFont typeface="Arial" panose="020B0604020202020204" pitchFamily="34" charset="0"/>
              <a:buChar char="•"/>
            </a:pPr>
            <a:r>
              <a:rPr lang="en-US" dirty="0"/>
              <a:t>Windspeed:  Windspeed measure in m/s</a:t>
            </a:r>
          </a:p>
          <a:p>
            <a:pPr marL="434340" indent="-342900">
              <a:buFont typeface="Arial" panose="020B0604020202020204" pitchFamily="34" charset="0"/>
              <a:buChar char="•"/>
            </a:pPr>
            <a:r>
              <a:rPr lang="en-US" dirty="0"/>
              <a:t>Visibility: Visibility measure</a:t>
            </a:r>
          </a:p>
          <a:p>
            <a:pPr marL="434340" indent="-342900">
              <a:buFont typeface="Arial" panose="020B0604020202020204" pitchFamily="34" charset="0"/>
              <a:buChar char="•"/>
            </a:pPr>
            <a:r>
              <a:rPr lang="en-US" dirty="0"/>
              <a:t>Dew Point Temperature:  Dew Point Temperature Measure in Celsius</a:t>
            </a:r>
          </a:p>
          <a:p>
            <a:pPr marL="434340" indent="-342900">
              <a:buFont typeface="Arial" panose="020B0604020202020204" pitchFamily="34" charset="0"/>
              <a:buChar char="•"/>
            </a:pPr>
            <a:r>
              <a:rPr lang="en-US" dirty="0"/>
              <a:t>Solar Radiation: Solar Radiation Measure  </a:t>
            </a:r>
          </a:p>
          <a:p>
            <a:pPr marL="434340" indent="-342900">
              <a:buFont typeface="Arial" panose="020B0604020202020204" pitchFamily="34" charset="0"/>
              <a:buChar char="•"/>
            </a:pPr>
            <a:r>
              <a:rPr lang="en-US" dirty="0"/>
              <a:t>Rainfall: Rainfall in mm</a:t>
            </a:r>
          </a:p>
          <a:p>
            <a:pPr marL="434340" indent="-342900">
              <a:buFont typeface="Arial" panose="020B0604020202020204" pitchFamily="34" charset="0"/>
              <a:buChar char="•"/>
            </a:pPr>
            <a:r>
              <a:rPr lang="en-US" dirty="0"/>
              <a:t>Snowfall: Snowfall measure</a:t>
            </a:r>
          </a:p>
          <a:p>
            <a:pPr marL="434340" indent="-342900">
              <a:buFont typeface="Arial" panose="020B0604020202020204" pitchFamily="34" charset="0"/>
              <a:buChar char="•"/>
            </a:pPr>
            <a:r>
              <a:rPr lang="en-US" dirty="0"/>
              <a:t>Seasons:  1 = spring, 2 = summer, 3 = fall, 4 = winter</a:t>
            </a:r>
          </a:p>
          <a:p>
            <a:pPr marL="434340" indent="-342900">
              <a:buFont typeface="Arial" panose="020B0604020202020204" pitchFamily="34" charset="0"/>
              <a:buChar char="•"/>
            </a:pPr>
            <a:r>
              <a:rPr lang="en-US" dirty="0"/>
              <a:t>Holiday:  Whether a holiday or not</a:t>
            </a:r>
          </a:p>
          <a:p>
            <a:pPr marL="434340" indent="-342900">
              <a:buFont typeface="Arial" panose="020B0604020202020204" pitchFamily="34" charset="0"/>
              <a:buChar char="•"/>
            </a:pPr>
            <a:r>
              <a:rPr lang="en-US" dirty="0"/>
              <a:t>Functional Day:  Whether a functional day or not i.e., day is neither a weekend nor holiday</a:t>
            </a:r>
          </a:p>
          <a:p>
            <a:pPr marL="434340" indent="-342900">
              <a:buFont typeface="Arial" panose="020B0604020202020204" pitchFamily="34" charset="0"/>
              <a:buChar char="•"/>
            </a:pPr>
            <a:r>
              <a:rPr lang="en-US" dirty="0"/>
              <a:t>Rented bike count: This is dependent variable which we need to predict</a:t>
            </a:r>
            <a:endParaRPr lang="en-US" sz="1600" dirty="0"/>
          </a:p>
        </p:txBody>
      </p:sp>
    </p:spTree>
    <p:extLst>
      <p:ext uri="{BB962C8B-B14F-4D97-AF65-F5344CB8AC3E}">
        <p14:creationId xmlns:p14="http://schemas.microsoft.com/office/powerpoint/2010/main" val="4122162541"/>
      </p:ext>
    </p:extLst>
  </p:cSld>
  <p:clrMapOvr>
    <a:masterClrMapping/>
  </p:clrMapOvr>
  <mc:AlternateContent xmlns:mc="http://schemas.openxmlformats.org/markup-compatibility/2006" xmlns:p14="http://schemas.microsoft.com/office/powerpoint/2010/main">
    <mc:Choice Requires="p14">
      <p:transition spd="slow" p14:dur="2000" advTm="105284"/>
    </mc:Choice>
    <mc:Fallback xmlns="">
      <p:transition spd="slow" advTm="1052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5A74-0781-2812-2D0B-BE11BCBDCACB}"/>
              </a:ext>
            </a:extLst>
          </p:cNvPr>
          <p:cNvSpPr>
            <a:spLocks noGrp="1"/>
          </p:cNvSpPr>
          <p:nvPr>
            <p:ph type="title"/>
          </p:nvPr>
        </p:nvSpPr>
        <p:spPr>
          <a:xfrm>
            <a:off x="838199" y="826520"/>
            <a:ext cx="10515599" cy="809334"/>
          </a:xfrm>
        </p:spPr>
        <p:txBody>
          <a:bodyPr/>
          <a:lstStyle/>
          <a:p>
            <a:pPr algn="ctr"/>
            <a:r>
              <a:rPr lang="en-US" dirty="0"/>
              <a:t>Data Cleaning and Manipulation</a:t>
            </a:r>
            <a:endParaRPr lang="en-IN" dirty="0"/>
          </a:p>
        </p:txBody>
      </p:sp>
      <p:graphicFrame>
        <p:nvGraphicFramePr>
          <p:cNvPr id="5" name="Content Placeholder 2">
            <a:extLst>
              <a:ext uri="{FF2B5EF4-FFF2-40B4-BE49-F238E27FC236}">
                <a16:creationId xmlns:a16="http://schemas.microsoft.com/office/drawing/2014/main" id="{25D9491F-166E-8D3D-54EE-11910C0D4142}"/>
              </a:ext>
            </a:extLst>
          </p:cNvPr>
          <p:cNvGraphicFramePr>
            <a:graphicFrameLocks noGrp="1"/>
          </p:cNvGraphicFramePr>
          <p:nvPr>
            <p:ph idx="1"/>
            <p:extLst>
              <p:ext uri="{D42A27DB-BD31-4B8C-83A1-F6EECF244321}">
                <p14:modId xmlns:p14="http://schemas.microsoft.com/office/powerpoint/2010/main" val="4150337493"/>
              </p:ext>
            </p:extLst>
          </p:nvPr>
        </p:nvGraphicFramePr>
        <p:xfrm>
          <a:off x="838200" y="2147582"/>
          <a:ext cx="10515600" cy="3556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8876416"/>
      </p:ext>
    </p:extLst>
  </p:cSld>
  <p:clrMapOvr>
    <a:masterClrMapping/>
  </p:clrMapOvr>
  <mc:AlternateContent xmlns:mc="http://schemas.openxmlformats.org/markup-compatibility/2006" xmlns:p14="http://schemas.microsoft.com/office/powerpoint/2010/main">
    <mc:Choice Requires="p14">
      <p:transition spd="slow" p14:dur="2000" advTm="37647"/>
    </mc:Choice>
    <mc:Fallback xmlns="">
      <p:transition spd="slow" advTm="3764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C216-46C7-D8F5-5F53-8FFE2268890C}"/>
              </a:ext>
            </a:extLst>
          </p:cNvPr>
          <p:cNvSpPr>
            <a:spLocks noGrp="1"/>
          </p:cNvSpPr>
          <p:nvPr>
            <p:ph type="title"/>
          </p:nvPr>
        </p:nvSpPr>
        <p:spPr/>
        <p:txBody>
          <a:bodyPr/>
          <a:lstStyle/>
          <a:p>
            <a:r>
              <a:rPr lang="en-US" dirty="0"/>
              <a:t>EDA</a:t>
            </a:r>
            <a:endParaRPr lang="en-IN" dirty="0"/>
          </a:p>
        </p:txBody>
      </p:sp>
      <p:pic>
        <p:nvPicPr>
          <p:cNvPr id="2050" name="Picture 2">
            <a:extLst>
              <a:ext uri="{FF2B5EF4-FFF2-40B4-BE49-F238E27FC236}">
                <a16:creationId xmlns:a16="http://schemas.microsoft.com/office/drawing/2014/main" id="{EDBD4143-6EBE-BFB0-44F0-EA9583F462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234" y="2013626"/>
            <a:ext cx="11974766" cy="26560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FA8547-7CF9-EC38-3395-72AEB19C888F}"/>
              </a:ext>
            </a:extLst>
          </p:cNvPr>
          <p:cNvSpPr txBox="1"/>
          <p:nvPr/>
        </p:nvSpPr>
        <p:spPr>
          <a:xfrm>
            <a:off x="1097280" y="4844374"/>
            <a:ext cx="10058400" cy="147732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rgbClr val="000000"/>
                </a:solidFill>
              </a:rPr>
              <a:t>1. Seasons has approximately equally distributed data for all categories(</a:t>
            </a:r>
            <a:r>
              <a:rPr lang="en-IN" dirty="0">
                <a:solidFill>
                  <a:srgbClr val="000000"/>
                </a:solidFill>
              </a:rPr>
              <a:t>Spring-2208, Summer-2208, Autumn-2184, Winter-2160)</a:t>
            </a:r>
            <a:endParaRPr lang="en-US" dirty="0">
              <a:solidFill>
                <a:srgbClr val="000000"/>
              </a:solidFill>
            </a:endParaRPr>
          </a:p>
          <a:p>
            <a:pPr marL="342900" indent="-342900">
              <a:buFont typeface="Arial" panose="020B0604020202020204" pitchFamily="34" charset="0"/>
              <a:buChar char="•"/>
            </a:pPr>
            <a:r>
              <a:rPr lang="en-US" dirty="0">
                <a:solidFill>
                  <a:srgbClr val="000000"/>
                </a:solidFill>
              </a:rPr>
              <a:t>2. Hour has exactly equally distributed data for all categories</a:t>
            </a:r>
          </a:p>
          <a:p>
            <a:pPr marL="342900" indent="-342900">
              <a:buFont typeface="Arial" panose="020B0604020202020204" pitchFamily="34" charset="0"/>
              <a:buChar char="•"/>
            </a:pPr>
            <a:r>
              <a:rPr lang="en-US" dirty="0">
                <a:solidFill>
                  <a:srgbClr val="000000"/>
                </a:solidFill>
              </a:rPr>
              <a:t>3. Holiday and Functional Day has unequal data distribution in the categories</a:t>
            </a:r>
          </a:p>
          <a:p>
            <a:endParaRPr lang="en-IN" dirty="0"/>
          </a:p>
        </p:txBody>
      </p:sp>
    </p:spTree>
    <p:extLst>
      <p:ext uri="{BB962C8B-B14F-4D97-AF65-F5344CB8AC3E}">
        <p14:creationId xmlns:p14="http://schemas.microsoft.com/office/powerpoint/2010/main" val="2198320827"/>
      </p:ext>
    </p:extLst>
  </p:cSld>
  <p:clrMapOvr>
    <a:masterClrMapping/>
  </p:clrMapOvr>
  <mc:AlternateContent xmlns:mc="http://schemas.openxmlformats.org/markup-compatibility/2006" xmlns:p14="http://schemas.microsoft.com/office/powerpoint/2010/main">
    <mc:Choice Requires="p14">
      <p:transition spd="slow" p14:dur="2000" advTm="61572"/>
    </mc:Choice>
    <mc:Fallback xmlns="">
      <p:transition spd="slow" advTm="615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4BED-53F4-00C1-BA61-41109FEA71E6}"/>
              </a:ext>
            </a:extLst>
          </p:cNvPr>
          <p:cNvSpPr>
            <a:spLocks noGrp="1"/>
          </p:cNvSpPr>
          <p:nvPr>
            <p:ph type="title"/>
          </p:nvPr>
        </p:nvSpPr>
        <p:spPr>
          <a:xfrm>
            <a:off x="5064867" y="330320"/>
            <a:ext cx="2062265" cy="611019"/>
          </a:xfrm>
        </p:spPr>
        <p:txBody>
          <a:bodyPr>
            <a:normAutofit fontScale="90000"/>
          </a:bodyPr>
          <a:lstStyle/>
          <a:p>
            <a:r>
              <a:rPr lang="en-US" dirty="0"/>
              <a:t>Box Plot</a:t>
            </a:r>
            <a:endParaRPr lang="en-IN" dirty="0"/>
          </a:p>
        </p:txBody>
      </p:sp>
      <p:pic>
        <p:nvPicPr>
          <p:cNvPr id="1026" name="Picture 2">
            <a:extLst>
              <a:ext uri="{FF2B5EF4-FFF2-40B4-BE49-F238E27FC236}">
                <a16:creationId xmlns:a16="http://schemas.microsoft.com/office/drawing/2014/main" id="{58529A1A-8CC8-E20B-89D5-5C56D62B70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941339"/>
            <a:ext cx="10515600" cy="4177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D6872C-CB80-520A-4B7E-35E66A15EEA8}"/>
              </a:ext>
            </a:extLst>
          </p:cNvPr>
          <p:cNvSpPr txBox="1"/>
          <p:nvPr/>
        </p:nvSpPr>
        <p:spPr>
          <a:xfrm>
            <a:off x="838201" y="5593495"/>
            <a:ext cx="10515599" cy="646331"/>
          </a:xfrm>
          <a:prstGeom prst="rect">
            <a:avLst/>
          </a:prstGeom>
          <a:noFill/>
        </p:spPr>
        <p:txBody>
          <a:bodyPr wrap="square" rtlCol="0">
            <a:spAutoFit/>
          </a:bodyPr>
          <a:lstStyle/>
          <a:p>
            <a:r>
              <a:rPr lang="en-US" b="0" dirty="0">
                <a:solidFill>
                  <a:srgbClr val="000000"/>
                </a:solidFill>
                <a:effectLst/>
              </a:rPr>
              <a:t>We can conclude here that windspeed, Solar Radiation, Rainfall, Snowfall has outliers in it, also data has skewed distribution, so used Capping &amp; Percentile Method </a:t>
            </a:r>
            <a:r>
              <a:rPr lang="en-IN" dirty="0"/>
              <a:t>For outlier removal</a:t>
            </a:r>
          </a:p>
        </p:txBody>
      </p:sp>
    </p:spTree>
    <p:extLst>
      <p:ext uri="{BB962C8B-B14F-4D97-AF65-F5344CB8AC3E}">
        <p14:creationId xmlns:p14="http://schemas.microsoft.com/office/powerpoint/2010/main" val="2034934595"/>
      </p:ext>
    </p:extLst>
  </p:cSld>
  <p:clrMapOvr>
    <a:masterClrMapping/>
  </p:clrMapOvr>
  <mc:AlternateContent xmlns:mc="http://schemas.openxmlformats.org/markup-compatibility/2006" xmlns:p14="http://schemas.microsoft.com/office/powerpoint/2010/main">
    <mc:Choice Requires="p14">
      <p:transition spd="slow" p14:dur="2000" advTm="41629"/>
    </mc:Choice>
    <mc:Fallback xmlns="">
      <p:transition spd="slow" advTm="416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7" name="Rectangle 410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4307FC-9740-3991-DE4B-C262778D4059}"/>
              </a:ext>
            </a:extLst>
          </p:cNvPr>
          <p:cNvSpPr>
            <a:spLocks noGrp="1"/>
          </p:cNvSpPr>
          <p:nvPr>
            <p:ph type="title"/>
          </p:nvPr>
        </p:nvSpPr>
        <p:spPr>
          <a:xfrm>
            <a:off x="5434388" y="70834"/>
            <a:ext cx="2036455" cy="501108"/>
          </a:xfrm>
        </p:spPr>
        <p:txBody>
          <a:bodyPr>
            <a:noAutofit/>
          </a:bodyPr>
          <a:lstStyle/>
          <a:p>
            <a:r>
              <a:rPr lang="en-US" sz="3600" dirty="0"/>
              <a:t>Skewness</a:t>
            </a:r>
            <a:endParaRPr lang="en-IN" sz="3600" dirty="0"/>
          </a:p>
        </p:txBody>
      </p:sp>
      <p:pic>
        <p:nvPicPr>
          <p:cNvPr id="3" name="Content Placeholder 2">
            <a:extLst>
              <a:ext uri="{FF2B5EF4-FFF2-40B4-BE49-F238E27FC236}">
                <a16:creationId xmlns:a16="http://schemas.microsoft.com/office/drawing/2014/main" id="{30AE7423-641C-AEEF-70C2-5FACD6619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9258" y="711789"/>
            <a:ext cx="10253484" cy="355701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a:extLst>
              <a:ext uri="{FF2B5EF4-FFF2-40B4-BE49-F238E27FC236}">
                <a16:creationId xmlns:a16="http://schemas.microsoft.com/office/drawing/2014/main" id="{8352931D-D03C-9778-0323-AF537DA2285D}"/>
              </a:ext>
            </a:extLst>
          </p:cNvPr>
          <p:cNvPicPr>
            <a:picLocks noChangeAspect="1"/>
          </p:cNvPicPr>
          <p:nvPr/>
        </p:nvPicPr>
        <p:blipFill>
          <a:blip r:embed="rId3"/>
          <a:stretch>
            <a:fillRect/>
          </a:stretch>
        </p:blipFill>
        <p:spPr>
          <a:xfrm>
            <a:off x="5154196" y="4525652"/>
            <a:ext cx="6791106" cy="1644253"/>
          </a:xfrm>
          <a:prstGeom prst="rect">
            <a:avLst/>
          </a:prstGeom>
        </p:spPr>
      </p:pic>
      <p:sp>
        <p:nvSpPr>
          <p:cNvPr id="6" name="TextBox 5">
            <a:extLst>
              <a:ext uri="{FF2B5EF4-FFF2-40B4-BE49-F238E27FC236}">
                <a16:creationId xmlns:a16="http://schemas.microsoft.com/office/drawing/2014/main" id="{C1E7F60E-3951-3B1D-5D29-48AA5BEE628D}"/>
              </a:ext>
            </a:extLst>
          </p:cNvPr>
          <p:cNvSpPr txBox="1"/>
          <p:nvPr/>
        </p:nvSpPr>
        <p:spPr>
          <a:xfrm>
            <a:off x="164839" y="4805165"/>
            <a:ext cx="4600616" cy="1200329"/>
          </a:xfrm>
          <a:prstGeom prst="rect">
            <a:avLst/>
          </a:prstGeom>
          <a:noFill/>
        </p:spPr>
        <p:txBody>
          <a:bodyPr wrap="square" rtlCol="0">
            <a:spAutoFit/>
          </a:bodyPr>
          <a:lstStyle/>
          <a:p>
            <a:pPr algn="l">
              <a:buFont typeface="+mj-lt"/>
              <a:buAutoNum type="arabicPeriod"/>
            </a:pPr>
            <a:r>
              <a:rPr lang="en-US" b="0" i="0" dirty="0">
                <a:solidFill>
                  <a:srgbClr val="212121"/>
                </a:solidFill>
                <a:effectLst/>
                <a:latin typeface="Roboto" panose="02000000000000000000" pitchFamily="2" charset="0"/>
              </a:rPr>
              <a:t>Visibility, Solar Radiation, Rainfall and snowfall has highly skewed data</a:t>
            </a:r>
          </a:p>
          <a:p>
            <a:pPr algn="l">
              <a:buFont typeface="+mj-lt"/>
              <a:buAutoNum type="arabicPeriod"/>
            </a:pPr>
            <a:r>
              <a:rPr lang="en-US" b="0" i="0" dirty="0">
                <a:solidFill>
                  <a:srgbClr val="212121"/>
                </a:solidFill>
                <a:effectLst/>
                <a:latin typeface="Roboto" panose="02000000000000000000" pitchFamily="2" charset="0"/>
              </a:rPr>
              <a:t>While other attributes have comparatively less skewed data</a:t>
            </a:r>
          </a:p>
        </p:txBody>
      </p:sp>
    </p:spTree>
    <p:extLst>
      <p:ext uri="{BB962C8B-B14F-4D97-AF65-F5344CB8AC3E}">
        <p14:creationId xmlns:p14="http://schemas.microsoft.com/office/powerpoint/2010/main" val="2000688070"/>
      </p:ext>
    </p:extLst>
  </p:cSld>
  <p:clrMapOvr>
    <a:masterClrMapping/>
  </p:clrMapOvr>
  <mc:AlternateContent xmlns:mc="http://schemas.openxmlformats.org/markup-compatibility/2006" xmlns:p14="http://schemas.microsoft.com/office/powerpoint/2010/main">
    <mc:Choice Requires="p14">
      <p:transition spd="slow" p14:dur="2000" advTm="58093"/>
    </mc:Choice>
    <mc:Fallback xmlns="">
      <p:transition spd="slow" advTm="580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882293A-DC8E-C76E-FE75-CB07DF6B9FF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a:solidFill>
                  <a:srgbClr val="FFFFFF"/>
                </a:solidFill>
              </a:rPr>
              <a:t>Rented Bike Count per Hour in different months</a:t>
            </a:r>
          </a:p>
        </p:txBody>
      </p:sp>
      <p:sp>
        <p:nvSpPr>
          <p:cNvPr id="3" name="TextBox 2">
            <a:extLst>
              <a:ext uri="{FF2B5EF4-FFF2-40B4-BE49-F238E27FC236}">
                <a16:creationId xmlns:a16="http://schemas.microsoft.com/office/drawing/2014/main" id="{A774C6CF-067A-4620-6023-7E7AAAB6B7D8}"/>
              </a:ext>
            </a:extLst>
          </p:cNvPr>
          <p:cNvSpPr txBox="1"/>
          <p:nvPr/>
        </p:nvSpPr>
        <p:spPr>
          <a:xfrm>
            <a:off x="492371" y="3137545"/>
            <a:ext cx="3084844" cy="2851774"/>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FFFFFF"/>
                </a:solidFill>
              </a:rPr>
              <a:t>1. December, January, February has the lowest bikes rented count</a:t>
            </a:r>
          </a:p>
          <a:p>
            <a:pPr marL="285750" indent="-285750" defTabSz="914400">
              <a:lnSpc>
                <a:spcPct val="90000"/>
              </a:lnSpc>
              <a:spcAft>
                <a:spcPts val="600"/>
              </a:spcAft>
              <a:buClr>
                <a:schemeClr val="accent1"/>
              </a:buClr>
              <a:buFont typeface="Arial" panose="020B0604020202020204" pitchFamily="34" charset="0"/>
              <a:buChar char="•"/>
            </a:pPr>
            <a:r>
              <a:rPr lang="en-US" dirty="0">
                <a:solidFill>
                  <a:srgbClr val="FFFFFF"/>
                </a:solidFill>
              </a:rPr>
              <a:t>2. While June has the highest bikes rented count</a:t>
            </a:r>
          </a:p>
          <a:p>
            <a:pPr marL="285750" indent="-285750" defTabSz="914400">
              <a:lnSpc>
                <a:spcPct val="90000"/>
              </a:lnSpc>
              <a:spcAft>
                <a:spcPts val="600"/>
              </a:spcAft>
              <a:buClr>
                <a:schemeClr val="accent1"/>
              </a:buClr>
              <a:buFont typeface="Arial" panose="020B0604020202020204" pitchFamily="34" charset="0"/>
              <a:buChar char="•"/>
            </a:pPr>
            <a:r>
              <a:rPr lang="en-US" b="0" dirty="0">
                <a:solidFill>
                  <a:srgbClr val="FFFFFF"/>
                </a:solidFill>
                <a:effectLst/>
              </a:rPr>
              <a:t>3. In Every month the demand for bikes peeks at 8AM and 6PM</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4107" name="Rectangle 410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a:extLst>
              <a:ext uri="{FF2B5EF4-FFF2-40B4-BE49-F238E27FC236}">
                <a16:creationId xmlns:a16="http://schemas.microsoft.com/office/drawing/2014/main" id="{72297EB9-0769-205F-41CE-12288B4F2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2693" y="1126182"/>
            <a:ext cx="777045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35712"/>
      </p:ext>
    </p:extLst>
  </p:cSld>
  <p:clrMapOvr>
    <a:masterClrMapping/>
  </p:clrMapOvr>
  <mc:AlternateContent xmlns:mc="http://schemas.openxmlformats.org/markup-compatibility/2006" xmlns:p14="http://schemas.microsoft.com/office/powerpoint/2010/main">
    <mc:Choice Requires="p14">
      <p:transition spd="slow" p14:dur="2000" advTm="24773"/>
    </mc:Choice>
    <mc:Fallback xmlns="">
      <p:transition spd="slow" advTm="247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F6A249D-4DCE-D9C8-CEA3-7221EAD98193}"/>
              </a:ext>
            </a:extLst>
          </p:cNvPr>
          <p:cNvSpPr>
            <a:spLocks noGrp="1"/>
          </p:cNvSpPr>
          <p:nvPr>
            <p:ph type="title"/>
          </p:nvPr>
        </p:nvSpPr>
        <p:spPr>
          <a:xfrm>
            <a:off x="492370" y="516835"/>
            <a:ext cx="3084844" cy="2103875"/>
          </a:xfrm>
        </p:spPr>
        <p:txBody>
          <a:bodyPr vert="horz" lIns="91440" tIns="45720" rIns="91440" bIns="45720" rtlCol="0" anchor="b">
            <a:normAutofit fontScale="90000"/>
          </a:bodyPr>
          <a:lstStyle/>
          <a:p>
            <a:r>
              <a:rPr lang="en-US" sz="4000" dirty="0">
                <a:solidFill>
                  <a:srgbClr val="FFFFFF"/>
                </a:solidFill>
              </a:rPr>
              <a:t>Rented Bike Count and Hour in different years</a:t>
            </a:r>
            <a:br>
              <a:rPr lang="en-US" sz="3300" b="0" dirty="0">
                <a:solidFill>
                  <a:srgbClr val="FFFFFF"/>
                </a:solidFill>
                <a:effectLst/>
              </a:rPr>
            </a:br>
            <a:endParaRPr lang="en-US" sz="3300" dirty="0">
              <a:solidFill>
                <a:srgbClr val="FFFFFF"/>
              </a:solidFill>
            </a:endParaRPr>
          </a:p>
        </p:txBody>
      </p:sp>
      <p:sp>
        <p:nvSpPr>
          <p:cNvPr id="3" name="TextBox 2">
            <a:extLst>
              <a:ext uri="{FF2B5EF4-FFF2-40B4-BE49-F238E27FC236}">
                <a16:creationId xmlns:a16="http://schemas.microsoft.com/office/drawing/2014/main" id="{08018CBB-D065-DCD5-B909-2F0F8EDC7F68}"/>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b="0" dirty="0">
                <a:solidFill>
                  <a:srgbClr val="FFFFFF"/>
                </a:solidFill>
                <a:effectLst/>
              </a:rPr>
              <a:t>Bikes rented in an hour count increased  in 2018 as compared to 2017</a:t>
            </a:r>
          </a:p>
          <a:p>
            <a:pPr marL="285750" indent="-285750" defTabSz="914400">
              <a:lnSpc>
                <a:spcPct val="90000"/>
              </a:lnSpc>
              <a:spcAft>
                <a:spcPts val="600"/>
              </a:spcAft>
              <a:buClr>
                <a:schemeClr val="accent1"/>
              </a:buClr>
              <a:buFont typeface="Arial" panose="020B0604020202020204" pitchFamily="34" charset="0"/>
              <a:buChar char="•"/>
            </a:pPr>
            <a:r>
              <a:rPr lang="en-US" b="0" dirty="0">
                <a:solidFill>
                  <a:srgbClr val="FFFFFF"/>
                </a:solidFill>
                <a:effectLst/>
              </a:rPr>
              <a:t>Although Trend remains the same i.e., the demand for bikes peeks at 8AM and 6PM</a:t>
            </a: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5131" name="Rectangle 5130">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050" name="Picture 2">
            <a:extLst>
              <a:ext uri="{FF2B5EF4-FFF2-40B4-BE49-F238E27FC236}">
                <a16:creationId xmlns:a16="http://schemas.microsoft.com/office/drawing/2014/main" id="{8BC090C4-F35A-1A26-F730-9867A8D199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06695" y="1417637"/>
            <a:ext cx="7770459"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55009"/>
      </p:ext>
    </p:extLst>
  </p:cSld>
  <p:clrMapOvr>
    <a:masterClrMapping/>
  </p:clrMapOvr>
  <mc:AlternateContent xmlns:mc="http://schemas.openxmlformats.org/markup-compatibility/2006" xmlns:p14="http://schemas.microsoft.com/office/powerpoint/2010/main">
    <mc:Choice Requires="p14">
      <p:transition spd="slow" p14:dur="2000" advTm="22928"/>
    </mc:Choice>
    <mc:Fallback xmlns="">
      <p:transition spd="slow" advTm="22928"/>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758</TotalTime>
  <Words>1217</Words>
  <Application>Microsoft Office PowerPoint</Application>
  <PresentationFormat>Widescreen</PresentationFormat>
  <Paragraphs>91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Roboto</vt:lpstr>
      <vt:lpstr>Retrospect</vt:lpstr>
      <vt:lpstr>Bike Sharing Demand Prediction</vt:lpstr>
      <vt:lpstr>Problem Statement</vt:lpstr>
      <vt:lpstr>Data Description</vt:lpstr>
      <vt:lpstr>Data Cleaning and Manipulation</vt:lpstr>
      <vt:lpstr>EDA</vt:lpstr>
      <vt:lpstr>Box Plot</vt:lpstr>
      <vt:lpstr>Skewness</vt:lpstr>
      <vt:lpstr>Rented Bike Count per Hour in different months</vt:lpstr>
      <vt:lpstr>Rented Bike Count and Hour in different years </vt:lpstr>
      <vt:lpstr>Rented Bike Count and Hour w.r.t Functioning day </vt:lpstr>
      <vt:lpstr>Rented Bike Count and Hour w.r.t Holiday </vt:lpstr>
      <vt:lpstr>Rented Bike Count and Hour w.r.t Seasons </vt:lpstr>
      <vt:lpstr>Rented Bike Count and Hour during weekdays </vt:lpstr>
      <vt:lpstr>Rented Bike Count across Temperature, Humidity, Wind Speed, Visibility, Rainfall and Snowfall</vt:lpstr>
      <vt:lpstr>Regression Analysis: Rented Bike Count vs Temperature, Humidity, Wind Speed, Visibility, Rainfall and Snowfall</vt:lpstr>
      <vt:lpstr>Correlation Matrix</vt:lpstr>
      <vt:lpstr>List of Algorithm Used</vt:lpstr>
      <vt:lpstr>Performance Metrics of different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Sharing Demand Prediction</dc:title>
  <dc:creator>Prateik Mane</dc:creator>
  <cp:lastModifiedBy>Prateik Mane</cp:lastModifiedBy>
  <cp:revision>11</cp:revision>
  <dcterms:created xsi:type="dcterms:W3CDTF">2023-06-11T22:20:29Z</dcterms:created>
  <dcterms:modified xsi:type="dcterms:W3CDTF">2023-06-30T04:19:16Z</dcterms:modified>
</cp:coreProperties>
</file>