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81" r:id="rId4"/>
    <p:sldId id="259" r:id="rId5"/>
    <p:sldId id="283" r:id="rId6"/>
    <p:sldId id="284" r:id="rId7"/>
    <p:sldId id="285" r:id="rId8"/>
    <p:sldId id="286" r:id="rId9"/>
    <p:sldId id="262" r:id="rId10"/>
    <p:sldId id="287" r:id="rId11"/>
    <p:sldId id="290" r:id="rId12"/>
    <p:sldId id="291" r:id="rId13"/>
    <p:sldId id="292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2" r:id="rId22"/>
    <p:sldId id="30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B60D223-382A-5778-970E-26670ABDFBE3}" name="Prateik Mane" initials="PM" userId="4837c5fe3965a5c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55F772-AF1C-4D8E-A81F-41EFD433C72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75BE1BE-1226-4222-8310-5EB69E66C682}">
      <dgm:prSet phldrT="[Text]"/>
      <dgm:spPr/>
      <dgm:t>
        <a:bodyPr/>
        <a:lstStyle/>
        <a:p>
          <a:r>
            <a:rPr lang="en-US" dirty="0"/>
            <a:t>Data Collection and Understanding</a:t>
          </a:r>
          <a:endParaRPr lang="en-IN" dirty="0"/>
        </a:p>
      </dgm:t>
    </dgm:pt>
    <dgm:pt modelId="{0B158F6B-01E8-4A7F-AB36-E50D53BD31AC}" type="parTrans" cxnId="{5FA7106B-3D9B-4FCB-AB70-3FF68EA14255}">
      <dgm:prSet/>
      <dgm:spPr/>
      <dgm:t>
        <a:bodyPr/>
        <a:lstStyle/>
        <a:p>
          <a:endParaRPr lang="en-IN"/>
        </a:p>
      </dgm:t>
    </dgm:pt>
    <dgm:pt modelId="{E3C06651-D73B-4646-9ACD-12FB8A62352B}" type="sibTrans" cxnId="{5FA7106B-3D9B-4FCB-AB70-3FF68EA14255}">
      <dgm:prSet/>
      <dgm:spPr/>
      <dgm:t>
        <a:bodyPr/>
        <a:lstStyle/>
        <a:p>
          <a:endParaRPr lang="en-IN"/>
        </a:p>
      </dgm:t>
    </dgm:pt>
    <dgm:pt modelId="{6224578E-91F0-4BCD-99C0-F2556EB27F30}">
      <dgm:prSet phldrT="[Text]"/>
      <dgm:spPr/>
      <dgm:t>
        <a:bodyPr/>
        <a:lstStyle/>
        <a:p>
          <a:r>
            <a:rPr lang="en-US" dirty="0"/>
            <a:t>Data Cleaning and Manipulation</a:t>
          </a:r>
          <a:endParaRPr lang="en-IN" dirty="0"/>
        </a:p>
      </dgm:t>
    </dgm:pt>
    <dgm:pt modelId="{1EAB2B09-F897-4BB8-AE3D-AA5A9EB3C4F1}" type="parTrans" cxnId="{9195A941-DBBA-4E17-BB8B-8FF2D029EF36}">
      <dgm:prSet/>
      <dgm:spPr/>
      <dgm:t>
        <a:bodyPr/>
        <a:lstStyle/>
        <a:p>
          <a:endParaRPr lang="en-IN"/>
        </a:p>
      </dgm:t>
    </dgm:pt>
    <dgm:pt modelId="{33B4227E-FD40-4FB8-A1A2-2963392991CF}" type="sibTrans" cxnId="{9195A941-DBBA-4E17-BB8B-8FF2D029EF36}">
      <dgm:prSet/>
      <dgm:spPr/>
      <dgm:t>
        <a:bodyPr/>
        <a:lstStyle/>
        <a:p>
          <a:endParaRPr lang="en-IN"/>
        </a:p>
      </dgm:t>
    </dgm:pt>
    <dgm:pt modelId="{457FF42F-5F4B-4AEC-B9AB-0F10FE05F618}">
      <dgm:prSet phldrT="[Text]"/>
      <dgm:spPr/>
      <dgm:t>
        <a:bodyPr/>
        <a:lstStyle/>
        <a:p>
          <a:r>
            <a:rPr lang="en-US" dirty="0"/>
            <a:t>Exploratory Data Analysis(EDA)</a:t>
          </a:r>
          <a:endParaRPr lang="en-IN" dirty="0"/>
        </a:p>
      </dgm:t>
    </dgm:pt>
    <dgm:pt modelId="{FC2691E1-A6A0-4207-80E0-8887A4F822F4}" type="parTrans" cxnId="{DAB68894-E287-4466-BABB-85B97ACD8E24}">
      <dgm:prSet/>
      <dgm:spPr/>
      <dgm:t>
        <a:bodyPr/>
        <a:lstStyle/>
        <a:p>
          <a:endParaRPr lang="en-IN"/>
        </a:p>
      </dgm:t>
    </dgm:pt>
    <dgm:pt modelId="{1C350CFC-8155-4157-A578-0E4738F0D8F1}" type="sibTrans" cxnId="{DAB68894-E287-4466-BABB-85B97ACD8E24}">
      <dgm:prSet/>
      <dgm:spPr/>
      <dgm:t>
        <a:bodyPr/>
        <a:lstStyle/>
        <a:p>
          <a:endParaRPr lang="en-IN"/>
        </a:p>
      </dgm:t>
    </dgm:pt>
    <dgm:pt modelId="{9CC34159-23E9-49A8-99B6-84CCAF8D4C90}" type="pres">
      <dgm:prSet presAssocID="{4B55F772-AF1C-4D8E-A81F-41EFD433C72D}" presName="Name0" presStyleCnt="0">
        <dgm:presLayoutVars>
          <dgm:dir/>
          <dgm:resizeHandles val="exact"/>
        </dgm:presLayoutVars>
      </dgm:prSet>
      <dgm:spPr/>
    </dgm:pt>
    <dgm:pt modelId="{18E79BC6-3687-449B-B117-2C16D6C4A288}" type="pres">
      <dgm:prSet presAssocID="{575BE1BE-1226-4222-8310-5EB69E66C682}" presName="node" presStyleLbl="node1" presStyleIdx="0" presStyleCnt="3">
        <dgm:presLayoutVars>
          <dgm:bulletEnabled val="1"/>
        </dgm:presLayoutVars>
      </dgm:prSet>
      <dgm:spPr/>
    </dgm:pt>
    <dgm:pt modelId="{9E3E73FB-C616-4B38-BC96-8FBDA68C3F70}" type="pres">
      <dgm:prSet presAssocID="{E3C06651-D73B-4646-9ACD-12FB8A62352B}" presName="sibTrans" presStyleLbl="sibTrans2D1" presStyleIdx="0" presStyleCnt="2"/>
      <dgm:spPr/>
    </dgm:pt>
    <dgm:pt modelId="{F7058326-6964-4D61-B27A-7939BE25AA08}" type="pres">
      <dgm:prSet presAssocID="{E3C06651-D73B-4646-9ACD-12FB8A62352B}" presName="connectorText" presStyleLbl="sibTrans2D1" presStyleIdx="0" presStyleCnt="2"/>
      <dgm:spPr/>
    </dgm:pt>
    <dgm:pt modelId="{3500FF36-F78A-4F2F-A453-ABEFFE80D495}" type="pres">
      <dgm:prSet presAssocID="{6224578E-91F0-4BCD-99C0-F2556EB27F30}" presName="node" presStyleLbl="node1" presStyleIdx="1" presStyleCnt="3">
        <dgm:presLayoutVars>
          <dgm:bulletEnabled val="1"/>
        </dgm:presLayoutVars>
      </dgm:prSet>
      <dgm:spPr/>
    </dgm:pt>
    <dgm:pt modelId="{79A07EF2-3424-458B-985D-5A9F431D05E1}" type="pres">
      <dgm:prSet presAssocID="{33B4227E-FD40-4FB8-A1A2-2963392991CF}" presName="sibTrans" presStyleLbl="sibTrans2D1" presStyleIdx="1" presStyleCnt="2"/>
      <dgm:spPr/>
    </dgm:pt>
    <dgm:pt modelId="{1C15DAB8-BD1E-498F-8607-7B82B973283A}" type="pres">
      <dgm:prSet presAssocID="{33B4227E-FD40-4FB8-A1A2-2963392991CF}" presName="connectorText" presStyleLbl="sibTrans2D1" presStyleIdx="1" presStyleCnt="2"/>
      <dgm:spPr/>
    </dgm:pt>
    <dgm:pt modelId="{B4C03921-462D-46A5-8007-DAC6F5AB881E}" type="pres">
      <dgm:prSet presAssocID="{457FF42F-5F4B-4AEC-B9AB-0F10FE05F618}" presName="node" presStyleLbl="node1" presStyleIdx="2" presStyleCnt="3">
        <dgm:presLayoutVars>
          <dgm:bulletEnabled val="1"/>
        </dgm:presLayoutVars>
      </dgm:prSet>
      <dgm:spPr/>
    </dgm:pt>
  </dgm:ptLst>
  <dgm:cxnLst>
    <dgm:cxn modelId="{9195A941-DBBA-4E17-BB8B-8FF2D029EF36}" srcId="{4B55F772-AF1C-4D8E-A81F-41EFD433C72D}" destId="{6224578E-91F0-4BCD-99C0-F2556EB27F30}" srcOrd="1" destOrd="0" parTransId="{1EAB2B09-F897-4BB8-AE3D-AA5A9EB3C4F1}" sibTransId="{33B4227E-FD40-4FB8-A1A2-2963392991CF}"/>
    <dgm:cxn modelId="{13450446-6D10-4E08-946E-DDB3398A149E}" type="presOf" srcId="{E3C06651-D73B-4646-9ACD-12FB8A62352B}" destId="{F7058326-6964-4D61-B27A-7939BE25AA08}" srcOrd="1" destOrd="0" presId="urn:microsoft.com/office/officeart/2005/8/layout/process1"/>
    <dgm:cxn modelId="{84C7B44A-EC4E-4E07-94EA-856E78C091F9}" type="presOf" srcId="{33B4227E-FD40-4FB8-A1A2-2963392991CF}" destId="{79A07EF2-3424-458B-985D-5A9F431D05E1}" srcOrd="0" destOrd="0" presId="urn:microsoft.com/office/officeart/2005/8/layout/process1"/>
    <dgm:cxn modelId="{5FA7106B-3D9B-4FCB-AB70-3FF68EA14255}" srcId="{4B55F772-AF1C-4D8E-A81F-41EFD433C72D}" destId="{575BE1BE-1226-4222-8310-5EB69E66C682}" srcOrd="0" destOrd="0" parTransId="{0B158F6B-01E8-4A7F-AB36-E50D53BD31AC}" sibTransId="{E3C06651-D73B-4646-9ACD-12FB8A62352B}"/>
    <dgm:cxn modelId="{8F2BA67A-7B1B-4FCD-820B-507A4695AA5F}" type="presOf" srcId="{575BE1BE-1226-4222-8310-5EB69E66C682}" destId="{18E79BC6-3687-449B-B117-2C16D6C4A288}" srcOrd="0" destOrd="0" presId="urn:microsoft.com/office/officeart/2005/8/layout/process1"/>
    <dgm:cxn modelId="{DAB68894-E287-4466-BABB-85B97ACD8E24}" srcId="{4B55F772-AF1C-4D8E-A81F-41EFD433C72D}" destId="{457FF42F-5F4B-4AEC-B9AB-0F10FE05F618}" srcOrd="2" destOrd="0" parTransId="{FC2691E1-A6A0-4207-80E0-8887A4F822F4}" sibTransId="{1C350CFC-8155-4157-A578-0E4738F0D8F1}"/>
    <dgm:cxn modelId="{735741B9-2538-440B-836E-8E5B1ECAA885}" type="presOf" srcId="{457FF42F-5F4B-4AEC-B9AB-0F10FE05F618}" destId="{B4C03921-462D-46A5-8007-DAC6F5AB881E}" srcOrd="0" destOrd="0" presId="urn:microsoft.com/office/officeart/2005/8/layout/process1"/>
    <dgm:cxn modelId="{FC1C01C7-9EC1-4A17-9966-71B8E630D088}" type="presOf" srcId="{4B55F772-AF1C-4D8E-A81F-41EFD433C72D}" destId="{9CC34159-23E9-49A8-99B6-84CCAF8D4C90}" srcOrd="0" destOrd="0" presId="urn:microsoft.com/office/officeart/2005/8/layout/process1"/>
    <dgm:cxn modelId="{4BDD94E6-A23D-4A22-BCCE-2FF5CD510B50}" type="presOf" srcId="{6224578E-91F0-4BCD-99C0-F2556EB27F30}" destId="{3500FF36-F78A-4F2F-A453-ABEFFE80D495}" srcOrd="0" destOrd="0" presId="urn:microsoft.com/office/officeart/2005/8/layout/process1"/>
    <dgm:cxn modelId="{B4ADEBEB-CF0F-41D5-995D-AD472139742A}" type="presOf" srcId="{33B4227E-FD40-4FB8-A1A2-2963392991CF}" destId="{1C15DAB8-BD1E-498F-8607-7B82B973283A}" srcOrd="1" destOrd="0" presId="urn:microsoft.com/office/officeart/2005/8/layout/process1"/>
    <dgm:cxn modelId="{FDF275EF-E1B7-422B-A3E5-E53FEB8D80C6}" type="presOf" srcId="{E3C06651-D73B-4646-9ACD-12FB8A62352B}" destId="{9E3E73FB-C616-4B38-BC96-8FBDA68C3F70}" srcOrd="0" destOrd="0" presId="urn:microsoft.com/office/officeart/2005/8/layout/process1"/>
    <dgm:cxn modelId="{82AA38E3-3E4D-479B-8944-0366EDE14209}" type="presParOf" srcId="{9CC34159-23E9-49A8-99B6-84CCAF8D4C90}" destId="{18E79BC6-3687-449B-B117-2C16D6C4A288}" srcOrd="0" destOrd="0" presId="urn:microsoft.com/office/officeart/2005/8/layout/process1"/>
    <dgm:cxn modelId="{A87F0170-EB04-46C7-8812-662AD387B1E7}" type="presParOf" srcId="{9CC34159-23E9-49A8-99B6-84CCAF8D4C90}" destId="{9E3E73FB-C616-4B38-BC96-8FBDA68C3F70}" srcOrd="1" destOrd="0" presId="urn:microsoft.com/office/officeart/2005/8/layout/process1"/>
    <dgm:cxn modelId="{1DE2316E-360A-4234-9070-5F105517DCFD}" type="presParOf" srcId="{9E3E73FB-C616-4B38-BC96-8FBDA68C3F70}" destId="{F7058326-6964-4D61-B27A-7939BE25AA08}" srcOrd="0" destOrd="0" presId="urn:microsoft.com/office/officeart/2005/8/layout/process1"/>
    <dgm:cxn modelId="{2530E0AA-D9BF-4470-950F-AFA59DE58126}" type="presParOf" srcId="{9CC34159-23E9-49A8-99B6-84CCAF8D4C90}" destId="{3500FF36-F78A-4F2F-A453-ABEFFE80D495}" srcOrd="2" destOrd="0" presId="urn:microsoft.com/office/officeart/2005/8/layout/process1"/>
    <dgm:cxn modelId="{9C94F6CF-BFB1-4D38-B39D-9C793A10F46A}" type="presParOf" srcId="{9CC34159-23E9-49A8-99B6-84CCAF8D4C90}" destId="{79A07EF2-3424-458B-985D-5A9F431D05E1}" srcOrd="3" destOrd="0" presId="urn:microsoft.com/office/officeart/2005/8/layout/process1"/>
    <dgm:cxn modelId="{F2C0B344-1892-4192-A87D-0314D6F3F206}" type="presParOf" srcId="{79A07EF2-3424-458B-985D-5A9F431D05E1}" destId="{1C15DAB8-BD1E-498F-8607-7B82B973283A}" srcOrd="0" destOrd="0" presId="urn:microsoft.com/office/officeart/2005/8/layout/process1"/>
    <dgm:cxn modelId="{83F5FB6A-A2B8-4966-80B2-775E717AE044}" type="presParOf" srcId="{9CC34159-23E9-49A8-99B6-84CCAF8D4C90}" destId="{B4C03921-462D-46A5-8007-DAC6F5AB881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79BC6-3687-449B-B117-2C16D6C4A288}">
      <dsp:nvSpPr>
        <dsp:cNvPr id="0" name=""/>
        <dsp:cNvSpPr/>
      </dsp:nvSpPr>
      <dsp:spPr>
        <a:xfrm>
          <a:off x="8840" y="188480"/>
          <a:ext cx="2642294" cy="1585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Collection and Understanding</a:t>
          </a:r>
          <a:endParaRPr lang="en-IN" sz="3000" kern="1200" dirty="0"/>
        </a:p>
      </dsp:txBody>
      <dsp:txXfrm>
        <a:off x="55274" y="234914"/>
        <a:ext cx="2549426" cy="1492508"/>
      </dsp:txXfrm>
    </dsp:sp>
    <dsp:sp modelId="{9E3E73FB-C616-4B38-BC96-8FBDA68C3F70}">
      <dsp:nvSpPr>
        <dsp:cNvPr id="0" name=""/>
        <dsp:cNvSpPr/>
      </dsp:nvSpPr>
      <dsp:spPr>
        <a:xfrm>
          <a:off x="2915364" y="653524"/>
          <a:ext cx="560166" cy="655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/>
        </a:p>
      </dsp:txBody>
      <dsp:txXfrm>
        <a:off x="2915364" y="784582"/>
        <a:ext cx="392116" cy="393173"/>
      </dsp:txXfrm>
    </dsp:sp>
    <dsp:sp modelId="{3500FF36-F78A-4F2F-A453-ABEFFE80D495}">
      <dsp:nvSpPr>
        <dsp:cNvPr id="0" name=""/>
        <dsp:cNvSpPr/>
      </dsp:nvSpPr>
      <dsp:spPr>
        <a:xfrm>
          <a:off x="3708052" y="188480"/>
          <a:ext cx="2642294" cy="1585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Cleaning and Manipulation</a:t>
          </a:r>
          <a:endParaRPr lang="en-IN" sz="3000" kern="1200" dirty="0"/>
        </a:p>
      </dsp:txBody>
      <dsp:txXfrm>
        <a:off x="3754486" y="234914"/>
        <a:ext cx="2549426" cy="1492508"/>
      </dsp:txXfrm>
    </dsp:sp>
    <dsp:sp modelId="{79A07EF2-3424-458B-985D-5A9F431D05E1}">
      <dsp:nvSpPr>
        <dsp:cNvPr id="0" name=""/>
        <dsp:cNvSpPr/>
      </dsp:nvSpPr>
      <dsp:spPr>
        <a:xfrm>
          <a:off x="6614576" y="653524"/>
          <a:ext cx="560166" cy="655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/>
        </a:p>
      </dsp:txBody>
      <dsp:txXfrm>
        <a:off x="6614576" y="784582"/>
        <a:ext cx="392116" cy="393173"/>
      </dsp:txXfrm>
    </dsp:sp>
    <dsp:sp modelId="{B4C03921-462D-46A5-8007-DAC6F5AB881E}">
      <dsp:nvSpPr>
        <dsp:cNvPr id="0" name=""/>
        <dsp:cNvSpPr/>
      </dsp:nvSpPr>
      <dsp:spPr>
        <a:xfrm>
          <a:off x="7407265" y="188480"/>
          <a:ext cx="2642294" cy="1585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Exploratory Data Analysis(EDA)</a:t>
          </a:r>
          <a:endParaRPr lang="en-IN" sz="3000" kern="1200" dirty="0"/>
        </a:p>
      </dsp:txBody>
      <dsp:txXfrm>
        <a:off x="7453699" y="234914"/>
        <a:ext cx="2549426" cy="1492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6-18T09:29:58.4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24145 11682 0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1333D-29F0-44B5-B626-066648753D0E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AD91F-9103-47B3-AEAD-13979908E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85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AD91F-9103-47B3-AEAD-13979908ED5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250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C3C8-780E-4167-9951-82BA828C5DA5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5A57F-1B07-43A3-8BD7-898D4D43A13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13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C3C8-780E-4167-9951-82BA828C5DA5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5A57F-1B07-43A3-8BD7-898D4D43A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06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C3C8-780E-4167-9951-82BA828C5DA5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5A57F-1B07-43A3-8BD7-898D4D43A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25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C3C8-780E-4167-9951-82BA828C5DA5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5A57F-1B07-43A3-8BD7-898D4D43A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6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C3C8-780E-4167-9951-82BA828C5DA5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5A57F-1B07-43A3-8BD7-898D4D43A13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49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C3C8-780E-4167-9951-82BA828C5DA5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5A57F-1B07-43A3-8BD7-898D4D43A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25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C3C8-780E-4167-9951-82BA828C5DA5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5A57F-1B07-43A3-8BD7-898D4D43A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11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C3C8-780E-4167-9951-82BA828C5DA5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5A57F-1B07-43A3-8BD7-898D4D43A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38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C3C8-780E-4167-9951-82BA828C5DA5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5A57F-1B07-43A3-8BD7-898D4D43A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87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02C3C8-780E-4167-9951-82BA828C5DA5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95A57F-1B07-43A3-8BD7-898D4D43A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08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C3C8-780E-4167-9951-82BA828C5DA5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5A57F-1B07-43A3-8BD7-898D4D43A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4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202C3C8-780E-4167-9951-82BA828C5DA5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095A57F-1B07-43A3-8BD7-898D4D43A13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41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6484-32CB-CEC1-3C12-ABD2D00D4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10128"/>
            <a:ext cx="9144000" cy="1092314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EDA on Hotel Booking Analysis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5C099-CAB2-A901-8E19-931C04C87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4102" y="5150840"/>
            <a:ext cx="2859932" cy="511729"/>
          </a:xfrm>
        </p:spPr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Prathik</a:t>
            </a:r>
            <a:r>
              <a:rPr lang="en-US" dirty="0"/>
              <a:t> Mane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435432-1A1C-9C2F-9DDC-FBDDCC2A3E2D}"/>
              </a:ext>
            </a:extLst>
          </p:cNvPr>
          <p:cNvSpPr txBox="1">
            <a:spLocks/>
          </p:cNvSpPr>
          <p:nvPr/>
        </p:nvSpPr>
        <p:spPr>
          <a:xfrm>
            <a:off x="1524000" y="2109350"/>
            <a:ext cx="9144000" cy="10014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Capstone Project - 1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E3904B2-5884-17A1-3446-EB60F6C4BBA8}"/>
                  </a:ext>
                </a:extLst>
              </p14:cNvPr>
              <p14:cNvContentPartPr/>
              <p14:nvPr/>
            </p14:nvContentPartPr>
            <p14:xfrm>
              <a:off x="8692200" y="420552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E3904B2-5884-17A1-3446-EB60F6C4BB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82840" y="41961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680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16"/>
    </mc:Choice>
    <mc:Fallback xmlns="">
      <p:transition spd="slow" advTm="771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B063D-E67A-4BD1-3DE0-D07BAB1C9B1C}"/>
              </a:ext>
            </a:extLst>
          </p:cNvPr>
          <p:cNvSpPr txBox="1"/>
          <p:nvPr/>
        </p:nvSpPr>
        <p:spPr>
          <a:xfrm>
            <a:off x="7254054" y="2124047"/>
            <a:ext cx="4819594" cy="14589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With online TA(Travel agents) Contributing to over 59.3% of the bookings while Corporate, Complementary &amp; Aviation Contribute less than 5% of the bookings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745F511-8C79-1569-611A-2E2D5285AC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506" y="329130"/>
            <a:ext cx="6871843" cy="285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Rectangle 4104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3F27DEE-093B-8003-1004-EAB30F3F2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73" y="3331723"/>
            <a:ext cx="6879276" cy="285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1A428F-C36C-4C90-7E9C-B8821C67D036}"/>
              </a:ext>
            </a:extLst>
          </p:cNvPr>
          <p:cNvSpPr txBox="1"/>
          <p:nvPr/>
        </p:nvSpPr>
        <p:spPr>
          <a:xfrm>
            <a:off x="7135701" y="3429000"/>
            <a:ext cx="4819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</a:rPr>
              <a:t>TA/TO Distribution channel contributed most to the bookings of hotel.ie 79.4% of the bookings were made via TA/TO</a:t>
            </a:r>
          </a:p>
          <a:p>
            <a:pPr algn="l"/>
            <a:endParaRPr lang="en-US" dirty="0">
              <a:solidFill>
                <a:srgbClr val="21212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</a:rPr>
              <a:t>Second most preferred distribution channel is Direct</a:t>
            </a:r>
          </a:p>
        </p:txBody>
      </p:sp>
    </p:spTree>
    <p:extLst>
      <p:ext uri="{BB962C8B-B14F-4D97-AF65-F5344CB8AC3E}">
        <p14:creationId xmlns:p14="http://schemas.microsoft.com/office/powerpoint/2010/main" val="678264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B063D-E67A-4BD1-3DE0-D07BAB1C9B1C}"/>
              </a:ext>
            </a:extLst>
          </p:cNvPr>
          <p:cNvSpPr txBox="1"/>
          <p:nvPr/>
        </p:nvSpPr>
        <p:spPr>
          <a:xfrm>
            <a:off x="7211201" y="2156495"/>
            <a:ext cx="4819594" cy="14589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Less than 2% of the visitors didn't show up, majority(72.4%) of them checked out of hotel, while 26.4% visitors cancelled their bookings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1A428F-C36C-4C90-7E9C-B8821C67D036}"/>
              </a:ext>
            </a:extLst>
          </p:cNvPr>
          <p:cNvSpPr txBox="1"/>
          <p:nvPr/>
        </p:nvSpPr>
        <p:spPr>
          <a:xfrm>
            <a:off x="7135701" y="3429000"/>
            <a:ext cx="48195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Room Type ‘A’ is most preferred by visitors followed by room type ‘D’ </a:t>
            </a:r>
          </a:p>
          <a:p>
            <a:pPr algn="l"/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We can observe that there is difference respective categorical count values in "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reserved_room_type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" and "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assigned_room_type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", that means not all customers were assigned the same room as they reserved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13C638F-8BAA-6FD3-1C99-F32DA01EC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05" y="145636"/>
            <a:ext cx="6096983" cy="301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0A0B2CE2-282D-BE68-B047-1E3C4E633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05" y="3229819"/>
            <a:ext cx="6823496" cy="281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369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1A428F-C36C-4C90-7E9C-B8821C67D036}"/>
              </a:ext>
            </a:extLst>
          </p:cNvPr>
          <p:cNvSpPr txBox="1"/>
          <p:nvPr/>
        </p:nvSpPr>
        <p:spPr>
          <a:xfrm>
            <a:off x="129762" y="3194995"/>
            <a:ext cx="119324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BB is most preferred type of meal followed HB and SC which are equally preferred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FB is least preferred meal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Most of the guests were not repeated, thus very low retention rate as they don't prefer the same hotel to stay again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Guest preferred "No deposit" over Non-refundable deposit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Also, most of the guest were Transient Type, followed by Transient-Party</a:t>
            </a:r>
          </a:p>
          <a:p>
            <a:pPr algn="l"/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Contract 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- when the booking has an allotment or other type of contract associated to 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Group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- when the booking is associated to a group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Transient 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- when the booking is not part of a group or contract and is not associated to other transient booking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Transient-party 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- when the booking is transient, but is associated to at least other transient booking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7CAB1A4-4C91-8328-20AE-4CD9D1F12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03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688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1A428F-C36C-4C90-7E9C-B8821C67D036}"/>
              </a:ext>
            </a:extLst>
          </p:cNvPr>
          <p:cNvSpPr txBox="1"/>
          <p:nvPr/>
        </p:nvSpPr>
        <p:spPr>
          <a:xfrm>
            <a:off x="6070060" y="1408109"/>
            <a:ext cx="5466884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Most of visitors were from Portugal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12121"/>
                </a:solidFill>
                <a:latin typeface="Roboto" panose="02000000000000000000" pitchFamily="2" charset="0"/>
              </a:rPr>
              <a:t>After Portugal, Great Britain, France, Spain were the countries from where most visitors visited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12121"/>
                </a:solidFill>
                <a:latin typeface="Roboto" panose="02000000000000000000" pitchFamily="2" charset="0"/>
              </a:rPr>
              <a:t> Top 10 countries from where visitors came were majority European countries</a:t>
            </a:r>
            <a:endParaRPr lang="en-US" sz="1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sz="16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l"/>
            <a:endParaRPr lang="en-US" sz="16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l"/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PRT</a:t>
            </a:r>
            <a:r>
              <a:rPr lang="en-US" sz="1600" dirty="0">
                <a:solidFill>
                  <a:srgbClr val="212121"/>
                </a:solidFill>
                <a:latin typeface="Roboto" panose="02000000000000000000" pitchFamily="2" charset="0"/>
              </a:rPr>
              <a:t>: Portugal</a:t>
            </a:r>
          </a:p>
          <a:p>
            <a:pPr algn="l"/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GBR: Great Britain</a:t>
            </a:r>
          </a:p>
          <a:p>
            <a:pPr algn="l"/>
            <a:r>
              <a:rPr lang="en-US" sz="1600" dirty="0">
                <a:solidFill>
                  <a:srgbClr val="212121"/>
                </a:solidFill>
                <a:latin typeface="Roboto" panose="02000000000000000000" pitchFamily="2" charset="0"/>
              </a:rPr>
              <a:t>FRA: France</a:t>
            </a:r>
          </a:p>
          <a:p>
            <a:pPr algn="l"/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ESP: Spain</a:t>
            </a:r>
          </a:p>
          <a:p>
            <a:pPr algn="l"/>
            <a:r>
              <a:rPr lang="en-US" sz="1600" dirty="0">
                <a:solidFill>
                  <a:srgbClr val="212121"/>
                </a:solidFill>
                <a:latin typeface="Roboto" panose="02000000000000000000" pitchFamily="2" charset="0"/>
              </a:rPr>
              <a:t>DEU: Germany</a:t>
            </a:r>
          </a:p>
          <a:p>
            <a:pPr algn="l"/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IRL: Ireland</a:t>
            </a:r>
          </a:p>
          <a:p>
            <a:pPr algn="l"/>
            <a:r>
              <a:rPr lang="en-US" sz="1600" dirty="0">
                <a:solidFill>
                  <a:srgbClr val="212121"/>
                </a:solidFill>
                <a:latin typeface="Roboto" panose="02000000000000000000" pitchFamily="2" charset="0"/>
              </a:rPr>
              <a:t>ITA: Italy</a:t>
            </a:r>
          </a:p>
          <a:p>
            <a:pPr algn="l"/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BEL: Belgium</a:t>
            </a:r>
          </a:p>
          <a:p>
            <a:pPr algn="l"/>
            <a:r>
              <a:rPr lang="en-US" sz="1600" dirty="0">
                <a:solidFill>
                  <a:srgbClr val="212121"/>
                </a:solidFill>
                <a:latin typeface="Roboto" panose="02000000000000000000" pitchFamily="2" charset="0"/>
              </a:rPr>
              <a:t>NLD: Netherland</a:t>
            </a:r>
          </a:p>
          <a:p>
            <a:pPr algn="l"/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USA: United States of America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C3AF6F82-6EBC-508C-831D-84AF29EB0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3433"/>
            <a:ext cx="6031960" cy="624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353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472741E-E71A-6E07-4B93-659931F9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51" y="1254869"/>
            <a:ext cx="56292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D359A-F0F7-7950-FF12-9A37E741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576" y="2092251"/>
            <a:ext cx="5408578" cy="214981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Average Daily Rate(ADR) measures the average rental revenue earned for an occupied room per day.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Most of the ADR is around 100, but there is sudden spike near 0 ADR stating zero occupancy</a:t>
            </a:r>
          </a:p>
        </p:txBody>
      </p:sp>
    </p:spTree>
    <p:extLst>
      <p:ext uri="{BB962C8B-B14F-4D97-AF65-F5344CB8AC3E}">
        <p14:creationId xmlns:p14="http://schemas.microsoft.com/office/powerpoint/2010/main" val="1342676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D359A-F0F7-7950-FF12-9A37E741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576" y="2092251"/>
            <a:ext cx="5408578" cy="2149813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E2E2E"/>
                </a:solidFill>
                <a:effectLst/>
              </a:rPr>
              <a:t>Lead time measures the number of days that elapsed between the entering date of the booking into the PMS and the arrival date</a:t>
            </a:r>
            <a:r>
              <a:rPr lang="en-US" b="0" i="0" dirty="0">
                <a:solidFill>
                  <a:srgbClr val="212121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121"/>
                </a:solidFill>
              </a:rPr>
              <a:t>Most of the people are booking very close to arrival date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</a:rPr>
              <a:t>Very few people book hotel very ea</a:t>
            </a:r>
            <a:r>
              <a:rPr lang="en-US" dirty="0">
                <a:solidFill>
                  <a:srgbClr val="212121"/>
                </a:solidFill>
              </a:rPr>
              <a:t>rly before arrival date</a:t>
            </a:r>
            <a:endParaRPr lang="en-US" b="0" i="0" dirty="0">
              <a:solidFill>
                <a:srgbClr val="212121"/>
              </a:solidFill>
              <a:effectLst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58A8858-936A-3A44-CBB1-E829B109D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00" y="1104994"/>
            <a:ext cx="5610225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328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D359A-F0F7-7950-FF12-9A37E741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58" y="4726025"/>
            <a:ext cx="11551291" cy="1532162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</a:rPr>
              <a:t>2016 year saw maximum bookings with booking cancellations similar to year 2017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</a:rPr>
              <a:t>2015 has very less bookings compared to 2016 and 2017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</a:rPr>
              <a:t>In 2015, similar number of bookings were done for Resort Hotel and City Hotel, and in 2016 and 2017 majority of the bookings were done for City Hotel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12121"/>
              </a:solidFill>
              <a:effectLst/>
            </a:endParaRPr>
          </a:p>
        </p:txBody>
      </p:sp>
      <p:pic>
        <p:nvPicPr>
          <p:cNvPr id="12294" name="Picture 6">
            <a:extLst>
              <a:ext uri="{FF2B5EF4-FFF2-40B4-BE49-F238E27FC236}">
                <a16:creationId xmlns:a16="http://schemas.microsoft.com/office/drawing/2014/main" id="{B06D95E7-4865-2EA6-4AF0-4F2074730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74"/>
            <a:ext cx="5274418" cy="393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>
            <a:extLst>
              <a:ext uri="{FF2B5EF4-FFF2-40B4-BE49-F238E27FC236}">
                <a16:creationId xmlns:a16="http://schemas.microsoft.com/office/drawing/2014/main" id="{F9264599-8B8A-348D-48E3-DBAC5F9ED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261" y="255777"/>
            <a:ext cx="5265701" cy="392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38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D359A-F0F7-7950-FF12-9A37E741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58" y="5436311"/>
            <a:ext cx="11551291" cy="82187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12121"/>
                </a:solidFill>
                <a:effectLst/>
              </a:rPr>
              <a:t>In every month, for weeknights the number of cancellation were more than the number of bookings not cancelled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12121"/>
                </a:solidFill>
                <a:effectLst/>
              </a:rPr>
              <a:t>Usually, guests prefer to stay 2 or more weeknights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12121"/>
              </a:solidFill>
              <a:effectLst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8E245194-8247-9B51-E2B8-4CFBCDAF6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61" y="376852"/>
            <a:ext cx="10032917" cy="488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239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D359A-F0F7-7950-FF12-9A37E741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58" y="5436311"/>
            <a:ext cx="11551291" cy="82187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 December and January, comparatively more bookings were cancelled for weekend nights than any other month</a:t>
            </a:r>
            <a:endParaRPr lang="en-US" b="0" i="0" dirty="0">
              <a:solidFill>
                <a:srgbClr val="212121"/>
              </a:solidFill>
              <a:effectLst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F9FBD5E1-9ED8-84DF-DA2B-709CCAAA4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4" y="101253"/>
            <a:ext cx="10164925" cy="504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967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D359A-F0F7-7950-FF12-9A37E741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58" y="5436311"/>
            <a:ext cx="11551291" cy="821876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121"/>
                </a:solidFill>
                <a:effectLst/>
              </a:rPr>
              <a:t>Prices(ADR) for Resort Hotel steeply increases from May to August and then decreases from September to November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121"/>
                </a:solidFill>
                <a:effectLst/>
              </a:rPr>
              <a:t>Prices(ADR) for City Hotel on an average remains steady as compared to Resort Hotel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DB288EA6-A3EC-FDB9-CB4E-AB4AAAF15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292"/>
            <a:ext cx="9970022" cy="493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26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DE77E-D59E-0D0D-F9F8-9BB06B2EA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F100-FD3E-E5B9-AD43-9DB19A690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9801"/>
            <a:ext cx="10058400" cy="2936147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</a:rPr>
              <a:t>In this project we will be analyzing </a:t>
            </a:r>
            <a:r>
              <a:rPr lang="en-US" sz="2400" dirty="0">
                <a:solidFill>
                  <a:srgbClr val="000000"/>
                </a:solidFill>
              </a:rPr>
              <a:t>Hotel booking Data. </a:t>
            </a:r>
            <a:r>
              <a:rPr lang="en-US" sz="2400" dirty="0">
                <a:solidFill>
                  <a:srgbClr val="000000"/>
                </a:solidFill>
                <a:effectLst/>
              </a:rPr>
              <a:t>This data set contains booking information for a city hotel and a resort hotel and includes information such as when the booking was made, length of stay, the number of adults, children, and/or babies, and the number of available parking spaces, among other things. All personally identifying information has been removed from the data. 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The objective of this project is to explore and analyze the data to discover important factors that govern the bookings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5671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D359A-F0F7-7950-FF12-9A37E741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58" y="5436311"/>
            <a:ext cx="11551291" cy="821876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121"/>
                </a:solidFill>
                <a:effectLst/>
              </a:rPr>
              <a:t>June, July and August have higher lead time as compared to other months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121"/>
                </a:solidFill>
                <a:effectLst/>
              </a:rPr>
              <a:t>As the lead time increases, chances of cancellations also increase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6D8E33EB-F423-5B34-D7B1-8E922DC55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34" y="289206"/>
            <a:ext cx="9805025" cy="485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554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415" name="Rectangle 17414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7" name="Rectangle 17416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D359A-F0F7-7950-FF12-9A37E741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814" y="699165"/>
            <a:ext cx="3084844" cy="5609356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chemeClr val="bg1"/>
                </a:solidFill>
                <a:effectLst/>
              </a:rPr>
              <a:t>is_repeated_guest</a:t>
            </a:r>
            <a:r>
              <a:rPr lang="en-US" sz="1800" b="0" i="0" dirty="0">
                <a:solidFill>
                  <a:schemeClr val="bg1"/>
                </a:solidFill>
                <a:effectLst/>
              </a:rPr>
              <a:t> and </a:t>
            </a:r>
            <a:r>
              <a:rPr lang="en-US" sz="1800" b="0" i="0" dirty="0" err="1">
                <a:solidFill>
                  <a:schemeClr val="bg1"/>
                </a:solidFill>
                <a:effectLst/>
              </a:rPr>
              <a:t>previous_booking_not_canceled</a:t>
            </a:r>
            <a:r>
              <a:rPr lang="en-US" sz="1800" b="0" i="0" dirty="0">
                <a:solidFill>
                  <a:schemeClr val="bg1"/>
                </a:solidFill>
                <a:effectLst/>
              </a:rPr>
              <a:t> are highly correlated(0.793), means if the previous bookings are not cancelled then there are high chances that the guest might visit again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chemeClr val="bg1"/>
                </a:solidFill>
                <a:effectLst/>
              </a:rPr>
              <a:t>stay_in_week_nights</a:t>
            </a:r>
            <a:r>
              <a:rPr lang="en-US" sz="1800" b="0" i="0" dirty="0">
                <a:solidFill>
                  <a:schemeClr val="bg1"/>
                </a:solidFill>
                <a:effectLst/>
              </a:rPr>
              <a:t> and </a:t>
            </a:r>
            <a:r>
              <a:rPr lang="en-US" sz="1800" b="0" i="0" dirty="0" err="1">
                <a:solidFill>
                  <a:schemeClr val="bg1"/>
                </a:solidFill>
                <a:effectLst/>
              </a:rPr>
              <a:t>stay_in_weekend_nights</a:t>
            </a:r>
            <a:r>
              <a:rPr lang="en-US" sz="1800" b="0" i="0" dirty="0">
                <a:solidFill>
                  <a:schemeClr val="bg1"/>
                </a:solidFill>
                <a:effectLst/>
              </a:rPr>
              <a:t> are positively correlated, means if there are more guests visiting in weeknights, then there is high chance that more number of guest will be visiting in that coming weekend night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</a:rPr>
              <a:t>Adults and children are positively correlated to ADR, means if more number of guests book the hotel, then prices of hotel booking might increase</a:t>
            </a:r>
          </a:p>
        </p:txBody>
      </p:sp>
      <p:sp>
        <p:nvSpPr>
          <p:cNvPr id="17419" name="Rectangle 17418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0B2CB2BE-88C7-9468-2E88-4C843FF24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81192" y="1713239"/>
            <a:ext cx="7925883" cy="503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763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89E95-164E-B993-2B54-3F486FABB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961" y="232854"/>
            <a:ext cx="2841070" cy="7778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Conclusion</a:t>
            </a:r>
            <a:endParaRPr lang="en-US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E623BA-5EB5-0009-DED3-0D4E36BB5168}"/>
              </a:ext>
            </a:extLst>
          </p:cNvPr>
          <p:cNvSpPr txBox="1"/>
          <p:nvPr/>
        </p:nvSpPr>
        <p:spPr>
          <a:xfrm>
            <a:off x="595618" y="1010727"/>
            <a:ext cx="11484529" cy="504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City Hotel is most preferred hotel type. So, city hotels are busier than Resort Hotel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</a:t>
            </a:r>
            <a:r>
              <a:rPr 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nline TA(Travel agents) Contributes to over 60% of the bookings 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</a:t>
            </a:r>
            <a:r>
              <a:rPr 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TA/TO being the most preferred Distribution channel.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Room Type ‘A’ is most preferred by visitors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ot all customers were assigned the same room as they reserved.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Less than 2% of the visitors didn't show up, majority of them checked out of hotel, while 26% visitors cancelled their bookings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BB is most preferred type of meal.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Most of the guests were not repeated, thus very low retention rate as they don't prefer the same hotel to stay again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Guest preferred "No deposit" over Non-refundable deposit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Also, most of the guest were Transient Type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Most of visitors were from Portugal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Top 10 countries from where visitors came were majority European countries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Most of the people are booking very close to arrival date, </a:t>
            </a:r>
            <a:r>
              <a:rPr 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Very few people book hotel very ea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rly before arrival date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2016 year saw maximum bookings with booking cancellations similar to year 2017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 every month, for weeknights the number of cancellation were more than the number of bookings not cancelled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Usually, guests prefer to stay 2 or more weeknights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 December and January, comparatively more bookings were cancelled for weekend nights than any other month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Prices(ADR) for Resort Hotel steeply increases from May to August and then decreases from September to November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June, July and August have higher lead time as compared to other months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‘</a:t>
            </a:r>
            <a:r>
              <a:rPr lang="en-US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is_repeated_guest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’</a:t>
            </a:r>
            <a:r>
              <a:rPr 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and ‘</a:t>
            </a:r>
            <a:r>
              <a:rPr lang="en-US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previous_booking_not_canceled</a:t>
            </a:r>
            <a:r>
              <a:rPr 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’ are highly correlated(0.793), means if the previous bookings are not cancelled then there are high chances that the guest might visit again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Adults and children are positively correlated to ADR, means if more number of guests book the hotel, then prices of hotel booking might increase</a:t>
            </a:r>
          </a:p>
        </p:txBody>
      </p:sp>
    </p:spTree>
    <p:extLst>
      <p:ext uri="{BB962C8B-B14F-4D97-AF65-F5344CB8AC3E}">
        <p14:creationId xmlns:p14="http://schemas.microsoft.com/office/powerpoint/2010/main" val="330423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5646-B1E0-A823-4A8A-1F9CCE8CF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WorkFlow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AF9C1D-212D-835F-9BEA-BF89022D31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8621074"/>
              </p:ext>
            </p:extLst>
          </p:nvPr>
        </p:nvGraphicFramePr>
        <p:xfrm>
          <a:off x="1096963" y="1846264"/>
          <a:ext cx="10058400" cy="1962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ECBCAAA-751C-7373-E360-A5C77CA72D31}"/>
              </a:ext>
            </a:extLst>
          </p:cNvPr>
          <p:cNvSpPr txBox="1"/>
          <p:nvPr/>
        </p:nvSpPr>
        <p:spPr>
          <a:xfrm>
            <a:off x="1096963" y="3808602"/>
            <a:ext cx="9791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EDA is divided into following 3 analysis:</a:t>
            </a:r>
          </a:p>
          <a:p>
            <a:pPr marL="342900" indent="-342900">
              <a:buAutoNum type="arabicParenR"/>
            </a:pPr>
            <a:r>
              <a:rPr lang="en-US" dirty="0"/>
              <a:t>Univariate Analysis: It analysis </a:t>
            </a:r>
            <a:r>
              <a:rPr lang="en-US" b="0" i="0" dirty="0">
                <a:solidFill>
                  <a:srgbClr val="222222"/>
                </a:solidFill>
                <a:effectLst/>
              </a:rPr>
              <a:t>each variable separately. It is possible for two kinds of variables- Categorical and Numerical</a:t>
            </a:r>
          </a:p>
          <a:p>
            <a:pPr marL="342900" indent="-342900">
              <a:buFontTx/>
              <a:buAutoNum type="arabicParenR"/>
            </a:pPr>
            <a:r>
              <a:rPr lang="en-US" dirty="0"/>
              <a:t>Bivariate Analysis: </a:t>
            </a:r>
            <a:r>
              <a:rPr lang="en-US" b="0" i="0" dirty="0">
                <a:solidFill>
                  <a:srgbClr val="222222"/>
                </a:solidFill>
                <a:effectLst/>
              </a:rPr>
              <a:t>It analysis two variables and the relationship between them.</a:t>
            </a:r>
          </a:p>
          <a:p>
            <a:pPr marL="342900" indent="-342900">
              <a:buFontTx/>
              <a:buAutoNum type="arabicParenR"/>
            </a:pPr>
            <a:r>
              <a:rPr lang="en-US" dirty="0"/>
              <a:t>Multivariate Analysis: It analysis </a:t>
            </a:r>
            <a:r>
              <a:rPr lang="en-US" b="0" i="0" dirty="0">
                <a:solidFill>
                  <a:srgbClr val="222222"/>
                </a:solidFill>
                <a:effectLst/>
              </a:rPr>
              <a:t>more than two variables.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8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519FB-FD80-7659-AB1A-893BA977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Data Description</a:t>
            </a:r>
            <a:endParaRPr lang="en-IN" sz="36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06125-195E-A4A7-E333-B9C0606AE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7992" y="145914"/>
            <a:ext cx="7649758" cy="6595353"/>
          </a:xfrm>
        </p:spPr>
        <p:txBody>
          <a:bodyPr anchor="ctr">
            <a:normAutofit fontScale="92500" lnSpcReduction="20000"/>
          </a:bodyPr>
          <a:lstStyle/>
          <a:p>
            <a:pPr indent="0">
              <a:buNone/>
            </a:pPr>
            <a:r>
              <a:rPr lang="en-IN" sz="1800" b="0" i="0" dirty="0">
                <a:solidFill>
                  <a:srgbClr val="212121"/>
                </a:solidFill>
                <a:effectLst/>
              </a:rPr>
              <a:t>The dataset contains 119390 rows and 32 columns</a:t>
            </a:r>
          </a:p>
          <a:p>
            <a:pPr indent="0">
              <a:buNone/>
            </a:pPr>
            <a:r>
              <a:rPr lang="en-US" sz="1800" b="1" dirty="0"/>
              <a:t>Hotel</a:t>
            </a:r>
            <a:r>
              <a:rPr lang="en-US" sz="1800" dirty="0"/>
              <a:t>: Type of Hotel(Resort Hotel or City Hotel)</a:t>
            </a:r>
          </a:p>
          <a:p>
            <a:pPr indent="0">
              <a:buNone/>
            </a:pPr>
            <a:r>
              <a:rPr lang="en-US" sz="1800" b="1" dirty="0" err="1"/>
              <a:t>is_cancelled</a:t>
            </a:r>
            <a:r>
              <a:rPr lang="en-US" sz="1800" b="1" dirty="0"/>
              <a:t>: </a:t>
            </a:r>
            <a:r>
              <a:rPr lang="en-US" sz="1800" dirty="0"/>
              <a:t>If the booking was cancelled(1) or not(0)</a:t>
            </a:r>
          </a:p>
          <a:p>
            <a:pPr indent="0">
              <a:buNone/>
            </a:pPr>
            <a:r>
              <a:rPr lang="en-US" sz="1800" b="1" dirty="0" err="1"/>
              <a:t>lead_time</a:t>
            </a:r>
            <a:r>
              <a:rPr lang="en-US" sz="1800" dirty="0"/>
              <a:t>: Number of days that elapsed between the entering date of the booking into the PMS and the arrival date</a:t>
            </a:r>
          </a:p>
          <a:p>
            <a:pPr indent="0">
              <a:buNone/>
            </a:pPr>
            <a:r>
              <a:rPr lang="en-US" sz="1800" b="1" dirty="0" err="1"/>
              <a:t>arrival_date_year</a:t>
            </a:r>
            <a:r>
              <a:rPr lang="en-US" sz="1800" dirty="0"/>
              <a:t>: Year of arrival date</a:t>
            </a:r>
          </a:p>
          <a:p>
            <a:pPr indent="0">
              <a:buNone/>
            </a:pPr>
            <a:r>
              <a:rPr lang="en-US" sz="1800" b="1" dirty="0" err="1"/>
              <a:t>arrival_date_month</a:t>
            </a:r>
            <a:r>
              <a:rPr lang="en-US" sz="1800" dirty="0"/>
              <a:t>: Month of arrival date</a:t>
            </a:r>
          </a:p>
          <a:p>
            <a:pPr indent="0">
              <a:buNone/>
            </a:pPr>
            <a:r>
              <a:rPr lang="en-US" sz="1800" b="1" dirty="0" err="1"/>
              <a:t>arrival_date_week_number</a:t>
            </a:r>
            <a:r>
              <a:rPr lang="en-US" sz="1800" dirty="0"/>
              <a:t>: Week number for arrival date</a:t>
            </a:r>
          </a:p>
          <a:p>
            <a:pPr indent="0">
              <a:buNone/>
            </a:pPr>
            <a:r>
              <a:rPr lang="en-US" sz="1800" b="1" dirty="0" err="1"/>
              <a:t>arrival_date_day</a:t>
            </a:r>
            <a:r>
              <a:rPr lang="en-US" sz="1800" dirty="0"/>
              <a:t>: Day of arrival date </a:t>
            </a:r>
          </a:p>
          <a:p>
            <a:pPr indent="0">
              <a:buNone/>
            </a:pPr>
            <a:r>
              <a:rPr lang="en-US" sz="1800" b="1" dirty="0" err="1"/>
              <a:t>stays_in_weekend_nights</a:t>
            </a:r>
            <a:r>
              <a:rPr lang="en-US" sz="1800" dirty="0"/>
              <a:t>: Number of weekend nights (Saturday or Sunday) the guest stayed or booked to stay at the hotel</a:t>
            </a:r>
          </a:p>
          <a:p>
            <a:pPr indent="0">
              <a:buNone/>
            </a:pPr>
            <a:r>
              <a:rPr lang="en-US" sz="1800" b="1" dirty="0" err="1"/>
              <a:t>stays_in_week_nights</a:t>
            </a:r>
            <a:r>
              <a:rPr lang="en-US" sz="1800" dirty="0"/>
              <a:t>: Number of week nights (Monday to Friday) the guest stayed or booked to stay at the hotel</a:t>
            </a:r>
          </a:p>
          <a:p>
            <a:pPr indent="0">
              <a:buNone/>
            </a:pPr>
            <a:r>
              <a:rPr lang="en-US" sz="1800" b="1" dirty="0"/>
              <a:t>Adults</a:t>
            </a:r>
            <a:r>
              <a:rPr lang="en-US" sz="1800" dirty="0"/>
              <a:t>: Number of adults</a:t>
            </a:r>
          </a:p>
          <a:p>
            <a:pPr indent="0">
              <a:buNone/>
            </a:pPr>
            <a:r>
              <a:rPr lang="en-US" sz="1800" b="1" dirty="0"/>
              <a:t>Children</a:t>
            </a:r>
            <a:r>
              <a:rPr lang="en-US" sz="1800" dirty="0"/>
              <a:t>: Number of children</a:t>
            </a:r>
          </a:p>
          <a:p>
            <a:pPr indent="0">
              <a:buNone/>
            </a:pPr>
            <a:r>
              <a:rPr lang="en-US" sz="1800" b="1" dirty="0"/>
              <a:t>Babies</a:t>
            </a:r>
            <a:r>
              <a:rPr lang="en-US" sz="1800" dirty="0"/>
              <a:t>: Number of babies</a:t>
            </a:r>
          </a:p>
          <a:p>
            <a:pPr indent="0">
              <a:buNone/>
            </a:pPr>
            <a:r>
              <a:rPr lang="en-US" sz="1800" b="1" dirty="0"/>
              <a:t>Meal</a:t>
            </a:r>
            <a:r>
              <a:rPr lang="en-US" sz="1800" dirty="0"/>
              <a:t>: Kind of meal opted for</a:t>
            </a:r>
          </a:p>
          <a:p>
            <a:pPr indent="0">
              <a:buNone/>
            </a:pPr>
            <a:r>
              <a:rPr lang="en-US" sz="1800" b="1" dirty="0"/>
              <a:t>Country</a:t>
            </a:r>
            <a:r>
              <a:rPr lang="en-US" sz="1800" dirty="0"/>
              <a:t>: Country code</a:t>
            </a:r>
          </a:p>
          <a:p>
            <a:pPr indent="0">
              <a:buNone/>
            </a:pPr>
            <a:r>
              <a:rPr lang="en-US" sz="1800" b="1" dirty="0"/>
              <a:t>market segment</a:t>
            </a:r>
            <a:r>
              <a:rPr lang="en-US" sz="1800" dirty="0"/>
              <a:t>: Which segment the customer belongs to</a:t>
            </a:r>
          </a:p>
        </p:txBody>
      </p:sp>
    </p:spTree>
    <p:extLst>
      <p:ext uri="{BB962C8B-B14F-4D97-AF65-F5344CB8AC3E}">
        <p14:creationId xmlns:p14="http://schemas.microsoft.com/office/powerpoint/2010/main" val="4122162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519FB-FD80-7659-AB1A-893BA977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Data Description</a:t>
            </a:r>
            <a:endParaRPr lang="en-IN" sz="36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06125-195E-A4A7-E333-B9C0606AE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7992" y="145914"/>
            <a:ext cx="7649758" cy="6595353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b="1" dirty="0" err="1"/>
              <a:t>Distribution_channel</a:t>
            </a:r>
            <a:r>
              <a:rPr lang="en-US" sz="1600" dirty="0"/>
              <a:t>: How the customer accessed the stay- corporate booking/Direct/TA.TO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 err="1"/>
              <a:t>is_repeated_guest</a:t>
            </a:r>
            <a:r>
              <a:rPr lang="en-US" sz="1600" dirty="0"/>
              <a:t>: Guest coming for first time or not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 err="1"/>
              <a:t>previous_cancellation</a:t>
            </a:r>
            <a:r>
              <a:rPr lang="en-US" sz="1600" dirty="0"/>
              <a:t>: Was there a cancellation before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 err="1"/>
              <a:t>previous_bookings</a:t>
            </a:r>
            <a:r>
              <a:rPr lang="en-US" sz="1600" dirty="0"/>
              <a:t>: Count of previous bookings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 err="1"/>
              <a:t>reserved_room_type</a:t>
            </a:r>
            <a:r>
              <a:rPr lang="en-US" sz="1600" dirty="0"/>
              <a:t>: Type of room reserved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 err="1"/>
              <a:t>assigned_room_type</a:t>
            </a:r>
            <a:r>
              <a:rPr lang="en-US" sz="1600" dirty="0"/>
              <a:t>: Type of room assigned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 err="1"/>
              <a:t>booking_changes</a:t>
            </a:r>
            <a:r>
              <a:rPr lang="en-US" sz="1600" dirty="0"/>
              <a:t>: Count of changes made to booking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 err="1"/>
              <a:t>deposit_type</a:t>
            </a:r>
            <a:r>
              <a:rPr lang="en-US" sz="1600" dirty="0"/>
              <a:t>: Deposit type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/>
              <a:t>agent</a:t>
            </a:r>
            <a:r>
              <a:rPr lang="en-US" sz="1600" dirty="0"/>
              <a:t>: Booked through agent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 err="1"/>
              <a:t>days_in_waiting_list</a:t>
            </a:r>
            <a:r>
              <a:rPr lang="en-US" sz="1600" dirty="0"/>
              <a:t>: Number of days in waiting list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 err="1"/>
              <a:t>customer_type</a:t>
            </a:r>
            <a:r>
              <a:rPr lang="en-US" sz="1600" dirty="0"/>
              <a:t>: Type of customer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 err="1"/>
              <a:t>required_car_parking</a:t>
            </a:r>
            <a:r>
              <a:rPr lang="en-US" sz="1600" dirty="0"/>
              <a:t>: If car parking is required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 err="1"/>
              <a:t>total_of_special_req</a:t>
            </a:r>
            <a:r>
              <a:rPr lang="en-US" sz="1600" dirty="0"/>
              <a:t>: Number of additional special requirements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 err="1"/>
              <a:t>reservation_status</a:t>
            </a:r>
            <a:r>
              <a:rPr lang="en-US" sz="1600" dirty="0"/>
              <a:t>: Reservation of status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 err="1"/>
              <a:t>reservation_status_date</a:t>
            </a:r>
            <a:r>
              <a:rPr lang="en-US" sz="1600" dirty="0"/>
              <a:t>: Date of the specific status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0675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85A74-0781-2812-2D0B-BE11BCBDC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sz="4000" dirty="0"/>
              <a:t>Data Cleaning and Manipulation</a:t>
            </a:r>
            <a:endParaRPr lang="en-IN" sz="4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07A58-DCF2-67A4-55BF-CEFAA12B2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 Given dataset has </a:t>
            </a:r>
            <a:r>
              <a:rPr lang="en-IN" sz="1700" b="0" i="0" dirty="0">
                <a:solidFill>
                  <a:schemeClr val="tx1"/>
                </a:solidFill>
              </a:rPr>
              <a:t>31994 duplicates, which were dropped using </a:t>
            </a:r>
            <a:r>
              <a:rPr lang="en-US" sz="1700" dirty="0" err="1">
                <a:solidFill>
                  <a:schemeClr val="tx1"/>
                </a:solidFill>
              </a:rPr>
              <a:t>drop_duplicates</a:t>
            </a:r>
            <a:r>
              <a:rPr lang="en-US" sz="1700" dirty="0">
                <a:solidFill>
                  <a:schemeClr val="tx1"/>
                </a:solidFill>
              </a:rPr>
              <a:t>())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 dataset has missing values in it . </a:t>
            </a:r>
            <a:r>
              <a:rPr lang="en-US" sz="1700" b="0" i="0" dirty="0">
                <a:solidFill>
                  <a:schemeClr val="tx1"/>
                </a:solidFill>
                <a:effectLst/>
              </a:rPr>
              <a:t>Children has 4 missing values, country has 452 missing values, agent has 12193 missing values, company has 82137 missing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chemeClr val="tx1"/>
                </a:solidFill>
                <a:effectLst/>
              </a:rPr>
              <a:t> As "company" has </a:t>
            </a:r>
            <a:r>
              <a:rPr lang="en-IN" sz="1700" b="0" i="0" dirty="0">
                <a:solidFill>
                  <a:schemeClr val="tx1"/>
                </a:solidFill>
                <a:effectLst/>
              </a:rPr>
              <a:t>93.98% missing values </a:t>
            </a:r>
            <a:r>
              <a:rPr lang="en-US" sz="1700" b="0" i="0" dirty="0">
                <a:solidFill>
                  <a:schemeClr val="tx1"/>
                </a:solidFill>
                <a:effectLst/>
              </a:rPr>
              <a:t>&amp; "agent“ has </a:t>
            </a:r>
            <a:r>
              <a:rPr lang="en-IN" sz="1700" b="0" i="0" dirty="0">
                <a:solidFill>
                  <a:schemeClr val="tx1"/>
                </a:solidFill>
                <a:effectLst/>
              </a:rPr>
              <a:t>13.95% missing values</a:t>
            </a:r>
            <a:r>
              <a:rPr lang="en-US" sz="1700" b="0" i="0" dirty="0">
                <a:solidFill>
                  <a:schemeClr val="tx1"/>
                </a:solidFill>
                <a:effectLst/>
              </a:rPr>
              <a:t> so dropping these columns </a:t>
            </a:r>
            <a:endParaRPr lang="en-US" sz="17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chemeClr val="tx1"/>
                </a:solidFill>
                <a:effectLst/>
              </a:rPr>
              <a:t> As "children" has just 4 missing values out of 87396 and "country" has just 452 missing values out of 87396, so we can drop the respective rows</a:t>
            </a:r>
          </a:p>
          <a:p>
            <a:endParaRPr lang="en-US" sz="1700" dirty="0">
              <a:latin typeface="Roboto" panose="02000000000000000000" pitchFamily="2" charset="0"/>
            </a:endParaRPr>
          </a:p>
          <a:p>
            <a:endParaRPr lang="en-US" sz="1700" b="1" i="0" dirty="0">
              <a:effectLst/>
              <a:latin typeface="Courier New" panose="02070309020205020404" pitchFamily="49" charset="0"/>
            </a:endParaRPr>
          </a:p>
          <a:p>
            <a:endParaRPr lang="en-US" sz="1700" dirty="0">
              <a:latin typeface="Courier New" panose="02070309020205020404" pitchFamily="49" charset="0"/>
            </a:endParaRPr>
          </a:p>
          <a:p>
            <a:endParaRPr lang="en-US" sz="1700" dirty="0"/>
          </a:p>
          <a:p>
            <a:endParaRPr lang="en-IN" sz="17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CF6F4-8111-8265-081E-B97B10B85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00" y="726579"/>
            <a:ext cx="6140284" cy="488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4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14FA-8FAC-32FE-8FAC-DCB84340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BoxPlot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42C4E8-16DA-4BE6-478A-CC7BE0CE81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1863636"/>
            <a:ext cx="10058400" cy="398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738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6C29-4A18-1216-44BC-B1A9F4E7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Skewness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73170B-565B-5BE6-4ED6-8BE9B288D4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56913"/>
            <a:ext cx="10058400" cy="196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4BE394-C095-5DF5-547C-CE618606D4C1}"/>
              </a:ext>
            </a:extLst>
          </p:cNvPr>
          <p:cNvSpPr txBox="1"/>
          <p:nvPr/>
        </p:nvSpPr>
        <p:spPr>
          <a:xfrm>
            <a:off x="1225685" y="4348264"/>
            <a:ext cx="9929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As the data has skewed distribution, therefore using Capping &amp; Percentile Method for outlier removal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846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C216-46C7-D8F5-5F53-8FFE22688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FA8547-7CF9-EC38-3395-72AEB19C888F}"/>
              </a:ext>
            </a:extLst>
          </p:cNvPr>
          <p:cNvSpPr txBox="1"/>
          <p:nvPr/>
        </p:nvSpPr>
        <p:spPr>
          <a:xfrm>
            <a:off x="1097280" y="4844374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City Hotel is most preferred hotel type. 61.4% bookings were made for city hotel, which states city hotels are busier than Resort Hotel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27.6% of the bookings were cancelled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471E5F-E5F2-CC06-08AC-097EEE64A8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313" y="1876880"/>
            <a:ext cx="2942293" cy="282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0A9EF68-F75B-8C0B-9761-7DAA27198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185" y="1876881"/>
            <a:ext cx="2942293" cy="282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3208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974</TotalTime>
  <Words>1731</Words>
  <Application>Microsoft Office PowerPoint</Application>
  <PresentationFormat>Widescreen</PresentationFormat>
  <Paragraphs>135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Roboto</vt:lpstr>
      <vt:lpstr>Retrospect</vt:lpstr>
      <vt:lpstr>EDA on Hotel Booking Analysis</vt:lpstr>
      <vt:lpstr>Problem Statement</vt:lpstr>
      <vt:lpstr>WorkFlow</vt:lpstr>
      <vt:lpstr>Data Description</vt:lpstr>
      <vt:lpstr>Data Description</vt:lpstr>
      <vt:lpstr>Data Cleaning and Manipulation</vt:lpstr>
      <vt:lpstr>BoxPlot</vt:lpstr>
      <vt:lpstr>Skewness</vt:lpstr>
      <vt:lpstr>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Sharing Demand Prediction</dc:title>
  <dc:creator>Prateik Mane</dc:creator>
  <cp:lastModifiedBy>Prateik Mane</cp:lastModifiedBy>
  <cp:revision>13</cp:revision>
  <dcterms:created xsi:type="dcterms:W3CDTF">2023-06-11T22:20:29Z</dcterms:created>
  <dcterms:modified xsi:type="dcterms:W3CDTF">2023-06-19T04:22:34Z</dcterms:modified>
</cp:coreProperties>
</file>