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9"/>
  </p:notesMasterIdLst>
  <p:sldIdLst>
    <p:sldId id="256" r:id="rId5"/>
    <p:sldId id="257" r:id="rId6"/>
    <p:sldId id="258" r:id="rId7"/>
    <p:sldId id="259" r:id="rId8"/>
    <p:sldId id="260" r:id="rId9"/>
    <p:sldId id="261" r:id="rId10"/>
    <p:sldId id="262" r:id="rId11"/>
    <p:sldId id="270" r:id="rId12"/>
    <p:sldId id="271" r:id="rId13"/>
    <p:sldId id="272" r:id="rId14"/>
    <p:sldId id="273" r:id="rId15"/>
    <p:sldId id="274" r:id="rId16"/>
    <p:sldId id="275" r:id="rId17"/>
    <p:sldId id="276" r:id="rId18"/>
    <p:sldId id="277" r:id="rId19"/>
    <p:sldId id="278" r:id="rId20"/>
    <p:sldId id="279" r:id="rId21"/>
    <p:sldId id="264" r:id="rId22"/>
    <p:sldId id="265" r:id="rId23"/>
    <p:sldId id="266" r:id="rId24"/>
    <p:sldId id="267" r:id="rId25"/>
    <p:sldId id="268" r:id="rId26"/>
    <p:sldId id="280" r:id="rId27"/>
    <p:sldId id="269"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Lst>
  <p:custDataLst>
    <p:tags r:id="rId3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51"/>
    <p:restoredTop sz="94720"/>
  </p:normalViewPr>
  <p:slideViewPr>
    <p:cSldViewPr snapToGrid="0">
      <p:cViewPr varScale="1">
        <p:scale>
          <a:sx n="211" d="100"/>
          <a:sy n="211" d="100"/>
        </p:scale>
        <p:origin x="469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customschemas.google.com/relationships/presentationmetadata" Target="meta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4957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2080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7529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9801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3928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0429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6742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6664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83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1680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Ryan St George</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String Correctness</a:t>
            </a:r>
            <a:endParaRPr dirty="0"/>
          </a:p>
        </p:txBody>
      </p:sp>
      <p:sp>
        <p:nvSpPr>
          <p:cNvPr id="196" name="Google Shape;196;g9504e29505_0_0"/>
          <p:cNvSpPr txBox="1">
            <a:spLocks noGrp="1"/>
          </p:cNvSpPr>
          <p:nvPr>
            <p:ph type="body" idx="1"/>
          </p:nvPr>
        </p:nvSpPr>
        <p:spPr>
          <a:xfrm>
            <a:off x="7631394" y="2194560"/>
            <a:ext cx="3874806"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Coverity, </a:t>
            </a:r>
            <a:r>
              <a:rPr lang="en-US" dirty="0" err="1"/>
              <a:t>CppCheck</a:t>
            </a:r>
            <a:r>
              <a:rPr lang="en-US" dirty="0"/>
              <a:t>, Clang Static Analyzer, and Fortify.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2BF0434C-4237-4D4F-785D-9C140A5FB695}"/>
              </a:ext>
            </a:extLst>
          </p:cNvPr>
          <p:cNvPicPr>
            <a:picLocks noChangeAspect="1"/>
          </p:cNvPicPr>
          <p:nvPr/>
        </p:nvPicPr>
        <p:blipFill>
          <a:blip r:embed="rId5"/>
          <a:stretch>
            <a:fillRect/>
          </a:stretch>
        </p:blipFill>
        <p:spPr>
          <a:xfrm>
            <a:off x="221325" y="1839135"/>
            <a:ext cx="7104335" cy="4997316"/>
          </a:xfrm>
          <a:prstGeom prst="rect">
            <a:avLst/>
          </a:prstGeom>
        </p:spPr>
      </p:pic>
    </p:spTree>
    <p:custDataLst>
      <p:tags r:id="rId1"/>
    </p:custDataLst>
    <p:extLst>
      <p:ext uri="{BB962C8B-B14F-4D97-AF65-F5344CB8AC3E}">
        <p14:creationId xmlns:p14="http://schemas.microsoft.com/office/powerpoint/2010/main" val="293365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SQL Injection</a:t>
            </a:r>
            <a:endParaRPr dirty="0"/>
          </a:p>
        </p:txBody>
      </p:sp>
      <p:sp>
        <p:nvSpPr>
          <p:cNvPr id="196" name="Google Shape;196;g9504e29505_0_0"/>
          <p:cNvSpPr txBox="1">
            <a:spLocks noGrp="1"/>
          </p:cNvSpPr>
          <p:nvPr>
            <p:ph type="body" idx="1"/>
          </p:nvPr>
        </p:nvSpPr>
        <p:spPr>
          <a:xfrm>
            <a:off x="7631394" y="2194560"/>
            <a:ext cx="3874806"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Coverity, OWASP ZAP, Fortify, SonarQube, </a:t>
            </a:r>
            <a:r>
              <a:rPr lang="en-US" dirty="0" err="1"/>
              <a:t>Checkmarx</a:t>
            </a:r>
            <a:r>
              <a:rPr lang="en-US" dirty="0"/>
              <a: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692527F-0C47-95BA-D100-22340BE9E60A}"/>
              </a:ext>
            </a:extLst>
          </p:cNvPr>
          <p:cNvPicPr>
            <a:picLocks noChangeAspect="1"/>
          </p:cNvPicPr>
          <p:nvPr/>
        </p:nvPicPr>
        <p:blipFill>
          <a:blip r:embed="rId5"/>
          <a:stretch>
            <a:fillRect/>
          </a:stretch>
        </p:blipFill>
        <p:spPr>
          <a:xfrm>
            <a:off x="221325" y="2290272"/>
            <a:ext cx="7238287" cy="3310655"/>
          </a:xfrm>
          <a:prstGeom prst="rect">
            <a:avLst/>
          </a:prstGeom>
        </p:spPr>
      </p:pic>
    </p:spTree>
    <p:custDataLst>
      <p:tags r:id="rId1"/>
    </p:custDataLst>
    <p:extLst>
      <p:ext uri="{BB962C8B-B14F-4D97-AF65-F5344CB8AC3E}">
        <p14:creationId xmlns:p14="http://schemas.microsoft.com/office/powerpoint/2010/main" val="360027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Memory Protection</a:t>
            </a:r>
            <a:endParaRPr dirty="0"/>
          </a:p>
        </p:txBody>
      </p:sp>
      <p:sp>
        <p:nvSpPr>
          <p:cNvPr id="196" name="Google Shape;196;g9504e29505_0_0"/>
          <p:cNvSpPr txBox="1">
            <a:spLocks noGrp="1"/>
          </p:cNvSpPr>
          <p:nvPr>
            <p:ph type="body" idx="1"/>
          </p:nvPr>
        </p:nvSpPr>
        <p:spPr>
          <a:xfrm>
            <a:off x="7759580" y="2194560"/>
            <a:ext cx="3746619"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a:t>
            </a:r>
            <a:r>
              <a:rPr lang="en-US" dirty="0" err="1"/>
              <a:t>Valgrind</a:t>
            </a:r>
            <a:r>
              <a:rPr lang="en-US" dirty="0"/>
              <a:t>, </a:t>
            </a:r>
            <a:r>
              <a:rPr lang="en-US" dirty="0" err="1"/>
              <a:t>AddressSanitizer</a:t>
            </a:r>
            <a:r>
              <a:rPr lang="en-US" dirty="0"/>
              <a:t>, </a:t>
            </a:r>
            <a:r>
              <a:rPr lang="en-US" dirty="0" err="1"/>
              <a:t>Cppcheck</a:t>
            </a:r>
            <a:r>
              <a:rPr lang="en-US" dirty="0"/>
              <a:t>, and Coverity.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90073177-FFE1-C013-57C6-5B9344C3A2BB}"/>
              </a:ext>
            </a:extLst>
          </p:cNvPr>
          <p:cNvPicPr>
            <a:picLocks noChangeAspect="1"/>
          </p:cNvPicPr>
          <p:nvPr/>
        </p:nvPicPr>
        <p:blipFill>
          <a:blip r:embed="rId5"/>
          <a:stretch>
            <a:fillRect/>
          </a:stretch>
        </p:blipFill>
        <p:spPr>
          <a:xfrm>
            <a:off x="152246" y="2057373"/>
            <a:ext cx="7479148" cy="4452401"/>
          </a:xfrm>
          <a:prstGeom prst="rect">
            <a:avLst/>
          </a:prstGeom>
        </p:spPr>
      </p:pic>
    </p:spTree>
    <p:custDataLst>
      <p:tags r:id="rId1"/>
    </p:custDataLst>
    <p:extLst>
      <p:ext uri="{BB962C8B-B14F-4D97-AF65-F5344CB8AC3E}">
        <p14:creationId xmlns:p14="http://schemas.microsoft.com/office/powerpoint/2010/main" val="299234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Assertions</a:t>
            </a:r>
            <a:endParaRPr dirty="0"/>
          </a:p>
        </p:txBody>
      </p:sp>
      <p:sp>
        <p:nvSpPr>
          <p:cNvPr id="196" name="Google Shape;196;g9504e29505_0_0"/>
          <p:cNvSpPr txBox="1">
            <a:spLocks noGrp="1"/>
          </p:cNvSpPr>
          <p:nvPr>
            <p:ph type="body" idx="1"/>
          </p:nvPr>
        </p:nvSpPr>
        <p:spPr>
          <a:xfrm>
            <a:off x="7631394" y="2194560"/>
            <a:ext cx="3874806"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Static Code Analysis Tool, </a:t>
            </a:r>
            <a:r>
              <a:rPr lang="en-US" dirty="0" err="1"/>
              <a:t>Cppcheck</a:t>
            </a:r>
            <a:r>
              <a:rPr lang="en-US" dirty="0"/>
              <a:t>, Clang Static Analyzer, and Coverity.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9674EF5C-E916-E0E8-811E-F394616A802C}"/>
              </a:ext>
            </a:extLst>
          </p:cNvPr>
          <p:cNvPicPr>
            <a:picLocks noChangeAspect="1"/>
          </p:cNvPicPr>
          <p:nvPr/>
        </p:nvPicPr>
        <p:blipFill>
          <a:blip r:embed="rId5"/>
          <a:stretch>
            <a:fillRect/>
          </a:stretch>
        </p:blipFill>
        <p:spPr>
          <a:xfrm>
            <a:off x="136733" y="2060224"/>
            <a:ext cx="7213362" cy="4158536"/>
          </a:xfrm>
          <a:prstGeom prst="rect">
            <a:avLst/>
          </a:prstGeom>
        </p:spPr>
      </p:pic>
    </p:spTree>
    <p:custDataLst>
      <p:tags r:id="rId1"/>
    </p:custDataLst>
    <p:extLst>
      <p:ext uri="{BB962C8B-B14F-4D97-AF65-F5344CB8AC3E}">
        <p14:creationId xmlns:p14="http://schemas.microsoft.com/office/powerpoint/2010/main" val="145649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Exceptions</a:t>
            </a:r>
            <a:endParaRPr dirty="0"/>
          </a:p>
        </p:txBody>
      </p:sp>
      <p:sp>
        <p:nvSpPr>
          <p:cNvPr id="196" name="Google Shape;196;g9504e29505_0_0"/>
          <p:cNvSpPr txBox="1">
            <a:spLocks noGrp="1"/>
          </p:cNvSpPr>
          <p:nvPr>
            <p:ph type="body" idx="1"/>
          </p:nvPr>
        </p:nvSpPr>
        <p:spPr>
          <a:xfrm>
            <a:off x="7631394" y="2194560"/>
            <a:ext cx="3874806"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Static Code Analysis Tool, </a:t>
            </a:r>
            <a:r>
              <a:rPr lang="en-US" dirty="0" err="1"/>
              <a:t>Cppcheck</a:t>
            </a:r>
            <a:r>
              <a:rPr lang="en-US" dirty="0"/>
              <a:t>, Clang Static Analyzer, and Coverity.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97EAF190-9440-F76F-B34F-2F067D232A01}"/>
              </a:ext>
            </a:extLst>
          </p:cNvPr>
          <p:cNvPicPr>
            <a:picLocks noChangeAspect="1"/>
          </p:cNvPicPr>
          <p:nvPr/>
        </p:nvPicPr>
        <p:blipFill>
          <a:blip r:embed="rId5"/>
          <a:stretch>
            <a:fillRect/>
          </a:stretch>
        </p:blipFill>
        <p:spPr>
          <a:xfrm>
            <a:off x="221325" y="1914491"/>
            <a:ext cx="7264636" cy="4675260"/>
          </a:xfrm>
          <a:prstGeom prst="rect">
            <a:avLst/>
          </a:prstGeom>
        </p:spPr>
      </p:pic>
    </p:spTree>
    <p:custDataLst>
      <p:tags r:id="rId1"/>
    </p:custDataLst>
    <p:extLst>
      <p:ext uri="{BB962C8B-B14F-4D97-AF65-F5344CB8AC3E}">
        <p14:creationId xmlns:p14="http://schemas.microsoft.com/office/powerpoint/2010/main" val="321186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Naming Conventions</a:t>
            </a:r>
            <a:endParaRPr dirty="0"/>
          </a:p>
        </p:txBody>
      </p:sp>
      <p:sp>
        <p:nvSpPr>
          <p:cNvPr id="196" name="Google Shape;196;g9504e29505_0_0"/>
          <p:cNvSpPr txBox="1">
            <a:spLocks noGrp="1"/>
          </p:cNvSpPr>
          <p:nvPr>
            <p:ph type="body" idx="1"/>
          </p:nvPr>
        </p:nvSpPr>
        <p:spPr>
          <a:xfrm>
            <a:off x="7631394" y="2194560"/>
            <a:ext cx="3874806"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SonarQube, </a:t>
            </a:r>
            <a:r>
              <a:rPr lang="en-US" dirty="0" err="1"/>
              <a:t>StyleCop</a:t>
            </a:r>
            <a:r>
              <a:rPr lang="en-US" dirty="0"/>
              <a:t>, </a:t>
            </a:r>
            <a:r>
              <a:rPr lang="en-US" dirty="0" err="1"/>
              <a:t>Pylint</a:t>
            </a:r>
            <a:r>
              <a:rPr lang="en-US" dirty="0"/>
              <a:t>, and </a:t>
            </a:r>
            <a:r>
              <a:rPr lang="en-US" dirty="0" err="1"/>
              <a:t>Eslint</a:t>
            </a:r>
            <a:r>
              <a:rPr lang="en-US" dirty="0"/>
              <a: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CFDA4219-1557-7B24-50A5-34AB46AA12DF}"/>
              </a:ext>
            </a:extLst>
          </p:cNvPr>
          <p:cNvPicPr>
            <a:picLocks noChangeAspect="1"/>
          </p:cNvPicPr>
          <p:nvPr/>
        </p:nvPicPr>
        <p:blipFill>
          <a:blip r:embed="rId5"/>
          <a:stretch>
            <a:fillRect/>
          </a:stretch>
        </p:blipFill>
        <p:spPr>
          <a:xfrm>
            <a:off x="99769" y="2657740"/>
            <a:ext cx="7456695" cy="2913543"/>
          </a:xfrm>
          <a:prstGeom prst="rect">
            <a:avLst/>
          </a:prstGeom>
        </p:spPr>
      </p:pic>
    </p:spTree>
    <p:custDataLst>
      <p:tags r:id="rId1"/>
    </p:custDataLst>
    <p:extLst>
      <p:ext uri="{BB962C8B-B14F-4D97-AF65-F5344CB8AC3E}">
        <p14:creationId xmlns:p14="http://schemas.microsoft.com/office/powerpoint/2010/main" val="323287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Unit Testing Conventions</a:t>
            </a:r>
            <a:endParaRPr dirty="0"/>
          </a:p>
        </p:txBody>
      </p:sp>
      <p:sp>
        <p:nvSpPr>
          <p:cNvPr id="196" name="Google Shape;196;g9504e29505_0_0"/>
          <p:cNvSpPr txBox="1">
            <a:spLocks noGrp="1"/>
          </p:cNvSpPr>
          <p:nvPr>
            <p:ph type="body" idx="1"/>
          </p:nvPr>
        </p:nvSpPr>
        <p:spPr>
          <a:xfrm>
            <a:off x="7631394" y="2194560"/>
            <a:ext cx="3874806"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Junit, </a:t>
            </a:r>
            <a:r>
              <a:rPr lang="en-US" dirty="0" err="1"/>
              <a:t>Nunit</a:t>
            </a:r>
            <a:r>
              <a:rPr lang="en-US" dirty="0"/>
              <a:t>, </a:t>
            </a:r>
            <a:r>
              <a:rPr lang="en-US" dirty="0" err="1"/>
              <a:t>PyTest</a:t>
            </a:r>
            <a:r>
              <a:rPr lang="en-US" dirty="0"/>
              <a:t>, </a:t>
            </a:r>
            <a:r>
              <a:rPr lang="en-US" dirty="0" err="1"/>
              <a:t>ESLint</a:t>
            </a:r>
            <a:r>
              <a:rPr lang="en-US" dirty="0"/>
              <a:t>-plugin-testing-library.</a:t>
            </a:r>
          </a:p>
          <a:p>
            <a:pPr marL="0" lvl="0" indent="0" rtl="0">
              <a:lnSpc>
                <a:spcPct val="90000"/>
              </a:lnSpc>
              <a:spcBef>
                <a:spcPts val="1000"/>
              </a:spcBef>
              <a:spcAft>
                <a:spcPts val="0"/>
              </a:spcAft>
              <a:buSzPts val="1800"/>
              <a:buNone/>
            </a:pPr>
            <a:endParaRPr lang="en-US" dirty="0"/>
          </a:p>
          <a:p>
            <a:pPr marL="0" lvl="0" indent="0" rtl="0">
              <a:lnSpc>
                <a:spcPct val="90000"/>
              </a:lnSpc>
              <a:spcBef>
                <a:spcPts val="1000"/>
              </a:spcBef>
              <a:spcAft>
                <a:spcPts val="0"/>
              </a:spcAft>
              <a:buSzPts val="1800"/>
              <a:buNone/>
            </a:pPr>
            <a:r>
              <a:rPr lang="en-US" dirty="0"/>
              <a:t>Note all standards should have their own 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A335EC93-3FF7-4E6A-E80C-26FE403AAA1D}"/>
              </a:ext>
            </a:extLst>
          </p:cNvPr>
          <p:cNvPicPr>
            <a:picLocks noChangeAspect="1"/>
          </p:cNvPicPr>
          <p:nvPr/>
        </p:nvPicPr>
        <p:blipFill>
          <a:blip r:embed="rId5"/>
          <a:stretch>
            <a:fillRect/>
          </a:stretch>
        </p:blipFill>
        <p:spPr>
          <a:xfrm>
            <a:off x="346291" y="1589519"/>
            <a:ext cx="6166316" cy="5128420"/>
          </a:xfrm>
          <a:prstGeom prst="rect">
            <a:avLst/>
          </a:prstGeom>
        </p:spPr>
      </p:pic>
    </p:spTree>
    <p:custDataLst>
      <p:tags r:id="rId1"/>
    </p:custDataLst>
    <p:extLst>
      <p:ext uri="{BB962C8B-B14F-4D97-AF65-F5344CB8AC3E}">
        <p14:creationId xmlns:p14="http://schemas.microsoft.com/office/powerpoint/2010/main" val="2943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Expressions</a:t>
            </a:r>
            <a:endParaRPr dirty="0"/>
          </a:p>
        </p:txBody>
      </p:sp>
      <p:sp>
        <p:nvSpPr>
          <p:cNvPr id="196" name="Google Shape;196;g9504e29505_0_0"/>
          <p:cNvSpPr txBox="1">
            <a:spLocks noGrp="1"/>
          </p:cNvSpPr>
          <p:nvPr>
            <p:ph type="body" idx="1"/>
          </p:nvPr>
        </p:nvSpPr>
        <p:spPr>
          <a:xfrm>
            <a:off x="7631394" y="2194560"/>
            <a:ext cx="3874806"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a:t>
            </a:r>
            <a:r>
              <a:rPr lang="en-US" dirty="0" err="1"/>
              <a:t>Valgrind</a:t>
            </a:r>
            <a:r>
              <a:rPr lang="en-US" dirty="0"/>
              <a:t>, </a:t>
            </a:r>
            <a:r>
              <a:rPr lang="en-US" dirty="0" err="1"/>
              <a:t>Cppcheck</a:t>
            </a:r>
            <a:r>
              <a:rPr lang="en-US" dirty="0"/>
              <a:t>, Clang Static Analyzer, and Coverity.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009C849E-AB37-0F75-CDC1-27B086783623}"/>
              </a:ext>
            </a:extLst>
          </p:cNvPr>
          <p:cNvPicPr>
            <a:picLocks noChangeAspect="1"/>
          </p:cNvPicPr>
          <p:nvPr/>
        </p:nvPicPr>
        <p:blipFill>
          <a:blip r:embed="rId5"/>
          <a:stretch>
            <a:fillRect/>
          </a:stretch>
        </p:blipFill>
        <p:spPr>
          <a:xfrm>
            <a:off x="298032" y="2057373"/>
            <a:ext cx="6735155" cy="4490103"/>
          </a:xfrm>
          <a:prstGeom prst="rect">
            <a:avLst/>
          </a:prstGeom>
        </p:spPr>
      </p:pic>
    </p:spTree>
    <p:custDataLst>
      <p:tags r:id="rId1"/>
    </p:custDataLst>
    <p:extLst>
      <p:ext uri="{BB962C8B-B14F-4D97-AF65-F5344CB8AC3E}">
        <p14:creationId xmlns:p14="http://schemas.microsoft.com/office/powerpoint/2010/main" val="393065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114300" marR="0" indent="0">
              <a:spcBef>
                <a:spcPts val="0"/>
              </a:spcBef>
              <a:spcAft>
                <a:spcPts val="0"/>
              </a:spcAft>
              <a:buNone/>
            </a:pPr>
            <a:r>
              <a:rPr lang="en-US" sz="1800" dirty="0">
                <a:effectLst/>
                <a:latin typeface="Calibri" panose="020F0502020204030204" pitchFamily="34" charset="0"/>
                <a:ea typeface="Calibri" panose="020F0502020204030204" pitchFamily="34" charset="0"/>
              </a:rPr>
              <a:t>Automation will be used for the enforcement of and compliance to the standards defined in this policy. Green Pace already has a well-established DevOps process and infrastructure. Define guidance on where and how to modify the existing DevOps process to automate enforcement of the standards in this policy. Use the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diagram and provide an explanation using that diagram as context.</a:t>
            </a:r>
          </a:p>
          <a:p>
            <a:pPr marL="11430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114300" marR="0" indent="0">
              <a:spcBef>
                <a:spcPts val="0"/>
              </a:spcBef>
              <a:spcAft>
                <a:spcPts val="0"/>
              </a:spcAft>
              <a:buNone/>
            </a:pPr>
            <a:r>
              <a:rPr lang="en-US" sz="1800" dirty="0">
                <a:effectLst/>
                <a:latin typeface="Calibri" panose="020F0502020204030204" pitchFamily="34" charset="0"/>
                <a:ea typeface="Calibri" panose="020F0502020204030204" pitchFamily="34" charset="0"/>
              </a:rPr>
              <a:t>Automation can be integrated during the build process by transforming tasks into automated ones within a CI/CD pipeline. Thus, enhancing team collaboration. This can involve utilizing tools like Docker for managing containerized applications, and even employing GitLab for source control management. </a:t>
            </a:r>
          </a:p>
          <a:p>
            <a:pPr marL="11430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114300" marR="0" indent="0">
              <a:spcBef>
                <a:spcPts val="0"/>
              </a:spcBef>
              <a:spcAft>
                <a:spcPts val="0"/>
              </a:spcAft>
              <a:buNone/>
            </a:pPr>
            <a:r>
              <a:rPr lang="en-US" sz="1800" dirty="0">
                <a:effectLst/>
                <a:latin typeface="Calibri" panose="020F0502020204030204" pitchFamily="34" charset="0"/>
                <a:ea typeface="Calibri" panose="020F0502020204030204" pitchFamily="34" charset="0"/>
              </a:rPr>
              <a:t>In the realm of SecOps automation can streamline the deployment of virtualized containers. The incorporation of automated security assessments and regression testing is critical during the quality assurance phase.</a:t>
            </a:r>
          </a:p>
          <a:p>
            <a:pPr marL="11430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114300" marR="0" indent="0">
              <a:spcBef>
                <a:spcPts val="0"/>
              </a:spcBef>
              <a:spcAft>
                <a:spcPts val="0"/>
              </a:spcAft>
              <a:buNone/>
            </a:pPr>
            <a:r>
              <a:rPr lang="en-US" sz="1800" dirty="0">
                <a:effectLst/>
                <a:latin typeface="Calibri" panose="020F0502020204030204" pitchFamily="34" charset="0"/>
                <a:ea typeface="Calibri" panose="020F0502020204030204" pitchFamily="34" charset="0"/>
              </a:rPr>
              <a:t>For monitoring and detecting it is beneficial to incorporate static application security testing into routine nightly builds. While focusing on critical portions of the codebase. Additionally integrating dynamic application security testing into the SDLC can provide an advantage of identifying vulnerabilities in a live environment. Even using tools like OWASP Dependency-Check for scrutinizing the security of code dependencies and aiding in the early detection of possible vulnerabilities.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By having defined security principles, coding standards, and auditing standards we can ensure Green Pace stays secure.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Without a layered defense strategy systems are more susceptible to various forms of attacks that can cause harm to customers and the business. Along with only relying on a singular security measure creates risk where if that measure fails there is no other backup protection. By implementing layered security, secure coding best practices, and regular security audits and updates will help prevent any problems that may arise.</a:t>
            </a:r>
          </a:p>
          <a:p>
            <a:pPr marL="0" lvl="0" indent="0" algn="l" rtl="0">
              <a:lnSpc>
                <a:spcPct val="90000"/>
              </a:lnSpc>
              <a:spcBef>
                <a:spcPts val="0"/>
              </a:spcBef>
              <a:spcAft>
                <a:spcPts val="0"/>
              </a:spcAft>
              <a:buClr>
                <a:schemeClr val="lt1"/>
              </a:buClr>
              <a:buSzPts val="2000"/>
              <a:buNone/>
            </a:pPr>
            <a:endParaRPr lang="en-US" sz="2000" dirty="0"/>
          </a:p>
          <a:p>
            <a:pPr marL="0" lvl="0" indent="0" algn="l" rtl="0">
              <a:lnSpc>
                <a:spcPct val="90000"/>
              </a:lnSpc>
              <a:spcBef>
                <a:spcPts val="0"/>
              </a:spcBef>
              <a:spcAft>
                <a:spcPts val="0"/>
              </a:spcAft>
              <a:buClr>
                <a:schemeClr val="lt1"/>
              </a:buClr>
              <a:buSzPts val="2000"/>
              <a:buNone/>
            </a:pPr>
            <a:r>
              <a:rPr lang="en-US" sz="2000" dirty="0"/>
              <a:t>Note that cyber threats are constantly evolving and thus this needs to be continuously updated to address new vulnerabilities and software solutions.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dirty="0"/>
              <a:t>Currently there may not be any gaps in the Security Policies. But with the cyber threats changing daily, new zero days being found, software changes, and even new automation tools its important to keep the following in mind:</a:t>
            </a:r>
          </a:p>
          <a:p>
            <a:pPr marL="914400" lvl="2" indent="0" algn="l" rtl="0">
              <a:lnSpc>
                <a:spcPct val="90000"/>
              </a:lnSpc>
              <a:spcBef>
                <a:spcPts val="0"/>
              </a:spcBef>
              <a:spcAft>
                <a:spcPts val="0"/>
              </a:spcAft>
              <a:buClr>
                <a:schemeClr val="lt1"/>
              </a:buClr>
              <a:buSzPts val="1800"/>
              <a:buNone/>
            </a:pPr>
            <a:endParaRPr lang="en-US" sz="2000" dirty="0"/>
          </a:p>
          <a:p>
            <a:pPr marL="1257300" lvl="2">
              <a:spcBef>
                <a:spcPts val="0"/>
              </a:spcBef>
            </a:pPr>
            <a:r>
              <a:rPr lang="en-US" sz="2000" dirty="0"/>
              <a:t>Have a dedicated team to ensure policies are kept up to date</a:t>
            </a:r>
          </a:p>
          <a:p>
            <a:pPr marL="1257300" lvl="2">
              <a:spcBef>
                <a:spcPts val="0"/>
              </a:spcBef>
            </a:pPr>
            <a:r>
              <a:rPr lang="en-US" sz="2000" dirty="0"/>
              <a:t>Have frequent meetings to ensure they aren’t only being discovered, but also implemented into day to day</a:t>
            </a:r>
          </a:p>
          <a:p>
            <a:pPr marL="1257300" lvl="2">
              <a:spcBef>
                <a:spcPts val="0"/>
              </a:spcBef>
            </a:pPr>
            <a:r>
              <a:rPr lang="en-US" sz="2000" dirty="0"/>
              <a:t>Outside audits if necessary</a:t>
            </a:r>
          </a:p>
          <a:p>
            <a:pPr marL="1257300" lvl="2">
              <a:spcBef>
                <a:spcPts val="0"/>
              </a:spcBef>
            </a:pPr>
            <a:r>
              <a:rPr lang="en-US" sz="2000" dirty="0"/>
              <a:t>Don’t overlook security and think this won’t happen here at Green Pace or any company</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To prevent future problems having quarterly and even monthly audits can deter any big threats from slipping through the cracks. Having these regularly scheduled audits will help lay out any new threats that may be harmful to the business and or customers. Along with a solution in fixing them. </a:t>
            </a:r>
          </a:p>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r>
              <a:rPr lang="en-US" dirty="0"/>
              <a:t>Highly recommend having a 24/7 security team filled with engineers and other resources to ensure the company stays up to date on security threats and any new vulnerabilities.</a:t>
            </a:r>
          </a:p>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r>
              <a:rPr lang="en-US" dirty="0"/>
              <a:t>You need trust in your customers in order to stay in business so it is worth it.</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E610-A1CD-C0F3-AE59-3C0BCF85109E}"/>
              </a:ext>
            </a:extLst>
          </p:cNvPr>
          <p:cNvSpPr>
            <a:spLocks noGrp="1"/>
          </p:cNvSpPr>
          <p:nvPr>
            <p:ph type="title"/>
          </p:nvPr>
        </p:nvSpPr>
        <p:spPr/>
        <p:txBody>
          <a:bodyPr/>
          <a:lstStyle/>
          <a:p>
            <a:r>
              <a:rPr lang="en-US" dirty="0"/>
              <a:t>Conclusion - Continued</a:t>
            </a:r>
          </a:p>
        </p:txBody>
      </p:sp>
      <p:sp>
        <p:nvSpPr>
          <p:cNvPr id="3" name="Text Placeholder 2">
            <a:extLst>
              <a:ext uri="{FF2B5EF4-FFF2-40B4-BE49-F238E27FC236}">
                <a16:creationId xmlns:a16="http://schemas.microsoft.com/office/drawing/2014/main" id="{5ED7BA86-1A5B-000B-4420-72B98B14AD2F}"/>
              </a:ext>
            </a:extLst>
          </p:cNvPr>
          <p:cNvSpPr>
            <a:spLocks noGrp="1"/>
          </p:cNvSpPr>
          <p:nvPr>
            <p:ph type="body" idx="1"/>
          </p:nvPr>
        </p:nvSpPr>
        <p:spPr/>
        <p:txBody>
          <a:bodyPr/>
          <a:lstStyle/>
          <a:p>
            <a:pPr marL="114300" indent="0">
              <a:buNone/>
            </a:pPr>
            <a:r>
              <a:rPr lang="en-US" dirty="0"/>
              <a:t>Look at Chick-Fil-A yes just a fast-food chain that had a data breach in March 2023 with exposing customers personal information. This information can then be sold, used for fraudulent activity, and damaging customers lives. </a:t>
            </a:r>
          </a:p>
          <a:p>
            <a:pPr marL="114300" indent="0">
              <a:buNone/>
            </a:pPr>
            <a:endParaRPr lang="en-US" dirty="0"/>
          </a:p>
          <a:p>
            <a:pPr marL="114300" indent="0">
              <a:buNone/>
            </a:pPr>
            <a:r>
              <a:rPr lang="en-US" dirty="0"/>
              <a:t>This often hurts the reputation of the business and possibly even revenue.</a:t>
            </a:r>
          </a:p>
          <a:p>
            <a:pPr marL="114300" indent="0">
              <a:buNone/>
            </a:pPr>
            <a:endParaRPr lang="en-US" dirty="0"/>
          </a:p>
          <a:p>
            <a:pPr marL="114300" indent="0">
              <a:buNone/>
            </a:pPr>
            <a:endParaRPr lang="en-US" sz="1600"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173639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None/>
            </a:pPr>
            <a:r>
              <a:rPr lang="en-US" sz="2400" dirty="0" err="1">
                <a:effectLst/>
              </a:rPr>
              <a:t>Farrelly</a:t>
            </a:r>
            <a:r>
              <a:rPr lang="en-US" sz="2400" dirty="0">
                <a:effectLst/>
              </a:rPr>
              <a:t>, J. (2023). </a:t>
            </a:r>
            <a:r>
              <a:rPr lang="en-US" sz="2400" i="1" dirty="0">
                <a:effectLst/>
              </a:rPr>
              <a:t>High-profile company data breaches 2023</a:t>
            </a:r>
            <a:r>
              <a:rPr lang="en-US" sz="2400" dirty="0">
                <a:effectLst/>
              </a:rPr>
              <a:t>. Electric. https://</a:t>
            </a:r>
            <a:r>
              <a:rPr lang="en-US" sz="2400" dirty="0" err="1">
                <a:effectLst/>
              </a:rPr>
              <a:t>www.electric.ai</a:t>
            </a:r>
            <a:r>
              <a:rPr lang="en-US" sz="2400" dirty="0">
                <a:effectLst/>
              </a:rPr>
              <a:t>/blog/recent-big-company-data-breaches#:~:text=Yahoo%20is%20another%20infamous%20victim,2017%20impacted%2032%20million%20users.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241064840"/>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As shown above based on our 10 coding standards with using CPP we have outlined the severity, likelihood, remediation cost, and priority.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This is something that is taken very seriously and see further slides for details on each Coding Standard.</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FCBD2624-5937-4840-6B17-852742446DF6}"/>
              </a:ext>
            </a:extLst>
          </p:cNvPr>
          <p:cNvPicPr>
            <a:picLocks noChangeAspect="1"/>
          </p:cNvPicPr>
          <p:nvPr/>
        </p:nvPicPr>
        <p:blipFill>
          <a:blip r:embed="rId5"/>
          <a:stretch>
            <a:fillRect/>
          </a:stretch>
        </p:blipFill>
        <p:spPr>
          <a:xfrm>
            <a:off x="3133425" y="2551320"/>
            <a:ext cx="7912174" cy="224928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6150836"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 </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Policies </a:t>
            </a:r>
          </a:p>
          <a:p>
            <a:pPr lvl="0" indent="-457200" algn="l" rtl="0">
              <a:lnSpc>
                <a:spcPct val="90000"/>
              </a:lnSpc>
              <a:spcBef>
                <a:spcPts val="0"/>
              </a:spcBef>
              <a:spcAft>
                <a:spcPts val="0"/>
              </a:spcAft>
              <a:buClr>
                <a:schemeClr val="lt1"/>
              </a:buClr>
              <a:buSzPts val="2200"/>
              <a:buFont typeface="+mj-lt"/>
              <a:buAutoNum type="arabicPeriod"/>
            </a:pPr>
            <a:r>
              <a:rPr lang="en-US" dirty="0"/>
              <a:t>Keep it Simple </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Use Effective QA Techniques</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A3074DD0-7CE3-A762-3D57-CC40DEC98EE3}"/>
              </a:ext>
            </a:extLst>
          </p:cNvPr>
          <p:cNvSpPr txBox="1"/>
          <p:nvPr/>
        </p:nvSpPr>
        <p:spPr>
          <a:xfrm>
            <a:off x="7594006" y="2057401"/>
            <a:ext cx="4732387" cy="674031"/>
          </a:xfrm>
          <a:prstGeom prst="rect">
            <a:avLst/>
          </a:prstGeom>
          <a:noFill/>
        </p:spPr>
        <p:txBody>
          <a:bodyPr wrap="square" rtlCol="0">
            <a:spAutoFit/>
          </a:bodyPr>
          <a:lstStyle/>
          <a:p>
            <a:pPr lvl="0" algn="l" rtl="0">
              <a:lnSpc>
                <a:spcPct val="90000"/>
              </a:lnSpc>
              <a:spcBef>
                <a:spcPts val="0"/>
              </a:spcBef>
              <a:spcAft>
                <a:spcPts val="0"/>
              </a:spcAft>
              <a:buClr>
                <a:schemeClr val="lt1"/>
              </a:buClr>
              <a:buSzPts val="2200"/>
            </a:pPr>
            <a:r>
              <a:rPr lang="en-US" dirty="0">
                <a:solidFill>
                  <a:schemeClr val="bg1"/>
                </a:solidFill>
              </a:rPr>
              <a:t>Each Standard and what Principles they correlate to</a:t>
            </a:r>
          </a:p>
          <a:p>
            <a:pPr lvl="0" algn="l" rtl="0">
              <a:lnSpc>
                <a:spcPct val="90000"/>
              </a:lnSpc>
              <a:spcBef>
                <a:spcPts val="0"/>
              </a:spcBef>
              <a:spcAft>
                <a:spcPts val="0"/>
              </a:spcAft>
              <a:buClr>
                <a:schemeClr val="lt1"/>
              </a:buClr>
              <a:buSzPts val="2200"/>
            </a:pPr>
            <a:endParaRPr lang="en-US" dirty="0">
              <a:solidFill>
                <a:schemeClr val="bg1"/>
              </a:solidFill>
            </a:endParaRPr>
          </a:p>
          <a:p>
            <a:pPr lvl="0" algn="l" rtl="0">
              <a:lnSpc>
                <a:spcPct val="90000"/>
              </a:lnSpc>
              <a:spcBef>
                <a:spcPts val="0"/>
              </a:spcBef>
              <a:spcAft>
                <a:spcPts val="0"/>
              </a:spcAft>
              <a:buClr>
                <a:schemeClr val="lt1"/>
              </a:buClr>
              <a:buSzPts val="2200"/>
            </a:pPr>
            <a:endParaRPr lang="en-US" dirty="0">
              <a:solidFill>
                <a:schemeClr val="bg1"/>
              </a:solidFill>
            </a:endParaRPr>
          </a:p>
        </p:txBody>
      </p:sp>
      <p:pic>
        <p:nvPicPr>
          <p:cNvPr id="3" name="Picture 2">
            <a:extLst>
              <a:ext uri="{FF2B5EF4-FFF2-40B4-BE49-F238E27FC236}">
                <a16:creationId xmlns:a16="http://schemas.microsoft.com/office/drawing/2014/main" id="{240D0D70-252B-7291-3845-3FEE81FDD871}"/>
              </a:ext>
            </a:extLst>
          </p:cNvPr>
          <p:cNvPicPr>
            <a:picLocks noChangeAspect="1"/>
          </p:cNvPicPr>
          <p:nvPr/>
        </p:nvPicPr>
        <p:blipFill>
          <a:blip r:embed="rId5"/>
          <a:stretch>
            <a:fillRect/>
          </a:stretch>
        </p:blipFill>
        <p:spPr>
          <a:xfrm>
            <a:off x="9303531" y="2394416"/>
            <a:ext cx="1313336" cy="4319899"/>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dirty="0"/>
              <a:t>Ranked based on Severity from chart in Slide 3 (Threat Matrix)</a:t>
            </a:r>
          </a:p>
          <a:p>
            <a:pPr marL="0" lvl="0" indent="0" algn="l" rtl="0">
              <a:lnSpc>
                <a:spcPct val="90000"/>
              </a:lnSpc>
              <a:spcBef>
                <a:spcPts val="0"/>
              </a:spcBef>
              <a:spcAft>
                <a:spcPts val="0"/>
              </a:spcAft>
              <a:buClr>
                <a:schemeClr val="lt1"/>
              </a:buClr>
              <a:buSzPts val="2000"/>
              <a:buNone/>
            </a:pPr>
            <a:endParaRPr lang="en-US" dirty="0"/>
          </a:p>
          <a:p>
            <a:pPr marL="228600" lvl="0" indent="-228600" algn="l" rtl="0">
              <a:lnSpc>
                <a:spcPct val="90000"/>
              </a:lnSpc>
              <a:spcBef>
                <a:spcPts val="0"/>
              </a:spcBef>
              <a:spcAft>
                <a:spcPts val="0"/>
              </a:spcAft>
              <a:buClr>
                <a:schemeClr val="lt1"/>
              </a:buClr>
              <a:buSzPts val="2000"/>
              <a:buChar char="•"/>
            </a:pPr>
            <a:r>
              <a:rPr lang="en-US" dirty="0"/>
              <a:t>STD-004-CPP =SQL Injection</a:t>
            </a:r>
          </a:p>
          <a:p>
            <a:pPr marL="228600" lvl="0" indent="-228600" algn="l" rtl="0">
              <a:lnSpc>
                <a:spcPct val="90000"/>
              </a:lnSpc>
              <a:spcBef>
                <a:spcPts val="0"/>
              </a:spcBef>
              <a:spcAft>
                <a:spcPts val="0"/>
              </a:spcAft>
              <a:buClr>
                <a:schemeClr val="lt1"/>
              </a:buClr>
              <a:buSzPts val="2000"/>
              <a:buChar char="•"/>
            </a:pPr>
            <a:r>
              <a:rPr lang="en-US" dirty="0"/>
              <a:t>STD-001-CPP = Data Type</a:t>
            </a:r>
          </a:p>
          <a:p>
            <a:pPr marL="228600" lvl="0" indent="-228600" algn="l" rtl="0">
              <a:lnSpc>
                <a:spcPct val="90000"/>
              </a:lnSpc>
              <a:spcBef>
                <a:spcPts val="0"/>
              </a:spcBef>
              <a:spcAft>
                <a:spcPts val="0"/>
              </a:spcAft>
              <a:buClr>
                <a:schemeClr val="lt1"/>
              </a:buClr>
              <a:buSzPts val="2000"/>
              <a:buChar char="•"/>
            </a:pPr>
            <a:r>
              <a:rPr lang="en-US" dirty="0"/>
              <a:t>STD-003-CPP = String Correctness</a:t>
            </a:r>
          </a:p>
          <a:p>
            <a:pPr marL="228600" lvl="0" indent="-228600" algn="l" rtl="0">
              <a:lnSpc>
                <a:spcPct val="90000"/>
              </a:lnSpc>
              <a:spcBef>
                <a:spcPts val="0"/>
              </a:spcBef>
              <a:spcAft>
                <a:spcPts val="0"/>
              </a:spcAft>
              <a:buClr>
                <a:schemeClr val="lt1"/>
              </a:buClr>
              <a:buSzPts val="2000"/>
              <a:buChar char="•"/>
            </a:pPr>
            <a:r>
              <a:rPr lang="en-US" dirty="0"/>
              <a:t>STD-005-CPP = Memory Protection</a:t>
            </a:r>
          </a:p>
          <a:p>
            <a:pPr marL="228600" lvl="0" indent="-228600" algn="l" rtl="0">
              <a:lnSpc>
                <a:spcPct val="90000"/>
              </a:lnSpc>
              <a:spcBef>
                <a:spcPts val="0"/>
              </a:spcBef>
              <a:spcAft>
                <a:spcPts val="0"/>
              </a:spcAft>
              <a:buClr>
                <a:schemeClr val="lt1"/>
              </a:buClr>
              <a:buSzPts val="2000"/>
              <a:buChar char="•"/>
            </a:pPr>
            <a:r>
              <a:rPr lang="en-US" dirty="0"/>
              <a:t>STD-002-CPP = Data Value</a:t>
            </a:r>
          </a:p>
          <a:p>
            <a:pPr marL="228600" lvl="0" indent="-228600" algn="l" rtl="0">
              <a:lnSpc>
                <a:spcPct val="90000"/>
              </a:lnSpc>
              <a:spcBef>
                <a:spcPts val="0"/>
              </a:spcBef>
              <a:spcAft>
                <a:spcPts val="0"/>
              </a:spcAft>
              <a:buClr>
                <a:schemeClr val="lt1"/>
              </a:buClr>
              <a:buSzPts val="2000"/>
              <a:buChar char="•"/>
            </a:pPr>
            <a:r>
              <a:rPr lang="en-US" dirty="0"/>
              <a:t>STD-006-CPP = Assertions</a:t>
            </a:r>
          </a:p>
          <a:p>
            <a:pPr marL="228600" lvl="0" indent="-228600" algn="l" rtl="0">
              <a:lnSpc>
                <a:spcPct val="90000"/>
              </a:lnSpc>
              <a:spcBef>
                <a:spcPts val="0"/>
              </a:spcBef>
              <a:spcAft>
                <a:spcPts val="0"/>
              </a:spcAft>
              <a:buClr>
                <a:schemeClr val="lt1"/>
              </a:buClr>
              <a:buSzPts val="2000"/>
              <a:buChar char="•"/>
            </a:pPr>
            <a:r>
              <a:rPr lang="en-US" dirty="0"/>
              <a:t>STD-007-CPP = Exceptions</a:t>
            </a:r>
          </a:p>
          <a:p>
            <a:pPr marL="228600" lvl="0" indent="-228600" algn="l" rtl="0">
              <a:lnSpc>
                <a:spcPct val="90000"/>
              </a:lnSpc>
              <a:spcBef>
                <a:spcPts val="0"/>
              </a:spcBef>
              <a:spcAft>
                <a:spcPts val="0"/>
              </a:spcAft>
              <a:buClr>
                <a:schemeClr val="lt1"/>
              </a:buClr>
              <a:buSzPts val="2000"/>
              <a:buChar char="•"/>
            </a:pPr>
            <a:r>
              <a:rPr lang="en-US" dirty="0"/>
              <a:t>STD-010-CPP = Expressions</a:t>
            </a:r>
          </a:p>
          <a:p>
            <a:pPr marL="228600" lvl="0" indent="-228600" algn="l" rtl="0">
              <a:lnSpc>
                <a:spcPct val="90000"/>
              </a:lnSpc>
              <a:spcBef>
                <a:spcPts val="0"/>
              </a:spcBef>
              <a:spcAft>
                <a:spcPts val="0"/>
              </a:spcAft>
              <a:buClr>
                <a:schemeClr val="lt1"/>
              </a:buClr>
              <a:buSzPts val="2000"/>
              <a:buChar char="•"/>
            </a:pPr>
            <a:r>
              <a:rPr lang="en-US" dirty="0"/>
              <a:t>STD-008-CPP = Naming Conventions</a:t>
            </a:r>
          </a:p>
          <a:p>
            <a:pPr marL="228600" lvl="0" indent="-228600" algn="l" rtl="0">
              <a:lnSpc>
                <a:spcPct val="90000"/>
              </a:lnSpc>
              <a:spcBef>
                <a:spcPts val="0"/>
              </a:spcBef>
              <a:spcAft>
                <a:spcPts val="0"/>
              </a:spcAft>
              <a:buClr>
                <a:schemeClr val="lt1"/>
              </a:buClr>
              <a:buSzPts val="2000"/>
              <a:buChar char="•"/>
            </a:pPr>
            <a:r>
              <a:rPr lang="en-US" dirty="0"/>
              <a:t>STD-009-CPP = Unit Testing Conventions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FBE0620E-A9EE-F4B7-D3BF-35A1F75A6C94}"/>
              </a:ext>
            </a:extLst>
          </p:cNvPr>
          <p:cNvPicPr>
            <a:picLocks noChangeAspect="1"/>
          </p:cNvPicPr>
          <p:nvPr/>
        </p:nvPicPr>
        <p:blipFill>
          <a:blip r:embed="rId5"/>
          <a:stretch>
            <a:fillRect/>
          </a:stretch>
        </p:blipFill>
        <p:spPr>
          <a:xfrm>
            <a:off x="1307710" y="1939895"/>
            <a:ext cx="9154454" cy="3627043"/>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2" name="Picture 1">
            <a:extLst>
              <a:ext uri="{FF2B5EF4-FFF2-40B4-BE49-F238E27FC236}">
                <a16:creationId xmlns:a16="http://schemas.microsoft.com/office/drawing/2014/main" id="{4E349C41-E607-8229-281A-3D3244744FD9}"/>
              </a:ext>
            </a:extLst>
          </p:cNvPr>
          <p:cNvPicPr>
            <a:picLocks noChangeAspect="1"/>
          </p:cNvPicPr>
          <p:nvPr/>
        </p:nvPicPr>
        <p:blipFill>
          <a:blip r:embed="rId4"/>
          <a:stretch>
            <a:fillRect/>
          </a:stretch>
        </p:blipFill>
        <p:spPr>
          <a:xfrm>
            <a:off x="1790700" y="1927829"/>
            <a:ext cx="8610600" cy="4165798"/>
          </a:xfrm>
          <a:prstGeom prst="rect">
            <a:avLst/>
          </a:prstGeom>
        </p:spPr>
      </p:pic>
      <p:pic>
        <p:nvPicPr>
          <p:cNvPr id="190" name="Google Shape;190;p8"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Data Type</a:t>
            </a:r>
            <a:endParaRPr dirty="0"/>
          </a:p>
        </p:txBody>
      </p:sp>
      <p:sp>
        <p:nvSpPr>
          <p:cNvPr id="196" name="Google Shape;196;g9504e29505_0_0"/>
          <p:cNvSpPr txBox="1">
            <a:spLocks noGrp="1"/>
          </p:cNvSpPr>
          <p:nvPr>
            <p:ph type="body" idx="1"/>
          </p:nvPr>
        </p:nvSpPr>
        <p:spPr>
          <a:xfrm>
            <a:off x="8458200" y="2194560"/>
            <a:ext cx="3048000"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Static Code Analyzer, </a:t>
            </a:r>
            <a:r>
              <a:rPr lang="en-US" dirty="0" err="1"/>
              <a:t>CppCheck</a:t>
            </a:r>
            <a:r>
              <a:rPr lang="en-US" dirty="0"/>
              <a:t>, Clang-Tidy, and SonarQube.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8B89E9A4-0FB4-4469-F6D7-82D7833E5D81}"/>
              </a:ext>
            </a:extLst>
          </p:cNvPr>
          <p:cNvPicPr>
            <a:picLocks noChangeAspect="1"/>
          </p:cNvPicPr>
          <p:nvPr/>
        </p:nvPicPr>
        <p:blipFill>
          <a:blip r:embed="rId5"/>
          <a:stretch>
            <a:fillRect/>
          </a:stretch>
        </p:blipFill>
        <p:spPr>
          <a:xfrm>
            <a:off x="685800" y="2194560"/>
            <a:ext cx="7772400" cy="3121063"/>
          </a:xfrm>
          <a:prstGeom prst="rect">
            <a:avLst/>
          </a:prstGeom>
        </p:spPr>
      </p:pic>
    </p:spTree>
    <p:custDataLst>
      <p:tags r:id="rId1"/>
    </p:custDataLst>
    <p:extLst>
      <p:ext uri="{BB962C8B-B14F-4D97-AF65-F5344CB8AC3E}">
        <p14:creationId xmlns:p14="http://schemas.microsoft.com/office/powerpoint/2010/main" val="304189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Data Value</a:t>
            </a:r>
            <a:endParaRPr dirty="0"/>
          </a:p>
        </p:txBody>
      </p:sp>
      <p:sp>
        <p:nvSpPr>
          <p:cNvPr id="196" name="Google Shape;196;g9504e29505_0_0"/>
          <p:cNvSpPr txBox="1">
            <a:spLocks noGrp="1"/>
          </p:cNvSpPr>
          <p:nvPr>
            <p:ph type="body" idx="1"/>
          </p:nvPr>
        </p:nvSpPr>
        <p:spPr>
          <a:xfrm>
            <a:off x="8458200" y="2194560"/>
            <a:ext cx="3048000" cy="40242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SzPts val="1800"/>
              <a:buNone/>
            </a:pPr>
            <a:r>
              <a:rPr lang="en-US" dirty="0"/>
              <a:t>Some automation</a:t>
            </a:r>
          </a:p>
          <a:p>
            <a:pPr marL="0" lvl="0" indent="0" rtl="0">
              <a:lnSpc>
                <a:spcPct val="90000"/>
              </a:lnSpc>
              <a:spcBef>
                <a:spcPts val="1000"/>
              </a:spcBef>
              <a:spcAft>
                <a:spcPts val="0"/>
              </a:spcAft>
              <a:buSzPts val="1800"/>
              <a:buNone/>
            </a:pPr>
            <a:r>
              <a:rPr lang="en-US" dirty="0"/>
              <a:t>Tools that can be </a:t>
            </a:r>
          </a:p>
          <a:p>
            <a:pPr marL="0" lvl="0" indent="0" rtl="0">
              <a:lnSpc>
                <a:spcPct val="90000"/>
              </a:lnSpc>
              <a:spcBef>
                <a:spcPts val="1000"/>
              </a:spcBef>
              <a:spcAft>
                <a:spcPts val="0"/>
              </a:spcAft>
              <a:buSzPts val="1800"/>
              <a:buNone/>
            </a:pPr>
            <a:r>
              <a:rPr lang="en-US" dirty="0"/>
              <a:t>Used are Coverity, </a:t>
            </a:r>
            <a:r>
              <a:rPr lang="en-US" dirty="0" err="1"/>
              <a:t>CppCheck</a:t>
            </a:r>
            <a:r>
              <a:rPr lang="en-US" dirty="0"/>
              <a:t>, Clang Static Analyzer, and SonarQube.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4DB15CC-1106-F672-30CC-90E01A90B1FE}"/>
              </a:ext>
            </a:extLst>
          </p:cNvPr>
          <p:cNvPicPr>
            <a:picLocks noChangeAspect="1"/>
          </p:cNvPicPr>
          <p:nvPr/>
        </p:nvPicPr>
        <p:blipFill>
          <a:blip r:embed="rId5"/>
          <a:stretch>
            <a:fillRect/>
          </a:stretch>
        </p:blipFill>
        <p:spPr>
          <a:xfrm>
            <a:off x="381000" y="2028866"/>
            <a:ext cx="7772400" cy="4355588"/>
          </a:xfrm>
          <a:prstGeom prst="rect">
            <a:avLst/>
          </a:prstGeom>
        </p:spPr>
      </p:pic>
    </p:spTree>
    <p:custDataLst>
      <p:tags r:id="rId1"/>
    </p:custDataLst>
    <p:extLst>
      <p:ext uri="{BB962C8B-B14F-4D97-AF65-F5344CB8AC3E}">
        <p14:creationId xmlns:p14="http://schemas.microsoft.com/office/powerpoint/2010/main" val="2902875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95</TotalTime>
  <Words>1064</Words>
  <Application>Microsoft Macintosh PowerPoint</Application>
  <PresentationFormat>Widescreen</PresentationFormat>
  <Paragraphs>119</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 – Data Type</vt:lpstr>
      <vt:lpstr>Unit Testing – Data Value</vt:lpstr>
      <vt:lpstr>Unit Testing – String Correctness</vt:lpstr>
      <vt:lpstr>Unit Testing – SQL Injection</vt:lpstr>
      <vt:lpstr>Unit Testing – Memory Protection</vt:lpstr>
      <vt:lpstr>Unit Testing – Assertions</vt:lpstr>
      <vt:lpstr>Unit Testing – Exceptions</vt:lpstr>
      <vt:lpstr>Unit Testing – Naming Conventions</vt:lpstr>
      <vt:lpstr>Unit Testing – Unit Testing Conventions</vt:lpstr>
      <vt:lpstr>Unit Testing – Expressions</vt:lpstr>
      <vt:lpstr>AUTOMATION SUMMARY</vt:lpstr>
      <vt:lpstr>TOOLS</vt:lpstr>
      <vt:lpstr>RISKS AND BENEFITS</vt:lpstr>
      <vt:lpstr>RECOMMENDATIONS</vt:lpstr>
      <vt:lpstr>CONCLUSIONS</vt:lpstr>
      <vt:lpstr>Conclusion - 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St George, Ryan</cp:lastModifiedBy>
  <cp:revision>15</cp:revision>
  <dcterms:created xsi:type="dcterms:W3CDTF">2020-08-19T17:59:24Z</dcterms:created>
  <dcterms:modified xsi:type="dcterms:W3CDTF">2023-12-09T20:04:22Z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