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7" r:id="rId2"/>
    <p:sldId id="270" r:id="rId3"/>
    <p:sldId id="289" r:id="rId4"/>
    <p:sldId id="290" r:id="rId5"/>
    <p:sldId id="301" r:id="rId6"/>
    <p:sldId id="305" r:id="rId7"/>
    <p:sldId id="304" r:id="rId8"/>
    <p:sldId id="308" r:id="rId9"/>
    <p:sldId id="306" r:id="rId10"/>
    <p:sldId id="300" r:id="rId11"/>
    <p:sldId id="298" r:id="rId12"/>
    <p:sldId id="297" r:id="rId13"/>
    <p:sldId id="296" r:id="rId14"/>
    <p:sldId id="294" r:id="rId15"/>
    <p:sldId id="29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F9F9"/>
    <a:srgbClr val="CCE3FE"/>
    <a:srgbClr val="A9CBE9"/>
    <a:srgbClr val="2867A0"/>
    <a:srgbClr val="1C476E"/>
    <a:srgbClr val="E5F3F3"/>
    <a:srgbClr val="EEF6F9"/>
    <a:srgbClr val="85A3DF"/>
    <a:srgbClr val="99C7FF"/>
    <a:srgbClr val="CBD7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a Yashaswi" userId="4c5806b72d4614dc" providerId="LiveId" clId="{F1087CAA-C1EB-4C7E-B381-D7BC3EFF0D2E}"/>
    <pc:docChg chg="modSld">
      <pc:chgData name="Racha Yashaswi" userId="4c5806b72d4614dc" providerId="LiveId" clId="{F1087CAA-C1EB-4C7E-B381-D7BC3EFF0D2E}" dt="2024-03-11T07:24:22.852" v="7" actId="20577"/>
      <pc:docMkLst>
        <pc:docMk/>
      </pc:docMkLst>
      <pc:sldChg chg="modSp mod">
        <pc:chgData name="Racha Yashaswi" userId="4c5806b72d4614dc" providerId="LiveId" clId="{F1087CAA-C1EB-4C7E-B381-D7BC3EFF0D2E}" dt="2024-03-11T07:24:22.852" v="7" actId="20577"/>
        <pc:sldMkLst>
          <pc:docMk/>
          <pc:sldMk cId="4106318538" sldId="267"/>
        </pc:sldMkLst>
        <pc:spChg chg="mod">
          <ac:chgData name="Racha Yashaswi" userId="4c5806b72d4614dc" providerId="LiveId" clId="{F1087CAA-C1EB-4C7E-B381-D7BC3EFF0D2E}" dt="2024-03-11T07:24:22.852" v="7" actId="20577"/>
          <ac:spMkLst>
            <pc:docMk/>
            <pc:sldMk cId="4106318538" sldId="267"/>
            <ac:spMk id="14" creationId="{213A43E1-735B-38F4-C40F-4B42518AD674}"/>
          </ac:spMkLst>
        </pc:spChg>
      </pc:sldChg>
    </pc:docChg>
  </pc:docChgLst>
  <pc:docChgLst>
    <pc:chgData name="Racha Yashaswi" userId="4c5806b72d4614dc" providerId="LiveId" clId="{E0CACB88-7EB4-4470-8C23-A4ADC469DDC2}"/>
    <pc:docChg chg="undo custSel delSld modSld">
      <pc:chgData name="Racha Yashaswi" userId="4c5806b72d4614dc" providerId="LiveId" clId="{E0CACB88-7EB4-4470-8C23-A4ADC469DDC2}" dt="2024-01-23T11:55:36.845" v="112" actId="20577"/>
      <pc:docMkLst>
        <pc:docMk/>
      </pc:docMkLst>
      <pc:sldChg chg="modSp mod">
        <pc:chgData name="Racha Yashaswi" userId="4c5806b72d4614dc" providerId="LiveId" clId="{E0CACB88-7EB4-4470-8C23-A4ADC469DDC2}" dt="2024-01-23T08:40:58.636" v="109" actId="20577"/>
        <pc:sldMkLst>
          <pc:docMk/>
          <pc:sldMk cId="4106318538" sldId="267"/>
        </pc:sldMkLst>
        <pc:spChg chg="mod">
          <ac:chgData name="Racha Yashaswi" userId="4c5806b72d4614dc" providerId="LiveId" clId="{E0CACB88-7EB4-4470-8C23-A4ADC469DDC2}" dt="2024-01-23T08:40:58.636" v="109" actId="20577"/>
          <ac:spMkLst>
            <pc:docMk/>
            <pc:sldMk cId="4106318538" sldId="267"/>
            <ac:spMk id="14" creationId="{213A43E1-735B-38F4-C40F-4B42518AD674}"/>
          </ac:spMkLst>
        </pc:spChg>
      </pc:sldChg>
      <pc:sldChg chg="modSp mod">
        <pc:chgData name="Racha Yashaswi" userId="4c5806b72d4614dc" providerId="LiveId" clId="{E0CACB88-7EB4-4470-8C23-A4ADC469DDC2}" dt="2024-01-23T08:30:14.139" v="95" actId="113"/>
        <pc:sldMkLst>
          <pc:docMk/>
          <pc:sldMk cId="2180657814" sldId="270"/>
        </pc:sldMkLst>
        <pc:spChg chg="mod">
          <ac:chgData name="Racha Yashaswi" userId="4c5806b72d4614dc" providerId="LiveId" clId="{E0CACB88-7EB4-4470-8C23-A4ADC469DDC2}" dt="2024-01-23T08:30:14.139" v="95" actId="113"/>
          <ac:spMkLst>
            <pc:docMk/>
            <pc:sldMk cId="2180657814" sldId="270"/>
            <ac:spMk id="7" creationId="{E98C0074-D661-5372-CFDF-38190203EC02}"/>
          </ac:spMkLst>
        </pc:spChg>
      </pc:sldChg>
      <pc:sldChg chg="modSp mod">
        <pc:chgData name="Racha Yashaswi" userId="4c5806b72d4614dc" providerId="LiveId" clId="{E0CACB88-7EB4-4470-8C23-A4ADC469DDC2}" dt="2024-01-23T08:30:28.726" v="98" actId="113"/>
        <pc:sldMkLst>
          <pc:docMk/>
          <pc:sldMk cId="2410561042" sldId="289"/>
        </pc:sldMkLst>
        <pc:spChg chg="mod">
          <ac:chgData name="Racha Yashaswi" userId="4c5806b72d4614dc" providerId="LiveId" clId="{E0CACB88-7EB4-4470-8C23-A4ADC469DDC2}" dt="2024-01-23T08:30:24.802" v="96"/>
          <ac:spMkLst>
            <pc:docMk/>
            <pc:sldMk cId="2410561042" sldId="289"/>
            <ac:spMk id="2" creationId="{36EE57B8-9131-D900-95F0-88D600F700E8}"/>
          </ac:spMkLst>
        </pc:spChg>
        <pc:spChg chg="mod">
          <ac:chgData name="Racha Yashaswi" userId="4c5806b72d4614dc" providerId="LiveId" clId="{E0CACB88-7EB4-4470-8C23-A4ADC469DDC2}" dt="2024-01-23T08:30:28.726" v="98" actId="113"/>
          <ac:spMkLst>
            <pc:docMk/>
            <pc:sldMk cId="2410561042" sldId="289"/>
            <ac:spMk id="7" creationId="{E98C0074-D661-5372-CFDF-38190203EC02}"/>
          </ac:spMkLst>
        </pc:spChg>
        <pc:grpChg chg="mod">
          <ac:chgData name="Racha Yashaswi" userId="4c5806b72d4614dc" providerId="LiveId" clId="{E0CACB88-7EB4-4470-8C23-A4ADC469DDC2}" dt="2024-01-23T08:30:24.802" v="96"/>
          <ac:grpSpMkLst>
            <pc:docMk/>
            <pc:sldMk cId="2410561042" sldId="289"/>
            <ac:grpSpMk id="3" creationId="{0CB60138-D72D-27DF-BDA0-2A2C9BEFD5C9}"/>
          </ac:grpSpMkLst>
        </pc:grpChg>
      </pc:sldChg>
      <pc:sldChg chg="modSp mod">
        <pc:chgData name="Racha Yashaswi" userId="4c5806b72d4614dc" providerId="LiveId" clId="{E0CACB88-7EB4-4470-8C23-A4ADC469DDC2}" dt="2024-01-23T08:30:38.985" v="100"/>
        <pc:sldMkLst>
          <pc:docMk/>
          <pc:sldMk cId="1694856653" sldId="290"/>
        </pc:sldMkLst>
        <pc:spChg chg="mod">
          <ac:chgData name="Racha Yashaswi" userId="4c5806b72d4614dc" providerId="LiveId" clId="{E0CACB88-7EB4-4470-8C23-A4ADC469DDC2}" dt="2024-01-23T08:30:38.985" v="100"/>
          <ac:spMkLst>
            <pc:docMk/>
            <pc:sldMk cId="1694856653" sldId="290"/>
            <ac:spMk id="7" creationId="{E98C0074-D661-5372-CFDF-38190203EC02}"/>
          </ac:spMkLst>
        </pc:spChg>
      </pc:sldChg>
      <pc:sldChg chg="modSp mod">
        <pc:chgData name="Racha Yashaswi" userId="4c5806b72d4614dc" providerId="LiveId" clId="{E0CACB88-7EB4-4470-8C23-A4ADC469DDC2}" dt="2024-01-23T08:29:36.535" v="92" actId="255"/>
        <pc:sldMkLst>
          <pc:docMk/>
          <pc:sldMk cId="3835037946" sldId="293"/>
        </pc:sldMkLst>
        <pc:spChg chg="mod">
          <ac:chgData name="Racha Yashaswi" userId="4c5806b72d4614dc" providerId="LiveId" clId="{E0CACB88-7EB4-4470-8C23-A4ADC469DDC2}" dt="2024-01-23T08:29:36.535" v="92" actId="255"/>
          <ac:spMkLst>
            <pc:docMk/>
            <pc:sldMk cId="3835037946" sldId="293"/>
            <ac:spMk id="3" creationId="{773AE254-4D8F-0C94-CA3F-E1D6C513A8F5}"/>
          </ac:spMkLst>
        </pc:spChg>
      </pc:sldChg>
      <pc:sldChg chg="modSp mod">
        <pc:chgData name="Racha Yashaswi" userId="4c5806b72d4614dc" providerId="LiveId" clId="{E0CACB88-7EB4-4470-8C23-A4ADC469DDC2}" dt="2024-01-23T08:29:42.893" v="93" actId="20577"/>
        <pc:sldMkLst>
          <pc:docMk/>
          <pc:sldMk cId="501447651" sldId="294"/>
        </pc:sldMkLst>
        <pc:spChg chg="mod">
          <ac:chgData name="Racha Yashaswi" userId="4c5806b72d4614dc" providerId="LiveId" clId="{E0CACB88-7EB4-4470-8C23-A4ADC469DDC2}" dt="2024-01-23T08:29:42.893" v="93" actId="20577"/>
          <ac:spMkLst>
            <pc:docMk/>
            <pc:sldMk cId="501447651" sldId="294"/>
            <ac:spMk id="4" creationId="{2ECBC3CF-16C3-62BD-C1F2-F0D234286FD0}"/>
          </ac:spMkLst>
        </pc:spChg>
      </pc:sldChg>
      <pc:sldChg chg="modSp mod">
        <pc:chgData name="Racha Yashaswi" userId="4c5806b72d4614dc" providerId="LiveId" clId="{E0CACB88-7EB4-4470-8C23-A4ADC469DDC2}" dt="2024-01-23T08:27:24.988" v="81" actId="20577"/>
        <pc:sldMkLst>
          <pc:docMk/>
          <pc:sldMk cId="4015503049" sldId="296"/>
        </pc:sldMkLst>
        <pc:spChg chg="mod">
          <ac:chgData name="Racha Yashaswi" userId="4c5806b72d4614dc" providerId="LiveId" clId="{E0CACB88-7EB4-4470-8C23-A4ADC469DDC2}" dt="2024-01-23T08:27:24.988" v="81" actId="20577"/>
          <ac:spMkLst>
            <pc:docMk/>
            <pc:sldMk cId="4015503049" sldId="296"/>
            <ac:spMk id="4" creationId="{2ECBC3CF-16C3-62BD-C1F2-F0D234286FD0}"/>
          </ac:spMkLst>
        </pc:spChg>
      </pc:sldChg>
      <pc:sldChg chg="addSp delSp modSp mod">
        <pc:chgData name="Racha Yashaswi" userId="4c5806b72d4614dc" providerId="LiveId" clId="{E0CACB88-7EB4-4470-8C23-A4ADC469DDC2}" dt="2024-01-23T08:25:16.643" v="76" actId="1076"/>
        <pc:sldMkLst>
          <pc:docMk/>
          <pc:sldMk cId="1582355847" sldId="297"/>
        </pc:sldMkLst>
        <pc:spChg chg="mod">
          <ac:chgData name="Racha Yashaswi" userId="4c5806b72d4614dc" providerId="LiveId" clId="{E0CACB88-7EB4-4470-8C23-A4ADC469DDC2}" dt="2024-01-23T08:24:55.090" v="75" actId="20577"/>
          <ac:spMkLst>
            <pc:docMk/>
            <pc:sldMk cId="1582355847" sldId="297"/>
            <ac:spMk id="4" creationId="{2ECBC3CF-16C3-62BD-C1F2-F0D234286FD0}"/>
          </ac:spMkLst>
        </pc:spChg>
        <pc:spChg chg="mod">
          <ac:chgData name="Racha Yashaswi" userId="4c5806b72d4614dc" providerId="LiveId" clId="{E0CACB88-7EB4-4470-8C23-A4ADC469DDC2}" dt="2024-01-23T08:25:16.643" v="76" actId="1076"/>
          <ac:spMkLst>
            <pc:docMk/>
            <pc:sldMk cId="1582355847" sldId="297"/>
            <ac:spMk id="7" creationId="{793F1178-80BC-CC8A-4BD3-909B5EE9F323}"/>
          </ac:spMkLst>
        </pc:spChg>
        <pc:grpChg chg="del">
          <ac:chgData name="Racha Yashaswi" userId="4c5806b72d4614dc" providerId="LiveId" clId="{E0CACB88-7EB4-4470-8C23-A4ADC469DDC2}" dt="2024-01-23T08:23:57.659" v="46" actId="478"/>
          <ac:grpSpMkLst>
            <pc:docMk/>
            <pc:sldMk cId="1582355847" sldId="297"/>
            <ac:grpSpMk id="16" creationId="{526FBC04-D83D-C1EE-5407-1534E0E7CC8E}"/>
          </ac:grpSpMkLst>
        </pc:grpChg>
        <pc:picChg chg="add mod">
          <ac:chgData name="Racha Yashaswi" userId="4c5806b72d4614dc" providerId="LiveId" clId="{E0CACB88-7EB4-4470-8C23-A4ADC469DDC2}" dt="2024-01-23T08:24:11.609" v="48" actId="1076"/>
          <ac:picMkLst>
            <pc:docMk/>
            <pc:sldMk cId="1582355847" sldId="297"/>
            <ac:picMk id="3" creationId="{1D174715-D308-6732-75CB-CCDB20626215}"/>
          </ac:picMkLst>
        </pc:picChg>
      </pc:sldChg>
      <pc:sldChg chg="addSp delSp modSp mod">
        <pc:chgData name="Racha Yashaswi" userId="4c5806b72d4614dc" providerId="LiveId" clId="{E0CACB88-7EB4-4470-8C23-A4ADC469DDC2}" dt="2024-01-23T08:23:00.595" v="45" actId="14100"/>
        <pc:sldMkLst>
          <pc:docMk/>
          <pc:sldMk cId="3454768155" sldId="298"/>
        </pc:sldMkLst>
        <pc:spChg chg="mod">
          <ac:chgData name="Racha Yashaswi" userId="4c5806b72d4614dc" providerId="LiveId" clId="{E0CACB88-7EB4-4470-8C23-A4ADC469DDC2}" dt="2024-01-23T08:22:44.389" v="43" actId="20577"/>
          <ac:spMkLst>
            <pc:docMk/>
            <pc:sldMk cId="3454768155" sldId="298"/>
            <ac:spMk id="4" creationId="{2ECBC3CF-16C3-62BD-C1F2-F0D234286FD0}"/>
          </ac:spMkLst>
        </pc:spChg>
        <pc:spChg chg="mod">
          <ac:chgData name="Racha Yashaswi" userId="4c5806b72d4614dc" providerId="LiveId" clId="{E0CACB88-7EB4-4470-8C23-A4ADC469DDC2}" dt="2024-01-23T08:22:25.577" v="40" actId="1076"/>
          <ac:spMkLst>
            <pc:docMk/>
            <pc:sldMk cId="3454768155" sldId="298"/>
            <ac:spMk id="7" creationId="{793F1178-80BC-CC8A-4BD3-909B5EE9F323}"/>
          </ac:spMkLst>
        </pc:spChg>
        <pc:picChg chg="add mod">
          <ac:chgData name="Racha Yashaswi" userId="4c5806b72d4614dc" providerId="LiveId" clId="{E0CACB88-7EB4-4470-8C23-A4ADC469DDC2}" dt="2024-01-23T08:23:00.595" v="45" actId="14100"/>
          <ac:picMkLst>
            <pc:docMk/>
            <pc:sldMk cId="3454768155" sldId="298"/>
            <ac:picMk id="3" creationId="{C9146612-4191-8845-F431-875923F62AA3}"/>
          </ac:picMkLst>
        </pc:picChg>
        <pc:picChg chg="del">
          <ac:chgData name="Racha Yashaswi" userId="4c5806b72d4614dc" providerId="LiveId" clId="{E0CACB88-7EB4-4470-8C23-A4ADC469DDC2}" dt="2024-01-23T08:21:26.848" v="21" actId="478"/>
          <ac:picMkLst>
            <pc:docMk/>
            <pc:sldMk cId="3454768155" sldId="298"/>
            <ac:picMk id="8" creationId="{9B7C0B8D-CEB2-39DB-5133-85F35143350B}"/>
          </ac:picMkLst>
        </pc:picChg>
        <pc:picChg chg="del">
          <ac:chgData name="Racha Yashaswi" userId="4c5806b72d4614dc" providerId="LiveId" clId="{E0CACB88-7EB4-4470-8C23-A4ADC469DDC2}" dt="2024-01-23T08:21:39.981" v="25" actId="478"/>
          <ac:picMkLst>
            <pc:docMk/>
            <pc:sldMk cId="3454768155" sldId="298"/>
            <ac:picMk id="13" creationId="{D14C0823-E63F-6C0D-BB88-D9B58AC35313}"/>
          </ac:picMkLst>
        </pc:picChg>
      </pc:sldChg>
      <pc:sldChg chg="delSp del mod">
        <pc:chgData name="Racha Yashaswi" userId="4c5806b72d4614dc" providerId="LiveId" clId="{E0CACB88-7EB4-4470-8C23-A4ADC469DDC2}" dt="2024-01-23T08:20:48.570" v="19" actId="47"/>
        <pc:sldMkLst>
          <pc:docMk/>
          <pc:sldMk cId="731078634" sldId="299"/>
        </pc:sldMkLst>
        <pc:picChg chg="del">
          <ac:chgData name="Racha Yashaswi" userId="4c5806b72d4614dc" providerId="LiveId" clId="{E0CACB88-7EB4-4470-8C23-A4ADC469DDC2}" dt="2024-01-23T08:20:24.481" v="18" actId="478"/>
          <ac:picMkLst>
            <pc:docMk/>
            <pc:sldMk cId="731078634" sldId="299"/>
            <ac:picMk id="15" creationId="{ED625193-B330-1034-DA95-995F02021790}"/>
          </ac:picMkLst>
        </pc:picChg>
      </pc:sldChg>
      <pc:sldChg chg="addSp delSp modSp mod">
        <pc:chgData name="Racha Yashaswi" userId="4c5806b72d4614dc" providerId="LiveId" clId="{E0CACB88-7EB4-4470-8C23-A4ADC469DDC2}" dt="2024-01-23T11:55:36.845" v="112" actId="20577"/>
        <pc:sldMkLst>
          <pc:docMk/>
          <pc:sldMk cId="916989448" sldId="300"/>
        </pc:sldMkLst>
        <pc:spChg chg="mod">
          <ac:chgData name="Racha Yashaswi" userId="4c5806b72d4614dc" providerId="LiveId" clId="{E0CACB88-7EB4-4470-8C23-A4ADC469DDC2}" dt="2024-01-23T08:20:14.840" v="17" actId="1076"/>
          <ac:spMkLst>
            <pc:docMk/>
            <pc:sldMk cId="916989448" sldId="300"/>
            <ac:spMk id="4" creationId="{2ECBC3CF-16C3-62BD-C1F2-F0D234286FD0}"/>
          </ac:spMkLst>
        </pc:spChg>
        <pc:spChg chg="mod">
          <ac:chgData name="Racha Yashaswi" userId="4c5806b72d4614dc" providerId="LiveId" clId="{E0CACB88-7EB4-4470-8C23-A4ADC469DDC2}" dt="2024-01-23T11:55:36.845" v="112" actId="20577"/>
          <ac:spMkLst>
            <pc:docMk/>
            <pc:sldMk cId="916989448" sldId="300"/>
            <ac:spMk id="7" creationId="{793F1178-80BC-CC8A-4BD3-909B5EE9F323}"/>
          </ac:spMkLst>
        </pc:spChg>
        <pc:grpChg chg="del">
          <ac:chgData name="Racha Yashaswi" userId="4c5806b72d4614dc" providerId="LiveId" clId="{E0CACB88-7EB4-4470-8C23-A4ADC469DDC2}" dt="2024-01-23T08:15:38.376" v="0" actId="478"/>
          <ac:grpSpMkLst>
            <pc:docMk/>
            <pc:sldMk cId="916989448" sldId="300"/>
            <ac:grpSpMk id="18" creationId="{AF5323C0-CBC8-58CD-A484-D1994671318E}"/>
          </ac:grpSpMkLst>
        </pc:grpChg>
        <pc:picChg chg="add del">
          <ac:chgData name="Racha Yashaswi" userId="4c5806b72d4614dc" providerId="LiveId" clId="{E0CACB88-7EB4-4470-8C23-A4ADC469DDC2}" dt="2024-01-23T08:15:52.604" v="2" actId="22"/>
          <ac:picMkLst>
            <pc:docMk/>
            <pc:sldMk cId="916989448" sldId="300"/>
            <ac:picMk id="3" creationId="{DFE91145-13A5-85F3-8DA2-F87D2CE62226}"/>
          </ac:picMkLst>
        </pc:picChg>
        <pc:picChg chg="add del">
          <ac:chgData name="Racha Yashaswi" userId="4c5806b72d4614dc" providerId="LiveId" clId="{E0CACB88-7EB4-4470-8C23-A4ADC469DDC2}" dt="2024-01-23T08:16:21.081" v="4" actId="22"/>
          <ac:picMkLst>
            <pc:docMk/>
            <pc:sldMk cId="916989448" sldId="300"/>
            <ac:picMk id="8" creationId="{BB11EF0D-8B1A-1661-9518-F8C014B77852}"/>
          </ac:picMkLst>
        </pc:picChg>
        <pc:picChg chg="add del">
          <ac:chgData name="Racha Yashaswi" userId="4c5806b72d4614dc" providerId="LiveId" clId="{E0CACB88-7EB4-4470-8C23-A4ADC469DDC2}" dt="2024-01-23T08:17:01.198" v="6" actId="22"/>
          <ac:picMkLst>
            <pc:docMk/>
            <pc:sldMk cId="916989448" sldId="300"/>
            <ac:picMk id="10" creationId="{6E969B01-8897-65B3-C096-380755A7188F}"/>
          </ac:picMkLst>
        </pc:picChg>
        <pc:picChg chg="add mod modCrop">
          <ac:chgData name="Racha Yashaswi" userId="4c5806b72d4614dc" providerId="LiveId" clId="{E0CACB88-7EB4-4470-8C23-A4ADC469DDC2}" dt="2024-01-23T08:19:30.604" v="15" actId="14100"/>
          <ac:picMkLst>
            <pc:docMk/>
            <pc:sldMk cId="916989448" sldId="300"/>
            <ac:picMk id="12" creationId="{99992DDE-4C19-2028-B5BB-A4E269BCBD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585B-539E-48DA-9FCE-E977D58DDF4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09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585B-539E-48DA-9FCE-E977D58DDF4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2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585B-539E-48DA-9FCE-E977D58DDF4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585B-539E-48DA-9FCE-E977D58DDF4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7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585B-539E-48DA-9FCE-E977D58DDF4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585B-539E-48DA-9FCE-E977D58DDF4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585B-539E-48DA-9FCE-E977D58DDF4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585B-539E-48DA-9FCE-E977D58DDF4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585B-539E-48DA-9FCE-E977D58DDF4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70585B-539E-48DA-9FCE-E977D58DDF4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1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585B-539E-48DA-9FCE-E977D58DDF4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70585B-539E-48DA-9FCE-E977D58DDF4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10FF32-A790-43B6-BC4B-87E1571F9A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70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8ADA6E-551E-5D80-C826-D9F3A4C2F23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84000">
                <a:srgbClr val="85AFD5"/>
              </a:gs>
              <a:gs pos="100000">
                <a:srgbClr val="A9CBE9"/>
              </a:gs>
              <a:gs pos="100000">
                <a:srgbClr val="2867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0AAF22-59D0-E07D-C111-FA4CFE3C2DD2}"/>
              </a:ext>
            </a:extLst>
          </p:cNvPr>
          <p:cNvGrpSpPr/>
          <p:nvPr/>
        </p:nvGrpSpPr>
        <p:grpSpPr>
          <a:xfrm>
            <a:off x="1311778" y="1463448"/>
            <a:ext cx="10494557" cy="1965552"/>
            <a:chOff x="434134" y="1315746"/>
            <a:chExt cx="9965094" cy="196555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416144-CAC4-3C6F-CD78-4C4D45FD0554}"/>
                </a:ext>
              </a:extLst>
            </p:cNvPr>
            <p:cNvGrpSpPr/>
            <p:nvPr/>
          </p:nvGrpSpPr>
          <p:grpSpPr>
            <a:xfrm>
              <a:off x="434134" y="1315746"/>
              <a:ext cx="9965094" cy="1965552"/>
              <a:chOff x="2408299" y="1233768"/>
              <a:chExt cx="8375780" cy="181480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DFB0B68-A867-7427-AA20-655EB2E31D81}"/>
                  </a:ext>
                </a:extLst>
              </p:cNvPr>
              <p:cNvSpPr/>
              <p:nvPr/>
            </p:nvSpPr>
            <p:spPr>
              <a:xfrm>
                <a:off x="2408299" y="1233768"/>
                <a:ext cx="8375780" cy="1814803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76200" dist="76200" dir="5400000" sx="102000" sy="102000" algn="t" rotWithShape="0">
                  <a:prstClr val="black">
                    <a:alpha val="39000"/>
                  </a:prstClr>
                </a:outerShdw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9C27B7-A77D-A097-231E-FAB5BEF24F30}"/>
                  </a:ext>
                </a:extLst>
              </p:cNvPr>
              <p:cNvSpPr txBox="1"/>
              <p:nvPr/>
            </p:nvSpPr>
            <p:spPr>
              <a:xfrm>
                <a:off x="2765498" y="1678816"/>
                <a:ext cx="6974199" cy="710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n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ln>
                    <a:effectLst>
                      <a:innerShdw blurRad="101600" dist="101600" dir="16200000">
                        <a:prstClr val="black">
                          <a:alpha val="51000"/>
                        </a:prstClr>
                      </a:innerShdw>
                    </a:effectLst>
                    <a:latin typeface="Franklin Gothic Medium" panose="020B0603020102020204" pitchFamily="34" charset="0"/>
                  </a:rPr>
                  <a:t>MARKETING &amp; RETAIL </a:t>
                </a:r>
                <a:r>
                  <a:rPr lang="en-US" sz="4400" dirty="0">
                    <a:ln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ln>
                    <a:effectLst>
                      <a:innerShdw blurRad="63500" dist="101600" dir="16200000">
                        <a:prstClr val="black">
                          <a:alpha val="51000"/>
                        </a:prstClr>
                      </a:innerShdw>
                    </a:effectLst>
                    <a:latin typeface="Franklin Gothic Medium" panose="020B0603020102020204" pitchFamily="34" charset="0"/>
                  </a:rPr>
                  <a:t>ANALYTICS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7E19DE-BD41-57FB-9FD8-1AA6D4B48719}"/>
                </a:ext>
              </a:extLst>
            </p:cNvPr>
            <p:cNvSpPr txBox="1"/>
            <p:nvPr/>
          </p:nvSpPr>
          <p:spPr>
            <a:xfrm>
              <a:off x="3228390" y="2567203"/>
              <a:ext cx="350831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rPr>
                <a:t>CAPSTONE PROJECT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13A43E1-735B-38F4-C40F-4B42518AD674}"/>
              </a:ext>
            </a:extLst>
          </p:cNvPr>
          <p:cNvSpPr txBox="1"/>
          <p:nvPr/>
        </p:nvSpPr>
        <p:spPr>
          <a:xfrm>
            <a:off x="7616308" y="3911016"/>
            <a:ext cx="2278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Submitted by : </a:t>
            </a:r>
          </a:p>
          <a:p>
            <a:r>
              <a:rPr lang="en-US" sz="2000">
                <a:solidFill>
                  <a:schemeClr val="bg1">
                    <a:lumMod val="95000"/>
                  </a:schemeClr>
                </a:solidFill>
              </a:rPr>
              <a:t>Yashaswi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31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FAE9515-409D-CC5B-E926-A089ED8D9345}"/>
              </a:ext>
            </a:extLst>
          </p:cNvPr>
          <p:cNvSpPr/>
          <p:nvPr/>
        </p:nvSpPr>
        <p:spPr>
          <a:xfrm>
            <a:off x="11348815" y="6169891"/>
            <a:ext cx="593803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BC3CF-16C3-62BD-C1F2-F0D234286FD0}"/>
              </a:ext>
            </a:extLst>
          </p:cNvPr>
          <p:cNvSpPr txBox="1"/>
          <p:nvPr/>
        </p:nvSpPr>
        <p:spPr>
          <a:xfrm>
            <a:off x="163195" y="253007"/>
            <a:ext cx="10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MOST SOLD ARE ALSO MOST BOUGHT TOGETHER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F1178-80BC-CC8A-4BD3-909B5EE9F323}"/>
              </a:ext>
            </a:extLst>
          </p:cNvPr>
          <p:cNvSpPr txBox="1"/>
          <p:nvPr/>
        </p:nvSpPr>
        <p:spPr>
          <a:xfrm>
            <a:off x="8931091" y="293428"/>
            <a:ext cx="28132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Toys along with bed bath table has been ordered together most of the times, followed by furniture décor.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seen in the graph, toys and bed bath table comprises up to 80% approx. of units sold</a:t>
            </a:r>
            <a:r>
              <a:rPr lang="en-US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Books are one of the least ordered even as individual products.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992DDE-4C19-2028-B5BB-A4E269BCB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0" b="50532"/>
          <a:stretch/>
        </p:blipFill>
        <p:spPr>
          <a:xfrm>
            <a:off x="274956" y="1456728"/>
            <a:ext cx="8656135" cy="35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8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FAE9515-409D-CC5B-E926-A089ED8D9345}"/>
              </a:ext>
            </a:extLst>
          </p:cNvPr>
          <p:cNvSpPr/>
          <p:nvPr/>
        </p:nvSpPr>
        <p:spPr>
          <a:xfrm>
            <a:off x="11348815" y="6169891"/>
            <a:ext cx="593803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BC3CF-16C3-62BD-C1F2-F0D234286FD0}"/>
              </a:ext>
            </a:extLst>
          </p:cNvPr>
          <p:cNvSpPr txBox="1"/>
          <p:nvPr/>
        </p:nvSpPr>
        <p:spPr>
          <a:xfrm>
            <a:off x="142875" y="0"/>
            <a:ext cx="10991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SUPPLY ATTRACTS DEMAND FROM CUSTOMERS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F1178-80BC-CC8A-4BD3-909B5EE9F323}"/>
              </a:ext>
            </a:extLst>
          </p:cNvPr>
          <p:cNvSpPr txBox="1"/>
          <p:nvPr/>
        </p:nvSpPr>
        <p:spPr>
          <a:xfrm>
            <a:off x="7772400" y="1075748"/>
            <a:ext cx="37992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products are delivered well before the estimated date of arrival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there are larger no of sellers present, there are also larger no. of customers present in the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 state has the most no. of sellers and it also has a huge market of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demand increases, the delivery time decreases.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146612-4191-8845-F431-875923F6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54" y="1075748"/>
            <a:ext cx="5694783" cy="506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6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FAE9515-409D-CC5B-E926-A089ED8D9345}"/>
              </a:ext>
            </a:extLst>
          </p:cNvPr>
          <p:cNvSpPr/>
          <p:nvPr/>
        </p:nvSpPr>
        <p:spPr>
          <a:xfrm>
            <a:off x="11348815" y="6169891"/>
            <a:ext cx="593803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BC3CF-16C3-62BD-C1F2-F0D234286FD0}"/>
              </a:ext>
            </a:extLst>
          </p:cNvPr>
          <p:cNvSpPr txBox="1"/>
          <p:nvPr/>
        </p:nvSpPr>
        <p:spPr>
          <a:xfrm>
            <a:off x="142875" y="0"/>
            <a:ext cx="10991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SELLER FOR PRODUCTS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F1178-80BC-CC8A-4BD3-909B5EE9F323}"/>
              </a:ext>
            </a:extLst>
          </p:cNvPr>
          <p:cNvSpPr txBox="1"/>
          <p:nvPr/>
        </p:nvSpPr>
        <p:spPr>
          <a:xfrm>
            <a:off x="361142" y="4969562"/>
            <a:ext cx="9839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Computers and home appliances incur larger shipping costs – costlier products incur more shipping charges.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Location having lesser no. of sellers are incurring more shipping charges. 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74715-D308-6732-75CB-CCDB20626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04" y="890170"/>
            <a:ext cx="10325631" cy="38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5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FAE9515-409D-CC5B-E926-A089ED8D9345}"/>
              </a:ext>
            </a:extLst>
          </p:cNvPr>
          <p:cNvSpPr/>
          <p:nvPr/>
        </p:nvSpPr>
        <p:spPr>
          <a:xfrm>
            <a:off x="11348815" y="6169891"/>
            <a:ext cx="593803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BC3CF-16C3-62BD-C1F2-F0D234286FD0}"/>
              </a:ext>
            </a:extLst>
          </p:cNvPr>
          <p:cNvSpPr txBox="1"/>
          <p:nvPr/>
        </p:nvSpPr>
        <p:spPr>
          <a:xfrm>
            <a:off x="142875" y="0"/>
            <a:ext cx="109918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b="1" dirty="0"/>
          </a:p>
          <a:p>
            <a:pPr>
              <a:lnSpc>
                <a:spcPct val="150000"/>
              </a:lnSpc>
            </a:pPr>
            <a:r>
              <a:rPr lang="en-US" sz="2800" b="1" dirty="0"/>
              <a:t>KEY INSIGHTS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Toys, health and beauty are the most ordered product- contributes about 80% approx. of total units sold.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Toys have a large diversity of products.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“99a4788cb24856965c36a24e339b6058” (Toy) is the most sold commodity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“bb50f2e236e5eea0100680137654686c”  (Toy) is the most profitable, as it has a higher price it shows a good inflow.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Computers and its accessories are usually mid priced – good inflow of revenue.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of the orders are delivered well before the estimated 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Toys along with bed bath table or furniture décor has been bought together most of the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vast no. of sellers in the states that have more customer demand. The demand also shows slow delivery comparatively.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Costlier products have more installments for payment.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High-priced products incur higher shipping charges.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Credit card is the most preferred payment method followed by wallet by customers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503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FAE9515-409D-CC5B-E926-A089ED8D9345}"/>
              </a:ext>
            </a:extLst>
          </p:cNvPr>
          <p:cNvSpPr/>
          <p:nvPr/>
        </p:nvSpPr>
        <p:spPr>
          <a:xfrm>
            <a:off x="11348815" y="6169891"/>
            <a:ext cx="593803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BC3CF-16C3-62BD-C1F2-F0D234286FD0}"/>
              </a:ext>
            </a:extLst>
          </p:cNvPr>
          <p:cNvSpPr txBox="1"/>
          <p:nvPr/>
        </p:nvSpPr>
        <p:spPr>
          <a:xfrm>
            <a:off x="142875" y="0"/>
            <a:ext cx="10991850" cy="6415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b="1" dirty="0"/>
          </a:p>
          <a:p>
            <a:pPr>
              <a:lnSpc>
                <a:spcPct val="150000"/>
              </a:lnSpc>
            </a:pPr>
            <a:r>
              <a:rPr lang="en-US" sz="2800" b="1" dirty="0"/>
              <a:t>RECOMMENDATIONS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Toys are frequently bought.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“99a4788cb24856965c36a24e339b6058” can be promoted more.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Ensure more toy products are constantly stored in the inventory.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New sellers of the most sold and profitable products can be approached to ensure there is constant supply.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New sellers in the least catered states can be approached.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Toys and bed bath table or furniture décor, computer accessories are mostly bought together. Combo offers or suggestions among toy products can be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Computer and its accessories are a source of higher revenue.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These products can be promoted more, making consumers aware that these products are available.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Since these are usually mid-priced, shipping charges can be discounted.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Watch gifts are mid priced products - good inflow of revenue. These products can be promoted.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Since credit card is the most preferred method, can look for introducing more credit card banking options. 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447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3AE254-4D8F-0C94-CA3F-E1D6C513A8F5}"/>
              </a:ext>
            </a:extLst>
          </p:cNvPr>
          <p:cNvSpPr txBox="1"/>
          <p:nvPr/>
        </p:nvSpPr>
        <p:spPr>
          <a:xfrm>
            <a:off x="458732" y="154825"/>
            <a:ext cx="581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APPENDIX – DATA METHODOLOGY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AE9515-409D-CC5B-E926-A089ED8D9345}"/>
              </a:ext>
            </a:extLst>
          </p:cNvPr>
          <p:cNvSpPr/>
          <p:nvPr/>
        </p:nvSpPr>
        <p:spPr>
          <a:xfrm>
            <a:off x="11348815" y="6169891"/>
            <a:ext cx="593803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BC3CF-16C3-62BD-C1F2-F0D234286FD0}"/>
              </a:ext>
            </a:extLst>
          </p:cNvPr>
          <p:cNvSpPr txBox="1"/>
          <p:nvPr/>
        </p:nvSpPr>
        <p:spPr>
          <a:xfrm>
            <a:off x="533400" y="447212"/>
            <a:ext cx="10991850" cy="5584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Given data is cleaned and modified through python in </a:t>
            </a:r>
            <a:r>
              <a:rPr lang="en-US" sz="2000" dirty="0" err="1"/>
              <a:t>Jupyter</a:t>
            </a:r>
            <a:r>
              <a:rPr lang="en-US" sz="2000" dirty="0"/>
              <a:t> notebook.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Extensive data analysis has been done on the given dataset with a primary focus on inventory management, cost cutting and opportunities on Increasing profit.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cleaned dataset was imported on tableau for further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new workbook was created for market basket analysis from the retail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complete analysis was carried out on data containing order status as “delivered”.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Market basket analysis was performed in Tableau.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is assumed that revenue is derived from price.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is also assumed shipping charges is not a part of revenue.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Geospatial expansion of the company has been left out from the analysis scope.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Specific dashboards for different perspectives of the analysis is designed in tableau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35037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31FE5E4-3D9E-E2C7-BC85-0331B8EB8535}"/>
              </a:ext>
            </a:extLst>
          </p:cNvPr>
          <p:cNvSpPr txBox="1"/>
          <p:nvPr/>
        </p:nvSpPr>
        <p:spPr>
          <a:xfrm>
            <a:off x="4037105" y="2308352"/>
            <a:ext cx="4640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effectLst>
                  <a:innerShdw blurRad="101600" dist="101600" dir="16200000">
                    <a:prstClr val="black">
                      <a:alpha val="51000"/>
                    </a:prstClr>
                  </a:innerShdw>
                </a:effectLst>
                <a:latin typeface="Franklin Gothic Medium" panose="020B0603020102020204" pitchFamily="34" charset="0"/>
              </a:rPr>
              <a:t>THANK YOU</a:t>
            </a:r>
            <a:endParaRPr lang="en-US" sz="6000" b="1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innerShdw blurRad="63500" dist="101600" dir="16200000">
                  <a:prstClr val="black">
                    <a:alpha val="51000"/>
                  </a:prstClr>
                </a:inn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16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CB60138-D72D-27DF-BDA0-2A2C9BEFD5C9}"/>
              </a:ext>
            </a:extLst>
          </p:cNvPr>
          <p:cNvGrpSpPr/>
          <p:nvPr/>
        </p:nvGrpSpPr>
        <p:grpSpPr>
          <a:xfrm>
            <a:off x="0" y="0"/>
            <a:ext cx="12192000" cy="1290201"/>
            <a:chOff x="0" y="-1"/>
            <a:chExt cx="12192000" cy="12902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6EE57B8-9131-D900-95F0-88D600F700E8}"/>
                </a:ext>
              </a:extLst>
            </p:cNvPr>
            <p:cNvSpPr/>
            <p:nvPr/>
          </p:nvSpPr>
          <p:spPr>
            <a:xfrm>
              <a:off x="0" y="-1"/>
              <a:ext cx="12192000" cy="8552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8C0074-D661-5372-CFDF-38190203EC02}"/>
                </a:ext>
              </a:extLst>
            </p:cNvPr>
            <p:cNvSpPr txBox="1"/>
            <p:nvPr/>
          </p:nvSpPr>
          <p:spPr>
            <a:xfrm>
              <a:off x="192033" y="766980"/>
              <a:ext cx="23793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AGENDA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9DAD4E-C0DA-DEE9-0E2F-F7209A390C51}"/>
              </a:ext>
            </a:extLst>
          </p:cNvPr>
          <p:cNvSpPr txBox="1"/>
          <p:nvPr/>
        </p:nvSpPr>
        <p:spPr>
          <a:xfrm>
            <a:off x="1182633" y="1644145"/>
            <a:ext cx="9443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Visualization and inferences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Recommendation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Appendix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5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CB60138-D72D-27DF-BDA0-2A2C9BEFD5C9}"/>
              </a:ext>
            </a:extLst>
          </p:cNvPr>
          <p:cNvGrpSpPr/>
          <p:nvPr/>
        </p:nvGrpSpPr>
        <p:grpSpPr>
          <a:xfrm>
            <a:off x="0" y="0"/>
            <a:ext cx="12192000" cy="1351756"/>
            <a:chOff x="0" y="-1"/>
            <a:chExt cx="12192000" cy="13517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6EE57B8-9131-D900-95F0-88D600F700E8}"/>
                </a:ext>
              </a:extLst>
            </p:cNvPr>
            <p:cNvSpPr/>
            <p:nvPr/>
          </p:nvSpPr>
          <p:spPr>
            <a:xfrm>
              <a:off x="0" y="-1"/>
              <a:ext cx="12192000" cy="8552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8C0074-D661-5372-CFDF-38190203EC02}"/>
                </a:ext>
              </a:extLst>
            </p:cNvPr>
            <p:cNvSpPr txBox="1"/>
            <p:nvPr/>
          </p:nvSpPr>
          <p:spPr>
            <a:xfrm>
              <a:off x="192032" y="766980"/>
              <a:ext cx="30185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BACKGROUND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9DAD4E-C0DA-DEE9-0E2F-F7209A390C51}"/>
              </a:ext>
            </a:extLst>
          </p:cNvPr>
          <p:cNvSpPr txBox="1"/>
          <p:nvPr/>
        </p:nvSpPr>
        <p:spPr>
          <a:xfrm>
            <a:off x="1182633" y="1644145"/>
            <a:ext cx="9443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Olist</a:t>
            </a:r>
            <a:r>
              <a:rPr lang="en-US" sz="2400" dirty="0"/>
              <a:t> is an E-commerce company that has faced losses recently. Their approach is to manage inventory efficiently and also to reduce additional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Since the company serves a huge demand of products to its customers, there needs to be a better planning and organization of inventory.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Insights are needed for better inventory management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560678-9F60-483A-1321-697E0E29EFC8}"/>
              </a:ext>
            </a:extLst>
          </p:cNvPr>
          <p:cNvSpPr/>
          <p:nvPr/>
        </p:nvSpPr>
        <p:spPr>
          <a:xfrm>
            <a:off x="11406909" y="6169891"/>
            <a:ext cx="535709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1056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CB60138-D72D-27DF-BDA0-2A2C9BEFD5C9}"/>
              </a:ext>
            </a:extLst>
          </p:cNvPr>
          <p:cNvGrpSpPr/>
          <p:nvPr/>
        </p:nvGrpSpPr>
        <p:grpSpPr>
          <a:xfrm>
            <a:off x="0" y="0"/>
            <a:ext cx="12192000" cy="1351756"/>
            <a:chOff x="0" y="-1"/>
            <a:chExt cx="12192000" cy="13517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6EE57B8-9131-D900-95F0-88D600F700E8}"/>
                </a:ext>
              </a:extLst>
            </p:cNvPr>
            <p:cNvSpPr/>
            <p:nvPr/>
          </p:nvSpPr>
          <p:spPr>
            <a:xfrm>
              <a:off x="0" y="-1"/>
              <a:ext cx="12192000" cy="8552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8C0074-D661-5372-CFDF-38190203EC02}"/>
                </a:ext>
              </a:extLst>
            </p:cNvPr>
            <p:cNvSpPr txBox="1"/>
            <p:nvPr/>
          </p:nvSpPr>
          <p:spPr>
            <a:xfrm>
              <a:off x="192033" y="766980"/>
              <a:ext cx="23793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OBJECTIVE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9DAD4E-C0DA-DEE9-0E2F-F7209A390C51}"/>
              </a:ext>
            </a:extLst>
          </p:cNvPr>
          <p:cNvSpPr txBox="1"/>
          <p:nvPr/>
        </p:nvSpPr>
        <p:spPr>
          <a:xfrm>
            <a:off x="1182633" y="1644145"/>
            <a:ext cx="9443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understand the patterns of consumer behavior that can be taken advantage of cutting cost for the firm.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identify the variety of products sold and its market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interpret efficient inventory management and planning for the company to reduce piling costs.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560678-9F60-483A-1321-697E0E29EFC8}"/>
              </a:ext>
            </a:extLst>
          </p:cNvPr>
          <p:cNvSpPr/>
          <p:nvPr/>
        </p:nvSpPr>
        <p:spPr>
          <a:xfrm>
            <a:off x="11406909" y="6169891"/>
            <a:ext cx="535709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485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FAE9515-409D-CC5B-E926-A089ED8D9345}"/>
              </a:ext>
            </a:extLst>
          </p:cNvPr>
          <p:cNvSpPr/>
          <p:nvPr/>
        </p:nvSpPr>
        <p:spPr>
          <a:xfrm>
            <a:off x="11348815" y="6169891"/>
            <a:ext cx="593803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F1178-80BC-CC8A-4BD3-909B5EE9F323}"/>
              </a:ext>
            </a:extLst>
          </p:cNvPr>
          <p:cNvSpPr txBox="1"/>
          <p:nvPr/>
        </p:nvSpPr>
        <p:spPr>
          <a:xfrm>
            <a:off x="8931091" y="293428"/>
            <a:ext cx="28132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Toys marks the highest category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Toys, health and beauty and bed bath table alone comprise of 82% of the quantities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toys alone contribute to a enormous no. of units sold, having 76% of the total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products related to leisure and comfort are sold often.</a:t>
            </a:r>
          </a:p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E1C57D-5906-37A6-D774-B860CE17EE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8886" y="4023967"/>
            <a:ext cx="3022363" cy="5047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AA44F4-B778-CF63-ADB5-152215A41ABB}"/>
              </a:ext>
            </a:extLst>
          </p:cNvPr>
          <p:cNvSpPr txBox="1"/>
          <p:nvPr/>
        </p:nvSpPr>
        <p:spPr>
          <a:xfrm>
            <a:off x="638588" y="240913"/>
            <a:ext cx="7284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VISUALIZATION AND INFERENCES</a:t>
            </a:r>
          </a:p>
          <a:p>
            <a:endParaRPr lang="en-IN" sz="2800" b="1" dirty="0"/>
          </a:p>
          <a:p>
            <a:r>
              <a:rPr lang="en-IN" sz="2800" b="1" dirty="0"/>
              <a:t>PRODUCT CATEGORY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DE253D-1AAC-2A6F-8F59-22E342A42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84" y="1593061"/>
            <a:ext cx="8659166" cy="367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2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FAE9515-409D-CC5B-E926-A089ED8D9345}"/>
              </a:ext>
            </a:extLst>
          </p:cNvPr>
          <p:cNvSpPr/>
          <p:nvPr/>
        </p:nvSpPr>
        <p:spPr>
          <a:xfrm>
            <a:off x="11348815" y="6169891"/>
            <a:ext cx="593803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BC3CF-16C3-62BD-C1F2-F0D234286FD0}"/>
              </a:ext>
            </a:extLst>
          </p:cNvPr>
          <p:cNvSpPr txBox="1"/>
          <p:nvPr/>
        </p:nvSpPr>
        <p:spPr>
          <a:xfrm>
            <a:off x="356965" y="0"/>
            <a:ext cx="10991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dirty="0">
              <a:solidFill>
                <a:srgbClr val="000000"/>
              </a:solidFill>
              <a:effectLst/>
              <a:latin typeface="Tableau Book"/>
            </a:endParaRPr>
          </a:p>
          <a:p>
            <a:r>
              <a:rPr lang="en-IN" sz="2800" b="1" dirty="0">
                <a:solidFill>
                  <a:srgbClr val="000000"/>
                </a:solidFill>
                <a:effectLst/>
                <a:latin typeface="Tableau Book"/>
              </a:rPr>
              <a:t>MOST PROFITABLE PRODUCTS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F1178-80BC-CC8A-4BD3-909B5EE9F323}"/>
              </a:ext>
            </a:extLst>
          </p:cNvPr>
          <p:cNvSpPr txBox="1"/>
          <p:nvPr/>
        </p:nvSpPr>
        <p:spPr>
          <a:xfrm>
            <a:off x="7506819" y="1456599"/>
            <a:ext cx="435292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Pricey products makes notable bit in revenue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Along with toy products, computers and its accessories are granting a more distinguishable share to the revenue.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is a major variety of products in toys category.</a:t>
            </a:r>
          </a:p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732E52-43A7-8F72-FA04-6F0C4885F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04" y="1290320"/>
            <a:ext cx="6892415" cy="410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8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FAE9515-409D-CC5B-E926-A089ED8D9345}"/>
              </a:ext>
            </a:extLst>
          </p:cNvPr>
          <p:cNvSpPr/>
          <p:nvPr/>
        </p:nvSpPr>
        <p:spPr>
          <a:xfrm>
            <a:off x="11348815" y="6169891"/>
            <a:ext cx="593803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BC3CF-16C3-62BD-C1F2-F0D234286FD0}"/>
              </a:ext>
            </a:extLst>
          </p:cNvPr>
          <p:cNvSpPr txBox="1"/>
          <p:nvPr/>
        </p:nvSpPr>
        <p:spPr>
          <a:xfrm>
            <a:off x="447675" y="143104"/>
            <a:ext cx="10991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REVENUE OVER PRODUCT CATEGORY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F1178-80BC-CC8A-4BD3-909B5EE9F323}"/>
              </a:ext>
            </a:extLst>
          </p:cNvPr>
          <p:cNvSpPr txBox="1"/>
          <p:nvPr/>
        </p:nvSpPr>
        <p:spPr>
          <a:xfrm>
            <a:off x="8931091" y="293428"/>
            <a:ext cx="28132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sz="1800" dirty="0"/>
              <a:t>he higher the quantity, the higher the revenue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Toys, health and beauty and watches gifts contribute up to 81% of the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toys alone incorporates about 77% of the whole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Watch gifts - even though are comparatively is cheaper than most of the products, amounts to a larger quantity that are ordered.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70843D-2B19-0B98-8663-66284F34EC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9469" y="3910252"/>
            <a:ext cx="2646348" cy="4822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34E935-D5B0-E672-C6C5-C1265563E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97" y="1427104"/>
            <a:ext cx="8728194" cy="400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9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D116475-BE54-AE41-D957-4351D581A9CE}"/>
              </a:ext>
            </a:extLst>
          </p:cNvPr>
          <p:cNvSpPr/>
          <p:nvPr/>
        </p:nvSpPr>
        <p:spPr>
          <a:xfrm>
            <a:off x="6096000" y="1239520"/>
            <a:ext cx="5283200" cy="47209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0016FF36-E1AD-AEB8-71B9-757005FA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345"/>
            <a:ext cx="10058400" cy="82083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MOST BOUGHT ITEMS</a:t>
            </a:r>
            <a:endParaRPr lang="en-IN" sz="28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D0D187-48F3-8E88-19AC-873CCA3D10B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97280" y="1493521"/>
            <a:ext cx="4998720" cy="4466908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6C5EA8-E363-CC9F-1E22-F757547C5100}"/>
              </a:ext>
            </a:extLst>
          </p:cNvPr>
          <p:cNvSpPr txBox="1"/>
          <p:nvPr/>
        </p:nvSpPr>
        <p:spPr>
          <a:xfrm>
            <a:off x="6766560" y="1650841"/>
            <a:ext cx="374904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Computer accessories are the most bought items followed by toys and garden tools which contribute to the revenue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Watches gifts are bought my repetitive customers.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Toys are ordered the most. There are more units of the product sold to comparatively fewer group of customers.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0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FAE9515-409D-CC5B-E926-A089ED8D9345}"/>
              </a:ext>
            </a:extLst>
          </p:cNvPr>
          <p:cNvSpPr/>
          <p:nvPr/>
        </p:nvSpPr>
        <p:spPr>
          <a:xfrm>
            <a:off x="11348815" y="6169891"/>
            <a:ext cx="593803" cy="504797"/>
          </a:xfrm>
          <a:prstGeom prst="ellipse">
            <a:avLst/>
          </a:prstGeom>
          <a:solidFill>
            <a:srgbClr val="F2F9F9"/>
          </a:solidFill>
          <a:ln>
            <a:solidFill>
              <a:srgbClr val="F2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B98458-157E-E569-CCBA-05CD6FEB17E0}"/>
              </a:ext>
            </a:extLst>
          </p:cNvPr>
          <p:cNvSpPr txBox="1"/>
          <p:nvPr/>
        </p:nvSpPr>
        <p:spPr>
          <a:xfrm>
            <a:off x="8239125" y="933450"/>
            <a:ext cx="33623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Enormous credit card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card is the most used method of payment, followed by a relatively smaller crowd preferring wallets.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Products related to home improvement like appliances, accessories and decor account to more no. of installments.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Computers, small appliances – comparatively costlier products are seen to have more no of installments.   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5B3EC6-6B6D-E3BA-0560-88684F42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75" y="857806"/>
            <a:ext cx="5770346" cy="4801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2DAE65-3DE7-341A-E0BD-CA556831EC1F}"/>
              </a:ext>
            </a:extLst>
          </p:cNvPr>
          <p:cNvSpPr txBox="1"/>
          <p:nvPr/>
        </p:nvSpPr>
        <p:spPr>
          <a:xfrm>
            <a:off x="1075644" y="162560"/>
            <a:ext cx="5528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PAYMENTS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899832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2237</TotalTime>
  <Words>1039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Franklin Gothic Medium</vt:lpstr>
      <vt:lpstr>Tableau Book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MOST BOUGHT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mithul md</dc:creator>
  <cp:lastModifiedBy>Racha Yashaswi</cp:lastModifiedBy>
  <cp:revision>96</cp:revision>
  <dcterms:created xsi:type="dcterms:W3CDTF">2022-09-15T17:44:47Z</dcterms:created>
  <dcterms:modified xsi:type="dcterms:W3CDTF">2024-03-11T07:24:27Z</dcterms:modified>
</cp:coreProperties>
</file>